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9144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50AFF-6900-4A17-B426-C672881DA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661311-38F0-4B79-B9FB-9B3BCC6DE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979A90-EAA1-4308-848E-6CE046A53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E7F36C-715F-4FB8-A7C4-A18C318AF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AAC930-8982-41E8-BC05-B17730124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3F6D0A-BD9F-40F9-85D6-890D77675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605FD0-EBDA-4C04-A036-86B374571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9F9AAF-83F0-44B4-8734-C27AFF229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4E8CEF-A224-486E-9E65-27F761E7B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8C3B38-22C4-4445-9B5B-5233A2A1D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5D1721-8229-4F05-B586-0AD4A193D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5F5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 u="heavy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5F5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 u="heavy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5F5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5F5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rect l="l" t="t" r="r" b="b"/>
            <a:pathLst>
              <a:path w="9144000" h="6858000">
                <a:moveTo>
                  <a:pt x="9144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81000" y="228600"/>
            <a:ext cx="8229600" cy="609600"/>
          </a:xfrm>
          <a:custGeom>
            <a:rect l="l" t="t" r="r" b="b"/>
            <a:pathLst>
              <a:path w="8229600" h="609600">
                <a:moveTo>
                  <a:pt x="0" y="609600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57200" y="6172200"/>
            <a:ext cx="8229600" cy="0"/>
          </a:xfrm>
          <a:custGeom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297501"/>
            <a:ext cx="4959985" cy="118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5F5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53686"/>
            <a:ext cx="7988300" cy="414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 u="heavy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9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0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00434331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02457" y="2363693"/>
            <a:ext cx="1519113" cy="16005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36516" y="3248068"/>
            <a:ext cx="36830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spc="-20">
                <a:solidFill>
                  <a:srgbClr val="815C37"/>
                </a:solidFill>
                <a:latin typeface="Microsoft JhengHei"/>
                <a:cs typeface="Microsoft JhengHei"/>
              </a:rPr>
              <a:t>文档名</a:t>
            </a:r>
            <a:endParaRPr sz="9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949" y="115887"/>
            <a:ext cx="8930005" cy="6624955"/>
          </a:xfrm>
          <a:custGeom>
            <a:rect l="l" t="t" r="r" b="b"/>
            <a:pathLst>
              <a:path w="8930005" h="6624955">
                <a:moveTo>
                  <a:pt x="0" y="367402"/>
                </a:moveTo>
                <a:lnTo>
                  <a:pt x="2862" y="321316"/>
                </a:lnTo>
                <a:lnTo>
                  <a:pt x="11220" y="276938"/>
                </a:lnTo>
                <a:lnTo>
                  <a:pt x="24730" y="234613"/>
                </a:lnTo>
                <a:lnTo>
                  <a:pt x="43046" y="194684"/>
                </a:lnTo>
                <a:lnTo>
                  <a:pt x="65826" y="157497"/>
                </a:lnTo>
                <a:lnTo>
                  <a:pt x="92723" y="123396"/>
                </a:lnTo>
                <a:lnTo>
                  <a:pt x="123395" y="92724"/>
                </a:lnTo>
                <a:lnTo>
                  <a:pt x="157497" y="65826"/>
                </a:lnTo>
                <a:lnTo>
                  <a:pt x="194684" y="43047"/>
                </a:lnTo>
                <a:lnTo>
                  <a:pt x="234612" y="24730"/>
                </a:lnTo>
                <a:lnTo>
                  <a:pt x="276938" y="11220"/>
                </a:lnTo>
                <a:lnTo>
                  <a:pt x="321315" y="2862"/>
                </a:lnTo>
                <a:lnTo>
                  <a:pt x="367402" y="0"/>
                </a:lnTo>
                <a:lnTo>
                  <a:pt x="8562285" y="0"/>
                </a:lnTo>
                <a:lnTo>
                  <a:pt x="8608371" y="2862"/>
                </a:lnTo>
                <a:lnTo>
                  <a:pt x="8652749" y="11220"/>
                </a:lnTo>
                <a:lnTo>
                  <a:pt x="8695074" y="24730"/>
                </a:lnTo>
                <a:lnTo>
                  <a:pt x="8735002" y="43046"/>
                </a:lnTo>
                <a:lnTo>
                  <a:pt x="8772190" y="65825"/>
                </a:lnTo>
                <a:lnTo>
                  <a:pt x="8806291" y="92723"/>
                </a:lnTo>
                <a:lnTo>
                  <a:pt x="8836963" y="123395"/>
                </a:lnTo>
                <a:lnTo>
                  <a:pt x="8863861" y="157497"/>
                </a:lnTo>
                <a:lnTo>
                  <a:pt x="8886640" y="194684"/>
                </a:lnTo>
                <a:lnTo>
                  <a:pt x="8904957" y="234612"/>
                </a:lnTo>
                <a:lnTo>
                  <a:pt x="8918467" y="276938"/>
                </a:lnTo>
                <a:lnTo>
                  <a:pt x="8926825" y="321315"/>
                </a:lnTo>
                <a:lnTo>
                  <a:pt x="8929688" y="367402"/>
                </a:lnTo>
                <a:lnTo>
                  <a:pt x="8929688" y="367402"/>
                </a:lnTo>
                <a:lnTo>
                  <a:pt x="8929688" y="6257235"/>
                </a:lnTo>
                <a:lnTo>
                  <a:pt x="8926824" y="6303320"/>
                </a:lnTo>
                <a:lnTo>
                  <a:pt x="8918466" y="6347698"/>
                </a:lnTo>
                <a:lnTo>
                  <a:pt x="8904957" y="6390023"/>
                </a:lnTo>
                <a:lnTo>
                  <a:pt x="8886640" y="6429952"/>
                </a:lnTo>
                <a:lnTo>
                  <a:pt x="8863861" y="6467139"/>
                </a:lnTo>
                <a:lnTo>
                  <a:pt x="8836963" y="6501241"/>
                </a:lnTo>
                <a:lnTo>
                  <a:pt x="8806291" y="6531912"/>
                </a:lnTo>
                <a:lnTo>
                  <a:pt x="8772190" y="6558810"/>
                </a:lnTo>
                <a:lnTo>
                  <a:pt x="8735003" y="6581589"/>
                </a:lnTo>
                <a:lnTo>
                  <a:pt x="8695074" y="6599906"/>
                </a:lnTo>
                <a:lnTo>
                  <a:pt x="8652749" y="6613415"/>
                </a:lnTo>
                <a:lnTo>
                  <a:pt x="8608372" y="6621774"/>
                </a:lnTo>
                <a:lnTo>
                  <a:pt x="8562285" y="6624636"/>
                </a:lnTo>
                <a:lnTo>
                  <a:pt x="367402" y="6624637"/>
                </a:lnTo>
                <a:lnTo>
                  <a:pt x="321316" y="6621774"/>
                </a:lnTo>
                <a:lnTo>
                  <a:pt x="276938" y="6613416"/>
                </a:lnTo>
                <a:lnTo>
                  <a:pt x="234613" y="6599906"/>
                </a:lnTo>
                <a:lnTo>
                  <a:pt x="194684" y="6581590"/>
                </a:lnTo>
                <a:lnTo>
                  <a:pt x="157497" y="6558811"/>
                </a:lnTo>
                <a:lnTo>
                  <a:pt x="123396" y="6531913"/>
                </a:lnTo>
                <a:lnTo>
                  <a:pt x="92724" y="6501241"/>
                </a:lnTo>
                <a:lnTo>
                  <a:pt x="65826" y="6467140"/>
                </a:lnTo>
                <a:lnTo>
                  <a:pt x="43047" y="6429952"/>
                </a:lnTo>
                <a:lnTo>
                  <a:pt x="24730" y="6390024"/>
                </a:lnTo>
                <a:lnTo>
                  <a:pt x="11220" y="6347699"/>
                </a:lnTo>
                <a:lnTo>
                  <a:pt x="2862" y="6303321"/>
                </a:lnTo>
                <a:lnTo>
                  <a:pt x="0" y="6257235"/>
                </a:lnTo>
                <a:lnTo>
                  <a:pt x="0" y="367402"/>
                </a:lnTo>
                <a:close/>
              </a:path>
            </a:pathLst>
          </a:custGeom>
          <a:ln w="25400">
            <a:solidFill>
              <a:srgbClr val="815C37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9852" y="641674"/>
            <a:ext cx="21590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>
                <a:latin typeface="宋体"/>
                <a:cs typeface="宋体"/>
              </a:rPr>
              <a:t>内容提要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052" y="1616112"/>
            <a:ext cx="6362700" cy="351917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3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一、什么是民生、民生工程？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434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二、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首善之区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、现代化大都市对民生的要求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71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三、以人为本的宜居城市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四、广州城市规划与建设近期可能的突破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五、房地产与城市发展方向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六、城市规划与城市变迁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七、广州房地产的发展历程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八、居住风格与方向选择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9835" y="358356"/>
            <a:ext cx="4648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Microsoft JhengHei"/>
                <a:cs typeface="Microsoft JhengHei"/>
              </a:rPr>
              <a:t>一、什么是民生、民生工程？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052" y="878670"/>
            <a:ext cx="8488680" cy="53848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5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民生问题无小事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 spc="-50">
                <a:solidFill>
                  <a:srgbClr val="FFFFFF"/>
                </a:solidFill>
                <a:latin typeface="宋体"/>
                <a:cs typeface="宋体"/>
              </a:rPr>
              <a:t>。</a:t>
            </a:r>
            <a:endParaRPr sz="2100">
              <a:latin typeface="宋体"/>
              <a:cs typeface="宋体"/>
            </a:endParaRPr>
          </a:p>
          <a:p>
            <a:pPr marL="354965" marR="212725" indent="-342265">
              <a:lnSpc>
                <a:spcPct val="92200"/>
              </a:lnSpc>
              <a:spcBef>
                <a:spcPts val="45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 b="1">
                <a:solidFill>
                  <a:srgbClr val="FFFFFF"/>
                </a:solidFill>
                <a:latin typeface="Microsoft JhengHei"/>
                <a:cs typeface="Microsoft JhengHei"/>
              </a:rPr>
              <a:t>民生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一词最早出现在《左传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·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宣公十二年》；《辞海》中对于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民生</a:t>
            </a:r>
            <a:r>
              <a:rPr sz="2100" spc="-5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的解释是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人民的生计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；孙中山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三民主义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 spc="-5">
                <a:solidFill>
                  <a:srgbClr val="FFFFFF"/>
                </a:solidFill>
                <a:latin typeface="宋体"/>
                <a:cs typeface="宋体"/>
              </a:rPr>
              <a:t>：民生、民主、民权相互</a:t>
            </a:r>
            <a:r>
              <a:rPr sz="2100" spc="-20">
                <a:solidFill>
                  <a:srgbClr val="FFFFFF"/>
                </a:solidFill>
                <a:latin typeface="宋体"/>
                <a:cs typeface="宋体"/>
              </a:rPr>
              <a:t>倚重。</a:t>
            </a:r>
            <a:endParaRPr sz="2100">
              <a:latin typeface="宋体"/>
              <a:cs typeface="宋体"/>
            </a:endParaRPr>
          </a:p>
          <a:p>
            <a:pPr marL="354965" marR="212725" indent="-342265">
              <a:lnSpc>
                <a:spcPct val="87800"/>
              </a:lnSpc>
              <a:spcBef>
                <a:spcPts val="56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100" spc="-5">
                <a:solidFill>
                  <a:srgbClr val="FFFFFF"/>
                </a:solidFill>
                <a:latin typeface="宋体"/>
                <a:cs typeface="宋体"/>
              </a:rPr>
              <a:t>所谓民生，从人权角度看，就是人的全部生存权和普遍发展权。老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百姓关心的五大民生问题：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就业是民生之本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，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教育是民生之基</a:t>
            </a:r>
            <a:r>
              <a:rPr sz="2100" spc="-25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 spc="-25">
                <a:solidFill>
                  <a:srgbClr val="FFFFFF"/>
                </a:solidFill>
                <a:latin typeface="宋体"/>
                <a:cs typeface="宋体"/>
              </a:rPr>
              <a:t>，</a:t>
            </a:r>
            <a:r>
              <a:rPr sz="2100" spc="-25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分配是民生之源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，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社保是民生之依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，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稳定是民生之盾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 spc="-50">
                <a:solidFill>
                  <a:srgbClr val="FFFFFF"/>
                </a:solidFill>
                <a:latin typeface="宋体"/>
                <a:cs typeface="宋体"/>
              </a:rPr>
              <a:t>。</a:t>
            </a:r>
            <a:endParaRPr sz="2100">
              <a:latin typeface="宋体"/>
              <a:cs typeface="宋体"/>
            </a:endParaRPr>
          </a:p>
          <a:p>
            <a:pPr marL="354965" marR="390525" indent="-342265">
              <a:lnSpc>
                <a:spcPts val="2270"/>
              </a:lnSpc>
              <a:spcBef>
                <a:spcPts val="64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100" spc="-5">
                <a:solidFill>
                  <a:srgbClr val="FFFFFF"/>
                </a:solidFill>
                <a:latin typeface="宋体"/>
                <a:cs typeface="宋体"/>
              </a:rPr>
              <a:t>民生：满足人的生存权利有关的全部需求和与实现人的发展权利有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关的普遍需求工作；生老病死；衣食住行；吃喝拉撤（吃喝玩乐</a:t>
            </a:r>
            <a:r>
              <a:rPr sz="2100" spc="-50">
                <a:solidFill>
                  <a:srgbClr val="FFFFFF"/>
                </a:solidFill>
                <a:latin typeface="宋体"/>
                <a:cs typeface="宋体"/>
              </a:rPr>
              <a:t>）</a:t>
            </a:r>
            <a:endParaRPr sz="2100">
              <a:latin typeface="宋体"/>
              <a:cs typeface="宋体"/>
            </a:endParaRPr>
          </a:p>
          <a:p>
            <a:pPr marL="355600">
              <a:lnSpc>
                <a:spcPts val="2120"/>
              </a:lnSpc>
            </a:pPr>
            <a:r>
              <a:rPr sz="2100" spc="-25">
                <a:solidFill>
                  <a:srgbClr val="FFFFFF"/>
                </a:solidFill>
                <a:latin typeface="Arial"/>
                <a:cs typeface="Arial"/>
              </a:rPr>
              <a:t>……</a:t>
            </a:r>
            <a:endParaRPr sz="2100">
              <a:latin typeface="Arial"/>
              <a:cs typeface="Arial"/>
            </a:endParaRPr>
          </a:p>
          <a:p>
            <a:pPr marL="354965" marR="390525" indent="-342265">
              <a:lnSpc>
                <a:spcPts val="2270"/>
              </a:lnSpc>
              <a:spcBef>
                <a:spcPts val="65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100" spc="-5">
                <a:solidFill>
                  <a:srgbClr val="FFFFFF"/>
                </a:solidFill>
                <a:latin typeface="宋体"/>
                <a:cs typeface="宋体"/>
              </a:rPr>
              <a:t>马斯洛需求层次论：生理需求、安全需求、社交需求、尊重需求、和自我实现需求五类。</a:t>
            </a:r>
            <a:endParaRPr sz="2100">
              <a:latin typeface="宋体"/>
              <a:cs typeface="宋体"/>
            </a:endParaRPr>
          </a:p>
          <a:p>
            <a:pPr marL="354965" marR="5080" indent="-342265">
              <a:lnSpc>
                <a:spcPts val="2270"/>
              </a:lnSpc>
              <a:spcBef>
                <a:spcPts val="39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新中国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60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年来，老百姓生活的改善有目共睹，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100" spc="-5">
                <a:solidFill>
                  <a:srgbClr val="FFFFFF"/>
                </a:solidFill>
                <a:latin typeface="宋体"/>
                <a:cs typeface="宋体"/>
              </a:rPr>
              <a:t>学有所教、劳有所得、</a:t>
            </a:r>
            <a:r>
              <a:rPr sz="2100">
                <a:solidFill>
                  <a:srgbClr val="FFFFFF"/>
                </a:solidFill>
                <a:latin typeface="宋体"/>
                <a:cs typeface="宋体"/>
              </a:rPr>
              <a:t>病有所医、老有所养、住有所居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100" spc="-10">
                <a:solidFill>
                  <a:srgbClr val="FFFFFF"/>
                </a:solidFill>
                <a:latin typeface="宋体"/>
                <a:cs typeface="宋体"/>
              </a:rPr>
              <a:t>的民生愿望。</a:t>
            </a:r>
            <a:endParaRPr sz="2100">
              <a:latin typeface="宋体"/>
              <a:cs typeface="宋体"/>
            </a:endParaRPr>
          </a:p>
          <a:p>
            <a:pPr marL="355600" marR="390525" indent="-342900" algn="just">
              <a:lnSpc>
                <a:spcPts val="2270"/>
              </a:lnSpc>
              <a:spcBef>
                <a:spcPts val="61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5600"/>
              </a:tabLst>
            </a:pPr>
            <a:r>
              <a:rPr sz="2100" spc="-5">
                <a:solidFill>
                  <a:srgbClr val="FFFFFF"/>
                </a:solidFill>
                <a:latin typeface="宋体"/>
                <a:cs typeface="宋体"/>
              </a:rPr>
              <a:t>民生工程是政府坚持以人为本，贯彻落实科学发展观，切实保障公民基本权利，提高生活水平，重点关心弱势群体，采取的一系列积极政策举措。治安、经济及民众利益等的保护是最大的民生工程。</a:t>
            </a:r>
            <a:endParaRPr sz="21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2472"/>
            <a:ext cx="7137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>
                <a:latin typeface="Microsoft JhengHei"/>
                <a:cs typeface="Microsoft JhengHei"/>
              </a:rPr>
              <a:t>二、</a:t>
            </a:r>
            <a:r>
              <a:rPr sz="2800" b="1">
                <a:latin typeface="Arial"/>
                <a:cs typeface="Arial"/>
              </a:rPr>
              <a:t>“</a:t>
            </a:r>
            <a:r>
              <a:rPr sz="2800" b="1">
                <a:latin typeface="Microsoft JhengHei"/>
                <a:cs typeface="Microsoft JhengHei"/>
              </a:rPr>
              <a:t>首善之区</a:t>
            </a:r>
            <a:r>
              <a:rPr sz="2800" b="1">
                <a:latin typeface="Arial"/>
                <a:cs typeface="Arial"/>
              </a:rPr>
              <a:t>”</a:t>
            </a:r>
            <a:r>
              <a:rPr sz="2800" b="1" spc="-5">
                <a:latin typeface="Microsoft JhengHei"/>
                <a:cs typeface="Microsoft JhengHei"/>
              </a:rPr>
              <a:t>、现代化大都市对民生的要求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00847"/>
            <a:ext cx="7848600" cy="45961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8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JhengHei"/>
                <a:cs typeface="Microsoft JhengHei"/>
              </a:rPr>
              <a:t>汪洋的要求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：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视察广州时的提法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28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JhengHei"/>
                <a:cs typeface="Microsoft JhengHei"/>
              </a:rPr>
              <a:t>省市关系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：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全省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首善之区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；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首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、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善</a:t>
            </a:r>
            <a:r>
              <a:rPr sz="2800" spc="-5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5"/>
              </a:lnSpc>
              <a:spcBef>
                <a:spcPts val="484"/>
              </a:spcBef>
            </a:pPr>
            <a:r>
              <a:rPr sz="28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JhengHei"/>
                <a:cs typeface="Microsoft JhengHei"/>
              </a:rPr>
              <a:t>广州的责任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：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第三大市；国家中心城市；现代化与</a:t>
            </a:r>
            <a:endParaRPr sz="2800">
              <a:latin typeface="宋体"/>
              <a:cs typeface="宋体"/>
            </a:endParaRPr>
          </a:p>
          <a:p>
            <a:pPr marL="825500">
              <a:lnSpc>
                <a:spcPts val="3115"/>
              </a:lnSpc>
            </a:pP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2019</a:t>
            </a:r>
            <a:r>
              <a:rPr sz="2800" spc="-50">
                <a:solidFill>
                  <a:srgbClr val="FFFFFF"/>
                </a:solidFill>
                <a:latin typeface="宋体"/>
                <a:cs typeface="宋体"/>
              </a:rPr>
              <a:t>年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广州为落实《纲要》的规划：</a:t>
            </a:r>
            <a:endParaRPr sz="2800">
              <a:latin typeface="Microsoft JhengHei"/>
              <a:cs typeface="Microsoft JhengHei"/>
            </a:endParaRPr>
          </a:p>
          <a:p>
            <a:pPr marL="922019" indent="-909955">
              <a:lnSpc>
                <a:spcPct val="100000"/>
              </a:lnSpc>
              <a:spcBef>
                <a:spcPts val="190"/>
              </a:spcBef>
              <a:buSzPct val="96428"/>
              <a:buAutoNum type="arabicPlain"/>
              <a:tabLst>
                <a:tab pos="922655"/>
              </a:tabLst>
            </a:pP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优先发展教育；</a:t>
            </a:r>
            <a:endParaRPr sz="2800">
              <a:latin typeface="宋体"/>
              <a:cs typeface="宋体"/>
            </a:endParaRPr>
          </a:p>
          <a:p>
            <a:pPr marL="922019" indent="-909955">
              <a:lnSpc>
                <a:spcPct val="100000"/>
              </a:lnSpc>
              <a:spcBef>
                <a:spcPts val="335"/>
              </a:spcBef>
              <a:buSzPct val="96428"/>
              <a:buAutoNum type="arabicPlain"/>
              <a:tabLst>
                <a:tab pos="922655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提高医疗卫生服务水平；</a:t>
            </a:r>
            <a:endParaRPr sz="2800">
              <a:latin typeface="宋体"/>
              <a:cs typeface="宋体"/>
            </a:endParaRPr>
          </a:p>
          <a:p>
            <a:pPr marL="922019" indent="-909955">
              <a:lnSpc>
                <a:spcPct val="100000"/>
              </a:lnSpc>
              <a:spcBef>
                <a:spcPts val="335"/>
              </a:spcBef>
              <a:buSzPct val="96428"/>
              <a:buAutoNum type="arabicPlain"/>
              <a:tabLst>
                <a:tab pos="922655"/>
              </a:tabLst>
            </a:pP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健全住房保障体系；</a:t>
            </a:r>
            <a:endParaRPr sz="2800">
              <a:latin typeface="宋体"/>
              <a:cs typeface="宋体"/>
            </a:endParaRPr>
          </a:p>
          <a:p>
            <a:pPr marL="922019" indent="-909955">
              <a:lnSpc>
                <a:spcPct val="100000"/>
              </a:lnSpc>
              <a:spcBef>
                <a:spcPts val="335"/>
              </a:spcBef>
              <a:buSzPct val="96428"/>
              <a:buAutoNum type="arabicPlain"/>
              <a:tabLst>
                <a:tab pos="922655"/>
              </a:tabLst>
            </a:pP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完善就业和社会保障体系；</a:t>
            </a:r>
            <a:endParaRPr sz="2800">
              <a:latin typeface="宋体"/>
              <a:cs typeface="宋体"/>
            </a:endParaRPr>
          </a:p>
          <a:p>
            <a:pPr marL="922019" indent="-909955">
              <a:lnSpc>
                <a:spcPct val="100000"/>
              </a:lnSpc>
              <a:spcBef>
                <a:spcPts val="335"/>
              </a:spcBef>
              <a:buSzPct val="96428"/>
              <a:buAutoNum type="arabicPlain"/>
              <a:tabLst>
                <a:tab pos="922655"/>
              </a:tabLst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建设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平安广州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sz="2800" spc="-50">
                <a:solidFill>
                  <a:srgbClr val="FFFFFF"/>
                </a:solidFill>
                <a:latin typeface="宋体"/>
                <a:cs typeface="宋体"/>
              </a:rPr>
              <a:t>。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0"/>
            <a:ext cx="8229600" cy="6597650"/>
            <a:chOff x="457200" y="0"/>
            <a:chExt cx="8229600" cy="659765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0"/>
              <a:ext cx="3744912" cy="65976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787900" y="622300"/>
              <a:ext cx="3816350" cy="583247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3810000" cy="31527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041400" y="4216400"/>
            <a:ext cx="5689600" cy="23653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4787900" y="977900"/>
            <a:ext cx="4356100" cy="24511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30200" y="0"/>
            <a:ext cx="8356600" cy="6597650"/>
            <a:chOff x="330200" y="0"/>
            <a:chExt cx="8356600" cy="659765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30200" y="0"/>
              <a:ext cx="4392612" cy="65976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359400" y="330200"/>
              <a:ext cx="3095625" cy="24415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080000" y="3073400"/>
              <a:ext cx="1800225" cy="14398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223000" y="4648200"/>
              <a:ext cx="2447925" cy="1944687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4572000" cy="43195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4914900" y="863600"/>
            <a:ext cx="4229100" cy="59912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30200" y="406400"/>
            <a:ext cx="8547100" cy="6067425"/>
            <a:chOff x="330200" y="406400"/>
            <a:chExt cx="8547100" cy="606742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648200" y="482600"/>
              <a:ext cx="4229100" cy="59912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30200" y="406400"/>
              <a:ext cx="4229100" cy="599122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21970"/>
            <a:ext cx="4495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latin typeface="Microsoft JhengHei"/>
                <a:cs typeface="Microsoft JhengHei"/>
              </a:rPr>
              <a:t>三、以人为本的宜居城市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2695"/>
            <a:ext cx="7857490" cy="249428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606425" marR="5080" indent="-593725">
              <a:lnSpc>
                <a:spcPct val="102499"/>
              </a:lnSpc>
              <a:spcBef>
                <a:spcPts val="10"/>
              </a:spcBef>
              <a:buSzPct val="96666"/>
              <a:buAutoNum type="arabicPeriod"/>
              <a:tabLst>
                <a:tab pos="825500"/>
              </a:tabLst>
            </a:pPr>
            <a:r>
              <a:rPr sz="3000" b="1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30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JhengHei"/>
                <a:cs typeface="Microsoft JhengHei"/>
              </a:rPr>
              <a:t>以人为本</a:t>
            </a:r>
            <a:r>
              <a:rPr sz="30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”</a:t>
            </a:r>
            <a:r>
              <a:rPr sz="30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JhengHei"/>
                <a:cs typeface="Microsoft JhengHei"/>
              </a:rPr>
              <a:t>对城市的要求</a:t>
            </a:r>
            <a:r>
              <a:rPr sz="3000" b="1">
                <a:solidFill>
                  <a:srgbClr val="FFFFFF"/>
                </a:solidFill>
                <a:latin typeface="Microsoft JhengHei"/>
                <a:cs typeface="Microsoft JhengHei"/>
              </a:rPr>
              <a:t>：</a:t>
            </a:r>
            <a:r>
              <a:rPr sz="3000" spc="-10">
                <a:solidFill>
                  <a:srgbClr val="FFFFFF"/>
                </a:solidFill>
                <a:latin typeface="宋体"/>
                <a:cs typeface="宋体"/>
              </a:rPr>
              <a:t>为了人民、依靠	</a:t>
            </a:r>
            <a:r>
              <a:rPr sz="3000" spc="-5">
                <a:solidFill>
                  <a:srgbClr val="FFFFFF"/>
                </a:solidFill>
                <a:latin typeface="宋体"/>
                <a:cs typeface="宋体"/>
              </a:rPr>
              <a:t>人民、人民共享；亲和力、凝聚力、可持	</a:t>
            </a:r>
            <a:r>
              <a:rPr sz="3000" spc="-10">
                <a:solidFill>
                  <a:srgbClr val="FFFFFF"/>
                </a:solidFill>
                <a:latin typeface="宋体"/>
                <a:cs typeface="宋体"/>
              </a:rPr>
              <a:t>续发展能力</a:t>
            </a:r>
            <a:endParaRPr sz="3000">
              <a:latin typeface="宋体"/>
              <a:cs typeface="宋体"/>
            </a:endParaRPr>
          </a:p>
          <a:p>
            <a:pPr marL="605790" indent="-593725">
              <a:lnSpc>
                <a:spcPct val="100000"/>
              </a:lnSpc>
              <a:spcBef>
                <a:spcPts val="540"/>
              </a:spcBef>
              <a:buSzPct val="96666"/>
              <a:buFont typeface="Arial"/>
              <a:buAutoNum type="arabicPeriod"/>
              <a:tabLst>
                <a:tab pos="606425"/>
              </a:tabLst>
            </a:pPr>
            <a:r>
              <a:rPr sz="30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JhengHei"/>
                <a:cs typeface="Microsoft JhengHei"/>
              </a:rPr>
              <a:t>宜居的要素</a:t>
            </a:r>
            <a:r>
              <a:rPr sz="3000" b="1">
                <a:solidFill>
                  <a:srgbClr val="FFFFFF"/>
                </a:solidFill>
                <a:latin typeface="Microsoft JhengHei"/>
                <a:cs typeface="Microsoft JhengHei"/>
              </a:rPr>
              <a:t>：</a:t>
            </a:r>
            <a:r>
              <a:rPr sz="3000">
                <a:solidFill>
                  <a:srgbClr val="FFFFFF"/>
                </a:solidFill>
                <a:latin typeface="宋体"/>
                <a:cs typeface="宋体"/>
              </a:rPr>
              <a:t>青山绿地、碧水蓝天</a:t>
            </a:r>
            <a:r>
              <a:rPr sz="3000" spc="-25">
                <a:solidFill>
                  <a:srgbClr val="FFFFFF"/>
                </a:solidFill>
                <a:latin typeface="Arial"/>
                <a:cs typeface="Arial"/>
              </a:rPr>
              <a:t>……</a:t>
            </a:r>
            <a:endParaRPr sz="3000">
              <a:latin typeface="Arial"/>
              <a:cs typeface="Arial"/>
            </a:endParaRPr>
          </a:p>
          <a:p>
            <a:pPr marL="605790" indent="-593725">
              <a:lnSpc>
                <a:spcPct val="100000"/>
              </a:lnSpc>
              <a:spcBef>
                <a:spcPts val="720"/>
              </a:spcBef>
              <a:buSzPct val="96666"/>
              <a:buFont typeface="Arial"/>
              <a:buAutoNum type="arabicPeriod"/>
              <a:tabLst>
                <a:tab pos="606425"/>
              </a:tabLst>
            </a:pPr>
            <a:r>
              <a:rPr sz="3000" b="1" u="heavy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JhengHei"/>
                <a:cs typeface="Microsoft JhengHei"/>
              </a:rPr>
              <a:t>亚运的期待</a:t>
            </a:r>
            <a:r>
              <a:rPr sz="3000" b="1">
                <a:solidFill>
                  <a:srgbClr val="FFFFFF"/>
                </a:solidFill>
                <a:latin typeface="Microsoft JhengHei"/>
                <a:cs typeface="Microsoft JhengHei"/>
              </a:rPr>
              <a:t>：</a:t>
            </a:r>
            <a:r>
              <a:rPr sz="3000" spc="-5">
                <a:solidFill>
                  <a:srgbClr val="FFFFFF"/>
                </a:solidFill>
                <a:latin typeface="宋体"/>
                <a:cs typeface="宋体"/>
              </a:rPr>
              <a:t>大变工程；创模、创卫、创文</a:t>
            </a:r>
            <a:endParaRPr sz="30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79400" y="215900"/>
            <a:ext cx="8583612" cy="643731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79400" y="215900"/>
            <a:ext cx="8583612" cy="643731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79400" y="215900"/>
            <a:ext cx="8583612" cy="643731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48665"/>
            <a:ext cx="6426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Microsoft JhengHei"/>
                <a:cs typeface="Microsoft JhengHei"/>
              </a:rPr>
              <a:t>四、广州城市规划与建设近期可能的突破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4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u="none" spc="-5"/>
              <a:t>中央商务区：新城市形象</a:t>
            </a:r>
          </a:p>
          <a:p>
            <a:pPr marL="354965" indent="-342265">
              <a:lnSpc>
                <a:spcPct val="100000"/>
              </a:lnSpc>
              <a:spcBef>
                <a:spcPts val="54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u="none" spc="-5"/>
              <a:t>城中村：</a:t>
            </a:r>
            <a:r>
              <a:rPr u="none" spc="-10">
                <a:latin typeface="Arial"/>
                <a:cs typeface="Arial"/>
              </a:rPr>
              <a:t>138</a:t>
            </a:r>
            <a:r>
              <a:rPr u="none" spc="-5"/>
              <a:t>条村全面启动；开发商全面进入</a:t>
            </a: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u="none" spc="-5"/>
              <a:t>轨道交通：</a:t>
            </a:r>
            <a:r>
              <a:rPr u="none" spc="-10">
                <a:latin typeface="Arial"/>
                <a:cs typeface="Arial"/>
              </a:rPr>
              <a:t>255</a:t>
            </a:r>
            <a:r>
              <a:rPr u="none" spc="-10"/>
              <a:t>公里地铁十年完成</a:t>
            </a:r>
          </a:p>
          <a:p>
            <a:pPr marL="354965" indent="-342265">
              <a:lnSpc>
                <a:spcPct val="100000"/>
              </a:lnSpc>
              <a:spcBef>
                <a:spcPts val="894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u="none" spc="-5"/>
              <a:t>区划调整：大市区；东进、西联有突破</a:t>
            </a:r>
          </a:p>
          <a:p>
            <a:pPr marL="354965" indent="-342265">
              <a:lnSpc>
                <a:spcPct val="100000"/>
              </a:lnSpc>
              <a:spcBef>
                <a:spcPts val="54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u="none"/>
              <a:t>珠三角</a:t>
            </a:r>
            <a:r>
              <a:rPr u="none">
                <a:latin typeface="Arial"/>
                <a:cs typeface="Arial"/>
              </a:rPr>
              <a:t>“1</a:t>
            </a:r>
            <a:r>
              <a:rPr u="none"/>
              <a:t>小时城市群</a:t>
            </a:r>
            <a:r>
              <a:rPr u="none">
                <a:latin typeface="Arial"/>
                <a:cs typeface="Arial"/>
              </a:rPr>
              <a:t>”</a:t>
            </a:r>
            <a:r>
              <a:rPr u="none" spc="-10"/>
              <a:t>核心：轻轨系统</a:t>
            </a:r>
          </a:p>
          <a:p>
            <a:pPr marL="354965" indent="-342265">
              <a:lnSpc>
                <a:spcPct val="100000"/>
              </a:lnSpc>
              <a:spcBef>
                <a:spcPts val="894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/>
                <a:tab pos="355600"/>
              </a:tabLst>
            </a:pPr>
            <a:r>
              <a:rPr u="none" spc="-5"/>
              <a:t>国际化的选择：城市群与龙头；国家中心城市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rect l="l" t="t" r="r" b="b"/>
            <a:pathLst>
              <a:path w="9144000" h="6858000">
                <a:moveTo>
                  <a:pt x="9144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9600" y="1219200"/>
            <a:ext cx="7924800" cy="914400"/>
          </a:xfrm>
          <a:custGeom>
            <a:rect l="l" t="t" r="r" b="b"/>
            <a:pathLst>
              <a:path w="7924800" h="914400">
                <a:moveTo>
                  <a:pt x="0" y="914400"/>
                </a:moveTo>
                <a:lnTo>
                  <a:pt x="0" y="0"/>
                </a:lnTo>
                <a:lnTo>
                  <a:pt x="7924800" y="0"/>
                </a:lnTo>
              </a:path>
            </a:pathLst>
          </a:custGeom>
          <a:ln w="2540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762000" y="266700"/>
            <a:ext cx="7772400" cy="4824730"/>
            <a:chOff x="762000" y="266700"/>
            <a:chExt cx="7772400" cy="4824730"/>
          </a:xfrm>
        </p:grpSpPr>
        <p:sp>
          <p:nvSpPr>
            <p:cNvPr id="5" name="object 5"/>
            <p:cNvSpPr/>
            <p:nvPr/>
          </p:nvSpPr>
          <p:spPr>
            <a:xfrm>
              <a:off x="1981200" y="3962400"/>
              <a:ext cx="6511925" cy="0"/>
            </a:xfrm>
            <a:custGeom>
              <a:rect l="l" t="t" r="r" b="b"/>
              <a:pathLst>
                <a:path w="6511925">
                  <a:moveTo>
                    <a:pt x="0" y="0"/>
                  </a:moveTo>
                  <a:lnTo>
                    <a:pt x="6511925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266700"/>
              <a:ext cx="7772400" cy="48244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89927" y="5155219"/>
            <a:ext cx="398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"/>
                <a:cs typeface="Microsoft JhengHei"/>
              </a:rPr>
              <a:t>广州城中村之一角（鸟瞰图</a:t>
            </a:r>
            <a:r>
              <a:rPr sz="2400" b="1" spc="-50">
                <a:solidFill>
                  <a:srgbClr val="FFFFFF"/>
                </a:solidFill>
                <a:latin typeface="Microsoft JhengHei"/>
                <a:cs typeface="Microsoft JhengHei"/>
              </a:rPr>
              <a:t>）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9927" y="5580819"/>
            <a:ext cx="7950200" cy="699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——</a:t>
            </a:r>
            <a:r>
              <a:rPr sz="1600" b="1" spc="-5">
                <a:solidFill>
                  <a:srgbClr val="FFFFFF"/>
                </a:solidFill>
                <a:latin typeface="Microsoft JhengHei"/>
                <a:cs typeface="Microsoft JhengHei"/>
              </a:rPr>
              <a:t>走在迷宫一般的巷子中，别说是被抢，就是被杀，也几乎无法知道。就是喊破喉咙，</a:t>
            </a:r>
            <a:endParaRPr sz="16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1600" b="1" spc="-5">
                <a:solidFill>
                  <a:srgbClr val="FFFFFF"/>
                </a:solidFill>
                <a:latin typeface="Microsoft JhengHei"/>
                <a:cs typeface="Microsoft JhengHei"/>
              </a:rPr>
              <a:t>也没有人来救你。住在这样的地方，仇富心理是很容易产生的。</a:t>
            </a:r>
            <a:endParaRPr sz="16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https://d.book118.com/105004343314011040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7">
      <vt:lpstr>Arial</vt:lpstr>
      <vt:lpstr>Calibri</vt:lpstr>
      <vt:lpstr>宋体</vt:lpstr>
      <vt:lpstr>Microsoft JhengHei</vt:lpstr>
      <vt:lpstr>Wingdings</vt:lpstr>
      <vt:lpstr>Office Theme</vt:lpstr>
      <vt:lpstr>PowerPoint Presentation</vt:lpstr>
      <vt:lpstr>内容提要</vt:lpstr>
      <vt:lpstr>一、什么是民生、民生工程？</vt:lpstr>
      <vt:lpstr>二、“首善之区”、现代化大都市对民生的要求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三、以人为本的宜居城市</vt:lpstr>
      <vt:lpstr>PowerPoint Presentation</vt:lpstr>
      <vt:lpstr>PowerPoint Presentation</vt:lpstr>
      <vt:lpstr>PowerPoint Presentation</vt:lpstr>
      <vt:lpstr>四、广州城市规划与建设近期可能的突破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2024-09-01T04:03:56.987</cp:lastPrinted>
  <dcterms:created xsi:type="dcterms:W3CDTF">2024-08-31T20:03:57Z</dcterms:created>
  <dcterms:modified xsi:type="dcterms:W3CDTF">2024-08-31T20:03:58Z</dcterms:modified>
</cp:coreProperties>
</file>