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230298817157745"/>
          <c:y val="0.13887876272201538"/>
          <c:w val="0.5976828932762146"/>
          <c:h val="0.76272392272949219"/>
        </c:manualLayout>
      </c:layout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</c:v>
                </c:pt>
                <c:pt idx="1">
                  <c:v>4</c:v>
                </c:pt>
                <c:pt idx="2">
                  <c:v>2</c:v>
                </c:pt>
                <c:pt idx="3">
                  <c:v>2</c:v>
                </c:pt>
                <c:pt idx="4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059-4617-84AC-D20B9D33395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25400"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059-4617-84AC-D20B9D3339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34721416"/>
        <c:axId val="743065904"/>
      </c:radarChart>
      <c:catAx>
        <c:axId val="73472141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p>
            <a:pPr>
              <a:defRPr/>
            </a:pPr>
            <a:endParaRPr lang="zh-HK"/>
          </a:p>
        </c:txPr>
        <c:crossAx val="743065904"/>
        <c:crosses val="autoZero"/>
        <c:auto val="0"/>
        <c:lblAlgn val="ctr"/>
        <c:lblOffset/>
        <c:noMultiLvlLbl val="0"/>
      </c:catAx>
      <c:valAx>
        <c:axId val="743065904"/>
        <c:scaling>
          <c:orientation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crossAx val="734721416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1000" smtId="4294967295">
          <a:latin typeface="KaiTi" panose="02010609060101010101" pitchFamily="49" charset="-122"/>
          <a:ea typeface="KaiTi" panose="02010609060101010101" pitchFamily="49" charset="-122"/>
        </a:defRPr>
      </a:pPr>
      <a:endParaRPr sz="1000" smtId="4294967295">
        <a:latin typeface="KaiTi" panose="02010609060101010101" pitchFamily="49" charset="-122"/>
        <a:ea typeface="KaiTi" panose="02010609060101010101" pitchFamily="49" charset="-122"/>
      </a:endParaRPr>
    </a:p>
  </c:txPr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230298817157745"/>
          <c:y val="0.13887876272201538"/>
          <c:w val="0.5976828932762146"/>
          <c:h val="0.76272392272949219"/>
        </c:manualLayout>
      </c:layout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3</c:v>
                </c:pt>
                <c:pt idx="3">
                  <c:v>2</c:v>
                </c:pt>
                <c:pt idx="4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69D-4F78-903E-86F998E55AB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25400"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69D-4F78-903E-86F998E55A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676273744"/>
        <c:axId val="676274136"/>
      </c:radarChart>
      <c:catAx>
        <c:axId val="676273744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sz="1000" b="0" i="0" u="none" strike="noStrike" kern="1200" cap="all" spc="120" normalizeH="0" baseline="0" smtId="4294967295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  <a:cs typeface="+mn-cs"/>
              </a:defRPr>
            </a:pPr>
            <a:endParaRPr sz="1000" b="0" i="0" u="none" strike="noStrike" kern="1200" cap="all" spc="120" normalizeH="0" baseline="0" smtId="4294967295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c:txPr>
        <c:crossAx val="676274136"/>
        <c:crosses val="autoZero"/>
        <c:auto val="0"/>
        <c:lblAlgn val="ctr"/>
        <c:lblOffset/>
        <c:noMultiLvlLbl val="0"/>
      </c:catAx>
      <c:valAx>
        <c:axId val="676274136"/>
        <c:scaling>
          <c:orientation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crossAx val="676273744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1200" smtId="4294967295">
          <a:latin typeface="KaiTi" panose="02010609060101010101" pitchFamily="49" charset="-122"/>
          <a:ea typeface="KaiTi" panose="02010609060101010101" pitchFamily="49" charset="-122"/>
        </a:defRPr>
      </a:pPr>
      <a:endParaRPr sz="1200" smtId="4294967295">
        <a:latin typeface="KaiTi" panose="02010609060101010101" pitchFamily="49" charset="-122"/>
        <a:ea typeface="KaiTi" panose="02010609060101010101" pitchFamily="49" charset="-122"/>
      </a:endParaRPr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230298817157745"/>
          <c:y val="0.13887876272201538"/>
          <c:w val="0.5976828932762146"/>
          <c:h val="0.76272392272949219"/>
        </c:manualLayout>
      </c:layout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2</c:v>
                </c:pt>
                <c:pt idx="3">
                  <c:v>5</c:v>
                </c:pt>
                <c:pt idx="4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62-44F8-9A40-992723376C0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25400"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462-44F8-9A40-992723376C0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676277272"/>
        <c:axId val="820164256"/>
      </c:radarChart>
      <c:catAx>
        <c:axId val="67627727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sz="1000" b="0" i="0" u="none" strike="noStrike" kern="1200" cap="all" spc="120" normalizeH="0" baseline="0" smtId="4294967295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  <a:cs typeface="+mn-cs"/>
              </a:defRPr>
            </a:pPr>
            <a:endParaRPr sz="1000" b="0" i="0" u="none" strike="noStrike" kern="1200" cap="all" spc="120" normalizeH="0" baseline="0" smtId="4294967295">
              <a:solidFill>
                <a:schemeClr val="tx1"/>
              </a:solidFill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c:txPr>
        <c:crossAx val="820164256"/>
        <c:crosses val="autoZero"/>
        <c:auto val="0"/>
        <c:lblAlgn val="ctr"/>
        <c:lblOffset/>
        <c:noMultiLvlLbl val="0"/>
      </c:catAx>
      <c:valAx>
        <c:axId val="820164256"/>
        <c:scaling>
          <c:orientation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crossAx val="67627727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1200" smtId="4294967295">
          <a:latin typeface="KaiTi" panose="02010609060101010101" pitchFamily="49" charset="-122"/>
          <a:ea typeface="KaiTi" panose="02010609060101010101" pitchFamily="49" charset="-122"/>
        </a:defRPr>
      </a:pPr>
      <a:endParaRPr sz="1200" smtId="4294967295">
        <a:latin typeface="KaiTi" panose="02010609060101010101" pitchFamily="49" charset="-122"/>
        <a:ea typeface="KaiTi" panose="02010609060101010101" pitchFamily="49" charset="-122"/>
      </a:endParaRPr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230298817157745"/>
          <c:y val="0.13887876272201538"/>
          <c:w val="0.5976828932762146"/>
          <c:h val="0.76272392272949219"/>
        </c:manualLayout>
      </c:layout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4</c:v>
                </c:pt>
                <c:pt idx="1">
                  <c:v>5</c:v>
                </c:pt>
                <c:pt idx="2">
                  <c:v>3</c:v>
                </c:pt>
                <c:pt idx="3">
                  <c:v>4</c:v>
                </c:pt>
                <c:pt idx="4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035-4D59-9995-CD8F7A4A4B4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25400"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035-4D59-9995-CD8F7A4A4B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820174840"/>
        <c:axId val="820175232"/>
      </c:radarChart>
      <c:catAx>
        <c:axId val="820174840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  <a:cs typeface="+mn-cs"/>
              </a:defRPr>
            </a:pPr>
            <a:endParaRPr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c:txPr>
        <c:crossAx val="820175232"/>
        <c:crosses val="autoZero"/>
        <c:auto val="0"/>
        <c:lblAlgn val="ctr"/>
        <c:lblOffset/>
        <c:noMultiLvlLbl val="0"/>
      </c:catAx>
      <c:valAx>
        <c:axId val="820175232"/>
        <c:scaling>
          <c:orientation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crossAx val="820174840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1200" smtId="4294967295">
          <a:latin typeface="KaiTi" panose="02010609060101010101" pitchFamily="49" charset="-122"/>
          <a:ea typeface="KaiTi" panose="02010609060101010101" pitchFamily="49" charset="-122"/>
        </a:defRPr>
      </a:pPr>
      <a:endParaRPr sz="1200" smtId="4294967295">
        <a:latin typeface="KaiTi" panose="02010609060101010101" pitchFamily="49" charset="-122"/>
        <a:ea typeface="KaiTi" panose="02010609060101010101" pitchFamily="49" charset="-122"/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230298817157745"/>
          <c:y val="0.13887876272201538"/>
          <c:w val="0.5976828932762146"/>
          <c:h val="0.76272392272949219"/>
        </c:manualLayout>
      </c:layout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0</c:v>
                </c:pt>
                <c:pt idx="1">
                  <c:v>3</c:v>
                </c:pt>
                <c:pt idx="2">
                  <c:v>5</c:v>
                </c:pt>
                <c:pt idx="3">
                  <c:v>5</c:v>
                </c:pt>
                <c:pt idx="4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035-4D59-9995-CD8F7A4A4B4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25400"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035-4D59-9995-CD8F7A4A4B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821398528"/>
        <c:axId val="821398920"/>
      </c:radarChart>
      <c:catAx>
        <c:axId val="821398528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p>
            <a:pPr>
              <a:defRPr sz="1000" b="0" i="0" u="none" strike="noStrike" kern="1200" cap="all" spc="120" normalizeH="0" baseline="0" smtId="4294967295">
                <a:solidFill>
                  <a:schemeClr val="tx1">
                    <a:lumMod val="65000"/>
                    <a:lumOff val="3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  <a:cs typeface="+mn-cs"/>
              </a:defRPr>
            </a:pPr>
            <a:endParaRPr sz="1000" b="0" i="0" u="none" strike="noStrike" kern="1200" cap="all" spc="120" normalizeH="0" baseline="0" smtId="4294967295">
              <a:solidFill>
                <a:schemeClr val="tx1">
                  <a:lumMod val="65000"/>
                  <a:lumOff val="35000"/>
                </a:schemeClr>
              </a:solidFill>
              <a:latin typeface="KaiTi" panose="02010609060101010101" pitchFamily="49" charset="-122"/>
              <a:ea typeface="KaiTi" panose="02010609060101010101" pitchFamily="49" charset="-122"/>
              <a:cs typeface="+mn-cs"/>
            </a:endParaRPr>
          </a:p>
        </c:txPr>
        <c:crossAx val="821398920"/>
        <c:crosses val="autoZero"/>
        <c:auto val="0"/>
        <c:lblAlgn val="ctr"/>
        <c:lblOffset/>
        <c:noMultiLvlLbl val="0"/>
      </c:catAx>
      <c:valAx>
        <c:axId val="821398920"/>
        <c:scaling>
          <c:orientation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crossAx val="821398528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1200" smtId="4294967295">
          <a:latin typeface="KaiTi" panose="02010609060101010101" pitchFamily="49" charset="-122"/>
          <a:ea typeface="KaiTi" panose="02010609060101010101" pitchFamily="49" charset="-122"/>
        </a:defRPr>
      </a:pPr>
      <a:endParaRPr sz="1200" smtId="4294967295">
        <a:latin typeface="KaiTi" panose="02010609060101010101" pitchFamily="49" charset="-122"/>
        <a:ea typeface="KaiTi" panose="02010609060101010101" pitchFamily="49" charset="-122"/>
      </a:endParaRPr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230298817157745"/>
          <c:y val="0.13887876272201538"/>
          <c:w val="0.5976828932762146"/>
          <c:h val="0.76272392272949219"/>
        </c:manualLayout>
      </c:layout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1</c:v>
                </c:pt>
                <c:pt idx="1">
                  <c:v>5</c:v>
                </c:pt>
                <c:pt idx="2">
                  <c:v>3</c:v>
                </c:pt>
                <c:pt idx="3">
                  <c:v>5</c:v>
                </c:pt>
                <c:pt idx="4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7C2-4AC5-9363-5B11E4A5BB7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25400"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7C2-4AC5-9363-5B11E4A5BB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412339776"/>
        <c:axId val="412340168"/>
      </c:radarChart>
      <c:catAx>
        <c:axId val="41233977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p>
            <a:pPr>
              <a:defRPr/>
            </a:pPr>
            <a:endParaRPr lang="zh-HK"/>
          </a:p>
        </c:txPr>
        <c:crossAx val="412340168"/>
        <c:crosses val="autoZero"/>
        <c:auto val="0"/>
        <c:lblAlgn val="ctr"/>
        <c:lblOffset/>
        <c:noMultiLvlLbl val="0"/>
      </c:catAx>
      <c:valAx>
        <c:axId val="412340168"/>
        <c:scaling>
          <c:orientation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crossAx val="412339776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900" smtId="4294967295">
          <a:latin typeface="KaiTi" panose="02010609060101010101" pitchFamily="49" charset="-122"/>
          <a:ea typeface="KaiTi" panose="02010609060101010101" pitchFamily="49" charset="-122"/>
        </a:defRPr>
      </a:pPr>
      <a:endParaRPr sz="900" smtId="4294967295">
        <a:latin typeface="KaiTi" panose="02010609060101010101" pitchFamily="49" charset="-122"/>
        <a:ea typeface="KaiTi" panose="02010609060101010101" pitchFamily="49" charset="-122"/>
      </a:endParaRPr>
    </a:p>
  </c:txPr>
  <c:externalData r:id="rId1">
    <c:autoUpdate val="0"/>
  </c:externalData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230298817157745"/>
          <c:y val="0.13887876272201538"/>
          <c:w val="0.5976828932762146"/>
          <c:h val="0.76272392272949219"/>
        </c:manualLayout>
      </c:layout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3.5</c:v>
                </c:pt>
                <c:pt idx="1">
                  <c:v>5</c:v>
                </c:pt>
                <c:pt idx="2">
                  <c:v>3</c:v>
                </c:pt>
                <c:pt idx="3">
                  <c:v>5</c:v>
                </c:pt>
                <c:pt idx="4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18B-4FAC-ADAE-9485DFB8CDD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25400"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18B-4FAC-ADAE-9485DFB8CDD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48733152"/>
        <c:axId val="412301360"/>
      </c:radarChart>
      <c:catAx>
        <c:axId val="748733152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p>
            <a:pPr>
              <a:defRPr/>
            </a:pPr>
            <a:endParaRPr lang="zh-HK"/>
          </a:p>
        </c:txPr>
        <c:crossAx val="412301360"/>
        <c:crosses val="autoZero"/>
        <c:auto val="0"/>
        <c:lblAlgn val="ctr"/>
        <c:lblOffset/>
        <c:noMultiLvlLbl val="0"/>
      </c:catAx>
      <c:valAx>
        <c:axId val="412301360"/>
        <c:scaling>
          <c:orientation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crossAx val="748733152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1100" smtId="4294967295">
          <a:solidFill>
            <a:schemeClr val="tx1"/>
          </a:solidFill>
          <a:latin typeface="KaiTi" panose="02010609060101010101" pitchFamily="49" charset="-122"/>
          <a:ea typeface="KaiTi" panose="02010609060101010101" pitchFamily="49" charset="-122"/>
        </a:defRPr>
      </a:pPr>
      <a:endParaRPr sz="1100" smtId="4294967295">
        <a:solidFill>
          <a:schemeClr val="tx1"/>
        </a:solidFill>
        <a:latin typeface="KaiTi" panose="02010609060101010101" pitchFamily="49" charset="-122"/>
        <a:ea typeface="KaiTi" panose="02010609060101010101" pitchFamily="49" charset="-122"/>
      </a:endParaRPr>
    </a:p>
  </c:txPr>
  <c:externalData r:id="rId1">
    <c:autoUpdate val="0"/>
  </c:externalData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2230298817157745"/>
          <c:y val="0.13887876272201538"/>
          <c:w val="0.5976828932762146"/>
          <c:h val="0.76272392272949219"/>
        </c:manualLayout>
      </c:layout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</c:v>
                </c:pt>
                <c:pt idx="1">
                  <c:v>5</c:v>
                </c:pt>
                <c:pt idx="2">
                  <c:v>3</c:v>
                </c:pt>
                <c:pt idx="3">
                  <c:v>5</c:v>
                </c:pt>
                <c:pt idx="4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737-4CE5-876E-8E2EC69C264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noFill/>
            <a:ln w="25400">
              <a:noFill/>
            </a:ln>
            <a:effectLst/>
          </c:spPr>
          <c:cat>
            <c:strRef>
              <c:f>Sheet1!$A$2:$A$6</c:f>
              <c:strCache>
                <c:ptCount val="5"/>
                <c:pt idx="0">
                  <c:v>贷款</c:v>
                </c:pt>
                <c:pt idx="1">
                  <c:v>投资</c:v>
                </c:pt>
                <c:pt idx="2">
                  <c:v>储蓄</c:v>
                </c:pt>
                <c:pt idx="3">
                  <c:v>保险</c:v>
                </c:pt>
                <c:pt idx="4">
                  <c:v>消费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5</c:v>
                </c:pt>
                <c:pt idx="4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737-4CE5-876E-8E2EC69C264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821402056"/>
        <c:axId val="821401664"/>
      </c:radarChart>
      <c:catAx>
        <c:axId val="821402056"/>
        <c:scaling>
          <c:orientation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p>
            <a:pPr>
              <a:defRPr/>
            </a:pPr>
            <a:endParaRPr lang="zh-HK"/>
          </a:p>
        </c:txPr>
        <c:crossAx val="821401664"/>
        <c:crosses val="autoZero"/>
        <c:auto val="0"/>
        <c:lblAlgn val="ctr"/>
        <c:lblOffset/>
        <c:noMultiLvlLbl val="0"/>
      </c:catAx>
      <c:valAx>
        <c:axId val="821401664"/>
        <c:scaling>
          <c:orientation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one"/>
        <c:crossAx val="821402056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p>
      <a:pPr>
        <a:defRPr sz="1000" smtId="4294967295">
          <a:latin typeface="KaiTi" panose="02010609060101010101" pitchFamily="49" charset="-122"/>
          <a:ea typeface="KaiTi" panose="02010609060101010101" pitchFamily="49" charset="-122"/>
        </a:defRPr>
      </a:pPr>
      <a:endParaRPr sz="1000" smtId="4294967295">
        <a:latin typeface="KaiTi" panose="02010609060101010101" pitchFamily="49" charset="-122"/>
        <a:ea typeface="KaiTi" panose="02010609060101010101" pitchFamily="49" charset="-122"/>
      </a:endParaRPr>
    </a:p>
  </c:txPr>
  <c:externalData r:id="rId1">
    <c:autoUpdate val="0"/>
  </c:externalData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55DBC-A460-4F9B-BDB4-DE4EA918D10C}" type="datetimeFigureOut">
              <a:rPr lang="zh-CN" altLang="en-US" smtClean="0"/>
              <a:t>2016/7/28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423D9-A174-4CDC-91E2-128BB90CA4C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662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423D9-A174-4CDC-91E2-128BB90CA4C4}" type="slidenum">
              <a:rPr lang="zh-CN" altLang="en-US" smtClean="0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660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423D9-A174-4CDC-91E2-128BB90CA4C4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197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423D9-A174-4CDC-91E2-128BB90CA4C4}" type="slidenum">
              <a:rPr lang="zh-CN" altLang="en-US" smtClean="0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6850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423D9-A174-4CDC-91E2-128BB90CA4C4}" type="slidenum">
              <a:rPr lang="zh-CN" altLang="en-US" smtClean="0">
                <a:solidFill>
                  <a:prstClr val="black"/>
                </a:solidFill>
              </a:rPr>
              <a:t>7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074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423D9-A174-4CDC-91E2-128BB90CA4C4}" type="slidenum">
              <a:rPr lang="zh-CN" altLang="en-US" smtClean="0">
                <a:solidFill>
                  <a:prstClr val="black"/>
                </a:solidFill>
              </a:rPr>
              <a:t>9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5283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423D9-A174-4CDC-91E2-128BB90CA4C4}" type="slidenum">
              <a:rPr lang="zh-CN" altLang="en-US" smtClean="0">
                <a:solidFill>
                  <a:prstClr val="black"/>
                </a:solidFill>
              </a:rPr>
              <a:t>11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9044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423D9-A174-4CDC-91E2-128BB90CA4C4}" type="slidenum">
              <a:rPr lang="zh-CN" altLang="en-US" smtClean="0">
                <a:solidFill>
                  <a:prstClr val="black"/>
                </a:solidFill>
              </a:rPr>
              <a:t>13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6254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423D9-A174-4CDC-91E2-128BB90CA4C4}" type="slidenum">
              <a:rPr lang="zh-CN" altLang="en-US" smtClean="0">
                <a:solidFill>
                  <a:prstClr val="black"/>
                </a:solidFill>
              </a:rPr>
              <a:t>15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96805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60E4B-2F13-4F96-965C-3EA5885C1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5C5F3-634A-41A8-BF67-1743FBE5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09BDE-4EDA-4E08-ABCB-65200EFAC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17DDC-5B5C-4F4A-9812-A3483E831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7EC79-3A5A-4A23-A1B5-33163029F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9CD34C-52AC-4AC9-9283-7B3455EE7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87B139-CCA5-43BA-B240-44FF63E2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1CE96-7640-469C-8A7A-90EC04534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319FC-1B01-482C-9935-7373D9C6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2CAAF-AFE4-4AFF-A0C2-A4CCA7549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04517-8F25-4333-8069-6F2C3A87A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4" name="Content Placeholder 3"/>
          <p:cNvSpPr>
            <a:spLocks noGrp="1" noChangeArrowheads="1"/>
          </p:cNvSpPr>
          <p:nvPr>
            <p:ph idx="1"/>
          </p:nvPr>
        </p:nvSpPr>
        <p:spPr bwMode="auto">
          <a:xfrm>
            <a:off x="290513" y="1052513"/>
            <a:ext cx="8548687" cy="50736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309472906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615" y="1542275"/>
            <a:ext cx="8526613" cy="4526280"/>
          </a:xfrm>
        </p:spPr>
        <p:txBody>
          <a:bodyPr vert="horz" lIns="75364" tIns="37681" rIns="75364" bIns="37681" rtlCol="0"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US"/>
            </a:lvl5pPr>
          </a:lstStyle>
          <a:p>
            <a:pPr marL="236165" lvl="0" indent="-236165" eaLnBrk="1" hangingPunct="1">
              <a:spcBef>
                <a:spcPct val="20000"/>
              </a:spcBef>
              <a:buClr>
                <a:srgbClr val="5A4099"/>
              </a:buClr>
              <a:buSzPct val="70000"/>
              <a:buFont typeface="Wingdings 2" panose="05020102010507070707" pitchFamily="18" charset="2"/>
              <a:buChar char=""/>
            </a:pPr>
            <a:r>
              <a:rPr lang="en-US"/>
              <a:t>Click to edit Master text styles</a:t>
            </a:r>
          </a:p>
          <a:p>
            <a:pPr marL="511693" lvl="1" indent="-196806" eaLnBrk="1" hangingPunct="1">
              <a:spcBef>
                <a:spcPct val="20000"/>
              </a:spcBef>
              <a:buClr>
                <a:srgbClr val="808080"/>
              </a:buClr>
              <a:buSzPct val="75000"/>
              <a:buFont typeface="Arial" pitchFamily="34" charset="0"/>
              <a:buChar char="—"/>
            </a:pPr>
            <a:r>
              <a:rPr lang="en-US"/>
              <a:t>Second level</a:t>
            </a:r>
          </a:p>
          <a:p>
            <a:pPr marL="787220" lvl="2" indent="-157444" eaLnBrk="1" hangingPunct="1">
              <a:spcBef>
                <a:spcPct val="20000"/>
              </a:spcBef>
              <a:buClr>
                <a:srgbClr val="808080"/>
              </a:buClr>
              <a:buFont typeface="Wingdings 2" panose="05020102010507070707" pitchFamily="18" charset="2"/>
              <a:buChar char=""/>
            </a:pPr>
            <a:r>
              <a:rPr lang="en-US"/>
              <a:t>Third level</a:t>
            </a:r>
          </a:p>
          <a:p>
            <a:pPr marL="1102107" lvl="3" indent="-157444" eaLnBrk="1" hangingPunct="1">
              <a:spcBef>
                <a:spcPct val="20000"/>
              </a:spcBef>
              <a:buClr>
                <a:srgbClr val="808080"/>
              </a:buClr>
              <a:buChar char="–"/>
            </a:pPr>
            <a:r>
              <a:rPr lang="en-US"/>
              <a:t>Fourth level</a:t>
            </a:r>
          </a:p>
          <a:p>
            <a:pPr marL="1416994" lvl="4" indent="-157444" eaLnBrk="1" hangingPunct="1">
              <a:spcBef>
                <a:spcPct val="20000"/>
              </a:spcBef>
              <a:buClr>
                <a:srgbClr val="808080"/>
              </a:buClr>
              <a:buChar char="»"/>
            </a:pPr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20789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 descr="Q:\Clients\Accenture\Amanda Hayes - 10-1885 - AMC Risk Management VS Review\Working Files\Links\PPT cover image.jpg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>
            <a:off x="3289300" y="0"/>
            <a:ext cx="58547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Rectangle 3"/>
          <p:cNvSpPr/>
          <p:nvPr userDrawn="1"/>
        </p:nvSpPr>
        <p:spPr bwMode="auto">
          <a:xfrm>
            <a:off x="0" y="6572250"/>
            <a:ext cx="9144000" cy="285750"/>
          </a:xfrm>
          <a:prstGeom prst="rect">
            <a:avLst/>
          </a:prstGeom>
          <a:noFill/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AU" sz="800" b="1">
                <a:solidFill>
                  <a:srgbClr val="000000"/>
                </a:solidFill>
              </a:rPr>
              <a:t>Copyright © 2014 Accenture All Rights Reserved.</a:t>
            </a:r>
          </a:p>
        </p:txBody>
      </p:sp>
      <p:cxnSp>
        <p:nvCxnSpPr>
          <p:cNvPr id="5" name="Straight Connector 19"/>
          <p:cNvCxnSpPr>
            <a:cxnSpLocks noChangeShapeType="1"/>
          </p:cNvCxnSpPr>
          <p:nvPr userDrawn="1"/>
        </p:nvCxnSpPr>
        <p:spPr bwMode="auto">
          <a:xfrm rot="5400000">
            <a:off x="7179469" y="6679407"/>
            <a:ext cx="357187" cy="0"/>
          </a:xfrm>
          <a:prstGeom prst="line">
            <a:avLst/>
          </a:prstGeom>
          <a:noFill/>
          <a:ln w="9525" algn="ctr">
            <a:solidFill>
              <a:schemeClr val="bg1"/>
            </a:solidFill>
            <a:round/>
          </a:ln>
        </p:spPr>
      </p:cxnSp>
      <p:cxnSp>
        <p:nvCxnSpPr>
          <p:cNvPr id="6" name="Straight Connector 20"/>
          <p:cNvCxnSpPr>
            <a:cxnSpLocks noChangeShapeType="1"/>
          </p:cNvCxnSpPr>
          <p:nvPr userDrawn="1"/>
        </p:nvCxnSpPr>
        <p:spPr bwMode="auto">
          <a:xfrm>
            <a:off x="0" y="3429000"/>
            <a:ext cx="9144000" cy="0"/>
          </a:xfrm>
          <a:prstGeom prst="line">
            <a:avLst/>
          </a:prstGeom>
          <a:noFill/>
          <a:ln w="12700" algn="ctr">
            <a:solidFill>
              <a:srgbClr val="FA5826"/>
            </a:solidFill>
            <a:round/>
          </a:ln>
        </p:spPr>
      </p:cxnSp>
      <p:pic>
        <p:nvPicPr>
          <p:cNvPr id="7" name="Picture 114" descr="SigHP_Sz2_gray"/>
          <p:cNvPicPr>
            <a:picLocks noChangeAspect="1" noChangeArrowheads="1"/>
          </p:cNvPicPr>
          <p:nvPr userDrawn="1"/>
        </p:nvPicPr>
        <p:blipFill>
          <a:blip r:embed="rId2"/>
          <a:stretch>
            <a:fillRect/>
          </a:stretch>
        </p:blipFill>
        <p:spPr bwMode="gray">
          <a:xfrm>
            <a:off x="71438" y="2714625"/>
            <a:ext cx="2170112" cy="11572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" name="Picture 2" descr="D:\Documents and Settings\zhijian.huang\My Documents\pinan.jpg"/>
          <p:cNvPicPr>
            <a:picLocks noChangeAspect="1" noChangeArrowheads="1"/>
          </p:cNvPicPr>
          <p:nvPr userDrawn="1"/>
        </p:nvPicPr>
        <p:blipFill>
          <a:blip r:embed="rId3"/>
          <a:srcRect l="11523" t="29968" r="43631" b="46979"/>
          <a:stretch>
            <a:fillRect/>
          </a:stretch>
        </p:blipFill>
        <p:spPr bwMode="auto">
          <a:xfrm>
            <a:off x="0" y="1268413"/>
            <a:ext cx="3929063" cy="100806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2844" y="4714884"/>
            <a:ext cx="4379917" cy="1004890"/>
          </a:xfrm>
        </p:spPr>
        <p:txBody>
          <a:bodyPr/>
          <a:lstStyle>
            <a:lvl1pPr marL="0" indent="0" algn="ctr">
              <a:buFontTx/>
              <a:buNone/>
              <a:defRPr sz="2400">
                <a:latin typeface="华文楷体" panose="02010600040101010101" pitchFamily="2" charset="-122"/>
                <a:ea typeface="华文楷体" panose="02010600040101010101" pitchFamily="2" charset="-122"/>
              </a:defRPr>
            </a:lvl1pPr>
          </a:lstStyle>
          <a:p>
            <a:r>
              <a:rPr lang="zh-CN" altLang="en-US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425733865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" y="152400"/>
            <a:ext cx="8548687" cy="6804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90513" y="1052513"/>
            <a:ext cx="8548687" cy="50736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cxnSp>
        <p:nvCxnSpPr>
          <p:cNvPr id="1031" name="Straight Connector 5"/>
          <p:cNvCxnSpPr>
            <a:cxnSpLocks noChangeShapeType="1"/>
          </p:cNvCxnSpPr>
          <p:nvPr/>
        </p:nvCxnSpPr>
        <p:spPr bwMode="auto">
          <a:xfrm>
            <a:off x="0" y="908050"/>
            <a:ext cx="9144000" cy="0"/>
          </a:xfrm>
          <a:prstGeom prst="line">
            <a:avLst/>
          </a:prstGeom>
          <a:noFill/>
          <a:ln w="12700" algn="ctr">
            <a:solidFill>
              <a:srgbClr val="FF9900"/>
            </a:solidFill>
            <a:round/>
          </a:ln>
        </p:spPr>
      </p:cxnSp>
      <p:sp>
        <p:nvSpPr>
          <p:cNvPr id="13" name="AcnStamp_ID_13" hidden="1"/>
          <p:cNvSpPr/>
          <p:nvPr>
            <p:custDataLst>
              <p:tags r:id="rId4"/>
            </p:custDataLst>
          </p:nvPr>
        </p:nvSpPr>
        <p:spPr bwMode="gray">
          <a:xfrm flipH="1">
            <a:off x="6929438" y="1517650"/>
            <a:ext cx="0" cy="0"/>
          </a:xfrm>
          <a:prstGeom prst="leftRightArrow">
            <a:avLst>
              <a:gd name="adj1" fmla="val 0"/>
              <a:gd name="adj2" fmla="val 0"/>
            </a:avLst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0" tIns="25400" rIns="0" bIns="254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1400" b="1">
                <a:solidFill>
                  <a:srgbClr val="000000"/>
                </a:solidFill>
                <a:latin typeface="华文细黑" pitchFamily="2" charset="-122"/>
              </a:rPr>
              <a:t>MASTER STAMP</a:t>
            </a:r>
          </a:p>
        </p:txBody>
      </p:sp>
      <p:cxnSp>
        <p:nvCxnSpPr>
          <p:cNvPr id="1035" name="AcnStpConnector_ID_14" hidden="1"/>
          <p:cNvCxnSpPr>
            <a:cxnSpLocks noChangeShapeType="1"/>
            <a:stCxn id="13" idx="2"/>
            <a:endCxn id="13" idx="0"/>
          </p:cNvCxnSpPr>
          <p:nvPr>
            <p:custDataLst>
              <p:tags r:id="rId5"/>
            </p:custDataLst>
          </p:nvPr>
        </p:nvCxnSpPr>
        <p:spPr bwMode="gray">
          <a:xfrm rot="5400000" flipH="1" flipV="1">
            <a:off x="6929438" y="1517650"/>
            <a:ext cx="1588" cy="1587"/>
          </a:xfrm>
          <a:prstGeom prst="straightConnector1">
            <a:avLst/>
          </a:prstGeom>
          <a:noFill/>
          <a:ln w="9525" algn="ctr">
            <a:solidFill>
              <a:srgbClr val="003366"/>
            </a:solidFill>
            <a:round/>
          </a:ln>
        </p:spPr>
      </p:cxnSp>
      <p:cxnSp>
        <p:nvCxnSpPr>
          <p:cNvPr id="1036" name="AcnStpConnector_ID_15" hidden="1"/>
          <p:cNvCxnSpPr>
            <a:cxnSpLocks noChangeShapeType="1"/>
            <a:stCxn id="13" idx="4"/>
            <a:endCxn id="13" idx="6"/>
          </p:cNvCxnSpPr>
          <p:nvPr>
            <p:custDataLst>
              <p:tags r:id="rId6"/>
            </p:custDataLst>
          </p:nvPr>
        </p:nvCxnSpPr>
        <p:spPr bwMode="gray">
          <a:xfrm rot="5400000">
            <a:off x="6929438" y="1517650"/>
            <a:ext cx="1588" cy="1587"/>
          </a:xfrm>
          <a:prstGeom prst="straightConnector1">
            <a:avLst/>
          </a:prstGeom>
          <a:noFill/>
          <a:ln w="9525" algn="ctr">
            <a:solidFill>
              <a:srgbClr val="003366"/>
            </a:solidFill>
            <a:round/>
          </a:ln>
        </p:spPr>
      </p:cxnSp>
      <p:sp>
        <p:nvSpPr>
          <p:cNvPr id="14" name="TextBox 13"/>
          <p:cNvSpPr txBox="1"/>
          <p:nvPr userDrawn="1"/>
        </p:nvSpPr>
        <p:spPr>
          <a:xfrm>
            <a:off x="7915762" y="6476921"/>
            <a:ext cx="781008" cy="169277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989496C2-B50A-F244-A0A1-E3849033C8B1}" type="slidenum">
              <a:rPr lang="en-GB" sz="1100" smtClean="0">
                <a:solidFill>
                  <a:srgbClr val="FFFFFF">
                    <a:lumMod val="50000"/>
                  </a:srgbClr>
                </a:solidFill>
              </a:rPr>
              <a:pPr algn="r"/>
              <a:t>1</a:t>
            </a:fld>
            <a:endParaRPr lang="en-GB" sz="1100">
              <a:solidFill>
                <a:srgbClr val="FFFFFF">
                  <a:lumMod val="50000"/>
                </a:srgbClr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487467" y="6394580"/>
            <a:ext cx="1314926" cy="360462"/>
          </a:xfrm>
          <a:prstGeom prst="rect">
            <a:avLst/>
          </a:prstGeom>
        </p:spPr>
      </p:pic>
      <p:sp>
        <p:nvSpPr>
          <p:cNvPr id="16" name="Footer Placeholder 8"/>
          <p:cNvSpPr txBox="1"/>
          <p:nvPr userDrawn="1"/>
        </p:nvSpPr>
        <p:spPr>
          <a:xfrm>
            <a:off x="3352800" y="6491519"/>
            <a:ext cx="2438400" cy="154679"/>
          </a:xfrm>
          <a:prstGeom prst="rect">
            <a:avLst/>
          </a:prstGeom>
        </p:spPr>
        <p:txBody>
          <a:bodyPr lIns="0" tIns="0" rIns="0" bIns="0" anchor="b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050">
                <a:solidFill>
                  <a:srgbClr val="7F7F7F"/>
                </a:solidFill>
              </a:rPr>
              <a:t>Copyright © 2016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3691067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2" r:id="rId2"/>
    <p:sldLayoutId id="2147483703" r:id="rId3"/>
  </p:sldLayoutIdLst>
  <p:transition/>
  <p:timing/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400" b="1">
          <a:solidFill>
            <a:srgbClr val="000000"/>
          </a:solidFill>
          <a:latin typeface="华文楷体" panose="02010600040101010101" pitchFamily="2" charset="-122"/>
          <a:ea typeface="华文楷体" panose="02010600040101010101" pitchFamily="2" charset="-122"/>
          <a:cs typeface="华文楷体" panose="02010600040101010101" pitchFamily="2" charset="-122"/>
        </a:defRPr>
      </a:lvl1pPr>
      <a:lvl2pPr algn="l" rtl="0" eaLnBrk="0" fontAlgn="base" hangingPunct="0">
        <a:spcBef>
          <a:spcPct val="0"/>
        </a:spcBef>
        <a:spcAft>
          <a:spcPct val="0"/>
        </a:spcAft>
        <a:defRPr b="1">
          <a:solidFill>
            <a:schemeClr val="bg1"/>
          </a:solidFill>
          <a:latin typeface="华文细黑" pitchFamily="2" charset="-122"/>
          <a:ea typeface="华文细黑" pitchFamily="2" charset="-122"/>
          <a:cs typeface="华文细黑"/>
        </a:defRPr>
      </a:lvl2pPr>
      <a:lvl3pPr algn="l" rtl="0" eaLnBrk="0" fontAlgn="base" hangingPunct="0">
        <a:spcBef>
          <a:spcPct val="0"/>
        </a:spcBef>
        <a:spcAft>
          <a:spcPct val="0"/>
        </a:spcAft>
        <a:defRPr b="1">
          <a:solidFill>
            <a:schemeClr val="bg1"/>
          </a:solidFill>
          <a:latin typeface="华文细黑" pitchFamily="2" charset="-122"/>
          <a:ea typeface="华文细黑" pitchFamily="2" charset="-122"/>
          <a:cs typeface="华文细黑"/>
        </a:defRPr>
      </a:lvl3pPr>
      <a:lvl4pPr algn="l" rtl="0" eaLnBrk="0" fontAlgn="base" hangingPunct="0">
        <a:spcBef>
          <a:spcPct val="0"/>
        </a:spcBef>
        <a:spcAft>
          <a:spcPct val="0"/>
        </a:spcAft>
        <a:defRPr b="1">
          <a:solidFill>
            <a:schemeClr val="bg1"/>
          </a:solidFill>
          <a:latin typeface="华文细黑" pitchFamily="2" charset="-122"/>
          <a:ea typeface="华文细黑" pitchFamily="2" charset="-122"/>
          <a:cs typeface="华文细黑"/>
        </a:defRPr>
      </a:lvl4pPr>
      <a:lvl5pPr algn="l" rtl="0" eaLnBrk="0" fontAlgn="base" hangingPunct="0">
        <a:spcBef>
          <a:spcPct val="0"/>
        </a:spcBef>
        <a:spcAft>
          <a:spcPct val="0"/>
        </a:spcAft>
        <a:defRPr b="1">
          <a:solidFill>
            <a:schemeClr val="bg1"/>
          </a:solidFill>
          <a:latin typeface="华文细黑" pitchFamily="2" charset="-122"/>
          <a:ea typeface="华文细黑" pitchFamily="2" charset="-122"/>
          <a:cs typeface="华文细黑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楷体_GB2312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楷体_GB2312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楷体_GB2312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楷体_GB2312" pitchFamily="49" charset="-122"/>
        </a:defRPr>
      </a:lvl9pPr>
    </p:titleStyle>
    <p:bodyStyle>
      <a:lvl1pPr marL="225425" indent="-225425" algn="l" rtl="0" eaLnBrk="0" fontAlgn="base" hangingPunct="0">
        <a:spcBef>
          <a:spcPts val="600"/>
        </a:spcBef>
        <a:spcAft>
          <a:spcPts val="600"/>
        </a:spcAft>
        <a:buClr>
          <a:srgbClr val="FF3300"/>
        </a:buClr>
        <a:buFont typeface="Wingdings" panose="05000000000000000000" pitchFamily="2" charset="2"/>
        <a:buChar char="§"/>
        <a:defRPr sz="1400" b="1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华文楷体" panose="02010600040101010101" pitchFamily="2" charset="-122"/>
        </a:defRPr>
      </a:lvl1pPr>
      <a:lvl2pPr marL="363538" indent="-188913" algn="l" rtl="0" eaLnBrk="0" fontAlgn="base" hangingPunct="0">
        <a:spcBef>
          <a:spcPts val="600"/>
        </a:spcBef>
        <a:spcAft>
          <a:spcPts val="600"/>
        </a:spcAft>
        <a:buClr>
          <a:srgbClr val="FF3300"/>
        </a:buClr>
        <a:buFont typeface="华文细黑" pitchFamily="2" charset="-122"/>
        <a:buChar char="−"/>
        <a:defRPr sz="1200" b="1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华文楷体" panose="02010600040101010101" pitchFamily="2" charset="-122"/>
        </a:defRPr>
      </a:lvl2pPr>
      <a:lvl3pPr marL="538163" indent="-174625" algn="l" rtl="0" eaLnBrk="0" fontAlgn="base" hangingPunct="0">
        <a:spcBef>
          <a:spcPts val="600"/>
        </a:spcBef>
        <a:spcAft>
          <a:spcPts val="600"/>
        </a:spcAft>
        <a:buClr>
          <a:srgbClr val="FF3300"/>
        </a:buClr>
        <a:buFont typeface="华文细黑" pitchFamily="2" charset="-122"/>
        <a:buChar char="−"/>
        <a:defRPr sz="1200" b="1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华文楷体" panose="02010600040101010101" pitchFamily="2" charset="-122"/>
        </a:defRPr>
      </a:lvl3pPr>
      <a:lvl4pPr marL="712788" indent="-174625" algn="l" rtl="0" eaLnBrk="0" fontAlgn="base" hangingPunct="0">
        <a:spcBef>
          <a:spcPts val="600"/>
        </a:spcBef>
        <a:spcAft>
          <a:spcPts val="600"/>
        </a:spcAft>
        <a:buClr>
          <a:srgbClr val="FF3300"/>
        </a:buClr>
        <a:buFont typeface="Arial"/>
        <a:buChar char="–"/>
        <a:defRPr sz="1200" b="1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华文楷体" panose="02010600040101010101" pitchFamily="2" charset="-122"/>
        </a:defRPr>
      </a:lvl4pPr>
      <a:lvl5pPr marL="901700" indent="-188913" algn="l" rtl="0" eaLnBrk="0" fontAlgn="base" hangingPunct="0">
        <a:spcBef>
          <a:spcPts val="600"/>
        </a:spcBef>
        <a:spcAft>
          <a:spcPts val="600"/>
        </a:spcAft>
        <a:buClr>
          <a:srgbClr val="FF3300"/>
        </a:buClr>
        <a:buFont typeface="华文细黑" pitchFamily="2" charset="-122"/>
        <a:buChar char="−"/>
        <a:defRPr sz="1200" b="1">
          <a:solidFill>
            <a:schemeClr val="tx1"/>
          </a:solidFill>
          <a:latin typeface="华文楷体" panose="02010600040101010101" pitchFamily="2" charset="-122"/>
          <a:ea typeface="华文楷体" panose="02010600040101010101" pitchFamily="2" charset="-122"/>
          <a:cs typeface="华文楷体" panose="02010600040101010101" pitchFamily="2" charset="-122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FF3300"/>
        </a:buClr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FF3300"/>
        </a:buClr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FF3300"/>
        </a:buClr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FF3300"/>
        </a:buClr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chart" Target="../charts/char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chart" Target="../charts/chart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chart" Target="../charts/chart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chart" Target="../charts/chart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chart" Target="../charts/chart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chart" Target="../charts/chart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chart" Target="../charts/chart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Relationship Id="rId4" Type="http://schemas.openxmlformats.org/officeDocument/2006/relationships/chart" Target="../charts/chart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130210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3"/>
          <p:cNvGrpSpPr/>
          <p:nvPr/>
        </p:nvGrpSpPr>
        <p:grpSpPr>
          <a:xfrm>
            <a:off x="239595" y="3898939"/>
            <a:ext cx="3342419" cy="2698413"/>
            <a:chOff x="239595" y="3963482"/>
            <a:chExt cx="2681007" cy="2994459"/>
          </a:xfrm>
        </p:grpSpPr>
        <p:sp>
          <p:nvSpPr>
            <p:cNvPr id="7" name="Rectangle 6"/>
            <p:cNvSpPr/>
            <p:nvPr/>
          </p:nvSpPr>
          <p:spPr bwMode="gray">
            <a:xfrm>
              <a:off x="239595" y="3963482"/>
              <a:ext cx="2608709" cy="905679"/>
            </a:xfrm>
            <a:prstGeom prst="rect">
              <a:avLst/>
            </a:prstGeom>
            <a:solidFill>
              <a:srgbClr val="FEEDAF"/>
            </a:solidFill>
            <a:ln w="9525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线上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55838" y="6052263"/>
              <a:ext cx="2644178" cy="905678"/>
              <a:chOff x="6353137" y="3963482"/>
              <a:chExt cx="2644178" cy="905678"/>
            </a:xfrm>
          </p:grpSpPr>
          <p:sp>
            <p:nvSpPr>
              <p:cNvPr id="39" name="Rectangle 38"/>
              <p:cNvSpPr/>
              <p:nvPr/>
            </p:nvSpPr>
            <p:spPr bwMode="gray">
              <a:xfrm>
                <a:off x="6353137" y="3963482"/>
                <a:ext cx="2592467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线下</a:t>
                </a:r>
              </a:p>
            </p:txBody>
          </p:sp>
          <p:sp>
            <p:nvSpPr>
              <p:cNvPr id="51" name="Rectangle 50"/>
              <p:cNvSpPr/>
              <p:nvPr/>
            </p:nvSpPr>
            <p:spPr>
              <a:xfrm>
                <a:off x="6355059" y="4173126"/>
                <a:ext cx="2642256" cy="5550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分中心</a:t>
                </a:r>
                <a:r>
                  <a:rPr lang="en-US" altLang="zh-CN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PB</a:t>
                </a:r>
              </a:p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投顾团队</a:t>
                </a: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248975" y="5010342"/>
              <a:ext cx="2671627" cy="905678"/>
              <a:chOff x="3343909" y="3963482"/>
              <a:chExt cx="2671627" cy="905678"/>
            </a:xfrm>
          </p:grpSpPr>
          <p:sp>
            <p:nvSpPr>
              <p:cNvPr id="38" name="Rectangle 37"/>
              <p:cNvSpPr/>
              <p:nvPr/>
            </p:nvSpPr>
            <p:spPr bwMode="gray">
              <a:xfrm>
                <a:off x="3343909" y="3963482"/>
                <a:ext cx="2599329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远程</a:t>
                </a:r>
                <a:r>
                  <a:rPr lang="en-US" altLang="zh-CN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T</a:t>
                </a:r>
                <a:endPara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52" name="Rectangle 51"/>
              <p:cNvSpPr/>
              <p:nvPr/>
            </p:nvSpPr>
            <p:spPr>
              <a:xfrm>
                <a:off x="3359556" y="4173126"/>
                <a:ext cx="2655980" cy="5550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远程投顾</a:t>
                </a:r>
                <a:endParaRPr lang="en-US" altLang="zh-CN" sz="1200">
                  <a:solidFill>
                    <a:srgbClr val="000000"/>
                  </a:solidFill>
                  <a:latin typeface="KaiTi" panose="02010609060101010101" pitchFamily="49" charset="-122"/>
                  <a:ea typeface="KaiTi" panose="02010609060101010101" pitchFamily="49" charset="-122"/>
                </a:endParaRPr>
              </a:p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智能客服（私行小秘书）</a:t>
                </a:r>
              </a:p>
            </p:txBody>
          </p:sp>
        </p:grpSp>
      </p:grpSp>
      <p:sp>
        <p:nvSpPr>
          <p:cNvPr id="42" name="Rectangle 41"/>
          <p:cNvSpPr/>
          <p:nvPr/>
        </p:nvSpPr>
        <p:spPr bwMode="gray">
          <a:xfrm>
            <a:off x="251520" y="1057462"/>
            <a:ext cx="3240360" cy="208350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400" b="1">
              <a:solidFill>
                <a:prstClr val="black"/>
              </a:solidFill>
              <a:latin typeface="华文细黑" pitchFamily="2" charset="-122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239594" y="244728"/>
            <a:ext cx="8388424" cy="6804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kern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应对不同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客群的特征、诉求和痛点，部署</a:t>
            </a:r>
            <a:r>
              <a:rPr lang="en-US" altLang="zh-CN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的策略</a:t>
            </a:r>
            <a:endParaRPr lang="en-US" altLang="zh-CN" kern="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9" name="Straight Connector 36"/>
          <p:cNvCxnSpPr/>
          <p:nvPr/>
        </p:nvCxnSpPr>
        <p:spPr>
          <a:xfrm>
            <a:off x="1352673" y="1399026"/>
            <a:ext cx="1779167" cy="6343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763688" y="1130410"/>
            <a:ext cx="1008112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价值主张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71174" y="2050395"/>
            <a:ext cx="945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文体明星</a:t>
            </a:r>
          </a:p>
        </p:txBody>
      </p:sp>
      <p:sp>
        <p:nvSpPr>
          <p:cNvPr id="23" name="Rectangle 43"/>
          <p:cNvSpPr/>
          <p:nvPr/>
        </p:nvSpPr>
        <p:spPr bwMode="gray">
          <a:xfrm>
            <a:off x="1411089" y="1417135"/>
            <a:ext cx="1701746" cy="753214"/>
          </a:xfrm>
          <a:prstGeom prst="rect">
            <a:avLst/>
          </a:prstGeom>
          <a:noFill/>
          <a:ln w="6350">
            <a:noFill/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综合金融        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全球配置 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家族传承</a:t>
            </a:r>
            <a:endParaRPr lang="zh-CN" altLang="en-US" sz="14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452011" y="2136695"/>
            <a:ext cx="1679829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渠道偏好</a:t>
            </a:r>
            <a:endParaRPr lang="zh-CN" altLang="en-US" sz="1293" b="1" u="sng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208981" y="2602701"/>
            <a:ext cx="2051881" cy="3970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 fontAlgn="ctr">
              <a:lnSpc>
                <a:spcPct val="80000"/>
              </a:lnSpc>
              <a:buFont typeface="Arial" pitchFamily="34" charset="0"/>
              <a:buChar char="•"/>
            </a:pPr>
            <a:r>
              <a:rPr lang="zh-CN" altLang="en-US" sz="1200">
                <a:latin typeface="KaiTi" panose="02010609060101010101" pitchFamily="49" charset="-122"/>
                <a:ea typeface="KaiTi" panose="02010609060101010101" pitchFamily="49" charset="-122"/>
              </a:rPr>
              <a:t>对品牌要求极高，互联网焦点</a:t>
            </a:r>
            <a:endParaRPr lang="en-US" altLang="zh-CN" sz="12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2" name="Rectangle 31"/>
          <p:cNvSpPr/>
          <p:nvPr/>
        </p:nvSpPr>
        <p:spPr bwMode="gray">
          <a:xfrm>
            <a:off x="3610549" y="1051225"/>
            <a:ext cx="5406260" cy="1173964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产品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3" name="Rectangle 32"/>
          <p:cNvSpPr/>
          <p:nvPr/>
        </p:nvSpPr>
        <p:spPr bwMode="gray">
          <a:xfrm>
            <a:off x="239594" y="3205435"/>
            <a:ext cx="8777214" cy="595894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痛点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6" name="Rectangle 35"/>
          <p:cNvSpPr/>
          <p:nvPr/>
        </p:nvSpPr>
        <p:spPr bwMode="gray">
          <a:xfrm>
            <a:off x="3610550" y="2269042"/>
            <a:ext cx="5406258" cy="871926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8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营销策略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海外定制私密健康旅游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时尚公益类顶级盛宴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010751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钩子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33268" y="1383740"/>
            <a:ext cx="2089434" cy="8463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私行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APP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、私人家庭医生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私行专属产品：专享理财、定制化稳定投资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黑钻卡、黑钻信用卡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068567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杀手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7820672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主打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590305" y="1383740"/>
            <a:ext cx="1709934" cy="4693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私信贷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en-US" altLang="zh-CN" sz="1100" err="1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FoHF</a:t>
            </a:r>
            <a:endParaRPr lang="en-US" altLang="zh-CN" sz="11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264703" y="1383740"/>
            <a:ext cx="1752105" cy="6771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境外投资产品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大额寿险保单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全权委托</a:t>
            </a:r>
          </a:p>
        </p:txBody>
      </p:sp>
      <p:sp>
        <p:nvSpPr>
          <p:cNvPr id="2" name="Rectangle 1"/>
          <p:cNvSpPr/>
          <p:nvPr/>
        </p:nvSpPr>
        <p:spPr>
          <a:xfrm>
            <a:off x="277908" y="3453422"/>
            <a:ext cx="3050353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对个人信息保密度要求极高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75856" y="3453422"/>
            <a:ext cx="2358338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追求高端消费，但收入不稳定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901151" y="3439638"/>
            <a:ext cx="1281120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扩展</a:t>
            </a: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社交网络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261029" y="4017338"/>
            <a:ext cx="3372237" cy="7232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私行</a:t>
            </a:r>
            <a:r>
              <a:rPr lang="en-US" altLang="zh-CN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APP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健康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账户、</a:t>
            </a:r>
            <a:r>
              <a:rPr lang="en-US" altLang="zh-CN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Cyborg Advisor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en-US" altLang="zh-CN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“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金融</a:t>
            </a:r>
            <a:r>
              <a:rPr lang="en-US" altLang="zh-CN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+”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服务平台</a:t>
            </a:r>
          </a:p>
        </p:txBody>
      </p:sp>
      <p:sp>
        <p:nvSpPr>
          <p:cNvPr id="53" name="Rectangle 52"/>
          <p:cNvSpPr/>
          <p:nvPr/>
        </p:nvSpPr>
        <p:spPr bwMode="gray">
          <a:xfrm>
            <a:off x="3633267" y="3892441"/>
            <a:ext cx="5377771" cy="2704911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对客户的价值提升</a:t>
            </a: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1354129" y="2478915"/>
            <a:ext cx="1779167" cy="2516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 bwMode="gray">
          <a:xfrm>
            <a:off x="3851920" y="4325124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096817" y="4303036"/>
            <a:ext cx="2943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专属定制投资组合，私行</a:t>
            </a: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支持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071878" y="4740613"/>
            <a:ext cx="417646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由私行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PB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离行，一对一沟通，专属定制理财产品，并随时通过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沟通互动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0" name="Oval 49"/>
          <p:cNvSpPr/>
          <p:nvPr/>
        </p:nvSpPr>
        <p:spPr bwMode="gray">
          <a:xfrm>
            <a:off x="3851920" y="5366716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4143478" y="5344628"/>
            <a:ext cx="2943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私人医生</a:t>
            </a: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+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健康产品组合</a:t>
            </a: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	</a:t>
            </a:r>
          </a:p>
        </p:txBody>
      </p:sp>
      <p:sp>
        <p:nvSpPr>
          <p:cNvPr id="55" name="Rectangle 54"/>
          <p:cNvSpPr/>
          <p:nvPr/>
        </p:nvSpPr>
        <p:spPr>
          <a:xfrm>
            <a:off x="4071877" y="5848076"/>
            <a:ext cx="4176463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通过配备私人家庭医生等，打包推荐健康险等保险产品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58" name="Group 57"/>
          <p:cNvGrpSpPr/>
          <p:nvPr/>
        </p:nvGrpSpPr>
        <p:grpSpPr>
          <a:xfrm>
            <a:off x="442165" y="1371515"/>
            <a:ext cx="634012" cy="628035"/>
            <a:chOff x="4398964" y="3481388"/>
            <a:chExt cx="642938" cy="514350"/>
          </a:xfrm>
          <a:solidFill>
            <a:srgbClr val="EC7524"/>
          </a:solidFill>
        </p:grpSpPr>
        <p:sp>
          <p:nvSpPr>
            <p:cNvPr id="60" name="Freeform 441"/>
            <p:cNvSpPr/>
            <p:nvPr/>
          </p:nvSpPr>
          <p:spPr bwMode="auto">
            <a:xfrm>
              <a:off x="4824414" y="3481388"/>
              <a:ext cx="211138" cy="358775"/>
            </a:xfrm>
            <a:custGeom>
              <a:gdLst>
                <a:gd name="T0" fmla="*/ 56 w 67"/>
                <a:gd name="T1" fmla="*/ 1 h 114"/>
                <a:gd name="T2" fmla="*/ 67 w 67"/>
                <a:gd name="T3" fmla="*/ 112 h 114"/>
                <a:gd name="T4" fmla="*/ 5 w 67"/>
                <a:gd name="T5" fmla="*/ 61 h 114"/>
                <a:gd name="T6" fmla="*/ 56 w 67"/>
                <a:gd name="T7" fmla="*/ 1 h 1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114">
                  <a:moveTo>
                    <a:pt x="56" y="1"/>
                  </a:moveTo>
                  <a:cubicBezTo>
                    <a:pt x="67" y="112"/>
                    <a:pt x="67" y="112"/>
                    <a:pt x="67" y="112"/>
                  </a:cubicBezTo>
                  <a:cubicBezTo>
                    <a:pt x="37" y="114"/>
                    <a:pt x="8" y="92"/>
                    <a:pt x="5" y="61"/>
                  </a:cubicBezTo>
                  <a:cubicBezTo>
                    <a:pt x="0" y="16"/>
                    <a:pt x="24" y="0"/>
                    <a:pt x="56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61" name="Freeform 442"/>
            <p:cNvSpPr/>
            <p:nvPr/>
          </p:nvSpPr>
          <p:spPr bwMode="auto">
            <a:xfrm>
              <a:off x="4840289" y="3519488"/>
              <a:ext cx="201613" cy="314325"/>
            </a:xfrm>
            <a:custGeom>
              <a:gdLst>
                <a:gd name="T0" fmla="*/ 31 w 64"/>
                <a:gd name="T1" fmla="*/ 0 h 100"/>
                <a:gd name="T2" fmla="*/ 9 w 64"/>
                <a:gd name="T3" fmla="*/ 54 h 100"/>
                <a:gd name="T4" fmla="*/ 64 w 64"/>
                <a:gd name="T5" fmla="*/ 95 h 100"/>
                <a:gd name="T6" fmla="*/ 64 w 64"/>
                <a:gd name="T7" fmla="*/ 97 h 100"/>
                <a:gd name="T8" fmla="*/ 6 w 64"/>
                <a:gd name="T9" fmla="*/ 55 h 100"/>
                <a:gd name="T10" fmla="*/ 31 w 64"/>
                <a:gd name="T11" fmla="*/ 0 h 1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4" h="100">
                  <a:moveTo>
                    <a:pt x="31" y="0"/>
                  </a:moveTo>
                  <a:cubicBezTo>
                    <a:pt x="13" y="7"/>
                    <a:pt x="3" y="24"/>
                    <a:pt x="9" y="54"/>
                  </a:cubicBezTo>
                  <a:cubicBezTo>
                    <a:pt x="14" y="80"/>
                    <a:pt x="38" y="97"/>
                    <a:pt x="64" y="95"/>
                  </a:cubicBezTo>
                  <a:cubicBezTo>
                    <a:pt x="64" y="97"/>
                    <a:pt x="64" y="97"/>
                    <a:pt x="64" y="97"/>
                  </a:cubicBezTo>
                  <a:cubicBezTo>
                    <a:pt x="37" y="100"/>
                    <a:pt x="11" y="83"/>
                    <a:pt x="6" y="55"/>
                  </a:cubicBezTo>
                  <a:cubicBezTo>
                    <a:pt x="0" y="23"/>
                    <a:pt x="11" y="6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62" name="Freeform 443"/>
            <p:cNvSpPr/>
            <p:nvPr/>
          </p:nvSpPr>
          <p:spPr bwMode="auto">
            <a:xfrm>
              <a:off x="4865689" y="3487738"/>
              <a:ext cx="176213" cy="333375"/>
            </a:xfrm>
            <a:custGeom>
              <a:gdLst>
                <a:gd name="T0" fmla="*/ 56 w 56"/>
                <a:gd name="T1" fmla="*/ 3 h 106"/>
                <a:gd name="T2" fmla="*/ 12 w 56"/>
                <a:gd name="T3" fmla="*/ 40 h 106"/>
                <a:gd name="T4" fmla="*/ 41 w 56"/>
                <a:gd name="T5" fmla="*/ 105 h 106"/>
                <a:gd name="T6" fmla="*/ 41 w 56"/>
                <a:gd name="T7" fmla="*/ 106 h 106"/>
                <a:gd name="T8" fmla="*/ 9 w 56"/>
                <a:gd name="T9" fmla="*/ 40 h 106"/>
                <a:gd name="T10" fmla="*/ 56 w 56"/>
                <a:gd name="T11" fmla="*/ 3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6" h="105">
                  <a:moveTo>
                    <a:pt x="56" y="3"/>
                  </a:moveTo>
                  <a:cubicBezTo>
                    <a:pt x="38" y="1"/>
                    <a:pt x="22" y="11"/>
                    <a:pt x="12" y="40"/>
                  </a:cubicBezTo>
                  <a:cubicBezTo>
                    <a:pt x="4" y="65"/>
                    <a:pt x="18" y="94"/>
                    <a:pt x="41" y="105"/>
                  </a:cubicBezTo>
                  <a:cubicBezTo>
                    <a:pt x="41" y="106"/>
                    <a:pt x="41" y="106"/>
                    <a:pt x="41" y="106"/>
                  </a:cubicBezTo>
                  <a:cubicBezTo>
                    <a:pt x="16" y="96"/>
                    <a:pt x="0" y="66"/>
                    <a:pt x="9" y="40"/>
                  </a:cubicBezTo>
                  <a:cubicBezTo>
                    <a:pt x="20" y="9"/>
                    <a:pt x="36" y="0"/>
                    <a:pt x="56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63" name="Freeform 444"/>
            <p:cNvSpPr/>
            <p:nvPr/>
          </p:nvSpPr>
          <p:spPr bwMode="auto">
            <a:xfrm>
              <a:off x="4899026" y="3513138"/>
              <a:ext cx="142875" cy="307975"/>
            </a:xfrm>
            <a:custGeom>
              <a:gdLst>
                <a:gd name="T0" fmla="*/ 16 w 45"/>
                <a:gd name="T1" fmla="*/ 26 h 98"/>
                <a:gd name="T2" fmla="*/ 45 w 45"/>
                <a:gd name="T3" fmla="*/ 0 h 98"/>
                <a:gd name="T4" fmla="*/ 45 w 45"/>
                <a:gd name="T5" fmla="*/ 2 h 98"/>
                <a:gd name="T6" fmla="*/ 19 w 45"/>
                <a:gd name="T7" fmla="*/ 27 h 98"/>
                <a:gd name="T8" fmla="*/ 31 w 45"/>
                <a:gd name="T9" fmla="*/ 97 h 98"/>
                <a:gd name="T10" fmla="*/ 30 w 45"/>
                <a:gd name="T11" fmla="*/ 98 h 98"/>
                <a:gd name="T12" fmla="*/ 16 w 45"/>
                <a:gd name="T13" fmla="*/ 26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" h="98">
                  <a:moveTo>
                    <a:pt x="16" y="26"/>
                  </a:moveTo>
                  <a:cubicBezTo>
                    <a:pt x="25" y="11"/>
                    <a:pt x="35" y="3"/>
                    <a:pt x="45" y="0"/>
                  </a:cubicBezTo>
                  <a:cubicBezTo>
                    <a:pt x="45" y="2"/>
                    <a:pt x="45" y="2"/>
                    <a:pt x="45" y="2"/>
                  </a:cubicBezTo>
                  <a:cubicBezTo>
                    <a:pt x="36" y="6"/>
                    <a:pt x="28" y="14"/>
                    <a:pt x="19" y="27"/>
                  </a:cubicBezTo>
                  <a:cubicBezTo>
                    <a:pt x="4" y="49"/>
                    <a:pt x="11" y="80"/>
                    <a:pt x="31" y="97"/>
                  </a:cubicBezTo>
                  <a:cubicBezTo>
                    <a:pt x="30" y="98"/>
                    <a:pt x="30" y="98"/>
                    <a:pt x="30" y="98"/>
                  </a:cubicBezTo>
                  <a:cubicBezTo>
                    <a:pt x="8" y="81"/>
                    <a:pt x="0" y="49"/>
                    <a:pt x="1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64" name="Freeform 445"/>
            <p:cNvSpPr/>
            <p:nvPr/>
          </p:nvSpPr>
          <p:spPr bwMode="auto">
            <a:xfrm>
              <a:off x="4956176" y="3806825"/>
              <a:ext cx="63500" cy="138113"/>
            </a:xfrm>
            <a:custGeom>
              <a:gdLst>
                <a:gd name="T0" fmla="*/ 20 w 20"/>
                <a:gd name="T1" fmla="*/ 10 h 44"/>
                <a:gd name="T2" fmla="*/ 20 w 20"/>
                <a:gd name="T3" fmla="*/ 41 h 44"/>
                <a:gd name="T4" fmla="*/ 6 w 20"/>
                <a:gd name="T5" fmla="*/ 24 h 44"/>
                <a:gd name="T6" fmla="*/ 20 w 20"/>
                <a:gd name="T7" fmla="*/ 10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44">
                  <a:moveTo>
                    <a:pt x="20" y="10"/>
                  </a:moveTo>
                  <a:cubicBezTo>
                    <a:pt x="20" y="41"/>
                    <a:pt x="20" y="41"/>
                    <a:pt x="20" y="41"/>
                  </a:cubicBezTo>
                  <a:cubicBezTo>
                    <a:pt x="12" y="40"/>
                    <a:pt x="0" y="44"/>
                    <a:pt x="6" y="24"/>
                  </a:cubicBezTo>
                  <a:cubicBezTo>
                    <a:pt x="14" y="0"/>
                    <a:pt x="12" y="10"/>
                    <a:pt x="20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65" name="Rectangle 446"/>
            <p:cNvSpPr>
              <a:spLocks noChangeArrowheads="1"/>
            </p:cNvSpPr>
            <p:nvPr/>
          </p:nvSpPr>
          <p:spPr bwMode="auto">
            <a:xfrm>
              <a:off x="4997451" y="3484563"/>
              <a:ext cx="44450" cy="4508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66" name="Freeform 447"/>
            <p:cNvSpPr/>
            <p:nvPr/>
          </p:nvSpPr>
          <p:spPr bwMode="auto">
            <a:xfrm>
              <a:off x="4994276" y="3824288"/>
              <a:ext cx="47625" cy="12700"/>
            </a:xfrm>
            <a:custGeom>
              <a:gdLst>
                <a:gd name="T0" fmla="*/ 0 w 15"/>
                <a:gd name="T1" fmla="*/ 3 h 4"/>
                <a:gd name="T2" fmla="*/ 2 w 15"/>
                <a:gd name="T3" fmla="*/ 4 h 4"/>
                <a:gd name="T4" fmla="*/ 13 w 15"/>
                <a:gd name="T5" fmla="*/ 4 h 4"/>
                <a:gd name="T6" fmla="*/ 15 w 15"/>
                <a:gd name="T7" fmla="*/ 3 h 4"/>
                <a:gd name="T8" fmla="*/ 15 w 15"/>
                <a:gd name="T9" fmla="*/ 2 h 4"/>
                <a:gd name="T10" fmla="*/ 13 w 15"/>
                <a:gd name="T11" fmla="*/ 0 h 4"/>
                <a:gd name="T12" fmla="*/ 2 w 15"/>
                <a:gd name="T13" fmla="*/ 0 h 4"/>
                <a:gd name="T14" fmla="*/ 0 w 15"/>
                <a:gd name="T15" fmla="*/ 2 h 4"/>
                <a:gd name="T16" fmla="*/ 0 w 15"/>
                <a:gd name="T17" fmla="*/ 3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" h="4">
                  <a:moveTo>
                    <a:pt x="0" y="3"/>
                  </a:moveTo>
                  <a:cubicBezTo>
                    <a:pt x="0" y="4"/>
                    <a:pt x="1" y="4"/>
                    <a:pt x="2" y="4"/>
                  </a:cubicBezTo>
                  <a:cubicBezTo>
                    <a:pt x="13" y="4"/>
                    <a:pt x="13" y="4"/>
                    <a:pt x="13" y="4"/>
                  </a:cubicBezTo>
                  <a:cubicBezTo>
                    <a:pt x="14" y="4"/>
                    <a:pt x="15" y="4"/>
                    <a:pt x="15" y="3"/>
                  </a:cubicBezTo>
                  <a:cubicBezTo>
                    <a:pt x="15" y="2"/>
                    <a:pt x="15" y="2"/>
                    <a:pt x="15" y="2"/>
                  </a:cubicBezTo>
                  <a:cubicBezTo>
                    <a:pt x="15" y="1"/>
                    <a:pt x="14" y="0"/>
                    <a:pt x="1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lnTo>
                    <a:pt x="0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67" name="Freeform 448"/>
            <p:cNvSpPr/>
            <p:nvPr/>
          </p:nvSpPr>
          <p:spPr bwMode="auto">
            <a:xfrm>
              <a:off x="4405314" y="3481388"/>
              <a:ext cx="214313" cy="358775"/>
            </a:xfrm>
            <a:custGeom>
              <a:gdLst>
                <a:gd name="T0" fmla="*/ 11 w 68"/>
                <a:gd name="T1" fmla="*/ 1 h 114"/>
                <a:gd name="T2" fmla="*/ 0 w 68"/>
                <a:gd name="T3" fmla="*/ 112 h 114"/>
                <a:gd name="T4" fmla="*/ 63 w 68"/>
                <a:gd name="T5" fmla="*/ 61 h 114"/>
                <a:gd name="T6" fmla="*/ 11 w 68"/>
                <a:gd name="T7" fmla="*/ 1 h 1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8" h="114">
                  <a:moveTo>
                    <a:pt x="11" y="1"/>
                  </a:moveTo>
                  <a:cubicBezTo>
                    <a:pt x="0" y="112"/>
                    <a:pt x="0" y="112"/>
                    <a:pt x="0" y="112"/>
                  </a:cubicBezTo>
                  <a:cubicBezTo>
                    <a:pt x="30" y="114"/>
                    <a:pt x="59" y="92"/>
                    <a:pt x="63" y="61"/>
                  </a:cubicBezTo>
                  <a:cubicBezTo>
                    <a:pt x="68" y="16"/>
                    <a:pt x="43" y="0"/>
                    <a:pt x="1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68" name="Freeform 449"/>
            <p:cNvSpPr/>
            <p:nvPr/>
          </p:nvSpPr>
          <p:spPr bwMode="auto">
            <a:xfrm>
              <a:off x="4398964" y="3519488"/>
              <a:ext cx="201613" cy="314325"/>
            </a:xfrm>
            <a:custGeom>
              <a:gdLst>
                <a:gd name="T0" fmla="*/ 34 w 64"/>
                <a:gd name="T1" fmla="*/ 0 h 100"/>
                <a:gd name="T2" fmla="*/ 55 w 64"/>
                <a:gd name="T3" fmla="*/ 54 h 100"/>
                <a:gd name="T4" fmla="*/ 0 w 64"/>
                <a:gd name="T5" fmla="*/ 95 h 100"/>
                <a:gd name="T6" fmla="*/ 0 w 64"/>
                <a:gd name="T7" fmla="*/ 97 h 100"/>
                <a:gd name="T8" fmla="*/ 58 w 64"/>
                <a:gd name="T9" fmla="*/ 55 h 100"/>
                <a:gd name="T10" fmla="*/ 34 w 64"/>
                <a:gd name="T11" fmla="*/ 0 h 1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4" h="100">
                  <a:moveTo>
                    <a:pt x="34" y="0"/>
                  </a:moveTo>
                  <a:cubicBezTo>
                    <a:pt x="51" y="7"/>
                    <a:pt x="61" y="24"/>
                    <a:pt x="55" y="54"/>
                  </a:cubicBezTo>
                  <a:cubicBezTo>
                    <a:pt x="50" y="80"/>
                    <a:pt x="26" y="97"/>
                    <a:pt x="0" y="95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27" y="100"/>
                    <a:pt x="53" y="83"/>
                    <a:pt x="58" y="55"/>
                  </a:cubicBezTo>
                  <a:cubicBezTo>
                    <a:pt x="64" y="23"/>
                    <a:pt x="53" y="6"/>
                    <a:pt x="3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79" name="Freeform 450"/>
            <p:cNvSpPr/>
            <p:nvPr/>
          </p:nvSpPr>
          <p:spPr bwMode="auto">
            <a:xfrm>
              <a:off x="4398964" y="3487738"/>
              <a:ext cx="176213" cy="333375"/>
            </a:xfrm>
            <a:custGeom>
              <a:gdLst>
                <a:gd name="T0" fmla="*/ 0 w 56"/>
                <a:gd name="T1" fmla="*/ 3 h 106"/>
                <a:gd name="T2" fmla="*/ 44 w 56"/>
                <a:gd name="T3" fmla="*/ 40 h 106"/>
                <a:gd name="T4" fmla="*/ 15 w 56"/>
                <a:gd name="T5" fmla="*/ 105 h 106"/>
                <a:gd name="T6" fmla="*/ 15 w 56"/>
                <a:gd name="T7" fmla="*/ 106 h 106"/>
                <a:gd name="T8" fmla="*/ 47 w 56"/>
                <a:gd name="T9" fmla="*/ 40 h 106"/>
                <a:gd name="T10" fmla="*/ 0 w 56"/>
                <a:gd name="T11" fmla="*/ 3 h 1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6" h="105">
                  <a:moveTo>
                    <a:pt x="0" y="3"/>
                  </a:moveTo>
                  <a:cubicBezTo>
                    <a:pt x="19" y="1"/>
                    <a:pt x="34" y="11"/>
                    <a:pt x="44" y="40"/>
                  </a:cubicBezTo>
                  <a:cubicBezTo>
                    <a:pt x="52" y="65"/>
                    <a:pt x="38" y="94"/>
                    <a:pt x="15" y="105"/>
                  </a:cubicBezTo>
                  <a:cubicBezTo>
                    <a:pt x="15" y="106"/>
                    <a:pt x="15" y="106"/>
                    <a:pt x="15" y="106"/>
                  </a:cubicBezTo>
                  <a:cubicBezTo>
                    <a:pt x="41" y="96"/>
                    <a:pt x="56" y="66"/>
                    <a:pt x="47" y="40"/>
                  </a:cubicBezTo>
                  <a:cubicBezTo>
                    <a:pt x="36" y="9"/>
                    <a:pt x="20" y="0"/>
                    <a:pt x="0" y="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0" name="Freeform 451"/>
            <p:cNvSpPr/>
            <p:nvPr/>
          </p:nvSpPr>
          <p:spPr bwMode="auto">
            <a:xfrm>
              <a:off x="4398964" y="3513138"/>
              <a:ext cx="141288" cy="307975"/>
            </a:xfrm>
            <a:custGeom>
              <a:gdLst>
                <a:gd name="T0" fmla="*/ 29 w 45"/>
                <a:gd name="T1" fmla="*/ 26 h 98"/>
                <a:gd name="T2" fmla="*/ 0 w 45"/>
                <a:gd name="T3" fmla="*/ 0 h 98"/>
                <a:gd name="T4" fmla="*/ 0 w 45"/>
                <a:gd name="T5" fmla="*/ 2 h 98"/>
                <a:gd name="T6" fmla="*/ 26 w 45"/>
                <a:gd name="T7" fmla="*/ 27 h 98"/>
                <a:gd name="T8" fmla="*/ 15 w 45"/>
                <a:gd name="T9" fmla="*/ 97 h 98"/>
                <a:gd name="T10" fmla="*/ 15 w 45"/>
                <a:gd name="T11" fmla="*/ 98 h 98"/>
                <a:gd name="T12" fmla="*/ 29 w 45"/>
                <a:gd name="T13" fmla="*/ 26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" h="98">
                  <a:moveTo>
                    <a:pt x="29" y="26"/>
                  </a:moveTo>
                  <a:cubicBezTo>
                    <a:pt x="20" y="11"/>
                    <a:pt x="10" y="3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9" y="6"/>
                    <a:pt x="18" y="14"/>
                    <a:pt x="26" y="27"/>
                  </a:cubicBezTo>
                  <a:cubicBezTo>
                    <a:pt x="41" y="49"/>
                    <a:pt x="35" y="80"/>
                    <a:pt x="15" y="97"/>
                  </a:cubicBezTo>
                  <a:cubicBezTo>
                    <a:pt x="15" y="98"/>
                    <a:pt x="15" y="98"/>
                    <a:pt x="15" y="98"/>
                  </a:cubicBezTo>
                  <a:cubicBezTo>
                    <a:pt x="37" y="81"/>
                    <a:pt x="45" y="49"/>
                    <a:pt x="29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1" name="Freeform 452"/>
            <p:cNvSpPr/>
            <p:nvPr/>
          </p:nvSpPr>
          <p:spPr bwMode="auto">
            <a:xfrm>
              <a:off x="4421189" y="3806825"/>
              <a:ext cx="63500" cy="138113"/>
            </a:xfrm>
            <a:custGeom>
              <a:gdLst>
                <a:gd name="T0" fmla="*/ 0 w 20"/>
                <a:gd name="T1" fmla="*/ 10 h 44"/>
                <a:gd name="T2" fmla="*/ 0 w 20"/>
                <a:gd name="T3" fmla="*/ 41 h 44"/>
                <a:gd name="T4" fmla="*/ 14 w 20"/>
                <a:gd name="T5" fmla="*/ 24 h 44"/>
                <a:gd name="T6" fmla="*/ 0 w 20"/>
                <a:gd name="T7" fmla="*/ 10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44">
                  <a:moveTo>
                    <a:pt x="0" y="10"/>
                  </a:moveTo>
                  <a:cubicBezTo>
                    <a:pt x="0" y="41"/>
                    <a:pt x="0" y="41"/>
                    <a:pt x="0" y="41"/>
                  </a:cubicBezTo>
                  <a:cubicBezTo>
                    <a:pt x="8" y="40"/>
                    <a:pt x="20" y="44"/>
                    <a:pt x="14" y="24"/>
                  </a:cubicBezTo>
                  <a:cubicBezTo>
                    <a:pt x="6" y="0"/>
                    <a:pt x="8" y="10"/>
                    <a:pt x="0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2" name="Rectangle 453"/>
            <p:cNvSpPr>
              <a:spLocks noChangeArrowheads="1"/>
            </p:cNvSpPr>
            <p:nvPr/>
          </p:nvSpPr>
          <p:spPr bwMode="auto">
            <a:xfrm>
              <a:off x="4398964" y="3484563"/>
              <a:ext cx="44450" cy="4508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3" name="Freeform 454"/>
            <p:cNvSpPr/>
            <p:nvPr/>
          </p:nvSpPr>
          <p:spPr bwMode="auto">
            <a:xfrm>
              <a:off x="4398964" y="3484563"/>
              <a:ext cx="642938" cy="134938"/>
            </a:xfrm>
            <a:custGeom>
              <a:gdLst>
                <a:gd name="T0" fmla="*/ 102 w 204"/>
                <a:gd name="T1" fmla="*/ 43 h 43"/>
                <a:gd name="T2" fmla="*/ 204 w 204"/>
                <a:gd name="T3" fmla="*/ 0 h 43"/>
                <a:gd name="T4" fmla="*/ 0 w 204"/>
                <a:gd name="T5" fmla="*/ 0 h 43"/>
                <a:gd name="T6" fmla="*/ 102 w 204"/>
                <a:gd name="T7" fmla="*/ 43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4" h="43">
                  <a:moveTo>
                    <a:pt x="102" y="43"/>
                  </a:moveTo>
                  <a:cubicBezTo>
                    <a:pt x="159" y="43"/>
                    <a:pt x="204" y="24"/>
                    <a:pt x="20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4"/>
                    <a:pt x="46" y="43"/>
                    <a:pt x="102" y="4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4" name="Freeform 455"/>
            <p:cNvSpPr/>
            <p:nvPr/>
          </p:nvSpPr>
          <p:spPr bwMode="auto">
            <a:xfrm>
              <a:off x="4398964" y="3824288"/>
              <a:ext cx="47625" cy="12700"/>
            </a:xfrm>
            <a:custGeom>
              <a:gdLst>
                <a:gd name="T0" fmla="*/ 15 w 15"/>
                <a:gd name="T1" fmla="*/ 3 h 4"/>
                <a:gd name="T2" fmla="*/ 13 w 15"/>
                <a:gd name="T3" fmla="*/ 4 h 4"/>
                <a:gd name="T4" fmla="*/ 2 w 15"/>
                <a:gd name="T5" fmla="*/ 4 h 4"/>
                <a:gd name="T6" fmla="*/ 0 w 15"/>
                <a:gd name="T7" fmla="*/ 3 h 4"/>
                <a:gd name="T8" fmla="*/ 0 w 15"/>
                <a:gd name="T9" fmla="*/ 2 h 4"/>
                <a:gd name="T10" fmla="*/ 2 w 15"/>
                <a:gd name="T11" fmla="*/ 0 h 4"/>
                <a:gd name="T12" fmla="*/ 13 w 15"/>
                <a:gd name="T13" fmla="*/ 0 h 4"/>
                <a:gd name="T14" fmla="*/ 15 w 15"/>
                <a:gd name="T15" fmla="*/ 2 h 4"/>
                <a:gd name="T16" fmla="*/ 15 w 15"/>
                <a:gd name="T17" fmla="*/ 3 h 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5" h="4">
                  <a:moveTo>
                    <a:pt x="15" y="3"/>
                  </a:moveTo>
                  <a:cubicBezTo>
                    <a:pt x="15" y="4"/>
                    <a:pt x="14" y="4"/>
                    <a:pt x="13" y="4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1" y="4"/>
                    <a:pt x="0" y="4"/>
                    <a:pt x="0" y="3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0" y="1"/>
                    <a:pt x="1" y="0"/>
                    <a:pt x="2" y="0"/>
                  </a:cubicBezTo>
                  <a:cubicBezTo>
                    <a:pt x="13" y="0"/>
                    <a:pt x="13" y="0"/>
                    <a:pt x="13" y="0"/>
                  </a:cubicBezTo>
                  <a:cubicBezTo>
                    <a:pt x="14" y="0"/>
                    <a:pt x="15" y="1"/>
                    <a:pt x="15" y="2"/>
                  </a:cubicBezTo>
                  <a:lnTo>
                    <a:pt x="15" y="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5" name="Freeform 456"/>
            <p:cNvSpPr/>
            <p:nvPr/>
          </p:nvSpPr>
          <p:spPr bwMode="auto">
            <a:xfrm>
              <a:off x="4487864" y="3916363"/>
              <a:ext cx="106363" cy="79375"/>
            </a:xfrm>
            <a:custGeom>
              <a:gdLst>
                <a:gd name="T0" fmla="*/ 34 w 34"/>
                <a:gd name="T1" fmla="*/ 24 h 25"/>
                <a:gd name="T2" fmla="*/ 34 w 34"/>
                <a:gd name="T3" fmla="*/ 10 h 25"/>
                <a:gd name="T4" fmla="*/ 24 w 34"/>
                <a:gd name="T5" fmla="*/ 0 h 25"/>
                <a:gd name="T6" fmla="*/ 10 w 34"/>
                <a:gd name="T7" fmla="*/ 0 h 25"/>
                <a:gd name="T8" fmla="*/ 0 w 34"/>
                <a:gd name="T9" fmla="*/ 10 h 25"/>
                <a:gd name="T10" fmla="*/ 0 w 34"/>
                <a:gd name="T11" fmla="*/ 24 h 25"/>
                <a:gd name="T12" fmla="*/ 0 w 34"/>
                <a:gd name="T13" fmla="*/ 25 h 25"/>
                <a:gd name="T14" fmla="*/ 34 w 34"/>
                <a:gd name="T15" fmla="*/ 25 h 25"/>
                <a:gd name="T16" fmla="*/ 34 w 34"/>
                <a:gd name="T17" fmla="*/ 24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25">
                  <a:moveTo>
                    <a:pt x="34" y="24"/>
                  </a:moveTo>
                  <a:cubicBezTo>
                    <a:pt x="34" y="10"/>
                    <a:pt x="34" y="10"/>
                    <a:pt x="34" y="10"/>
                  </a:cubicBezTo>
                  <a:cubicBezTo>
                    <a:pt x="34" y="5"/>
                    <a:pt x="30" y="0"/>
                    <a:pt x="2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5" y="0"/>
                    <a:pt x="0" y="5"/>
                    <a:pt x="0" y="10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0" y="25"/>
                  </a:cubicBezTo>
                  <a:cubicBezTo>
                    <a:pt x="34" y="25"/>
                    <a:pt x="34" y="25"/>
                    <a:pt x="34" y="25"/>
                  </a:cubicBezTo>
                  <a:cubicBezTo>
                    <a:pt x="34" y="24"/>
                    <a:pt x="34" y="24"/>
                    <a:pt x="3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6" name="Freeform 457"/>
            <p:cNvSpPr/>
            <p:nvPr/>
          </p:nvSpPr>
          <p:spPr bwMode="auto">
            <a:xfrm>
              <a:off x="4606926" y="3916363"/>
              <a:ext cx="106363" cy="79375"/>
            </a:xfrm>
            <a:custGeom>
              <a:gdLst>
                <a:gd name="T0" fmla="*/ 34 w 34"/>
                <a:gd name="T1" fmla="*/ 24 h 25"/>
                <a:gd name="T2" fmla="*/ 34 w 34"/>
                <a:gd name="T3" fmla="*/ 10 h 25"/>
                <a:gd name="T4" fmla="*/ 24 w 34"/>
                <a:gd name="T5" fmla="*/ 0 h 25"/>
                <a:gd name="T6" fmla="*/ 10 w 34"/>
                <a:gd name="T7" fmla="*/ 0 h 25"/>
                <a:gd name="T8" fmla="*/ 0 w 34"/>
                <a:gd name="T9" fmla="*/ 10 h 25"/>
                <a:gd name="T10" fmla="*/ 0 w 34"/>
                <a:gd name="T11" fmla="*/ 24 h 25"/>
                <a:gd name="T12" fmla="*/ 1 w 34"/>
                <a:gd name="T13" fmla="*/ 25 h 25"/>
                <a:gd name="T14" fmla="*/ 34 w 34"/>
                <a:gd name="T15" fmla="*/ 25 h 25"/>
                <a:gd name="T16" fmla="*/ 34 w 34"/>
                <a:gd name="T17" fmla="*/ 24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25">
                  <a:moveTo>
                    <a:pt x="34" y="24"/>
                  </a:moveTo>
                  <a:cubicBezTo>
                    <a:pt x="34" y="10"/>
                    <a:pt x="34" y="10"/>
                    <a:pt x="34" y="10"/>
                  </a:cubicBezTo>
                  <a:cubicBezTo>
                    <a:pt x="34" y="5"/>
                    <a:pt x="30" y="0"/>
                    <a:pt x="2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5" y="0"/>
                    <a:pt x="0" y="5"/>
                    <a:pt x="0" y="10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4"/>
                    <a:pt x="1" y="25"/>
                  </a:cubicBezTo>
                  <a:cubicBezTo>
                    <a:pt x="34" y="25"/>
                    <a:pt x="34" y="25"/>
                    <a:pt x="34" y="25"/>
                  </a:cubicBezTo>
                  <a:cubicBezTo>
                    <a:pt x="34" y="24"/>
                    <a:pt x="34" y="24"/>
                    <a:pt x="3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7" name="Freeform 458"/>
            <p:cNvSpPr/>
            <p:nvPr/>
          </p:nvSpPr>
          <p:spPr bwMode="auto">
            <a:xfrm>
              <a:off x="4725989" y="3916363"/>
              <a:ext cx="107950" cy="79375"/>
            </a:xfrm>
            <a:custGeom>
              <a:gdLst>
                <a:gd name="T0" fmla="*/ 34 w 34"/>
                <a:gd name="T1" fmla="*/ 24 h 25"/>
                <a:gd name="T2" fmla="*/ 34 w 34"/>
                <a:gd name="T3" fmla="*/ 10 h 25"/>
                <a:gd name="T4" fmla="*/ 24 w 34"/>
                <a:gd name="T5" fmla="*/ 0 h 25"/>
                <a:gd name="T6" fmla="*/ 10 w 34"/>
                <a:gd name="T7" fmla="*/ 0 h 25"/>
                <a:gd name="T8" fmla="*/ 0 w 34"/>
                <a:gd name="T9" fmla="*/ 10 h 25"/>
                <a:gd name="T10" fmla="*/ 0 w 34"/>
                <a:gd name="T11" fmla="*/ 24 h 25"/>
                <a:gd name="T12" fmla="*/ 1 w 34"/>
                <a:gd name="T13" fmla="*/ 25 h 25"/>
                <a:gd name="T14" fmla="*/ 34 w 34"/>
                <a:gd name="T15" fmla="*/ 25 h 25"/>
                <a:gd name="T16" fmla="*/ 34 w 34"/>
                <a:gd name="T17" fmla="*/ 24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25">
                  <a:moveTo>
                    <a:pt x="34" y="24"/>
                  </a:moveTo>
                  <a:cubicBezTo>
                    <a:pt x="34" y="10"/>
                    <a:pt x="34" y="10"/>
                    <a:pt x="34" y="10"/>
                  </a:cubicBezTo>
                  <a:cubicBezTo>
                    <a:pt x="34" y="5"/>
                    <a:pt x="30" y="0"/>
                    <a:pt x="2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5" y="0"/>
                    <a:pt x="0" y="5"/>
                    <a:pt x="0" y="10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1" y="24"/>
                    <a:pt x="1" y="25"/>
                  </a:cubicBezTo>
                  <a:cubicBezTo>
                    <a:pt x="34" y="25"/>
                    <a:pt x="34" y="25"/>
                    <a:pt x="34" y="25"/>
                  </a:cubicBezTo>
                  <a:cubicBezTo>
                    <a:pt x="34" y="24"/>
                    <a:pt x="34" y="24"/>
                    <a:pt x="3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8" name="Freeform 459"/>
            <p:cNvSpPr/>
            <p:nvPr/>
          </p:nvSpPr>
          <p:spPr bwMode="auto">
            <a:xfrm>
              <a:off x="4846639" y="3916363"/>
              <a:ext cx="106363" cy="79375"/>
            </a:xfrm>
            <a:custGeom>
              <a:gdLst>
                <a:gd name="T0" fmla="*/ 34 w 34"/>
                <a:gd name="T1" fmla="*/ 24 h 25"/>
                <a:gd name="T2" fmla="*/ 34 w 34"/>
                <a:gd name="T3" fmla="*/ 10 h 25"/>
                <a:gd name="T4" fmla="*/ 24 w 34"/>
                <a:gd name="T5" fmla="*/ 0 h 25"/>
                <a:gd name="T6" fmla="*/ 10 w 34"/>
                <a:gd name="T7" fmla="*/ 0 h 25"/>
                <a:gd name="T8" fmla="*/ 0 w 34"/>
                <a:gd name="T9" fmla="*/ 10 h 25"/>
                <a:gd name="T10" fmla="*/ 0 w 34"/>
                <a:gd name="T11" fmla="*/ 24 h 25"/>
                <a:gd name="T12" fmla="*/ 1 w 34"/>
                <a:gd name="T13" fmla="*/ 25 h 25"/>
                <a:gd name="T14" fmla="*/ 34 w 34"/>
                <a:gd name="T15" fmla="*/ 25 h 25"/>
                <a:gd name="T16" fmla="*/ 34 w 34"/>
                <a:gd name="T17" fmla="*/ 24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25">
                  <a:moveTo>
                    <a:pt x="34" y="24"/>
                  </a:moveTo>
                  <a:cubicBezTo>
                    <a:pt x="34" y="10"/>
                    <a:pt x="34" y="10"/>
                    <a:pt x="34" y="10"/>
                  </a:cubicBezTo>
                  <a:cubicBezTo>
                    <a:pt x="34" y="5"/>
                    <a:pt x="30" y="0"/>
                    <a:pt x="24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5" y="0"/>
                    <a:pt x="0" y="5"/>
                    <a:pt x="0" y="10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1" y="24"/>
                    <a:pt x="1" y="25"/>
                  </a:cubicBezTo>
                  <a:cubicBezTo>
                    <a:pt x="34" y="25"/>
                    <a:pt x="34" y="25"/>
                    <a:pt x="34" y="25"/>
                  </a:cubicBezTo>
                  <a:cubicBezTo>
                    <a:pt x="34" y="24"/>
                    <a:pt x="34" y="24"/>
                    <a:pt x="34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89" name="Freeform 686"/>
            <p:cNvSpPr/>
            <p:nvPr/>
          </p:nvSpPr>
          <p:spPr bwMode="auto">
            <a:xfrm>
              <a:off x="4433888" y="3484563"/>
              <a:ext cx="573088" cy="111125"/>
            </a:xfrm>
            <a:custGeom>
              <a:gdLst>
                <a:gd name="T0" fmla="*/ 178 w 182"/>
                <a:gd name="T1" fmla="*/ 0 h 35"/>
                <a:gd name="T2" fmla="*/ 90 w 182"/>
                <a:gd name="T3" fmla="*/ 31 h 35"/>
                <a:gd name="T4" fmla="*/ 3 w 182"/>
                <a:gd name="T5" fmla="*/ 0 h 35"/>
                <a:gd name="T6" fmla="*/ 0 w 182"/>
                <a:gd name="T7" fmla="*/ 0 h 35"/>
                <a:gd name="T8" fmla="*/ 91 w 182"/>
                <a:gd name="T9" fmla="*/ 35 h 35"/>
                <a:gd name="T10" fmla="*/ 182 w 182"/>
                <a:gd name="T11" fmla="*/ 0 h 35"/>
                <a:gd name="T12" fmla="*/ 178 w 182"/>
                <a:gd name="T13" fmla="*/ 0 h 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2" h="35">
                  <a:moveTo>
                    <a:pt x="178" y="0"/>
                  </a:moveTo>
                  <a:cubicBezTo>
                    <a:pt x="165" y="17"/>
                    <a:pt x="130" y="31"/>
                    <a:pt x="90" y="31"/>
                  </a:cubicBezTo>
                  <a:cubicBezTo>
                    <a:pt x="49" y="32"/>
                    <a:pt x="16" y="17"/>
                    <a:pt x="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8" y="20"/>
                    <a:pt x="46" y="35"/>
                    <a:pt x="91" y="35"/>
                  </a:cubicBezTo>
                  <a:cubicBezTo>
                    <a:pt x="136" y="35"/>
                    <a:pt x="174" y="20"/>
                    <a:pt x="182" y="0"/>
                  </a:cubicBezTo>
                  <a:lnTo>
                    <a:pt x="17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90" name="Freeform 687"/>
            <p:cNvSpPr/>
            <p:nvPr/>
          </p:nvSpPr>
          <p:spPr bwMode="auto">
            <a:xfrm>
              <a:off x="4452938" y="3484563"/>
              <a:ext cx="528638" cy="82550"/>
            </a:xfrm>
            <a:custGeom>
              <a:gdLst>
                <a:gd name="T0" fmla="*/ 163 w 168"/>
                <a:gd name="T1" fmla="*/ 0 h 26"/>
                <a:gd name="T2" fmla="*/ 85 w 168"/>
                <a:gd name="T3" fmla="*/ 22 h 26"/>
                <a:gd name="T4" fmla="*/ 2 w 168"/>
                <a:gd name="T5" fmla="*/ 0 h 26"/>
                <a:gd name="T6" fmla="*/ 0 w 168"/>
                <a:gd name="T7" fmla="*/ 0 h 26"/>
                <a:gd name="T8" fmla="*/ 85 w 168"/>
                <a:gd name="T9" fmla="*/ 25 h 26"/>
                <a:gd name="T10" fmla="*/ 168 w 168"/>
                <a:gd name="T11" fmla="*/ 0 h 26"/>
                <a:gd name="T12" fmla="*/ 163 w 168"/>
                <a:gd name="T13" fmla="*/ 0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68" h="26">
                  <a:moveTo>
                    <a:pt x="163" y="0"/>
                  </a:moveTo>
                  <a:cubicBezTo>
                    <a:pt x="146" y="12"/>
                    <a:pt x="118" y="21"/>
                    <a:pt x="85" y="22"/>
                  </a:cubicBezTo>
                  <a:cubicBezTo>
                    <a:pt x="49" y="23"/>
                    <a:pt x="18" y="14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15"/>
                    <a:pt x="47" y="26"/>
                    <a:pt x="85" y="25"/>
                  </a:cubicBezTo>
                  <a:cubicBezTo>
                    <a:pt x="122" y="25"/>
                    <a:pt x="153" y="14"/>
                    <a:pt x="168" y="0"/>
                  </a:cubicBezTo>
                  <a:lnTo>
                    <a:pt x="16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91" name="Freeform 688"/>
            <p:cNvSpPr/>
            <p:nvPr/>
          </p:nvSpPr>
          <p:spPr bwMode="auto">
            <a:xfrm>
              <a:off x="4789488" y="3484563"/>
              <a:ext cx="179388" cy="44450"/>
            </a:xfrm>
            <a:custGeom>
              <a:gdLst>
                <a:gd name="T0" fmla="*/ 52 w 57"/>
                <a:gd name="T1" fmla="*/ 0 h 14"/>
                <a:gd name="T2" fmla="*/ 0 w 57"/>
                <a:gd name="T3" fmla="*/ 14 h 14"/>
                <a:gd name="T4" fmla="*/ 57 w 57"/>
                <a:gd name="T5" fmla="*/ 0 h 14"/>
                <a:gd name="T6" fmla="*/ 52 w 57"/>
                <a:gd name="T7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7" h="14">
                  <a:moveTo>
                    <a:pt x="52" y="0"/>
                  </a:moveTo>
                  <a:cubicBezTo>
                    <a:pt x="41" y="8"/>
                    <a:pt x="22" y="13"/>
                    <a:pt x="0" y="14"/>
                  </a:cubicBezTo>
                  <a:cubicBezTo>
                    <a:pt x="24" y="14"/>
                    <a:pt x="45" y="9"/>
                    <a:pt x="57" y="0"/>
                  </a:cubicBezTo>
                  <a:lnTo>
                    <a:pt x="5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</p:grpSp>
      <p:graphicFrame>
        <p:nvGraphicFramePr>
          <p:cNvPr id="69" name="Chart 27"/>
          <p:cNvGraphicFramePr/>
          <p:nvPr>
            <p:extLst>
              <p:ext uri="{D42A27DB-BD31-4B8C-83A1-F6EECF244321}">
                <p14:modId xmlns:p14="http://schemas.microsoft.com/office/powerpoint/2010/main" val="1583446010"/>
              </p:ext>
            </p:extLst>
          </p:nvPr>
        </p:nvGraphicFramePr>
        <p:xfrm>
          <a:off x="59964" y="2330692"/>
          <a:ext cx="1368152" cy="849043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70" name="Rectangle 69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6857367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848278" y="212373"/>
            <a:ext cx="544568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协同经营场景</a:t>
            </a:r>
          </a:p>
        </p:txBody>
      </p:sp>
      <p:grpSp>
        <p:nvGrpSpPr>
          <p:cNvPr id="47" name="Group 46"/>
          <p:cNvGrpSpPr/>
          <p:nvPr/>
        </p:nvGrpSpPr>
        <p:grpSpPr>
          <a:xfrm>
            <a:off x="1092990" y="1205819"/>
            <a:ext cx="7761569" cy="494988"/>
            <a:chOff x="1092992" y="1122913"/>
            <a:chExt cx="4469533" cy="336177"/>
          </a:xfrm>
        </p:grpSpPr>
        <p:sp>
          <p:nvSpPr>
            <p:cNvPr id="17" name="Pentagon 16"/>
            <p:cNvSpPr/>
            <p:nvPr/>
          </p:nvSpPr>
          <p:spPr bwMode="gray">
            <a:xfrm>
              <a:off x="1092992" y="1125803"/>
              <a:ext cx="865224" cy="326480"/>
            </a:xfrm>
            <a:prstGeom prst="homePlate">
              <a:avLst/>
            </a:prstGeom>
            <a:solidFill>
              <a:srgbClr val="F2F2F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需求感知</a:t>
              </a:r>
              <a:endParaRPr 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endParaRPr>
            </a:p>
          </p:txBody>
        </p:sp>
        <p:sp>
          <p:nvSpPr>
            <p:cNvPr id="18" name="Chevron 17"/>
            <p:cNvSpPr/>
            <p:nvPr/>
          </p:nvSpPr>
          <p:spPr bwMode="gray">
            <a:xfrm>
              <a:off x="1870660" y="1132610"/>
              <a:ext cx="1195118" cy="326480"/>
            </a:xfrm>
            <a:prstGeom prst="chevron">
              <a:avLst/>
            </a:prstGeom>
            <a:solidFill>
              <a:srgbClr val="FDDB5F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断点助推</a:t>
              </a:r>
              <a:endParaRPr 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endParaRPr>
            </a:p>
          </p:txBody>
        </p:sp>
        <p:sp>
          <p:nvSpPr>
            <p:cNvPr id="19" name="Chevron 18"/>
            <p:cNvSpPr/>
            <p:nvPr/>
          </p:nvSpPr>
          <p:spPr bwMode="gray">
            <a:xfrm>
              <a:off x="2971277" y="1131651"/>
              <a:ext cx="1655112" cy="326480"/>
            </a:xfrm>
            <a:prstGeom prst="chevron">
              <a:avLst/>
            </a:prstGeom>
            <a:solidFill>
              <a:srgbClr val="FDDB5F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专属定制</a:t>
              </a:r>
              <a:endParaRPr 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endParaRPr>
            </a:p>
          </p:txBody>
        </p:sp>
        <p:sp>
          <p:nvSpPr>
            <p:cNvPr id="23" name="Chevron 22"/>
            <p:cNvSpPr/>
            <p:nvPr/>
          </p:nvSpPr>
          <p:spPr bwMode="gray">
            <a:xfrm>
              <a:off x="4520155" y="1122913"/>
              <a:ext cx="1042370" cy="326480"/>
            </a:xfrm>
            <a:prstGeom prst="chevron">
              <a:avLst/>
            </a:prstGeom>
            <a:solidFill>
              <a:srgbClr val="FDDB5F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2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线上使用</a:t>
              </a:r>
              <a:endParaRPr 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endParaRPr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934094" y="2068232"/>
            <a:ext cx="1520628" cy="738664"/>
            <a:chOff x="639037" y="2487716"/>
            <a:chExt cx="1520628" cy="738664"/>
          </a:xfrm>
        </p:grpSpPr>
        <p:sp>
          <p:nvSpPr>
            <p:cNvPr id="46" name="Rectangle 45"/>
            <p:cNvSpPr/>
            <p:nvPr/>
          </p:nvSpPr>
          <p:spPr>
            <a:xfrm>
              <a:off x="639037" y="2491842"/>
              <a:ext cx="1520628" cy="5770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客户在私行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APP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，浏览境外投资产品，点击购买，但未</a:t>
              </a:r>
              <a:r>
                <a:rPr lang="zh-CN" altLang="en-US" sz="105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完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成购买流程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2" name="Rectangle 1"/>
            <p:cNvSpPr/>
            <p:nvPr/>
          </p:nvSpPr>
          <p:spPr bwMode="gray">
            <a:xfrm>
              <a:off x="639037" y="2487716"/>
              <a:ext cx="1475698" cy="738664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2741309" y="3242845"/>
            <a:ext cx="1557543" cy="849518"/>
            <a:chOff x="2464303" y="2487554"/>
            <a:chExt cx="1068414" cy="849518"/>
          </a:xfrm>
        </p:grpSpPr>
        <p:sp>
          <p:nvSpPr>
            <p:cNvPr id="59" name="Rectangle 58"/>
            <p:cNvSpPr/>
            <p:nvPr/>
          </p:nvSpPr>
          <p:spPr>
            <a:xfrm>
              <a:off x="2464303" y="2487554"/>
              <a:ext cx="1068414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远程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T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立即主动呼出：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了解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到未购买的原因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预约私行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PB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线下讲解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76" name="Rectangle 75"/>
            <p:cNvSpPr/>
            <p:nvPr/>
          </p:nvSpPr>
          <p:spPr bwMode="gray">
            <a:xfrm>
              <a:off x="2464303" y="2487619"/>
              <a:ext cx="1016787" cy="849453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sp>
        <p:nvSpPr>
          <p:cNvPr id="78" name="Rectangle 77"/>
          <p:cNvSpPr/>
          <p:nvPr/>
        </p:nvSpPr>
        <p:spPr bwMode="gray">
          <a:xfrm>
            <a:off x="4745472" y="4509120"/>
            <a:ext cx="1698735" cy="577081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专属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PB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线下问候，沟通需求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产品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专员定制组合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5" name="Rectangle 94"/>
          <p:cNvSpPr/>
          <p:nvPr/>
        </p:nvSpPr>
        <p:spPr bwMode="gray">
          <a:xfrm>
            <a:off x="6980576" y="2191617"/>
            <a:ext cx="1765380" cy="415498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线上购买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在私行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上随时互动</a:t>
            </a:r>
            <a:endParaRPr lang="zh-CN" altLang="en-US" sz="105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61" name="Elbow Connector 60"/>
          <p:cNvCxnSpPr>
            <a:stCxn id="78" idx="3"/>
            <a:endCxn id="95" idx="1"/>
          </p:cNvCxnSpPr>
          <p:nvPr/>
        </p:nvCxnSpPr>
        <p:spPr bwMode="auto">
          <a:xfrm flipV="1">
            <a:off x="6444207" y="2399366"/>
            <a:ext cx="536369" cy="2398295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84" name="Elbow Connector 83"/>
          <p:cNvCxnSpPr>
            <a:stCxn id="2" idx="3"/>
            <a:endCxn id="59" idx="1"/>
          </p:cNvCxnSpPr>
          <p:nvPr/>
        </p:nvCxnSpPr>
        <p:spPr bwMode="auto">
          <a:xfrm>
            <a:off x="2409792" y="2437564"/>
            <a:ext cx="331517" cy="1174613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90" name="Elbow Connector 89"/>
          <p:cNvCxnSpPr>
            <a:stCxn id="76" idx="2"/>
            <a:endCxn id="78" idx="1"/>
          </p:cNvCxnSpPr>
          <p:nvPr/>
        </p:nvCxnSpPr>
        <p:spPr bwMode="auto">
          <a:xfrm rot="16200000" flipH="1">
            <a:off x="3761312" y="3813501"/>
            <a:ext cx="705298" cy="1263022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grpSp>
        <p:nvGrpSpPr>
          <p:cNvPr id="92" name="Group 91"/>
          <p:cNvGrpSpPr/>
          <p:nvPr/>
        </p:nvGrpSpPr>
        <p:grpSpPr>
          <a:xfrm>
            <a:off x="4223590" y="5554752"/>
            <a:ext cx="2166589" cy="933758"/>
            <a:chOff x="3341515" y="1473415"/>
            <a:chExt cx="2166589" cy="933758"/>
          </a:xfrm>
        </p:grpSpPr>
        <p:sp>
          <p:nvSpPr>
            <p:cNvPr id="93" name="Isosceles Triangle 92"/>
            <p:cNvSpPr/>
            <p:nvPr/>
          </p:nvSpPr>
          <p:spPr bwMode="gray">
            <a:xfrm flipH="1">
              <a:off x="3341515" y="1486310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94" name="TextBox 93"/>
            <p:cNvSpPr txBox="1"/>
            <p:nvPr/>
          </p:nvSpPr>
          <p:spPr>
            <a:xfrm>
              <a:off x="3550761" y="1473415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1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cxnSp>
          <p:nvCxnSpPr>
            <p:cNvPr id="96" name="Elbow Connector 95"/>
            <p:cNvCxnSpPr/>
            <p:nvPr/>
          </p:nvCxnSpPr>
          <p:spPr bwMode="auto">
            <a:xfrm rot="16200000" flipH="1">
              <a:off x="3293669" y="1823937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97" name="TextBox 96"/>
            <p:cNvSpPr txBox="1"/>
            <p:nvPr/>
          </p:nvSpPr>
          <p:spPr>
            <a:xfrm>
              <a:off x="3557717" y="1830092"/>
              <a:ext cx="1950387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购买产品组合：</a:t>
              </a:r>
              <a:endParaRPr lang="en-US" altLang="zh-CN" sz="105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PB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与客户线下沟通，产品专员定制组合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6990491" y="5527641"/>
            <a:ext cx="2046005" cy="948094"/>
            <a:chOff x="5885565" y="5527641"/>
            <a:chExt cx="2046005" cy="948094"/>
          </a:xfrm>
        </p:grpSpPr>
        <p:sp>
          <p:nvSpPr>
            <p:cNvPr id="79" name="Isosceles Triangle 78"/>
            <p:cNvSpPr/>
            <p:nvPr/>
          </p:nvSpPr>
          <p:spPr bwMode="gray">
            <a:xfrm flipH="1">
              <a:off x="5885565" y="5534239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2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6039919" y="5527641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2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sp>
          <p:nvSpPr>
            <p:cNvPr id="98" name="TextBox 97"/>
            <p:cNvSpPr txBox="1"/>
            <p:nvPr/>
          </p:nvSpPr>
          <p:spPr>
            <a:xfrm>
              <a:off x="6029582" y="5898654"/>
              <a:ext cx="1901988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便捷查询：</a:t>
              </a:r>
              <a:endParaRPr lang="en-US" altLang="zh-CN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线上便捷查询产品收益、随时通过私行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APP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与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PB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沟通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cxnSp>
          <p:nvCxnSpPr>
            <p:cNvPr id="99" name="Elbow Connector 98"/>
            <p:cNvCxnSpPr/>
            <p:nvPr/>
          </p:nvCxnSpPr>
          <p:spPr bwMode="auto">
            <a:xfrm rot="16200000" flipH="1">
              <a:off x="5834277" y="5875830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102" name="Group 101"/>
          <p:cNvGrpSpPr/>
          <p:nvPr/>
        </p:nvGrpSpPr>
        <p:grpSpPr>
          <a:xfrm>
            <a:off x="131037" y="1844824"/>
            <a:ext cx="527077" cy="3622386"/>
            <a:chOff x="-1200215" y="1641030"/>
            <a:chExt cx="607984" cy="3622386"/>
          </a:xfrm>
        </p:grpSpPr>
        <p:sp>
          <p:nvSpPr>
            <p:cNvPr id="103" name="Rectangle 102"/>
            <p:cNvSpPr/>
            <p:nvPr/>
          </p:nvSpPr>
          <p:spPr bwMode="gray">
            <a:xfrm>
              <a:off x="-1200215" y="1641030"/>
              <a:ext cx="607984" cy="3622386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400" b="1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04" name="Straight Connector 103"/>
            <p:cNvCxnSpPr/>
            <p:nvPr/>
          </p:nvCxnSpPr>
          <p:spPr bwMode="auto">
            <a:xfrm>
              <a:off x="-1200215" y="2784696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05" name="Rectangle 104"/>
            <p:cNvSpPr/>
            <p:nvPr/>
          </p:nvSpPr>
          <p:spPr>
            <a:xfrm>
              <a:off x="-1127429" y="182624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</a:t>
              </a:r>
              <a:b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</a:b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上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-1127429" y="306896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远程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T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-1127429" y="4371197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cxnSp>
          <p:nvCxnSpPr>
            <p:cNvPr id="108" name="Straight Connector 107"/>
            <p:cNvCxnSpPr/>
            <p:nvPr/>
          </p:nvCxnSpPr>
          <p:spPr bwMode="auto">
            <a:xfrm>
              <a:off x="-1200215" y="4067513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09" name="Rounded Rectangle 108"/>
          <p:cNvSpPr/>
          <p:nvPr/>
        </p:nvSpPr>
        <p:spPr bwMode="gray">
          <a:xfrm>
            <a:off x="734606" y="1844824"/>
            <a:ext cx="8382077" cy="3622386"/>
          </a:xfrm>
          <a:prstGeom prst="roundRect">
            <a:avLst>
              <a:gd name="adj" fmla="val 3439"/>
            </a:avLst>
          </a:prstGeom>
          <a:noFill/>
          <a:ln w="2857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4137" y="120582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客户</a:t>
            </a:r>
            <a:endParaRPr lang="en-US" altLang="zh-CN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路径</a:t>
            </a:r>
            <a:endParaRPr lang="zh-HK" altLang="en-US" sz="1400"/>
          </a:p>
        </p:txBody>
      </p:sp>
      <p:sp>
        <p:nvSpPr>
          <p:cNvPr id="110" name="Flowchart: Card 109"/>
          <p:cNvSpPr/>
          <p:nvPr/>
        </p:nvSpPr>
        <p:spPr bwMode="gray">
          <a:xfrm>
            <a:off x="3886448" y="3946658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断点助推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转化需求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1" name="Flowchart: Card 110"/>
          <p:cNvSpPr/>
          <p:nvPr/>
        </p:nvSpPr>
        <p:spPr bwMode="gray">
          <a:xfrm>
            <a:off x="8314919" y="2606644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专属</a:t>
            </a: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私密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互动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58" name="Group 57"/>
          <p:cNvGrpSpPr/>
          <p:nvPr/>
        </p:nvGrpSpPr>
        <p:grpSpPr>
          <a:xfrm>
            <a:off x="-108520" y="171688"/>
            <a:ext cx="1295980" cy="612000"/>
            <a:chOff x="7736879" y="1512032"/>
            <a:chExt cx="1295980" cy="612000"/>
          </a:xfrm>
        </p:grpSpPr>
        <p:sp>
          <p:nvSpPr>
            <p:cNvPr id="60" name="Rectangle 59"/>
            <p:cNvSpPr/>
            <p:nvPr>
              <p:custDataLst>
                <p:tags r:id="rId2"/>
              </p:custDataLst>
            </p:nvPr>
          </p:nvSpPr>
          <p:spPr bwMode="auto">
            <a:xfrm>
              <a:off x="8097606" y="1512032"/>
              <a:ext cx="612001" cy="612000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12700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66462" tIns="33231" rIns="66462" bIns="33231"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92"/>
                </a:lnSpc>
                <a:defRPr/>
              </a:pPr>
              <a:endParaRPr lang="zh-CN" altLang="en-US" sz="105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62" name="Group 61"/>
            <p:cNvGrpSpPr/>
            <p:nvPr/>
          </p:nvGrpSpPr>
          <p:grpSpPr>
            <a:xfrm>
              <a:off x="8194726" y="1597542"/>
              <a:ext cx="400933" cy="262839"/>
              <a:chOff x="4398964" y="3481388"/>
              <a:chExt cx="642938" cy="514350"/>
            </a:xfrm>
            <a:solidFill>
              <a:srgbClr val="EC7524"/>
            </a:solidFill>
          </p:grpSpPr>
          <p:sp>
            <p:nvSpPr>
              <p:cNvPr id="64" name="Freeform 441"/>
              <p:cNvSpPr/>
              <p:nvPr/>
            </p:nvSpPr>
            <p:spPr bwMode="auto">
              <a:xfrm>
                <a:off x="4824414" y="3481388"/>
                <a:ext cx="211138" cy="358775"/>
              </a:xfrm>
              <a:custGeom>
                <a:gdLst>
                  <a:gd name="T0" fmla="*/ 56 w 67"/>
                  <a:gd name="T1" fmla="*/ 1 h 114"/>
                  <a:gd name="T2" fmla="*/ 67 w 67"/>
                  <a:gd name="T3" fmla="*/ 112 h 114"/>
                  <a:gd name="T4" fmla="*/ 5 w 67"/>
                  <a:gd name="T5" fmla="*/ 61 h 114"/>
                  <a:gd name="T6" fmla="*/ 56 w 67"/>
                  <a:gd name="T7" fmla="*/ 1 h 1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114">
                    <a:moveTo>
                      <a:pt x="56" y="1"/>
                    </a:moveTo>
                    <a:cubicBezTo>
                      <a:pt x="67" y="112"/>
                      <a:pt x="67" y="112"/>
                      <a:pt x="67" y="112"/>
                    </a:cubicBezTo>
                    <a:cubicBezTo>
                      <a:pt x="37" y="114"/>
                      <a:pt x="8" y="92"/>
                      <a:pt x="5" y="61"/>
                    </a:cubicBezTo>
                    <a:cubicBezTo>
                      <a:pt x="0" y="16"/>
                      <a:pt x="24" y="0"/>
                      <a:pt x="56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65" name="Freeform 442"/>
              <p:cNvSpPr/>
              <p:nvPr/>
            </p:nvSpPr>
            <p:spPr bwMode="auto">
              <a:xfrm>
                <a:off x="4840289" y="3519488"/>
                <a:ext cx="201613" cy="314325"/>
              </a:xfrm>
              <a:custGeom>
                <a:gdLst>
                  <a:gd name="T0" fmla="*/ 31 w 64"/>
                  <a:gd name="T1" fmla="*/ 0 h 100"/>
                  <a:gd name="T2" fmla="*/ 9 w 64"/>
                  <a:gd name="T3" fmla="*/ 54 h 100"/>
                  <a:gd name="T4" fmla="*/ 64 w 64"/>
                  <a:gd name="T5" fmla="*/ 95 h 100"/>
                  <a:gd name="T6" fmla="*/ 64 w 64"/>
                  <a:gd name="T7" fmla="*/ 97 h 100"/>
                  <a:gd name="T8" fmla="*/ 6 w 64"/>
                  <a:gd name="T9" fmla="*/ 55 h 100"/>
                  <a:gd name="T10" fmla="*/ 31 w 64"/>
                  <a:gd name="T11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4" h="100">
                    <a:moveTo>
                      <a:pt x="31" y="0"/>
                    </a:moveTo>
                    <a:cubicBezTo>
                      <a:pt x="13" y="7"/>
                      <a:pt x="3" y="24"/>
                      <a:pt x="9" y="54"/>
                    </a:cubicBezTo>
                    <a:cubicBezTo>
                      <a:pt x="14" y="80"/>
                      <a:pt x="38" y="97"/>
                      <a:pt x="64" y="95"/>
                    </a:cubicBezTo>
                    <a:cubicBezTo>
                      <a:pt x="64" y="97"/>
                      <a:pt x="64" y="97"/>
                      <a:pt x="64" y="97"/>
                    </a:cubicBezTo>
                    <a:cubicBezTo>
                      <a:pt x="37" y="100"/>
                      <a:pt x="11" y="83"/>
                      <a:pt x="6" y="55"/>
                    </a:cubicBezTo>
                    <a:cubicBezTo>
                      <a:pt x="0" y="23"/>
                      <a:pt x="11" y="6"/>
                      <a:pt x="31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66" name="Freeform 443"/>
              <p:cNvSpPr/>
              <p:nvPr/>
            </p:nvSpPr>
            <p:spPr bwMode="auto">
              <a:xfrm>
                <a:off x="4865689" y="3487738"/>
                <a:ext cx="176213" cy="333375"/>
              </a:xfrm>
              <a:custGeom>
                <a:gdLst>
                  <a:gd name="T0" fmla="*/ 56 w 56"/>
                  <a:gd name="T1" fmla="*/ 3 h 106"/>
                  <a:gd name="T2" fmla="*/ 12 w 56"/>
                  <a:gd name="T3" fmla="*/ 40 h 106"/>
                  <a:gd name="T4" fmla="*/ 41 w 56"/>
                  <a:gd name="T5" fmla="*/ 105 h 106"/>
                  <a:gd name="T6" fmla="*/ 41 w 56"/>
                  <a:gd name="T7" fmla="*/ 106 h 106"/>
                  <a:gd name="T8" fmla="*/ 9 w 56"/>
                  <a:gd name="T9" fmla="*/ 40 h 106"/>
                  <a:gd name="T10" fmla="*/ 56 w 56"/>
                  <a:gd name="T11" fmla="*/ 3 h 1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6" h="105">
                    <a:moveTo>
                      <a:pt x="56" y="3"/>
                    </a:moveTo>
                    <a:cubicBezTo>
                      <a:pt x="38" y="1"/>
                      <a:pt x="22" y="11"/>
                      <a:pt x="12" y="40"/>
                    </a:cubicBezTo>
                    <a:cubicBezTo>
                      <a:pt x="4" y="65"/>
                      <a:pt x="18" y="94"/>
                      <a:pt x="41" y="105"/>
                    </a:cubicBezTo>
                    <a:cubicBezTo>
                      <a:pt x="41" y="106"/>
                      <a:pt x="41" y="106"/>
                      <a:pt x="41" y="106"/>
                    </a:cubicBezTo>
                    <a:cubicBezTo>
                      <a:pt x="16" y="96"/>
                      <a:pt x="0" y="66"/>
                      <a:pt x="9" y="40"/>
                    </a:cubicBezTo>
                    <a:cubicBezTo>
                      <a:pt x="20" y="9"/>
                      <a:pt x="36" y="0"/>
                      <a:pt x="56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67" name="Freeform 444"/>
              <p:cNvSpPr/>
              <p:nvPr/>
            </p:nvSpPr>
            <p:spPr bwMode="auto">
              <a:xfrm>
                <a:off x="4899026" y="3513138"/>
                <a:ext cx="142875" cy="307975"/>
              </a:xfrm>
              <a:custGeom>
                <a:gdLst>
                  <a:gd name="T0" fmla="*/ 16 w 45"/>
                  <a:gd name="T1" fmla="*/ 26 h 98"/>
                  <a:gd name="T2" fmla="*/ 45 w 45"/>
                  <a:gd name="T3" fmla="*/ 0 h 98"/>
                  <a:gd name="T4" fmla="*/ 45 w 45"/>
                  <a:gd name="T5" fmla="*/ 2 h 98"/>
                  <a:gd name="T6" fmla="*/ 19 w 45"/>
                  <a:gd name="T7" fmla="*/ 27 h 98"/>
                  <a:gd name="T8" fmla="*/ 31 w 45"/>
                  <a:gd name="T9" fmla="*/ 97 h 98"/>
                  <a:gd name="T10" fmla="*/ 30 w 45"/>
                  <a:gd name="T11" fmla="*/ 98 h 98"/>
                  <a:gd name="T12" fmla="*/ 16 w 45"/>
                  <a:gd name="T13" fmla="*/ 26 h 9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5" h="98">
                    <a:moveTo>
                      <a:pt x="16" y="26"/>
                    </a:moveTo>
                    <a:cubicBezTo>
                      <a:pt x="25" y="11"/>
                      <a:pt x="35" y="3"/>
                      <a:pt x="45" y="0"/>
                    </a:cubicBezTo>
                    <a:cubicBezTo>
                      <a:pt x="45" y="2"/>
                      <a:pt x="45" y="2"/>
                      <a:pt x="45" y="2"/>
                    </a:cubicBezTo>
                    <a:cubicBezTo>
                      <a:pt x="36" y="6"/>
                      <a:pt x="28" y="14"/>
                      <a:pt x="19" y="27"/>
                    </a:cubicBezTo>
                    <a:cubicBezTo>
                      <a:pt x="4" y="49"/>
                      <a:pt x="11" y="80"/>
                      <a:pt x="31" y="97"/>
                    </a:cubicBezTo>
                    <a:cubicBezTo>
                      <a:pt x="30" y="98"/>
                      <a:pt x="30" y="98"/>
                      <a:pt x="30" y="98"/>
                    </a:cubicBezTo>
                    <a:cubicBezTo>
                      <a:pt x="8" y="81"/>
                      <a:pt x="0" y="49"/>
                      <a:pt x="16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68" name="Freeform 445"/>
              <p:cNvSpPr/>
              <p:nvPr/>
            </p:nvSpPr>
            <p:spPr bwMode="auto">
              <a:xfrm>
                <a:off x="4956176" y="3806825"/>
                <a:ext cx="63500" cy="138113"/>
              </a:xfrm>
              <a:custGeom>
                <a:gdLst>
                  <a:gd name="T0" fmla="*/ 20 w 20"/>
                  <a:gd name="T1" fmla="*/ 10 h 44"/>
                  <a:gd name="T2" fmla="*/ 20 w 20"/>
                  <a:gd name="T3" fmla="*/ 41 h 44"/>
                  <a:gd name="T4" fmla="*/ 6 w 20"/>
                  <a:gd name="T5" fmla="*/ 24 h 44"/>
                  <a:gd name="T6" fmla="*/ 20 w 20"/>
                  <a:gd name="T7" fmla="*/ 1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" h="44">
                    <a:moveTo>
                      <a:pt x="20" y="10"/>
                    </a:moveTo>
                    <a:cubicBezTo>
                      <a:pt x="20" y="41"/>
                      <a:pt x="20" y="41"/>
                      <a:pt x="20" y="41"/>
                    </a:cubicBezTo>
                    <a:cubicBezTo>
                      <a:pt x="12" y="40"/>
                      <a:pt x="0" y="44"/>
                      <a:pt x="6" y="24"/>
                    </a:cubicBezTo>
                    <a:cubicBezTo>
                      <a:pt x="14" y="0"/>
                      <a:pt x="12" y="10"/>
                      <a:pt x="20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69" name="Rectangle 446"/>
              <p:cNvSpPr>
                <a:spLocks noChangeArrowheads="1"/>
              </p:cNvSpPr>
              <p:nvPr/>
            </p:nvSpPr>
            <p:spPr bwMode="auto">
              <a:xfrm>
                <a:off x="4997451" y="3484563"/>
                <a:ext cx="44450" cy="450850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72" name="Freeform 447"/>
              <p:cNvSpPr/>
              <p:nvPr/>
            </p:nvSpPr>
            <p:spPr bwMode="auto">
              <a:xfrm>
                <a:off x="4994276" y="3824288"/>
                <a:ext cx="47625" cy="12700"/>
              </a:xfrm>
              <a:custGeom>
                <a:gdLst>
                  <a:gd name="T0" fmla="*/ 0 w 15"/>
                  <a:gd name="T1" fmla="*/ 3 h 4"/>
                  <a:gd name="T2" fmla="*/ 2 w 15"/>
                  <a:gd name="T3" fmla="*/ 4 h 4"/>
                  <a:gd name="T4" fmla="*/ 13 w 15"/>
                  <a:gd name="T5" fmla="*/ 4 h 4"/>
                  <a:gd name="T6" fmla="*/ 15 w 15"/>
                  <a:gd name="T7" fmla="*/ 3 h 4"/>
                  <a:gd name="T8" fmla="*/ 15 w 15"/>
                  <a:gd name="T9" fmla="*/ 2 h 4"/>
                  <a:gd name="T10" fmla="*/ 13 w 15"/>
                  <a:gd name="T11" fmla="*/ 0 h 4"/>
                  <a:gd name="T12" fmla="*/ 2 w 15"/>
                  <a:gd name="T13" fmla="*/ 0 h 4"/>
                  <a:gd name="T14" fmla="*/ 0 w 15"/>
                  <a:gd name="T15" fmla="*/ 2 h 4"/>
                  <a:gd name="T16" fmla="*/ 0 w 15"/>
                  <a:gd name="T17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" h="4">
                    <a:moveTo>
                      <a:pt x="0" y="3"/>
                    </a:moveTo>
                    <a:cubicBezTo>
                      <a:pt x="0" y="4"/>
                      <a:pt x="1" y="4"/>
                      <a:pt x="2" y="4"/>
                    </a:cubicBezTo>
                    <a:cubicBezTo>
                      <a:pt x="13" y="4"/>
                      <a:pt x="13" y="4"/>
                      <a:pt x="13" y="4"/>
                    </a:cubicBezTo>
                    <a:cubicBezTo>
                      <a:pt x="14" y="4"/>
                      <a:pt x="15" y="4"/>
                      <a:pt x="15" y="3"/>
                    </a:cubicBezTo>
                    <a:cubicBezTo>
                      <a:pt x="15" y="2"/>
                      <a:pt x="15" y="2"/>
                      <a:pt x="15" y="2"/>
                    </a:cubicBezTo>
                    <a:cubicBezTo>
                      <a:pt x="15" y="1"/>
                      <a:pt x="14" y="0"/>
                      <a:pt x="13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0"/>
                      <a:pt x="0" y="1"/>
                      <a:pt x="0" y="2"/>
                    </a:cubicBezTo>
                    <a:lnTo>
                      <a:pt x="0" y="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74" name="Freeform 448"/>
              <p:cNvSpPr/>
              <p:nvPr/>
            </p:nvSpPr>
            <p:spPr bwMode="auto">
              <a:xfrm>
                <a:off x="4405314" y="3481388"/>
                <a:ext cx="214313" cy="358775"/>
              </a:xfrm>
              <a:custGeom>
                <a:gdLst>
                  <a:gd name="T0" fmla="*/ 11 w 68"/>
                  <a:gd name="T1" fmla="*/ 1 h 114"/>
                  <a:gd name="T2" fmla="*/ 0 w 68"/>
                  <a:gd name="T3" fmla="*/ 112 h 114"/>
                  <a:gd name="T4" fmla="*/ 63 w 68"/>
                  <a:gd name="T5" fmla="*/ 61 h 114"/>
                  <a:gd name="T6" fmla="*/ 11 w 68"/>
                  <a:gd name="T7" fmla="*/ 1 h 1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8" h="114">
                    <a:moveTo>
                      <a:pt x="11" y="1"/>
                    </a:moveTo>
                    <a:cubicBezTo>
                      <a:pt x="0" y="112"/>
                      <a:pt x="0" y="112"/>
                      <a:pt x="0" y="112"/>
                    </a:cubicBezTo>
                    <a:cubicBezTo>
                      <a:pt x="30" y="114"/>
                      <a:pt x="59" y="92"/>
                      <a:pt x="63" y="61"/>
                    </a:cubicBezTo>
                    <a:cubicBezTo>
                      <a:pt x="68" y="16"/>
                      <a:pt x="43" y="0"/>
                      <a:pt x="11" y="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75" name="Freeform 449"/>
              <p:cNvSpPr/>
              <p:nvPr/>
            </p:nvSpPr>
            <p:spPr bwMode="auto">
              <a:xfrm>
                <a:off x="4398964" y="3519488"/>
                <a:ext cx="201613" cy="314325"/>
              </a:xfrm>
              <a:custGeom>
                <a:gdLst>
                  <a:gd name="T0" fmla="*/ 34 w 64"/>
                  <a:gd name="T1" fmla="*/ 0 h 100"/>
                  <a:gd name="T2" fmla="*/ 55 w 64"/>
                  <a:gd name="T3" fmla="*/ 54 h 100"/>
                  <a:gd name="T4" fmla="*/ 0 w 64"/>
                  <a:gd name="T5" fmla="*/ 95 h 100"/>
                  <a:gd name="T6" fmla="*/ 0 w 64"/>
                  <a:gd name="T7" fmla="*/ 97 h 100"/>
                  <a:gd name="T8" fmla="*/ 58 w 64"/>
                  <a:gd name="T9" fmla="*/ 55 h 100"/>
                  <a:gd name="T10" fmla="*/ 34 w 64"/>
                  <a:gd name="T11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4" h="100">
                    <a:moveTo>
                      <a:pt x="34" y="0"/>
                    </a:moveTo>
                    <a:cubicBezTo>
                      <a:pt x="51" y="7"/>
                      <a:pt x="61" y="24"/>
                      <a:pt x="55" y="54"/>
                    </a:cubicBezTo>
                    <a:cubicBezTo>
                      <a:pt x="50" y="80"/>
                      <a:pt x="26" y="97"/>
                      <a:pt x="0" y="95"/>
                    </a:cubicBezTo>
                    <a:cubicBezTo>
                      <a:pt x="0" y="97"/>
                      <a:pt x="0" y="97"/>
                      <a:pt x="0" y="97"/>
                    </a:cubicBezTo>
                    <a:cubicBezTo>
                      <a:pt x="27" y="100"/>
                      <a:pt x="53" y="83"/>
                      <a:pt x="58" y="55"/>
                    </a:cubicBezTo>
                    <a:cubicBezTo>
                      <a:pt x="64" y="23"/>
                      <a:pt x="53" y="6"/>
                      <a:pt x="34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15" name="Freeform 450"/>
              <p:cNvSpPr/>
              <p:nvPr/>
            </p:nvSpPr>
            <p:spPr bwMode="auto">
              <a:xfrm>
                <a:off x="4398964" y="3487738"/>
                <a:ext cx="176213" cy="333375"/>
              </a:xfrm>
              <a:custGeom>
                <a:gdLst>
                  <a:gd name="T0" fmla="*/ 0 w 56"/>
                  <a:gd name="T1" fmla="*/ 3 h 106"/>
                  <a:gd name="T2" fmla="*/ 44 w 56"/>
                  <a:gd name="T3" fmla="*/ 40 h 106"/>
                  <a:gd name="T4" fmla="*/ 15 w 56"/>
                  <a:gd name="T5" fmla="*/ 105 h 106"/>
                  <a:gd name="T6" fmla="*/ 15 w 56"/>
                  <a:gd name="T7" fmla="*/ 106 h 106"/>
                  <a:gd name="T8" fmla="*/ 47 w 56"/>
                  <a:gd name="T9" fmla="*/ 40 h 106"/>
                  <a:gd name="T10" fmla="*/ 0 w 56"/>
                  <a:gd name="T11" fmla="*/ 3 h 1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6" h="105">
                    <a:moveTo>
                      <a:pt x="0" y="3"/>
                    </a:moveTo>
                    <a:cubicBezTo>
                      <a:pt x="19" y="1"/>
                      <a:pt x="34" y="11"/>
                      <a:pt x="44" y="40"/>
                    </a:cubicBezTo>
                    <a:cubicBezTo>
                      <a:pt x="52" y="65"/>
                      <a:pt x="38" y="94"/>
                      <a:pt x="15" y="105"/>
                    </a:cubicBezTo>
                    <a:cubicBezTo>
                      <a:pt x="15" y="106"/>
                      <a:pt x="15" y="106"/>
                      <a:pt x="15" y="106"/>
                    </a:cubicBezTo>
                    <a:cubicBezTo>
                      <a:pt x="41" y="96"/>
                      <a:pt x="56" y="66"/>
                      <a:pt x="47" y="40"/>
                    </a:cubicBezTo>
                    <a:cubicBezTo>
                      <a:pt x="36" y="9"/>
                      <a:pt x="20" y="0"/>
                      <a:pt x="0" y="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16" name="Freeform 451"/>
              <p:cNvSpPr/>
              <p:nvPr/>
            </p:nvSpPr>
            <p:spPr bwMode="auto">
              <a:xfrm>
                <a:off x="4398964" y="3513138"/>
                <a:ext cx="141288" cy="307975"/>
              </a:xfrm>
              <a:custGeom>
                <a:gdLst>
                  <a:gd name="T0" fmla="*/ 29 w 45"/>
                  <a:gd name="T1" fmla="*/ 26 h 98"/>
                  <a:gd name="T2" fmla="*/ 0 w 45"/>
                  <a:gd name="T3" fmla="*/ 0 h 98"/>
                  <a:gd name="T4" fmla="*/ 0 w 45"/>
                  <a:gd name="T5" fmla="*/ 2 h 98"/>
                  <a:gd name="T6" fmla="*/ 26 w 45"/>
                  <a:gd name="T7" fmla="*/ 27 h 98"/>
                  <a:gd name="T8" fmla="*/ 15 w 45"/>
                  <a:gd name="T9" fmla="*/ 97 h 98"/>
                  <a:gd name="T10" fmla="*/ 15 w 45"/>
                  <a:gd name="T11" fmla="*/ 98 h 98"/>
                  <a:gd name="T12" fmla="*/ 29 w 45"/>
                  <a:gd name="T13" fmla="*/ 26 h 9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45" h="98">
                    <a:moveTo>
                      <a:pt x="29" y="26"/>
                    </a:moveTo>
                    <a:cubicBezTo>
                      <a:pt x="20" y="11"/>
                      <a:pt x="10" y="3"/>
                      <a:pt x="0" y="0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9" y="6"/>
                      <a:pt x="18" y="14"/>
                      <a:pt x="26" y="27"/>
                    </a:cubicBezTo>
                    <a:cubicBezTo>
                      <a:pt x="41" y="49"/>
                      <a:pt x="35" y="80"/>
                      <a:pt x="15" y="97"/>
                    </a:cubicBezTo>
                    <a:cubicBezTo>
                      <a:pt x="15" y="98"/>
                      <a:pt x="15" y="98"/>
                      <a:pt x="15" y="98"/>
                    </a:cubicBezTo>
                    <a:cubicBezTo>
                      <a:pt x="37" y="81"/>
                      <a:pt x="45" y="49"/>
                      <a:pt x="29" y="26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17" name="Freeform 452"/>
              <p:cNvSpPr/>
              <p:nvPr/>
            </p:nvSpPr>
            <p:spPr bwMode="auto">
              <a:xfrm>
                <a:off x="4421189" y="3806825"/>
                <a:ext cx="63500" cy="138113"/>
              </a:xfrm>
              <a:custGeom>
                <a:gdLst>
                  <a:gd name="T0" fmla="*/ 0 w 20"/>
                  <a:gd name="T1" fmla="*/ 10 h 44"/>
                  <a:gd name="T2" fmla="*/ 0 w 20"/>
                  <a:gd name="T3" fmla="*/ 41 h 44"/>
                  <a:gd name="T4" fmla="*/ 14 w 20"/>
                  <a:gd name="T5" fmla="*/ 24 h 44"/>
                  <a:gd name="T6" fmla="*/ 0 w 20"/>
                  <a:gd name="T7" fmla="*/ 1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" h="44">
                    <a:moveTo>
                      <a:pt x="0" y="10"/>
                    </a:moveTo>
                    <a:cubicBezTo>
                      <a:pt x="0" y="41"/>
                      <a:pt x="0" y="41"/>
                      <a:pt x="0" y="41"/>
                    </a:cubicBezTo>
                    <a:cubicBezTo>
                      <a:pt x="8" y="40"/>
                      <a:pt x="20" y="44"/>
                      <a:pt x="14" y="24"/>
                    </a:cubicBezTo>
                    <a:cubicBezTo>
                      <a:pt x="6" y="0"/>
                      <a:pt x="8" y="10"/>
                      <a:pt x="0" y="1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18" name="Rectangle 453"/>
              <p:cNvSpPr>
                <a:spLocks noChangeArrowheads="1"/>
              </p:cNvSpPr>
              <p:nvPr/>
            </p:nvSpPr>
            <p:spPr bwMode="auto">
              <a:xfrm>
                <a:off x="4398964" y="3484563"/>
                <a:ext cx="44450" cy="450850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19" name="Freeform 454"/>
              <p:cNvSpPr/>
              <p:nvPr/>
            </p:nvSpPr>
            <p:spPr bwMode="auto">
              <a:xfrm>
                <a:off x="4398964" y="3484563"/>
                <a:ext cx="642938" cy="134938"/>
              </a:xfrm>
              <a:custGeom>
                <a:gdLst>
                  <a:gd name="T0" fmla="*/ 102 w 204"/>
                  <a:gd name="T1" fmla="*/ 43 h 43"/>
                  <a:gd name="T2" fmla="*/ 204 w 204"/>
                  <a:gd name="T3" fmla="*/ 0 h 43"/>
                  <a:gd name="T4" fmla="*/ 0 w 204"/>
                  <a:gd name="T5" fmla="*/ 0 h 43"/>
                  <a:gd name="T6" fmla="*/ 102 w 204"/>
                  <a:gd name="T7" fmla="*/ 43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04" h="43">
                    <a:moveTo>
                      <a:pt x="102" y="43"/>
                    </a:moveTo>
                    <a:cubicBezTo>
                      <a:pt x="159" y="43"/>
                      <a:pt x="204" y="24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24"/>
                      <a:pt x="46" y="43"/>
                      <a:pt x="102" y="4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20" name="Freeform 455"/>
              <p:cNvSpPr/>
              <p:nvPr/>
            </p:nvSpPr>
            <p:spPr bwMode="auto">
              <a:xfrm>
                <a:off x="4398964" y="3824288"/>
                <a:ext cx="47625" cy="12700"/>
              </a:xfrm>
              <a:custGeom>
                <a:gdLst>
                  <a:gd name="T0" fmla="*/ 15 w 15"/>
                  <a:gd name="T1" fmla="*/ 3 h 4"/>
                  <a:gd name="T2" fmla="*/ 13 w 15"/>
                  <a:gd name="T3" fmla="*/ 4 h 4"/>
                  <a:gd name="T4" fmla="*/ 2 w 15"/>
                  <a:gd name="T5" fmla="*/ 4 h 4"/>
                  <a:gd name="T6" fmla="*/ 0 w 15"/>
                  <a:gd name="T7" fmla="*/ 3 h 4"/>
                  <a:gd name="T8" fmla="*/ 0 w 15"/>
                  <a:gd name="T9" fmla="*/ 2 h 4"/>
                  <a:gd name="T10" fmla="*/ 2 w 15"/>
                  <a:gd name="T11" fmla="*/ 0 h 4"/>
                  <a:gd name="T12" fmla="*/ 13 w 15"/>
                  <a:gd name="T13" fmla="*/ 0 h 4"/>
                  <a:gd name="T14" fmla="*/ 15 w 15"/>
                  <a:gd name="T15" fmla="*/ 2 h 4"/>
                  <a:gd name="T16" fmla="*/ 15 w 15"/>
                  <a:gd name="T17" fmla="*/ 3 h 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5" h="4">
                    <a:moveTo>
                      <a:pt x="15" y="3"/>
                    </a:moveTo>
                    <a:cubicBezTo>
                      <a:pt x="15" y="4"/>
                      <a:pt x="14" y="4"/>
                      <a:pt x="13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4"/>
                      <a:pt x="0" y="4"/>
                      <a:pt x="0" y="3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1"/>
                      <a:pt x="1" y="0"/>
                      <a:pt x="2" y="0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4" y="0"/>
                      <a:pt x="15" y="1"/>
                      <a:pt x="15" y="2"/>
                    </a:cubicBezTo>
                    <a:lnTo>
                      <a:pt x="15" y="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21" name="Freeform 456"/>
              <p:cNvSpPr/>
              <p:nvPr/>
            </p:nvSpPr>
            <p:spPr bwMode="auto">
              <a:xfrm>
                <a:off x="4487864" y="3916363"/>
                <a:ext cx="106363" cy="79375"/>
              </a:xfrm>
              <a:custGeom>
                <a:gdLst>
                  <a:gd name="T0" fmla="*/ 34 w 34"/>
                  <a:gd name="T1" fmla="*/ 24 h 25"/>
                  <a:gd name="T2" fmla="*/ 34 w 34"/>
                  <a:gd name="T3" fmla="*/ 10 h 25"/>
                  <a:gd name="T4" fmla="*/ 24 w 34"/>
                  <a:gd name="T5" fmla="*/ 0 h 25"/>
                  <a:gd name="T6" fmla="*/ 10 w 34"/>
                  <a:gd name="T7" fmla="*/ 0 h 25"/>
                  <a:gd name="T8" fmla="*/ 0 w 34"/>
                  <a:gd name="T9" fmla="*/ 10 h 25"/>
                  <a:gd name="T10" fmla="*/ 0 w 34"/>
                  <a:gd name="T11" fmla="*/ 24 h 25"/>
                  <a:gd name="T12" fmla="*/ 0 w 34"/>
                  <a:gd name="T13" fmla="*/ 25 h 25"/>
                  <a:gd name="T14" fmla="*/ 34 w 34"/>
                  <a:gd name="T15" fmla="*/ 25 h 25"/>
                  <a:gd name="T16" fmla="*/ 34 w 34"/>
                  <a:gd name="T17" fmla="*/ 2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" h="25">
                    <a:moveTo>
                      <a:pt x="34" y="24"/>
                    </a:moveTo>
                    <a:cubicBezTo>
                      <a:pt x="34" y="10"/>
                      <a:pt x="34" y="10"/>
                      <a:pt x="34" y="10"/>
                    </a:cubicBezTo>
                    <a:cubicBezTo>
                      <a:pt x="34" y="5"/>
                      <a:pt x="30" y="0"/>
                      <a:pt x="24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5" y="0"/>
                      <a:pt x="0" y="5"/>
                      <a:pt x="0" y="1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4"/>
                      <a:pt x="0" y="25"/>
                    </a:cubicBezTo>
                    <a:cubicBezTo>
                      <a:pt x="34" y="25"/>
                      <a:pt x="34" y="25"/>
                      <a:pt x="34" y="25"/>
                    </a:cubicBezTo>
                    <a:cubicBezTo>
                      <a:pt x="34" y="24"/>
                      <a:pt x="34" y="24"/>
                      <a:pt x="34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22" name="Freeform 457"/>
              <p:cNvSpPr/>
              <p:nvPr/>
            </p:nvSpPr>
            <p:spPr bwMode="auto">
              <a:xfrm>
                <a:off x="4606926" y="3916363"/>
                <a:ext cx="106363" cy="79375"/>
              </a:xfrm>
              <a:custGeom>
                <a:gdLst>
                  <a:gd name="T0" fmla="*/ 34 w 34"/>
                  <a:gd name="T1" fmla="*/ 24 h 25"/>
                  <a:gd name="T2" fmla="*/ 34 w 34"/>
                  <a:gd name="T3" fmla="*/ 10 h 25"/>
                  <a:gd name="T4" fmla="*/ 24 w 34"/>
                  <a:gd name="T5" fmla="*/ 0 h 25"/>
                  <a:gd name="T6" fmla="*/ 10 w 34"/>
                  <a:gd name="T7" fmla="*/ 0 h 25"/>
                  <a:gd name="T8" fmla="*/ 0 w 34"/>
                  <a:gd name="T9" fmla="*/ 10 h 25"/>
                  <a:gd name="T10" fmla="*/ 0 w 34"/>
                  <a:gd name="T11" fmla="*/ 24 h 25"/>
                  <a:gd name="T12" fmla="*/ 1 w 34"/>
                  <a:gd name="T13" fmla="*/ 25 h 25"/>
                  <a:gd name="T14" fmla="*/ 34 w 34"/>
                  <a:gd name="T15" fmla="*/ 25 h 25"/>
                  <a:gd name="T16" fmla="*/ 34 w 34"/>
                  <a:gd name="T17" fmla="*/ 2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" h="25">
                    <a:moveTo>
                      <a:pt x="34" y="24"/>
                    </a:moveTo>
                    <a:cubicBezTo>
                      <a:pt x="34" y="10"/>
                      <a:pt x="34" y="10"/>
                      <a:pt x="34" y="10"/>
                    </a:cubicBezTo>
                    <a:cubicBezTo>
                      <a:pt x="34" y="5"/>
                      <a:pt x="30" y="0"/>
                      <a:pt x="24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5" y="0"/>
                      <a:pt x="0" y="5"/>
                      <a:pt x="0" y="1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0" y="24"/>
                      <a:pt x="1" y="25"/>
                    </a:cubicBezTo>
                    <a:cubicBezTo>
                      <a:pt x="34" y="25"/>
                      <a:pt x="34" y="25"/>
                      <a:pt x="34" y="25"/>
                    </a:cubicBezTo>
                    <a:cubicBezTo>
                      <a:pt x="34" y="24"/>
                      <a:pt x="34" y="24"/>
                      <a:pt x="34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23" name="Freeform 458"/>
              <p:cNvSpPr/>
              <p:nvPr/>
            </p:nvSpPr>
            <p:spPr bwMode="auto">
              <a:xfrm>
                <a:off x="4725989" y="3916363"/>
                <a:ext cx="107950" cy="79375"/>
              </a:xfrm>
              <a:custGeom>
                <a:gdLst>
                  <a:gd name="T0" fmla="*/ 34 w 34"/>
                  <a:gd name="T1" fmla="*/ 24 h 25"/>
                  <a:gd name="T2" fmla="*/ 34 w 34"/>
                  <a:gd name="T3" fmla="*/ 10 h 25"/>
                  <a:gd name="T4" fmla="*/ 24 w 34"/>
                  <a:gd name="T5" fmla="*/ 0 h 25"/>
                  <a:gd name="T6" fmla="*/ 10 w 34"/>
                  <a:gd name="T7" fmla="*/ 0 h 25"/>
                  <a:gd name="T8" fmla="*/ 0 w 34"/>
                  <a:gd name="T9" fmla="*/ 10 h 25"/>
                  <a:gd name="T10" fmla="*/ 0 w 34"/>
                  <a:gd name="T11" fmla="*/ 24 h 25"/>
                  <a:gd name="T12" fmla="*/ 1 w 34"/>
                  <a:gd name="T13" fmla="*/ 25 h 25"/>
                  <a:gd name="T14" fmla="*/ 34 w 34"/>
                  <a:gd name="T15" fmla="*/ 25 h 25"/>
                  <a:gd name="T16" fmla="*/ 34 w 34"/>
                  <a:gd name="T17" fmla="*/ 2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" h="25">
                    <a:moveTo>
                      <a:pt x="34" y="24"/>
                    </a:moveTo>
                    <a:cubicBezTo>
                      <a:pt x="34" y="10"/>
                      <a:pt x="34" y="10"/>
                      <a:pt x="34" y="10"/>
                    </a:cubicBezTo>
                    <a:cubicBezTo>
                      <a:pt x="34" y="5"/>
                      <a:pt x="30" y="0"/>
                      <a:pt x="24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5" y="0"/>
                      <a:pt x="0" y="5"/>
                      <a:pt x="0" y="1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1" y="24"/>
                      <a:pt x="1" y="25"/>
                    </a:cubicBezTo>
                    <a:cubicBezTo>
                      <a:pt x="34" y="25"/>
                      <a:pt x="34" y="25"/>
                      <a:pt x="34" y="25"/>
                    </a:cubicBezTo>
                    <a:cubicBezTo>
                      <a:pt x="34" y="24"/>
                      <a:pt x="34" y="24"/>
                      <a:pt x="34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24" name="Freeform 459"/>
              <p:cNvSpPr/>
              <p:nvPr/>
            </p:nvSpPr>
            <p:spPr bwMode="auto">
              <a:xfrm>
                <a:off x="4846639" y="3916363"/>
                <a:ext cx="106363" cy="79375"/>
              </a:xfrm>
              <a:custGeom>
                <a:gdLst>
                  <a:gd name="T0" fmla="*/ 34 w 34"/>
                  <a:gd name="T1" fmla="*/ 24 h 25"/>
                  <a:gd name="T2" fmla="*/ 34 w 34"/>
                  <a:gd name="T3" fmla="*/ 10 h 25"/>
                  <a:gd name="T4" fmla="*/ 24 w 34"/>
                  <a:gd name="T5" fmla="*/ 0 h 25"/>
                  <a:gd name="T6" fmla="*/ 10 w 34"/>
                  <a:gd name="T7" fmla="*/ 0 h 25"/>
                  <a:gd name="T8" fmla="*/ 0 w 34"/>
                  <a:gd name="T9" fmla="*/ 10 h 25"/>
                  <a:gd name="T10" fmla="*/ 0 w 34"/>
                  <a:gd name="T11" fmla="*/ 24 h 25"/>
                  <a:gd name="T12" fmla="*/ 1 w 34"/>
                  <a:gd name="T13" fmla="*/ 25 h 25"/>
                  <a:gd name="T14" fmla="*/ 34 w 34"/>
                  <a:gd name="T15" fmla="*/ 25 h 25"/>
                  <a:gd name="T16" fmla="*/ 34 w 34"/>
                  <a:gd name="T17" fmla="*/ 2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" h="25">
                    <a:moveTo>
                      <a:pt x="34" y="24"/>
                    </a:moveTo>
                    <a:cubicBezTo>
                      <a:pt x="34" y="10"/>
                      <a:pt x="34" y="10"/>
                      <a:pt x="34" y="10"/>
                    </a:cubicBezTo>
                    <a:cubicBezTo>
                      <a:pt x="34" y="5"/>
                      <a:pt x="30" y="0"/>
                      <a:pt x="24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5" y="0"/>
                      <a:pt x="0" y="5"/>
                      <a:pt x="0" y="10"/>
                    </a:cubicBezTo>
                    <a:cubicBezTo>
                      <a:pt x="0" y="24"/>
                      <a:pt x="0" y="24"/>
                      <a:pt x="0" y="24"/>
                    </a:cubicBezTo>
                    <a:cubicBezTo>
                      <a:pt x="0" y="24"/>
                      <a:pt x="1" y="24"/>
                      <a:pt x="1" y="25"/>
                    </a:cubicBezTo>
                    <a:cubicBezTo>
                      <a:pt x="34" y="25"/>
                      <a:pt x="34" y="25"/>
                      <a:pt x="34" y="25"/>
                    </a:cubicBezTo>
                    <a:cubicBezTo>
                      <a:pt x="34" y="24"/>
                      <a:pt x="34" y="24"/>
                      <a:pt x="34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25" name="Freeform 686"/>
              <p:cNvSpPr/>
              <p:nvPr/>
            </p:nvSpPr>
            <p:spPr bwMode="auto">
              <a:xfrm>
                <a:off x="4433888" y="3484563"/>
                <a:ext cx="573088" cy="111125"/>
              </a:xfrm>
              <a:custGeom>
                <a:gdLst>
                  <a:gd name="T0" fmla="*/ 178 w 182"/>
                  <a:gd name="T1" fmla="*/ 0 h 35"/>
                  <a:gd name="T2" fmla="*/ 90 w 182"/>
                  <a:gd name="T3" fmla="*/ 31 h 35"/>
                  <a:gd name="T4" fmla="*/ 3 w 182"/>
                  <a:gd name="T5" fmla="*/ 0 h 35"/>
                  <a:gd name="T6" fmla="*/ 0 w 182"/>
                  <a:gd name="T7" fmla="*/ 0 h 35"/>
                  <a:gd name="T8" fmla="*/ 91 w 182"/>
                  <a:gd name="T9" fmla="*/ 35 h 35"/>
                  <a:gd name="T10" fmla="*/ 182 w 182"/>
                  <a:gd name="T11" fmla="*/ 0 h 35"/>
                  <a:gd name="T12" fmla="*/ 178 w 182"/>
                  <a:gd name="T13" fmla="*/ 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2" h="35">
                    <a:moveTo>
                      <a:pt x="178" y="0"/>
                    </a:moveTo>
                    <a:cubicBezTo>
                      <a:pt x="165" y="17"/>
                      <a:pt x="130" y="31"/>
                      <a:pt x="90" y="31"/>
                    </a:cubicBezTo>
                    <a:cubicBezTo>
                      <a:pt x="49" y="32"/>
                      <a:pt x="16" y="17"/>
                      <a:pt x="3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8" y="20"/>
                      <a:pt x="46" y="35"/>
                      <a:pt x="91" y="35"/>
                    </a:cubicBezTo>
                    <a:cubicBezTo>
                      <a:pt x="136" y="35"/>
                      <a:pt x="174" y="20"/>
                      <a:pt x="182" y="0"/>
                    </a:cubicBezTo>
                    <a:lnTo>
                      <a:pt x="17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26" name="Freeform 687"/>
              <p:cNvSpPr/>
              <p:nvPr/>
            </p:nvSpPr>
            <p:spPr bwMode="auto">
              <a:xfrm>
                <a:off x="4452938" y="3484563"/>
                <a:ext cx="528638" cy="82550"/>
              </a:xfrm>
              <a:custGeom>
                <a:gdLst>
                  <a:gd name="T0" fmla="*/ 163 w 168"/>
                  <a:gd name="T1" fmla="*/ 0 h 26"/>
                  <a:gd name="T2" fmla="*/ 85 w 168"/>
                  <a:gd name="T3" fmla="*/ 22 h 26"/>
                  <a:gd name="T4" fmla="*/ 2 w 168"/>
                  <a:gd name="T5" fmla="*/ 0 h 26"/>
                  <a:gd name="T6" fmla="*/ 0 w 168"/>
                  <a:gd name="T7" fmla="*/ 0 h 26"/>
                  <a:gd name="T8" fmla="*/ 85 w 168"/>
                  <a:gd name="T9" fmla="*/ 25 h 26"/>
                  <a:gd name="T10" fmla="*/ 168 w 168"/>
                  <a:gd name="T11" fmla="*/ 0 h 26"/>
                  <a:gd name="T12" fmla="*/ 163 w 168"/>
                  <a:gd name="T13" fmla="*/ 0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8" h="26">
                    <a:moveTo>
                      <a:pt x="163" y="0"/>
                    </a:moveTo>
                    <a:cubicBezTo>
                      <a:pt x="146" y="12"/>
                      <a:pt x="118" y="21"/>
                      <a:pt x="85" y="22"/>
                    </a:cubicBezTo>
                    <a:cubicBezTo>
                      <a:pt x="49" y="23"/>
                      <a:pt x="18" y="14"/>
                      <a:pt x="2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4" y="15"/>
                      <a:pt x="47" y="26"/>
                      <a:pt x="85" y="25"/>
                    </a:cubicBezTo>
                    <a:cubicBezTo>
                      <a:pt x="122" y="25"/>
                      <a:pt x="153" y="14"/>
                      <a:pt x="168" y="0"/>
                    </a:cubicBezTo>
                    <a:lnTo>
                      <a:pt x="16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  <p:sp>
            <p:nvSpPr>
              <p:cNvPr id="127" name="Freeform 688"/>
              <p:cNvSpPr/>
              <p:nvPr/>
            </p:nvSpPr>
            <p:spPr bwMode="auto">
              <a:xfrm>
                <a:off x="4789488" y="3484563"/>
                <a:ext cx="179388" cy="44450"/>
              </a:xfrm>
              <a:custGeom>
                <a:gdLst>
                  <a:gd name="T0" fmla="*/ 52 w 57"/>
                  <a:gd name="T1" fmla="*/ 0 h 14"/>
                  <a:gd name="T2" fmla="*/ 0 w 57"/>
                  <a:gd name="T3" fmla="*/ 14 h 14"/>
                  <a:gd name="T4" fmla="*/ 57 w 57"/>
                  <a:gd name="T5" fmla="*/ 0 h 14"/>
                  <a:gd name="T6" fmla="*/ 52 w 57"/>
                  <a:gd name="T7" fmla="*/ 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7" h="14">
                    <a:moveTo>
                      <a:pt x="52" y="0"/>
                    </a:moveTo>
                    <a:cubicBezTo>
                      <a:pt x="41" y="8"/>
                      <a:pt x="22" y="13"/>
                      <a:pt x="0" y="14"/>
                    </a:cubicBezTo>
                    <a:cubicBezTo>
                      <a:pt x="24" y="14"/>
                      <a:pt x="45" y="9"/>
                      <a:pt x="57" y="0"/>
                    </a:cubicBezTo>
                    <a:lnTo>
                      <a:pt x="52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IE" sz="1050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63" name="TextBox 62"/>
            <p:cNvSpPr txBox="1"/>
            <p:nvPr/>
          </p:nvSpPr>
          <p:spPr>
            <a:xfrm>
              <a:off x="7736879" y="1853795"/>
              <a:ext cx="1295980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文体明星</a:t>
              </a:r>
              <a:endParaRPr lang="zh-CN" altLang="en-US" sz="105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sp>
        <p:nvSpPr>
          <p:cNvPr id="129" name="Flowchart: Card 128"/>
          <p:cNvSpPr/>
          <p:nvPr/>
        </p:nvSpPr>
        <p:spPr bwMode="gray">
          <a:xfrm>
            <a:off x="6126893" y="5026778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专属定制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达成销售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1" name="Flowchart: Card 70"/>
          <p:cNvSpPr/>
          <p:nvPr/>
        </p:nvSpPr>
        <p:spPr bwMode="gray">
          <a:xfrm>
            <a:off x="1850663" y="2708920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需求感知</a:t>
            </a:r>
          </a:p>
        </p:txBody>
      </p:sp>
      <p:grpSp>
        <p:nvGrpSpPr>
          <p:cNvPr id="73" name="Group 72"/>
          <p:cNvGrpSpPr/>
          <p:nvPr/>
        </p:nvGrpSpPr>
        <p:grpSpPr>
          <a:xfrm>
            <a:off x="1147782" y="5534239"/>
            <a:ext cx="2155936" cy="941496"/>
            <a:chOff x="1147782" y="5534239"/>
            <a:chExt cx="2155936" cy="941496"/>
          </a:xfrm>
        </p:grpSpPr>
        <p:sp>
          <p:nvSpPr>
            <p:cNvPr id="80" name="Isosceles Triangle 79"/>
            <p:cNvSpPr/>
            <p:nvPr/>
          </p:nvSpPr>
          <p:spPr bwMode="gray">
            <a:xfrm flipH="1">
              <a:off x="1147782" y="5534239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0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81" name="TextBox 80"/>
            <p:cNvSpPr txBox="1"/>
            <p:nvPr/>
          </p:nvSpPr>
          <p:spPr>
            <a:xfrm>
              <a:off x="1321829" y="5898654"/>
              <a:ext cx="1981889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感知需求：</a:t>
              </a:r>
              <a:b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</a:b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线上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O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感知客户需求，触发远程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T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跟进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82" name="TextBox 81"/>
            <p:cNvSpPr txBox="1"/>
            <p:nvPr/>
          </p:nvSpPr>
          <p:spPr>
            <a:xfrm>
              <a:off x="1290195" y="5535335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零关键时刻</a:t>
              </a:r>
            </a:p>
          </p:txBody>
        </p:sp>
        <p:cxnSp>
          <p:nvCxnSpPr>
            <p:cNvPr id="83" name="Elbow Connector 82"/>
            <p:cNvCxnSpPr/>
            <p:nvPr/>
          </p:nvCxnSpPr>
          <p:spPr bwMode="auto">
            <a:xfrm rot="16200000" flipH="1">
              <a:off x="1067209" y="5927622"/>
              <a:ext cx="449720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77" name="Rectangle 76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5797299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3"/>
          <p:cNvGrpSpPr/>
          <p:nvPr/>
        </p:nvGrpSpPr>
        <p:grpSpPr>
          <a:xfrm>
            <a:off x="239595" y="3898939"/>
            <a:ext cx="3342419" cy="2698413"/>
            <a:chOff x="239595" y="3963482"/>
            <a:chExt cx="2681007" cy="2994459"/>
          </a:xfrm>
        </p:grpSpPr>
        <p:sp>
          <p:nvSpPr>
            <p:cNvPr id="7" name="Rectangle 6"/>
            <p:cNvSpPr/>
            <p:nvPr/>
          </p:nvSpPr>
          <p:spPr bwMode="gray">
            <a:xfrm>
              <a:off x="239595" y="3963482"/>
              <a:ext cx="2608709" cy="905679"/>
            </a:xfrm>
            <a:prstGeom prst="rect">
              <a:avLst/>
            </a:prstGeom>
            <a:solidFill>
              <a:srgbClr val="FEEDAF"/>
            </a:solidFill>
            <a:ln w="9525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线上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55838" y="6052263"/>
              <a:ext cx="2644178" cy="905678"/>
              <a:chOff x="6353137" y="3963482"/>
              <a:chExt cx="2644178" cy="905678"/>
            </a:xfrm>
          </p:grpSpPr>
          <p:sp>
            <p:nvSpPr>
              <p:cNvPr id="39" name="Rectangle 38"/>
              <p:cNvSpPr/>
              <p:nvPr/>
            </p:nvSpPr>
            <p:spPr bwMode="gray">
              <a:xfrm>
                <a:off x="6353137" y="3963482"/>
                <a:ext cx="2592467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线下</a:t>
                </a:r>
              </a:p>
            </p:txBody>
          </p:sp>
          <p:sp>
            <p:nvSpPr>
              <p:cNvPr id="51" name="Rectangle 50"/>
              <p:cNvSpPr/>
              <p:nvPr/>
            </p:nvSpPr>
            <p:spPr>
              <a:xfrm>
                <a:off x="6355059" y="4173126"/>
                <a:ext cx="2642256" cy="5550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分中心</a:t>
                </a:r>
                <a:r>
                  <a:rPr lang="en-US" altLang="zh-CN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PB</a:t>
                </a:r>
              </a:p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投顾团队</a:t>
                </a: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248975" y="5010342"/>
              <a:ext cx="2671627" cy="905678"/>
              <a:chOff x="3343909" y="3963482"/>
              <a:chExt cx="2671627" cy="905678"/>
            </a:xfrm>
          </p:grpSpPr>
          <p:sp>
            <p:nvSpPr>
              <p:cNvPr id="38" name="Rectangle 37"/>
              <p:cNvSpPr/>
              <p:nvPr/>
            </p:nvSpPr>
            <p:spPr bwMode="gray">
              <a:xfrm>
                <a:off x="3343909" y="3963482"/>
                <a:ext cx="2599329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远程</a:t>
                </a:r>
                <a:r>
                  <a:rPr lang="en-US" altLang="zh-CN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T</a:t>
                </a:r>
                <a:endPara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52" name="Rectangle 51"/>
              <p:cNvSpPr/>
              <p:nvPr/>
            </p:nvSpPr>
            <p:spPr>
              <a:xfrm>
                <a:off x="3359556" y="4173126"/>
                <a:ext cx="2655980" cy="5550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远程投顾</a:t>
                </a:r>
                <a:endParaRPr lang="en-US" altLang="zh-CN" sz="1200">
                  <a:solidFill>
                    <a:srgbClr val="000000"/>
                  </a:solidFill>
                  <a:latin typeface="KaiTi" panose="02010609060101010101" pitchFamily="49" charset="-122"/>
                  <a:ea typeface="KaiTi" panose="02010609060101010101" pitchFamily="49" charset="-122"/>
                </a:endParaRPr>
              </a:p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智能客服（私行小秘书）</a:t>
                </a:r>
              </a:p>
            </p:txBody>
          </p:sp>
        </p:grpSp>
      </p:grpSp>
      <p:sp>
        <p:nvSpPr>
          <p:cNvPr id="42" name="Rectangle 41"/>
          <p:cNvSpPr/>
          <p:nvPr/>
        </p:nvSpPr>
        <p:spPr bwMode="gray">
          <a:xfrm>
            <a:off x="251520" y="1057462"/>
            <a:ext cx="3240360" cy="208350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400" b="1">
              <a:solidFill>
                <a:prstClr val="black"/>
              </a:solidFill>
              <a:latin typeface="华文细黑" pitchFamily="2" charset="-122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239594" y="244728"/>
            <a:ext cx="8388424" cy="6804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kern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应对不同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客群的特征、诉求和痛点，部署</a:t>
            </a:r>
            <a:r>
              <a:rPr lang="en-US" altLang="zh-CN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的策略</a:t>
            </a:r>
            <a:endParaRPr lang="en-US" altLang="zh-CN" kern="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9" name="Straight Connector 36"/>
          <p:cNvCxnSpPr/>
          <p:nvPr/>
        </p:nvCxnSpPr>
        <p:spPr>
          <a:xfrm>
            <a:off x="1352673" y="1399026"/>
            <a:ext cx="1779167" cy="6343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763688" y="1130410"/>
            <a:ext cx="1008112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价值主张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94250" y="1782107"/>
            <a:ext cx="945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职业</a:t>
            </a:r>
            <a:endParaRPr lang="en-US" altLang="zh-CN" sz="1400" b="1" smtClean="0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投资者</a:t>
            </a:r>
            <a:endParaRPr lang="zh-CN" altLang="en-US" sz="1400" b="1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3" name="Rectangle 43"/>
          <p:cNvSpPr/>
          <p:nvPr/>
        </p:nvSpPr>
        <p:spPr bwMode="gray">
          <a:xfrm>
            <a:off x="1411089" y="1417135"/>
            <a:ext cx="1701746" cy="753214"/>
          </a:xfrm>
          <a:prstGeom prst="rect">
            <a:avLst/>
          </a:prstGeom>
          <a:noFill/>
          <a:ln w="6350">
            <a:noFill/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综合金融        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全球配置 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家族传承</a:t>
            </a:r>
            <a:endParaRPr lang="zh-CN" altLang="en-US" sz="14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452011" y="2136695"/>
            <a:ext cx="1679829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渠道偏好</a:t>
            </a:r>
            <a:endParaRPr lang="zh-CN" altLang="en-US" sz="1293" b="1" u="sng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208981" y="2602701"/>
            <a:ext cx="2051881" cy="3877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 fontAlgn="ctr">
              <a:lnSpc>
                <a:spcPct val="8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KaiTi" panose="02010609060101010101" pitchFamily="49" charset="-122"/>
                <a:ea typeface="KaiTi" panose="02010609060101010101" pitchFamily="49" charset="-122"/>
              </a:rPr>
              <a:t>互联网接受度高，同时使用线上线下渠道</a:t>
            </a:r>
            <a:endParaRPr lang="en-US" altLang="zh-CN" sz="12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2" name="Rectangle 31"/>
          <p:cNvSpPr/>
          <p:nvPr/>
        </p:nvSpPr>
        <p:spPr bwMode="gray">
          <a:xfrm>
            <a:off x="3610549" y="1051225"/>
            <a:ext cx="5406260" cy="1173964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产品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3" name="Rectangle 32"/>
          <p:cNvSpPr/>
          <p:nvPr/>
        </p:nvSpPr>
        <p:spPr bwMode="gray">
          <a:xfrm>
            <a:off x="239594" y="3205435"/>
            <a:ext cx="8777214" cy="595894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痛点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6" name="Rectangle 35"/>
          <p:cNvSpPr/>
          <p:nvPr/>
        </p:nvSpPr>
        <p:spPr bwMode="gray">
          <a:xfrm>
            <a:off x="3610550" y="2269042"/>
            <a:ext cx="5406258" cy="871926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8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营销策略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家族传承主题系列活动</a:t>
            </a:r>
            <a:endParaRPr lang="en-US" altLang="zh-CN" sz="12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投资年度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论坛、季度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投资观点视讯专线直播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移民及海外置业专题讲座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010751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钩子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33268" y="1383740"/>
            <a:ext cx="2089434" cy="8463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私行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APP</a:t>
            </a:r>
            <a:endParaRPr lang="zh-CN" altLang="en-US" sz="11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私行专属产品：专享理财、房屋贷款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黑钻卡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068567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杀手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7820672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主打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590305" y="1383740"/>
            <a:ext cx="1709934" cy="6771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AUM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贷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境外投资产品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黑钻信用卡</a:t>
            </a:r>
          </a:p>
        </p:txBody>
      </p:sp>
      <p:sp>
        <p:nvSpPr>
          <p:cNvPr id="47" name="Rectangle 46"/>
          <p:cNvSpPr/>
          <p:nvPr/>
        </p:nvSpPr>
        <p:spPr>
          <a:xfrm>
            <a:off x="7264703" y="1383740"/>
            <a:ext cx="1752105" cy="6771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股权私募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境外房产投资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家族信托 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+ 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全权委托</a:t>
            </a:r>
          </a:p>
        </p:txBody>
      </p:sp>
      <p:sp>
        <p:nvSpPr>
          <p:cNvPr id="2" name="Rectangle 1"/>
          <p:cNvSpPr/>
          <p:nvPr/>
        </p:nvSpPr>
        <p:spPr>
          <a:xfrm>
            <a:off x="277908" y="3453422"/>
            <a:ext cx="3050353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投资频繁，对专业程度要求很高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312425" y="3437300"/>
            <a:ext cx="251222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时间紧张，期待便捷快速的服务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261029" y="4017338"/>
            <a:ext cx="3372237" cy="7232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私行</a:t>
            </a:r>
            <a:r>
              <a:rPr lang="en-US" altLang="zh-CN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APP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健康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账户、</a:t>
            </a:r>
            <a:r>
              <a:rPr lang="en-US" altLang="zh-CN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Cyborg Advisor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en-US" altLang="zh-CN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“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金融</a:t>
            </a:r>
            <a:r>
              <a:rPr lang="en-US" altLang="zh-CN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+”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服务平台</a:t>
            </a:r>
          </a:p>
        </p:txBody>
      </p:sp>
      <p:sp>
        <p:nvSpPr>
          <p:cNvPr id="53" name="Rectangle 52"/>
          <p:cNvSpPr/>
          <p:nvPr/>
        </p:nvSpPr>
        <p:spPr bwMode="gray">
          <a:xfrm>
            <a:off x="3633267" y="3892441"/>
            <a:ext cx="5377771" cy="2704911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对客户的价值提升</a:t>
            </a: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1354129" y="2478915"/>
            <a:ext cx="1779167" cy="2516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 bwMode="gray">
          <a:xfrm>
            <a:off x="3851920" y="4325124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096816" y="4303036"/>
            <a:ext cx="39315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线下社交，维护用户关系，感知销售需求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071878" y="4740613"/>
            <a:ext cx="417646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通过线下的专家分享等社交活动，提升用户粘性，同时感知金融需求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0" name="Oval 49"/>
          <p:cNvSpPr/>
          <p:nvPr/>
        </p:nvSpPr>
        <p:spPr bwMode="gray">
          <a:xfrm>
            <a:off x="3851920" y="5366716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4143477" y="5344628"/>
            <a:ext cx="40387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全渠道对接专业团队，适时助推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4071877" y="5848076"/>
            <a:ext cx="417646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通过私行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、远程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，需求触发时立即对接相关专业团队，适时助推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71" name="Group 46"/>
          <p:cNvGrpSpPr/>
          <p:nvPr/>
        </p:nvGrpSpPr>
        <p:grpSpPr>
          <a:xfrm>
            <a:off x="359030" y="1268760"/>
            <a:ext cx="933389" cy="556108"/>
            <a:chOff x="-1389063" y="2635250"/>
            <a:chExt cx="1023938" cy="690563"/>
          </a:xfrm>
          <a:solidFill>
            <a:schemeClr val="accent2"/>
          </a:solidFill>
        </p:grpSpPr>
        <p:sp>
          <p:nvSpPr>
            <p:cNvPr id="73" name="Freeform 78"/>
            <p:cNvSpPr/>
            <p:nvPr/>
          </p:nvSpPr>
          <p:spPr bwMode="auto">
            <a:xfrm>
              <a:off x="-1035051" y="2843213"/>
              <a:ext cx="57150" cy="23813"/>
            </a:xfrm>
            <a:custGeom>
              <a:gdLst>
                <a:gd name="T0" fmla="*/ 44 w 44"/>
                <a:gd name="T1" fmla="*/ 5 h 19"/>
                <a:gd name="T2" fmla="*/ 40 w 44"/>
                <a:gd name="T3" fmla="*/ 0 h 19"/>
                <a:gd name="T4" fmla="*/ 5 w 44"/>
                <a:gd name="T5" fmla="*/ 0 h 19"/>
                <a:gd name="T6" fmla="*/ 0 w 44"/>
                <a:gd name="T7" fmla="*/ 5 h 19"/>
                <a:gd name="T8" fmla="*/ 4 w 44"/>
                <a:gd name="T9" fmla="*/ 10 h 19"/>
                <a:gd name="T10" fmla="*/ 0 w 44"/>
                <a:gd name="T11" fmla="*/ 14 h 19"/>
                <a:gd name="T12" fmla="*/ 5 w 44"/>
                <a:gd name="T13" fmla="*/ 19 h 19"/>
                <a:gd name="T14" fmla="*/ 40 w 44"/>
                <a:gd name="T15" fmla="*/ 19 h 19"/>
                <a:gd name="T16" fmla="*/ 44 w 44"/>
                <a:gd name="T17" fmla="*/ 14 h 19"/>
                <a:gd name="T18" fmla="*/ 41 w 44"/>
                <a:gd name="T19" fmla="*/ 10 h 19"/>
                <a:gd name="T20" fmla="*/ 44 w 44"/>
                <a:gd name="T21" fmla="*/ 5 h 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4" h="19">
                  <a:moveTo>
                    <a:pt x="44" y="5"/>
                  </a:moveTo>
                  <a:cubicBezTo>
                    <a:pt x="44" y="2"/>
                    <a:pt x="42" y="0"/>
                    <a:pt x="40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7"/>
                    <a:pt x="2" y="9"/>
                    <a:pt x="4" y="10"/>
                  </a:cubicBezTo>
                  <a:cubicBezTo>
                    <a:pt x="2" y="10"/>
                    <a:pt x="0" y="12"/>
                    <a:pt x="0" y="14"/>
                  </a:cubicBezTo>
                  <a:cubicBezTo>
                    <a:pt x="0" y="17"/>
                    <a:pt x="2" y="19"/>
                    <a:pt x="5" y="19"/>
                  </a:cubicBezTo>
                  <a:cubicBezTo>
                    <a:pt x="40" y="19"/>
                    <a:pt x="40" y="19"/>
                    <a:pt x="40" y="19"/>
                  </a:cubicBezTo>
                  <a:cubicBezTo>
                    <a:pt x="42" y="19"/>
                    <a:pt x="44" y="17"/>
                    <a:pt x="44" y="14"/>
                  </a:cubicBezTo>
                  <a:cubicBezTo>
                    <a:pt x="44" y="12"/>
                    <a:pt x="43" y="10"/>
                    <a:pt x="41" y="10"/>
                  </a:cubicBezTo>
                  <a:cubicBezTo>
                    <a:pt x="43" y="9"/>
                    <a:pt x="44" y="7"/>
                    <a:pt x="44" y="5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" name="Freeform 79"/>
            <p:cNvSpPr/>
            <p:nvPr/>
          </p:nvSpPr>
          <p:spPr bwMode="auto">
            <a:xfrm>
              <a:off x="-1266826" y="2833688"/>
              <a:ext cx="106363" cy="65088"/>
            </a:xfrm>
            <a:custGeom>
              <a:gdLst>
                <a:gd name="T0" fmla="*/ 22 w 81"/>
                <a:gd name="T1" fmla="*/ 43 h 49"/>
                <a:gd name="T2" fmla="*/ 31 w 81"/>
                <a:gd name="T3" fmla="*/ 49 h 49"/>
                <a:gd name="T4" fmla="*/ 50 w 81"/>
                <a:gd name="T5" fmla="*/ 49 h 49"/>
                <a:gd name="T6" fmla="*/ 59 w 81"/>
                <a:gd name="T7" fmla="*/ 43 h 49"/>
                <a:gd name="T8" fmla="*/ 80 w 81"/>
                <a:gd name="T9" fmla="*/ 5 h 49"/>
                <a:gd name="T10" fmla="*/ 76 w 81"/>
                <a:gd name="T11" fmla="*/ 1 h 49"/>
                <a:gd name="T12" fmla="*/ 62 w 81"/>
                <a:gd name="T13" fmla="*/ 7 h 49"/>
                <a:gd name="T14" fmla="*/ 41 w 81"/>
                <a:gd name="T15" fmla="*/ 0 h 49"/>
                <a:gd name="T16" fmla="*/ 40 w 81"/>
                <a:gd name="T17" fmla="*/ 0 h 49"/>
                <a:gd name="T18" fmla="*/ 40 w 81"/>
                <a:gd name="T19" fmla="*/ 0 h 49"/>
                <a:gd name="T20" fmla="*/ 18 w 81"/>
                <a:gd name="T21" fmla="*/ 7 h 49"/>
                <a:gd name="T22" fmla="*/ 5 w 81"/>
                <a:gd name="T23" fmla="*/ 1 h 49"/>
                <a:gd name="T24" fmla="*/ 1 w 81"/>
                <a:gd name="T25" fmla="*/ 5 h 49"/>
                <a:gd name="T26" fmla="*/ 22 w 81"/>
                <a:gd name="T27" fmla="*/ 43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1" h="49">
                  <a:moveTo>
                    <a:pt x="22" y="43"/>
                  </a:moveTo>
                  <a:cubicBezTo>
                    <a:pt x="24" y="46"/>
                    <a:pt x="28" y="49"/>
                    <a:pt x="31" y="49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3" y="49"/>
                    <a:pt x="57" y="46"/>
                    <a:pt x="59" y="43"/>
                  </a:cubicBezTo>
                  <a:cubicBezTo>
                    <a:pt x="59" y="42"/>
                    <a:pt x="75" y="14"/>
                    <a:pt x="80" y="5"/>
                  </a:cubicBezTo>
                  <a:cubicBezTo>
                    <a:pt x="81" y="2"/>
                    <a:pt x="79" y="0"/>
                    <a:pt x="76" y="1"/>
                  </a:cubicBezTo>
                  <a:cubicBezTo>
                    <a:pt x="72" y="4"/>
                    <a:pt x="70" y="7"/>
                    <a:pt x="62" y="7"/>
                  </a:cubicBezTo>
                  <a:cubicBezTo>
                    <a:pt x="52" y="7"/>
                    <a:pt x="52" y="0"/>
                    <a:pt x="41" y="0"/>
                  </a:cubicBezTo>
                  <a:cubicBezTo>
                    <a:pt x="41" y="0"/>
                    <a:pt x="41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29" y="0"/>
                    <a:pt x="29" y="7"/>
                    <a:pt x="18" y="7"/>
                  </a:cubicBezTo>
                  <a:cubicBezTo>
                    <a:pt x="11" y="7"/>
                    <a:pt x="9" y="4"/>
                    <a:pt x="5" y="1"/>
                  </a:cubicBezTo>
                  <a:cubicBezTo>
                    <a:pt x="2" y="0"/>
                    <a:pt x="0" y="2"/>
                    <a:pt x="1" y="5"/>
                  </a:cubicBezTo>
                  <a:cubicBezTo>
                    <a:pt x="6" y="14"/>
                    <a:pt x="22" y="42"/>
                    <a:pt x="22" y="43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5" name="Freeform 80"/>
            <p:cNvSpPr/>
            <p:nvPr/>
          </p:nvSpPr>
          <p:spPr bwMode="auto">
            <a:xfrm>
              <a:off x="-1073151" y="2755900"/>
              <a:ext cx="131763" cy="79375"/>
            </a:xfrm>
            <a:custGeom>
              <a:gdLst>
                <a:gd name="T0" fmla="*/ 14 w 99"/>
                <a:gd name="T1" fmla="*/ 29 h 60"/>
                <a:gd name="T2" fmla="*/ 24 w 99"/>
                <a:gd name="T3" fmla="*/ 49 h 60"/>
                <a:gd name="T4" fmla="*/ 38 w 99"/>
                <a:gd name="T5" fmla="*/ 60 h 60"/>
                <a:gd name="T6" fmla="*/ 61 w 99"/>
                <a:gd name="T7" fmla="*/ 60 h 60"/>
                <a:gd name="T8" fmla="*/ 63 w 99"/>
                <a:gd name="T9" fmla="*/ 59 h 60"/>
                <a:gd name="T10" fmla="*/ 77 w 99"/>
                <a:gd name="T11" fmla="*/ 43 h 60"/>
                <a:gd name="T12" fmla="*/ 91 w 99"/>
                <a:gd name="T13" fmla="*/ 18 h 60"/>
                <a:gd name="T14" fmla="*/ 97 w 99"/>
                <a:gd name="T15" fmla="*/ 6 h 60"/>
                <a:gd name="T16" fmla="*/ 93 w 99"/>
                <a:gd name="T17" fmla="*/ 2 h 60"/>
                <a:gd name="T18" fmla="*/ 76 w 99"/>
                <a:gd name="T19" fmla="*/ 9 h 60"/>
                <a:gd name="T20" fmla="*/ 63 w 99"/>
                <a:gd name="T21" fmla="*/ 4 h 60"/>
                <a:gd name="T22" fmla="*/ 50 w 99"/>
                <a:gd name="T23" fmla="*/ 0 h 60"/>
                <a:gd name="T24" fmla="*/ 49 w 99"/>
                <a:gd name="T25" fmla="*/ 0 h 60"/>
                <a:gd name="T26" fmla="*/ 48 w 99"/>
                <a:gd name="T27" fmla="*/ 0 h 60"/>
                <a:gd name="T28" fmla="*/ 38 w 99"/>
                <a:gd name="T29" fmla="*/ 2 h 60"/>
                <a:gd name="T30" fmla="*/ 22 w 99"/>
                <a:gd name="T31" fmla="*/ 9 h 60"/>
                <a:gd name="T32" fmla="*/ 5 w 99"/>
                <a:gd name="T33" fmla="*/ 2 h 60"/>
                <a:gd name="T34" fmla="*/ 2 w 99"/>
                <a:gd name="T35" fmla="*/ 7 h 60"/>
                <a:gd name="T36" fmla="*/ 14 w 99"/>
                <a:gd name="T37" fmla="*/ 29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9" h="60">
                  <a:moveTo>
                    <a:pt x="14" y="29"/>
                  </a:moveTo>
                  <a:cubicBezTo>
                    <a:pt x="17" y="34"/>
                    <a:pt x="20" y="43"/>
                    <a:pt x="24" y="49"/>
                  </a:cubicBezTo>
                  <a:cubicBezTo>
                    <a:pt x="28" y="55"/>
                    <a:pt x="32" y="60"/>
                    <a:pt x="38" y="60"/>
                  </a:cubicBezTo>
                  <a:cubicBezTo>
                    <a:pt x="61" y="60"/>
                    <a:pt x="61" y="60"/>
                    <a:pt x="61" y="60"/>
                  </a:cubicBezTo>
                  <a:cubicBezTo>
                    <a:pt x="61" y="60"/>
                    <a:pt x="62" y="59"/>
                    <a:pt x="63" y="59"/>
                  </a:cubicBezTo>
                  <a:cubicBezTo>
                    <a:pt x="70" y="58"/>
                    <a:pt x="74" y="49"/>
                    <a:pt x="77" y="43"/>
                  </a:cubicBezTo>
                  <a:cubicBezTo>
                    <a:pt x="81" y="35"/>
                    <a:pt x="86" y="26"/>
                    <a:pt x="91" y="18"/>
                  </a:cubicBezTo>
                  <a:cubicBezTo>
                    <a:pt x="93" y="14"/>
                    <a:pt x="95" y="10"/>
                    <a:pt x="97" y="6"/>
                  </a:cubicBezTo>
                  <a:cubicBezTo>
                    <a:pt x="99" y="3"/>
                    <a:pt x="97" y="0"/>
                    <a:pt x="93" y="2"/>
                  </a:cubicBezTo>
                  <a:cubicBezTo>
                    <a:pt x="88" y="5"/>
                    <a:pt x="85" y="9"/>
                    <a:pt x="76" y="9"/>
                  </a:cubicBezTo>
                  <a:cubicBezTo>
                    <a:pt x="69" y="9"/>
                    <a:pt x="66" y="7"/>
                    <a:pt x="63" y="4"/>
                  </a:cubicBezTo>
                  <a:cubicBezTo>
                    <a:pt x="60" y="2"/>
                    <a:pt x="57" y="0"/>
                    <a:pt x="50" y="0"/>
                  </a:cubicBezTo>
                  <a:cubicBezTo>
                    <a:pt x="50" y="0"/>
                    <a:pt x="50" y="0"/>
                    <a:pt x="49" y="0"/>
                  </a:cubicBezTo>
                  <a:cubicBezTo>
                    <a:pt x="49" y="0"/>
                    <a:pt x="49" y="0"/>
                    <a:pt x="48" y="0"/>
                  </a:cubicBezTo>
                  <a:cubicBezTo>
                    <a:pt x="44" y="0"/>
                    <a:pt x="41" y="1"/>
                    <a:pt x="38" y="2"/>
                  </a:cubicBezTo>
                  <a:cubicBezTo>
                    <a:pt x="34" y="5"/>
                    <a:pt x="31" y="9"/>
                    <a:pt x="22" y="9"/>
                  </a:cubicBezTo>
                  <a:cubicBezTo>
                    <a:pt x="13" y="9"/>
                    <a:pt x="11" y="5"/>
                    <a:pt x="5" y="2"/>
                  </a:cubicBezTo>
                  <a:cubicBezTo>
                    <a:pt x="2" y="0"/>
                    <a:pt x="0" y="3"/>
                    <a:pt x="2" y="7"/>
                  </a:cubicBezTo>
                  <a:cubicBezTo>
                    <a:pt x="6" y="14"/>
                    <a:pt x="10" y="22"/>
                    <a:pt x="14" y="29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6" name="Freeform 81"/>
            <p:cNvSpPr/>
            <p:nvPr/>
          </p:nvSpPr>
          <p:spPr bwMode="auto">
            <a:xfrm>
              <a:off x="-1236663" y="2905125"/>
              <a:ext cx="47625" cy="19050"/>
            </a:xfrm>
            <a:custGeom>
              <a:gdLst>
                <a:gd name="T0" fmla="*/ 36 w 36"/>
                <a:gd name="T1" fmla="*/ 4 h 15"/>
                <a:gd name="T2" fmla="*/ 33 w 36"/>
                <a:gd name="T3" fmla="*/ 0 h 15"/>
                <a:gd name="T4" fmla="*/ 4 w 36"/>
                <a:gd name="T5" fmla="*/ 0 h 15"/>
                <a:gd name="T6" fmla="*/ 0 w 36"/>
                <a:gd name="T7" fmla="*/ 4 h 15"/>
                <a:gd name="T8" fmla="*/ 3 w 36"/>
                <a:gd name="T9" fmla="*/ 8 h 15"/>
                <a:gd name="T10" fmla="*/ 0 w 36"/>
                <a:gd name="T11" fmla="*/ 12 h 15"/>
                <a:gd name="T12" fmla="*/ 4 w 36"/>
                <a:gd name="T13" fmla="*/ 15 h 15"/>
                <a:gd name="T14" fmla="*/ 33 w 36"/>
                <a:gd name="T15" fmla="*/ 15 h 15"/>
                <a:gd name="T16" fmla="*/ 36 w 36"/>
                <a:gd name="T17" fmla="*/ 12 h 15"/>
                <a:gd name="T18" fmla="*/ 33 w 36"/>
                <a:gd name="T19" fmla="*/ 8 h 15"/>
                <a:gd name="T20" fmla="*/ 36 w 36"/>
                <a:gd name="T21" fmla="*/ 4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6" h="15">
                  <a:moveTo>
                    <a:pt x="36" y="4"/>
                  </a:moveTo>
                  <a:cubicBezTo>
                    <a:pt x="36" y="2"/>
                    <a:pt x="35" y="0"/>
                    <a:pt x="33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6"/>
                    <a:pt x="2" y="7"/>
                    <a:pt x="3" y="8"/>
                  </a:cubicBezTo>
                  <a:cubicBezTo>
                    <a:pt x="2" y="8"/>
                    <a:pt x="0" y="10"/>
                    <a:pt x="0" y="12"/>
                  </a:cubicBezTo>
                  <a:cubicBezTo>
                    <a:pt x="0" y="14"/>
                    <a:pt x="2" y="15"/>
                    <a:pt x="4" y="15"/>
                  </a:cubicBezTo>
                  <a:cubicBezTo>
                    <a:pt x="33" y="15"/>
                    <a:pt x="33" y="15"/>
                    <a:pt x="33" y="15"/>
                  </a:cubicBezTo>
                  <a:cubicBezTo>
                    <a:pt x="35" y="15"/>
                    <a:pt x="36" y="14"/>
                    <a:pt x="36" y="12"/>
                  </a:cubicBezTo>
                  <a:cubicBezTo>
                    <a:pt x="36" y="10"/>
                    <a:pt x="35" y="8"/>
                    <a:pt x="33" y="8"/>
                  </a:cubicBezTo>
                  <a:cubicBezTo>
                    <a:pt x="35" y="7"/>
                    <a:pt x="36" y="6"/>
                    <a:pt x="36" y="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7" name="Freeform 82"/>
            <p:cNvSpPr/>
            <p:nvPr/>
          </p:nvSpPr>
          <p:spPr bwMode="auto">
            <a:xfrm>
              <a:off x="-763588" y="2746375"/>
              <a:ext cx="74613" cy="31750"/>
            </a:xfrm>
            <a:custGeom>
              <a:gdLst>
                <a:gd name="T0" fmla="*/ 56 w 56"/>
                <a:gd name="T1" fmla="*/ 6 h 24"/>
                <a:gd name="T2" fmla="*/ 50 w 56"/>
                <a:gd name="T3" fmla="*/ 0 h 24"/>
                <a:gd name="T4" fmla="*/ 6 w 56"/>
                <a:gd name="T5" fmla="*/ 0 h 24"/>
                <a:gd name="T6" fmla="*/ 0 w 56"/>
                <a:gd name="T7" fmla="*/ 6 h 24"/>
                <a:gd name="T8" fmla="*/ 5 w 56"/>
                <a:gd name="T9" fmla="*/ 12 h 24"/>
                <a:gd name="T10" fmla="*/ 0 w 56"/>
                <a:gd name="T11" fmla="*/ 18 h 24"/>
                <a:gd name="T12" fmla="*/ 6 w 56"/>
                <a:gd name="T13" fmla="*/ 24 h 24"/>
                <a:gd name="T14" fmla="*/ 50 w 56"/>
                <a:gd name="T15" fmla="*/ 24 h 24"/>
                <a:gd name="T16" fmla="*/ 56 w 56"/>
                <a:gd name="T17" fmla="*/ 18 h 24"/>
                <a:gd name="T18" fmla="*/ 51 w 56"/>
                <a:gd name="T19" fmla="*/ 12 h 24"/>
                <a:gd name="T20" fmla="*/ 56 w 56"/>
                <a:gd name="T21" fmla="*/ 6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6" h="24">
                  <a:moveTo>
                    <a:pt x="56" y="6"/>
                  </a:moveTo>
                  <a:cubicBezTo>
                    <a:pt x="56" y="3"/>
                    <a:pt x="53" y="0"/>
                    <a:pt x="50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2" y="11"/>
                    <a:pt x="5" y="12"/>
                  </a:cubicBezTo>
                  <a:cubicBezTo>
                    <a:pt x="2" y="13"/>
                    <a:pt x="0" y="15"/>
                    <a:pt x="0" y="18"/>
                  </a:cubicBezTo>
                  <a:cubicBezTo>
                    <a:pt x="0" y="21"/>
                    <a:pt x="3" y="24"/>
                    <a:pt x="6" y="24"/>
                  </a:cubicBezTo>
                  <a:cubicBezTo>
                    <a:pt x="50" y="24"/>
                    <a:pt x="50" y="24"/>
                    <a:pt x="50" y="24"/>
                  </a:cubicBezTo>
                  <a:cubicBezTo>
                    <a:pt x="53" y="24"/>
                    <a:pt x="56" y="21"/>
                    <a:pt x="56" y="18"/>
                  </a:cubicBezTo>
                  <a:cubicBezTo>
                    <a:pt x="56" y="15"/>
                    <a:pt x="54" y="13"/>
                    <a:pt x="51" y="12"/>
                  </a:cubicBezTo>
                  <a:cubicBezTo>
                    <a:pt x="54" y="11"/>
                    <a:pt x="56" y="9"/>
                    <a:pt x="56" y="6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8" name="Freeform 83"/>
            <p:cNvSpPr/>
            <p:nvPr/>
          </p:nvSpPr>
          <p:spPr bwMode="auto">
            <a:xfrm>
              <a:off x="-811213" y="2635250"/>
              <a:ext cx="166688" cy="100013"/>
            </a:xfrm>
            <a:custGeom>
              <a:gdLst>
                <a:gd name="T0" fmla="*/ 19 w 125"/>
                <a:gd name="T1" fmla="*/ 38 h 76"/>
                <a:gd name="T2" fmla="*/ 31 w 125"/>
                <a:gd name="T3" fmla="*/ 63 h 76"/>
                <a:gd name="T4" fmla="*/ 48 w 125"/>
                <a:gd name="T5" fmla="*/ 76 h 76"/>
                <a:gd name="T6" fmla="*/ 77 w 125"/>
                <a:gd name="T7" fmla="*/ 76 h 76"/>
                <a:gd name="T8" fmla="*/ 80 w 125"/>
                <a:gd name="T9" fmla="*/ 75 h 76"/>
                <a:gd name="T10" fmla="*/ 97 w 125"/>
                <a:gd name="T11" fmla="*/ 55 h 76"/>
                <a:gd name="T12" fmla="*/ 115 w 125"/>
                <a:gd name="T13" fmla="*/ 23 h 76"/>
                <a:gd name="T14" fmla="*/ 123 w 125"/>
                <a:gd name="T15" fmla="*/ 9 h 76"/>
                <a:gd name="T16" fmla="*/ 118 w 125"/>
                <a:gd name="T17" fmla="*/ 3 h 76"/>
                <a:gd name="T18" fmla="*/ 96 w 125"/>
                <a:gd name="T19" fmla="*/ 12 h 76"/>
                <a:gd name="T20" fmla="*/ 80 w 125"/>
                <a:gd name="T21" fmla="*/ 6 h 76"/>
                <a:gd name="T22" fmla="*/ 64 w 125"/>
                <a:gd name="T23" fmla="*/ 0 h 76"/>
                <a:gd name="T24" fmla="*/ 63 w 125"/>
                <a:gd name="T25" fmla="*/ 0 h 76"/>
                <a:gd name="T26" fmla="*/ 61 w 125"/>
                <a:gd name="T27" fmla="*/ 0 h 76"/>
                <a:gd name="T28" fmla="*/ 49 w 125"/>
                <a:gd name="T29" fmla="*/ 3 h 76"/>
                <a:gd name="T30" fmla="*/ 29 w 125"/>
                <a:gd name="T31" fmla="*/ 12 h 76"/>
                <a:gd name="T32" fmla="*/ 7 w 125"/>
                <a:gd name="T33" fmla="*/ 3 h 76"/>
                <a:gd name="T34" fmla="*/ 2 w 125"/>
                <a:gd name="T35" fmla="*/ 9 h 76"/>
                <a:gd name="T36" fmla="*/ 19 w 125"/>
                <a:gd name="T37" fmla="*/ 38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5" h="76">
                  <a:moveTo>
                    <a:pt x="19" y="38"/>
                  </a:moveTo>
                  <a:cubicBezTo>
                    <a:pt x="22" y="44"/>
                    <a:pt x="26" y="54"/>
                    <a:pt x="31" y="63"/>
                  </a:cubicBezTo>
                  <a:cubicBezTo>
                    <a:pt x="35" y="70"/>
                    <a:pt x="41" y="76"/>
                    <a:pt x="48" y="76"/>
                  </a:cubicBezTo>
                  <a:cubicBezTo>
                    <a:pt x="77" y="76"/>
                    <a:pt x="77" y="76"/>
                    <a:pt x="77" y="76"/>
                  </a:cubicBezTo>
                  <a:cubicBezTo>
                    <a:pt x="78" y="76"/>
                    <a:pt x="79" y="76"/>
                    <a:pt x="80" y="75"/>
                  </a:cubicBezTo>
                  <a:cubicBezTo>
                    <a:pt x="89" y="73"/>
                    <a:pt x="93" y="62"/>
                    <a:pt x="97" y="55"/>
                  </a:cubicBezTo>
                  <a:cubicBezTo>
                    <a:pt x="103" y="44"/>
                    <a:pt x="109" y="34"/>
                    <a:pt x="115" y="23"/>
                  </a:cubicBezTo>
                  <a:cubicBezTo>
                    <a:pt x="117" y="18"/>
                    <a:pt x="120" y="14"/>
                    <a:pt x="123" y="9"/>
                  </a:cubicBezTo>
                  <a:cubicBezTo>
                    <a:pt x="125" y="4"/>
                    <a:pt x="123" y="0"/>
                    <a:pt x="118" y="3"/>
                  </a:cubicBezTo>
                  <a:cubicBezTo>
                    <a:pt x="111" y="6"/>
                    <a:pt x="108" y="12"/>
                    <a:pt x="96" y="12"/>
                  </a:cubicBezTo>
                  <a:cubicBezTo>
                    <a:pt x="88" y="12"/>
                    <a:pt x="84" y="9"/>
                    <a:pt x="80" y="6"/>
                  </a:cubicBezTo>
                  <a:cubicBezTo>
                    <a:pt x="76" y="3"/>
                    <a:pt x="72" y="0"/>
                    <a:pt x="64" y="0"/>
                  </a:cubicBezTo>
                  <a:cubicBezTo>
                    <a:pt x="64" y="0"/>
                    <a:pt x="63" y="0"/>
                    <a:pt x="63" y="0"/>
                  </a:cubicBezTo>
                  <a:cubicBezTo>
                    <a:pt x="62" y="0"/>
                    <a:pt x="62" y="0"/>
                    <a:pt x="61" y="0"/>
                  </a:cubicBezTo>
                  <a:cubicBezTo>
                    <a:pt x="56" y="0"/>
                    <a:pt x="52" y="2"/>
                    <a:pt x="49" y="3"/>
                  </a:cubicBezTo>
                  <a:cubicBezTo>
                    <a:pt x="43" y="7"/>
                    <a:pt x="39" y="12"/>
                    <a:pt x="29" y="12"/>
                  </a:cubicBezTo>
                  <a:cubicBezTo>
                    <a:pt x="17" y="12"/>
                    <a:pt x="14" y="6"/>
                    <a:pt x="7" y="3"/>
                  </a:cubicBezTo>
                  <a:cubicBezTo>
                    <a:pt x="3" y="0"/>
                    <a:pt x="0" y="4"/>
                    <a:pt x="2" y="9"/>
                  </a:cubicBezTo>
                  <a:cubicBezTo>
                    <a:pt x="8" y="18"/>
                    <a:pt x="13" y="28"/>
                    <a:pt x="19" y="38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2" name="Freeform 84"/>
            <p:cNvSpPr/>
            <p:nvPr/>
          </p:nvSpPr>
          <p:spPr bwMode="auto">
            <a:xfrm>
              <a:off x="-1204913" y="3017838"/>
              <a:ext cx="33338" cy="60325"/>
            </a:xfrm>
            <a:custGeom>
              <a:gdLst>
                <a:gd name="T0" fmla="*/ 25 w 25"/>
                <a:gd name="T1" fmla="*/ 15 h 45"/>
                <a:gd name="T2" fmla="*/ 11 w 25"/>
                <a:gd name="T3" fmla="*/ 15 h 45"/>
                <a:gd name="T4" fmla="*/ 0 w 25"/>
                <a:gd name="T5" fmla="*/ 0 h 45"/>
                <a:gd name="T6" fmla="*/ 0 w 25"/>
                <a:gd name="T7" fmla="*/ 37 h 45"/>
                <a:gd name="T8" fmla="*/ 12 w 25"/>
                <a:gd name="T9" fmla="*/ 41 h 45"/>
                <a:gd name="T10" fmla="*/ 21 w 25"/>
                <a:gd name="T11" fmla="*/ 45 h 45"/>
                <a:gd name="T12" fmla="*/ 21 w 25"/>
                <a:gd name="T13" fmla="*/ 38 h 45"/>
                <a:gd name="T14" fmla="*/ 25 w 25"/>
                <a:gd name="T15" fmla="*/ 15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5" h="45">
                  <a:moveTo>
                    <a:pt x="25" y="15"/>
                  </a:moveTo>
                  <a:cubicBezTo>
                    <a:pt x="11" y="15"/>
                    <a:pt x="11" y="15"/>
                    <a:pt x="11" y="15"/>
                  </a:cubicBezTo>
                  <a:cubicBezTo>
                    <a:pt x="10" y="7"/>
                    <a:pt x="9" y="2"/>
                    <a:pt x="0" y="0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4" y="38"/>
                    <a:pt x="8" y="39"/>
                    <a:pt x="12" y="41"/>
                  </a:cubicBezTo>
                  <a:cubicBezTo>
                    <a:pt x="15" y="42"/>
                    <a:pt x="18" y="44"/>
                    <a:pt x="21" y="45"/>
                  </a:cubicBezTo>
                  <a:cubicBezTo>
                    <a:pt x="21" y="41"/>
                    <a:pt x="21" y="38"/>
                    <a:pt x="21" y="38"/>
                  </a:cubicBezTo>
                  <a:cubicBezTo>
                    <a:pt x="22" y="30"/>
                    <a:pt x="23" y="23"/>
                    <a:pt x="25" y="15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" name="Freeform 85"/>
            <p:cNvSpPr/>
            <p:nvPr/>
          </p:nvSpPr>
          <p:spPr bwMode="auto">
            <a:xfrm>
              <a:off x="-1231901" y="3017838"/>
              <a:ext cx="15875" cy="44450"/>
            </a:xfrm>
            <a:custGeom>
              <a:gdLst>
                <a:gd name="T0" fmla="*/ 11 w 11"/>
                <a:gd name="T1" fmla="*/ 33 h 33"/>
                <a:gd name="T2" fmla="*/ 11 w 11"/>
                <a:gd name="T3" fmla="*/ 0 h 33"/>
                <a:gd name="T4" fmla="*/ 0 w 11"/>
                <a:gd name="T5" fmla="*/ 15 h 33"/>
                <a:gd name="T6" fmla="*/ 11 w 11"/>
                <a:gd name="T7" fmla="*/ 33 h 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33">
                  <a:moveTo>
                    <a:pt x="11" y="33"/>
                  </a:moveTo>
                  <a:cubicBezTo>
                    <a:pt x="11" y="0"/>
                    <a:pt x="11" y="0"/>
                    <a:pt x="11" y="0"/>
                  </a:cubicBezTo>
                  <a:cubicBezTo>
                    <a:pt x="3" y="1"/>
                    <a:pt x="0" y="8"/>
                    <a:pt x="0" y="15"/>
                  </a:cubicBezTo>
                  <a:cubicBezTo>
                    <a:pt x="0" y="23"/>
                    <a:pt x="3" y="30"/>
                    <a:pt x="11" y="33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4" name="Freeform 86"/>
            <p:cNvSpPr/>
            <p:nvPr/>
          </p:nvSpPr>
          <p:spPr bwMode="auto">
            <a:xfrm>
              <a:off x="-1031876" y="2978150"/>
              <a:ext cx="15875" cy="53975"/>
            </a:xfrm>
            <a:custGeom>
              <a:gdLst>
                <a:gd name="T0" fmla="*/ 0 w 12"/>
                <a:gd name="T1" fmla="*/ 18 h 40"/>
                <a:gd name="T2" fmla="*/ 12 w 12"/>
                <a:gd name="T3" fmla="*/ 40 h 40"/>
                <a:gd name="T4" fmla="*/ 12 w 12"/>
                <a:gd name="T5" fmla="*/ 0 h 40"/>
                <a:gd name="T6" fmla="*/ 0 w 12"/>
                <a:gd name="T7" fmla="*/ 18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40">
                  <a:moveTo>
                    <a:pt x="0" y="18"/>
                  </a:moveTo>
                  <a:cubicBezTo>
                    <a:pt x="0" y="28"/>
                    <a:pt x="3" y="35"/>
                    <a:pt x="12" y="4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3" y="2"/>
                    <a:pt x="0" y="9"/>
                    <a:pt x="0" y="18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5" name="Freeform 87"/>
            <p:cNvSpPr/>
            <p:nvPr/>
          </p:nvSpPr>
          <p:spPr bwMode="auto">
            <a:xfrm>
              <a:off x="-758826" y="2917825"/>
              <a:ext cx="20638" cy="66675"/>
            </a:xfrm>
            <a:custGeom>
              <a:gdLst>
                <a:gd name="T0" fmla="*/ 0 w 16"/>
                <a:gd name="T1" fmla="*/ 22 h 50"/>
                <a:gd name="T2" fmla="*/ 16 w 16"/>
                <a:gd name="T3" fmla="*/ 50 h 50"/>
                <a:gd name="T4" fmla="*/ 16 w 16"/>
                <a:gd name="T5" fmla="*/ 0 h 50"/>
                <a:gd name="T6" fmla="*/ 0 w 16"/>
                <a:gd name="T7" fmla="*/ 22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50">
                  <a:moveTo>
                    <a:pt x="0" y="22"/>
                  </a:moveTo>
                  <a:cubicBezTo>
                    <a:pt x="0" y="35"/>
                    <a:pt x="5" y="44"/>
                    <a:pt x="16" y="5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5" y="2"/>
                    <a:pt x="0" y="11"/>
                    <a:pt x="0" y="22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6" name="Freeform 88"/>
            <p:cNvSpPr/>
            <p:nvPr/>
          </p:nvSpPr>
          <p:spPr bwMode="auto">
            <a:xfrm>
              <a:off x="-719138" y="3013075"/>
              <a:ext cx="25400" cy="73025"/>
            </a:xfrm>
            <a:custGeom>
              <a:gdLst>
                <a:gd name="T0" fmla="*/ 0 w 19"/>
                <a:gd name="T1" fmla="*/ 0 h 55"/>
                <a:gd name="T2" fmla="*/ 0 w 19"/>
                <a:gd name="T3" fmla="*/ 55 h 55"/>
                <a:gd name="T4" fmla="*/ 19 w 19"/>
                <a:gd name="T5" fmla="*/ 30 h 55"/>
                <a:gd name="T6" fmla="*/ 0 w 19"/>
                <a:gd name="T7" fmla="*/ 0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55">
                  <a:moveTo>
                    <a:pt x="0" y="0"/>
                  </a:moveTo>
                  <a:cubicBezTo>
                    <a:pt x="0" y="55"/>
                    <a:pt x="0" y="55"/>
                    <a:pt x="0" y="55"/>
                  </a:cubicBezTo>
                  <a:cubicBezTo>
                    <a:pt x="14" y="53"/>
                    <a:pt x="19" y="44"/>
                    <a:pt x="19" y="30"/>
                  </a:cubicBezTo>
                  <a:cubicBezTo>
                    <a:pt x="19" y="15"/>
                    <a:pt x="14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7" name="Freeform 96"/>
            <p:cNvSpPr/>
            <p:nvPr/>
          </p:nvSpPr>
          <p:spPr bwMode="auto">
            <a:xfrm>
              <a:off x="-1389063" y="2986088"/>
              <a:ext cx="1023938" cy="339725"/>
            </a:xfrm>
            <a:custGeom>
              <a:gdLst>
                <a:gd name="T0" fmla="*/ 573 w 645"/>
                <a:gd name="T1" fmla="*/ 116 h 214"/>
                <a:gd name="T2" fmla="*/ 645 w 645"/>
                <a:gd name="T3" fmla="*/ 9 h 214"/>
                <a:gd name="T4" fmla="*/ 516 w 645"/>
                <a:gd name="T5" fmla="*/ 0 h 214"/>
                <a:gd name="T6" fmla="*/ 536 w 645"/>
                <a:gd name="T7" fmla="*/ 41 h 214"/>
                <a:gd name="T8" fmla="*/ 275 w 645"/>
                <a:gd name="T9" fmla="*/ 165 h 214"/>
                <a:gd name="T10" fmla="*/ 220 w 645"/>
                <a:gd name="T11" fmla="*/ 60 h 214"/>
                <a:gd name="T12" fmla="*/ 0 w 645"/>
                <a:gd name="T13" fmla="*/ 150 h 214"/>
                <a:gd name="T14" fmla="*/ 16 w 645"/>
                <a:gd name="T15" fmla="*/ 184 h 214"/>
                <a:gd name="T16" fmla="*/ 205 w 645"/>
                <a:gd name="T17" fmla="*/ 108 h 214"/>
                <a:gd name="T18" fmla="*/ 260 w 645"/>
                <a:gd name="T19" fmla="*/ 214 h 214"/>
                <a:gd name="T20" fmla="*/ 553 w 645"/>
                <a:gd name="T21" fmla="*/ 75 h 214"/>
                <a:gd name="T22" fmla="*/ 573 w 645"/>
                <a:gd name="T23" fmla="*/ 116 h 2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45" h="214">
                  <a:moveTo>
                    <a:pt x="573" y="116"/>
                  </a:moveTo>
                  <a:lnTo>
                    <a:pt x="645" y="9"/>
                  </a:lnTo>
                  <a:lnTo>
                    <a:pt x="516" y="0"/>
                  </a:lnTo>
                  <a:lnTo>
                    <a:pt x="536" y="41"/>
                  </a:lnTo>
                  <a:lnTo>
                    <a:pt x="275" y="165"/>
                  </a:lnTo>
                  <a:lnTo>
                    <a:pt x="220" y="60"/>
                  </a:lnTo>
                  <a:lnTo>
                    <a:pt x="0" y="150"/>
                  </a:lnTo>
                  <a:lnTo>
                    <a:pt x="16" y="184"/>
                  </a:lnTo>
                  <a:lnTo>
                    <a:pt x="205" y="108"/>
                  </a:lnTo>
                  <a:lnTo>
                    <a:pt x="260" y="214"/>
                  </a:lnTo>
                  <a:lnTo>
                    <a:pt x="553" y="75"/>
                  </a:lnTo>
                  <a:lnTo>
                    <a:pt x="573" y="116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8" name="Freeform 90"/>
            <p:cNvSpPr/>
            <p:nvPr/>
          </p:nvSpPr>
          <p:spPr bwMode="auto">
            <a:xfrm>
              <a:off x="-827088" y="3054350"/>
              <a:ext cx="282575" cy="157163"/>
            </a:xfrm>
            <a:custGeom>
              <a:gdLst>
                <a:gd name="T0" fmla="*/ 0 w 214"/>
                <a:gd name="T1" fmla="*/ 102 h 119"/>
                <a:gd name="T2" fmla="*/ 62 w 214"/>
                <a:gd name="T3" fmla="*/ 119 h 119"/>
                <a:gd name="T4" fmla="*/ 68 w 214"/>
                <a:gd name="T5" fmla="*/ 119 h 119"/>
                <a:gd name="T6" fmla="*/ 201 w 214"/>
                <a:gd name="T7" fmla="*/ 56 h 119"/>
                <a:gd name="T8" fmla="*/ 214 w 214"/>
                <a:gd name="T9" fmla="*/ 0 h 119"/>
                <a:gd name="T10" fmla="*/ 0 w 214"/>
                <a:gd name="T11" fmla="*/ 102 h 11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14" h="119">
                  <a:moveTo>
                    <a:pt x="0" y="102"/>
                  </a:moveTo>
                  <a:cubicBezTo>
                    <a:pt x="18" y="111"/>
                    <a:pt x="39" y="117"/>
                    <a:pt x="62" y="119"/>
                  </a:cubicBezTo>
                  <a:cubicBezTo>
                    <a:pt x="64" y="119"/>
                    <a:pt x="66" y="119"/>
                    <a:pt x="68" y="119"/>
                  </a:cubicBezTo>
                  <a:cubicBezTo>
                    <a:pt x="201" y="56"/>
                    <a:pt x="201" y="56"/>
                    <a:pt x="201" y="56"/>
                  </a:cubicBezTo>
                  <a:cubicBezTo>
                    <a:pt x="210" y="39"/>
                    <a:pt x="214" y="20"/>
                    <a:pt x="214" y="0"/>
                  </a:cubicBezTo>
                  <a:lnTo>
                    <a:pt x="0" y="102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9" name="Freeform 91"/>
            <p:cNvSpPr/>
            <p:nvPr/>
          </p:nvSpPr>
          <p:spPr bwMode="auto">
            <a:xfrm>
              <a:off x="-569913" y="2986088"/>
              <a:ext cx="23813" cy="49213"/>
            </a:xfrm>
            <a:custGeom>
              <a:gdLst>
                <a:gd name="T0" fmla="*/ 18 w 18"/>
                <a:gd name="T1" fmla="*/ 38 h 38"/>
                <a:gd name="T2" fmla="*/ 12 w 18"/>
                <a:gd name="T3" fmla="*/ 1 h 38"/>
                <a:gd name="T4" fmla="*/ 0 w 18"/>
                <a:gd name="T5" fmla="*/ 0 h 38"/>
                <a:gd name="T6" fmla="*/ 18 w 18"/>
                <a:gd name="T7" fmla="*/ 38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38">
                  <a:moveTo>
                    <a:pt x="18" y="38"/>
                  </a:moveTo>
                  <a:cubicBezTo>
                    <a:pt x="18" y="25"/>
                    <a:pt x="15" y="13"/>
                    <a:pt x="12" y="1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18" y="38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0" name="Freeform 92"/>
            <p:cNvSpPr/>
            <p:nvPr/>
          </p:nvSpPr>
          <p:spPr bwMode="auto">
            <a:xfrm>
              <a:off x="-951305" y="2688010"/>
              <a:ext cx="350839" cy="380999"/>
            </a:xfrm>
            <a:custGeom>
              <a:gdLst>
                <a:gd name="T0" fmla="*/ 35 w 265"/>
                <a:gd name="T1" fmla="*/ 281 h 287"/>
                <a:gd name="T2" fmla="*/ 42 w 265"/>
                <a:gd name="T3" fmla="*/ 287 h 287"/>
                <a:gd name="T4" fmla="*/ 133 w 265"/>
                <a:gd name="T5" fmla="*/ 243 h 287"/>
                <a:gd name="T6" fmla="*/ 133 w 265"/>
                <a:gd name="T7" fmla="*/ 239 h 287"/>
                <a:gd name="T8" fmla="*/ 87 w 265"/>
                <a:gd name="T9" fmla="*/ 203 h 287"/>
                <a:gd name="T10" fmla="*/ 115 w 265"/>
                <a:gd name="T11" fmla="*/ 203 h 287"/>
                <a:gd name="T12" fmla="*/ 133 w 265"/>
                <a:gd name="T13" fmla="*/ 225 h 287"/>
                <a:gd name="T14" fmla="*/ 133 w 265"/>
                <a:gd name="T15" fmla="*/ 164 h 287"/>
                <a:gd name="T16" fmla="*/ 89 w 265"/>
                <a:gd name="T17" fmla="*/ 123 h 287"/>
                <a:gd name="T18" fmla="*/ 133 w 265"/>
                <a:gd name="T19" fmla="*/ 84 h 287"/>
                <a:gd name="T20" fmla="*/ 133 w 265"/>
                <a:gd name="T21" fmla="*/ 66 h 287"/>
                <a:gd name="T22" fmla="*/ 147 w 265"/>
                <a:gd name="T23" fmla="*/ 66 h 287"/>
                <a:gd name="T24" fmla="*/ 147 w 265"/>
                <a:gd name="T25" fmla="*/ 84 h 287"/>
                <a:gd name="T26" fmla="*/ 191 w 265"/>
                <a:gd name="T27" fmla="*/ 120 h 287"/>
                <a:gd name="T28" fmla="*/ 162 w 265"/>
                <a:gd name="T29" fmla="*/ 120 h 287"/>
                <a:gd name="T30" fmla="*/ 147 w 265"/>
                <a:gd name="T31" fmla="*/ 98 h 287"/>
                <a:gd name="T32" fmla="*/ 147 w 265"/>
                <a:gd name="T33" fmla="*/ 153 h 287"/>
                <a:gd name="T34" fmla="*/ 164 w 265"/>
                <a:gd name="T35" fmla="*/ 159 h 287"/>
                <a:gd name="T36" fmla="*/ 195 w 265"/>
                <a:gd name="T37" fmla="*/ 198 h 287"/>
                <a:gd name="T38" fmla="*/ 192 w 265"/>
                <a:gd name="T39" fmla="*/ 215 h 287"/>
                <a:gd name="T40" fmla="*/ 251 w 265"/>
                <a:gd name="T41" fmla="*/ 187 h 287"/>
                <a:gd name="T42" fmla="*/ 238 w 265"/>
                <a:gd name="T43" fmla="*/ 160 h 287"/>
                <a:gd name="T44" fmla="*/ 239 w 265"/>
                <a:gd name="T45" fmla="*/ 135 h 287"/>
                <a:gd name="T46" fmla="*/ 260 w 265"/>
                <a:gd name="T47" fmla="*/ 124 h 287"/>
                <a:gd name="T48" fmla="*/ 262 w 265"/>
                <a:gd name="T49" fmla="*/ 124 h 287"/>
                <a:gd name="T50" fmla="*/ 265 w 265"/>
                <a:gd name="T51" fmla="*/ 124 h 287"/>
                <a:gd name="T52" fmla="*/ 246 w 265"/>
                <a:gd name="T53" fmla="*/ 83 h 287"/>
                <a:gd name="T54" fmla="*/ 241 w 265"/>
                <a:gd name="T55" fmla="*/ 73 h 287"/>
                <a:gd name="T56" fmla="*/ 168 w 265"/>
                <a:gd name="T57" fmla="*/ 0 h 287"/>
                <a:gd name="T58" fmla="*/ 158 w 265"/>
                <a:gd name="T59" fmla="*/ 0 h 287"/>
                <a:gd name="T60" fmla="*/ 127 w 265"/>
                <a:gd name="T61" fmla="*/ 0 h 287"/>
                <a:gd name="T62" fmla="*/ 116 w 265"/>
                <a:gd name="T63" fmla="*/ 0 h 287"/>
                <a:gd name="T64" fmla="*/ 32 w 265"/>
                <a:gd name="T65" fmla="*/ 94 h 287"/>
                <a:gd name="T66" fmla="*/ 6 w 265"/>
                <a:gd name="T67" fmla="*/ 217 h 287"/>
                <a:gd name="T68" fmla="*/ 35 w 265"/>
                <a:gd name="T69" fmla="*/ 281 h 2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65" h="287">
                  <a:moveTo>
                    <a:pt x="35" y="281"/>
                  </a:moveTo>
                  <a:cubicBezTo>
                    <a:pt x="37" y="283"/>
                    <a:pt x="39" y="285"/>
                    <a:pt x="42" y="287"/>
                  </a:cubicBezTo>
                  <a:cubicBezTo>
                    <a:pt x="133" y="243"/>
                    <a:pt x="133" y="243"/>
                    <a:pt x="133" y="243"/>
                  </a:cubicBezTo>
                  <a:cubicBezTo>
                    <a:pt x="133" y="239"/>
                    <a:pt x="133" y="239"/>
                    <a:pt x="133" y="239"/>
                  </a:cubicBezTo>
                  <a:cubicBezTo>
                    <a:pt x="109" y="238"/>
                    <a:pt x="89" y="231"/>
                    <a:pt x="87" y="203"/>
                  </a:cubicBezTo>
                  <a:cubicBezTo>
                    <a:pt x="115" y="203"/>
                    <a:pt x="115" y="203"/>
                    <a:pt x="115" y="203"/>
                  </a:cubicBezTo>
                  <a:cubicBezTo>
                    <a:pt x="115" y="216"/>
                    <a:pt x="121" y="224"/>
                    <a:pt x="133" y="225"/>
                  </a:cubicBezTo>
                  <a:cubicBezTo>
                    <a:pt x="133" y="164"/>
                    <a:pt x="133" y="164"/>
                    <a:pt x="133" y="164"/>
                  </a:cubicBezTo>
                  <a:cubicBezTo>
                    <a:pt x="112" y="158"/>
                    <a:pt x="89" y="150"/>
                    <a:pt x="89" y="123"/>
                  </a:cubicBezTo>
                  <a:cubicBezTo>
                    <a:pt x="89" y="97"/>
                    <a:pt x="110" y="85"/>
                    <a:pt x="133" y="84"/>
                  </a:cubicBezTo>
                  <a:cubicBezTo>
                    <a:pt x="133" y="66"/>
                    <a:pt x="133" y="66"/>
                    <a:pt x="133" y="66"/>
                  </a:cubicBezTo>
                  <a:cubicBezTo>
                    <a:pt x="147" y="66"/>
                    <a:pt x="147" y="66"/>
                    <a:pt x="147" y="66"/>
                  </a:cubicBezTo>
                  <a:cubicBezTo>
                    <a:pt x="147" y="84"/>
                    <a:pt x="147" y="84"/>
                    <a:pt x="147" y="84"/>
                  </a:cubicBezTo>
                  <a:cubicBezTo>
                    <a:pt x="166" y="86"/>
                    <a:pt x="191" y="98"/>
                    <a:pt x="191" y="120"/>
                  </a:cubicBezTo>
                  <a:cubicBezTo>
                    <a:pt x="162" y="120"/>
                    <a:pt x="162" y="120"/>
                    <a:pt x="162" y="120"/>
                  </a:cubicBezTo>
                  <a:cubicBezTo>
                    <a:pt x="162" y="108"/>
                    <a:pt x="159" y="101"/>
                    <a:pt x="147" y="98"/>
                  </a:cubicBezTo>
                  <a:cubicBezTo>
                    <a:pt x="147" y="153"/>
                    <a:pt x="147" y="153"/>
                    <a:pt x="147" y="153"/>
                  </a:cubicBezTo>
                  <a:cubicBezTo>
                    <a:pt x="152" y="155"/>
                    <a:pt x="158" y="157"/>
                    <a:pt x="164" y="159"/>
                  </a:cubicBezTo>
                  <a:cubicBezTo>
                    <a:pt x="182" y="166"/>
                    <a:pt x="195" y="177"/>
                    <a:pt x="195" y="198"/>
                  </a:cubicBezTo>
                  <a:cubicBezTo>
                    <a:pt x="195" y="205"/>
                    <a:pt x="194" y="211"/>
                    <a:pt x="192" y="215"/>
                  </a:cubicBezTo>
                  <a:cubicBezTo>
                    <a:pt x="251" y="187"/>
                    <a:pt x="251" y="187"/>
                    <a:pt x="251" y="187"/>
                  </a:cubicBezTo>
                  <a:cubicBezTo>
                    <a:pt x="238" y="160"/>
                    <a:pt x="238" y="160"/>
                    <a:pt x="238" y="160"/>
                  </a:cubicBezTo>
                  <a:cubicBezTo>
                    <a:pt x="234" y="152"/>
                    <a:pt x="234" y="142"/>
                    <a:pt x="239" y="135"/>
                  </a:cubicBezTo>
                  <a:cubicBezTo>
                    <a:pt x="244" y="128"/>
                    <a:pt x="252" y="124"/>
                    <a:pt x="260" y="124"/>
                  </a:cubicBezTo>
                  <a:cubicBezTo>
                    <a:pt x="260" y="124"/>
                    <a:pt x="261" y="124"/>
                    <a:pt x="262" y="124"/>
                  </a:cubicBezTo>
                  <a:cubicBezTo>
                    <a:pt x="265" y="124"/>
                    <a:pt x="265" y="124"/>
                    <a:pt x="265" y="124"/>
                  </a:cubicBezTo>
                  <a:cubicBezTo>
                    <a:pt x="260" y="110"/>
                    <a:pt x="253" y="96"/>
                    <a:pt x="246" y="83"/>
                  </a:cubicBezTo>
                  <a:cubicBezTo>
                    <a:pt x="245" y="80"/>
                    <a:pt x="243" y="76"/>
                    <a:pt x="241" y="73"/>
                  </a:cubicBezTo>
                  <a:cubicBezTo>
                    <a:pt x="222" y="39"/>
                    <a:pt x="196" y="11"/>
                    <a:pt x="168" y="0"/>
                  </a:cubicBezTo>
                  <a:cubicBezTo>
                    <a:pt x="168" y="0"/>
                    <a:pt x="164" y="0"/>
                    <a:pt x="158" y="0"/>
                  </a:cubicBezTo>
                  <a:cubicBezTo>
                    <a:pt x="127" y="0"/>
                    <a:pt x="127" y="0"/>
                    <a:pt x="127" y="0"/>
                  </a:cubicBezTo>
                  <a:cubicBezTo>
                    <a:pt x="121" y="0"/>
                    <a:pt x="116" y="0"/>
                    <a:pt x="116" y="0"/>
                  </a:cubicBezTo>
                  <a:cubicBezTo>
                    <a:pt x="76" y="15"/>
                    <a:pt x="48" y="56"/>
                    <a:pt x="32" y="94"/>
                  </a:cubicBezTo>
                  <a:cubicBezTo>
                    <a:pt x="16" y="131"/>
                    <a:pt x="0" y="175"/>
                    <a:pt x="6" y="217"/>
                  </a:cubicBezTo>
                  <a:cubicBezTo>
                    <a:pt x="9" y="239"/>
                    <a:pt x="20" y="265"/>
                    <a:pt x="35" y="281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1" name="Freeform 93"/>
            <p:cNvSpPr/>
            <p:nvPr/>
          </p:nvSpPr>
          <p:spPr bwMode="auto">
            <a:xfrm>
              <a:off x="-1144588" y="3090863"/>
              <a:ext cx="173038" cy="122238"/>
            </a:xfrm>
            <a:custGeom>
              <a:gdLst>
                <a:gd name="T0" fmla="*/ 104 w 130"/>
                <a:gd name="T1" fmla="*/ 92 h 92"/>
                <a:gd name="T2" fmla="*/ 117 w 130"/>
                <a:gd name="T3" fmla="*/ 91 h 92"/>
                <a:gd name="T4" fmla="*/ 130 w 130"/>
                <a:gd name="T5" fmla="*/ 89 h 92"/>
                <a:gd name="T6" fmla="*/ 105 w 130"/>
                <a:gd name="T7" fmla="*/ 43 h 92"/>
                <a:gd name="T8" fmla="*/ 97 w 130"/>
                <a:gd name="T9" fmla="*/ 43 h 92"/>
                <a:gd name="T10" fmla="*/ 97 w 130"/>
                <a:gd name="T11" fmla="*/ 28 h 92"/>
                <a:gd name="T12" fmla="*/ 97 w 130"/>
                <a:gd name="T13" fmla="*/ 27 h 92"/>
                <a:gd name="T14" fmla="*/ 61 w 130"/>
                <a:gd name="T15" fmla="*/ 0 h 92"/>
                <a:gd name="T16" fmla="*/ 0 w 130"/>
                <a:gd name="T17" fmla="*/ 25 h 92"/>
                <a:gd name="T18" fmla="*/ 20 w 130"/>
                <a:gd name="T19" fmla="*/ 60 h 92"/>
                <a:gd name="T20" fmla="*/ 25 w 130"/>
                <a:gd name="T21" fmla="*/ 65 h 92"/>
                <a:gd name="T22" fmla="*/ 61 w 130"/>
                <a:gd name="T23" fmla="*/ 50 h 92"/>
                <a:gd name="T24" fmla="*/ 82 w 130"/>
                <a:gd name="T25" fmla="*/ 90 h 92"/>
                <a:gd name="T26" fmla="*/ 92 w 130"/>
                <a:gd name="T27" fmla="*/ 91 h 92"/>
                <a:gd name="T28" fmla="*/ 104 w 130"/>
                <a:gd name="T29" fmla="*/ 92 h 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0" h="92">
                  <a:moveTo>
                    <a:pt x="104" y="92"/>
                  </a:moveTo>
                  <a:cubicBezTo>
                    <a:pt x="109" y="92"/>
                    <a:pt x="113" y="91"/>
                    <a:pt x="117" y="91"/>
                  </a:cubicBezTo>
                  <a:cubicBezTo>
                    <a:pt x="121" y="91"/>
                    <a:pt x="125" y="90"/>
                    <a:pt x="130" y="89"/>
                  </a:cubicBezTo>
                  <a:cubicBezTo>
                    <a:pt x="105" y="43"/>
                    <a:pt x="105" y="43"/>
                    <a:pt x="105" y="43"/>
                  </a:cubicBezTo>
                  <a:cubicBezTo>
                    <a:pt x="97" y="43"/>
                    <a:pt x="97" y="43"/>
                    <a:pt x="97" y="43"/>
                  </a:cubicBezTo>
                  <a:cubicBezTo>
                    <a:pt x="97" y="28"/>
                    <a:pt x="97" y="28"/>
                    <a:pt x="97" y="28"/>
                  </a:cubicBezTo>
                  <a:cubicBezTo>
                    <a:pt x="97" y="27"/>
                    <a:pt x="97" y="27"/>
                    <a:pt x="97" y="27"/>
                  </a:cubicBezTo>
                  <a:cubicBezTo>
                    <a:pt x="78" y="26"/>
                    <a:pt x="63" y="20"/>
                    <a:pt x="61" y="0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4" y="38"/>
                    <a:pt x="11" y="51"/>
                    <a:pt x="20" y="60"/>
                  </a:cubicBezTo>
                  <a:cubicBezTo>
                    <a:pt x="21" y="61"/>
                    <a:pt x="23" y="63"/>
                    <a:pt x="25" y="65"/>
                  </a:cubicBezTo>
                  <a:cubicBezTo>
                    <a:pt x="61" y="50"/>
                    <a:pt x="61" y="50"/>
                    <a:pt x="61" y="50"/>
                  </a:cubicBezTo>
                  <a:cubicBezTo>
                    <a:pt x="82" y="90"/>
                    <a:pt x="82" y="90"/>
                    <a:pt x="82" y="90"/>
                  </a:cubicBezTo>
                  <a:cubicBezTo>
                    <a:pt x="85" y="90"/>
                    <a:pt x="89" y="91"/>
                    <a:pt x="92" y="91"/>
                  </a:cubicBezTo>
                  <a:cubicBezTo>
                    <a:pt x="96" y="91"/>
                    <a:pt x="100" y="92"/>
                    <a:pt x="104" y="92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2" name="Freeform 94"/>
            <p:cNvSpPr/>
            <p:nvPr/>
          </p:nvSpPr>
          <p:spPr bwMode="auto">
            <a:xfrm>
              <a:off x="-1152526" y="2876550"/>
              <a:ext cx="258763" cy="323850"/>
            </a:xfrm>
            <a:custGeom>
              <a:gdLst>
                <a:gd name="T0" fmla="*/ 76 w 195"/>
                <a:gd name="T1" fmla="*/ 132 h 245"/>
                <a:gd name="T2" fmla="*/ 85 w 195"/>
                <a:gd name="T3" fmla="*/ 130 h 245"/>
                <a:gd name="T4" fmla="*/ 103 w 195"/>
                <a:gd name="T5" fmla="*/ 138 h 245"/>
                <a:gd name="T6" fmla="*/ 103 w 195"/>
                <a:gd name="T7" fmla="*/ 130 h 245"/>
                <a:gd name="T8" fmla="*/ 68 w 195"/>
                <a:gd name="T9" fmla="*/ 97 h 245"/>
                <a:gd name="T10" fmla="*/ 103 w 195"/>
                <a:gd name="T11" fmla="*/ 66 h 245"/>
                <a:gd name="T12" fmla="*/ 103 w 195"/>
                <a:gd name="T13" fmla="*/ 52 h 245"/>
                <a:gd name="T14" fmla="*/ 114 w 195"/>
                <a:gd name="T15" fmla="*/ 52 h 245"/>
                <a:gd name="T16" fmla="*/ 114 w 195"/>
                <a:gd name="T17" fmla="*/ 66 h 245"/>
                <a:gd name="T18" fmla="*/ 149 w 195"/>
                <a:gd name="T19" fmla="*/ 95 h 245"/>
                <a:gd name="T20" fmla="*/ 126 w 195"/>
                <a:gd name="T21" fmla="*/ 95 h 245"/>
                <a:gd name="T22" fmla="*/ 114 w 195"/>
                <a:gd name="T23" fmla="*/ 77 h 245"/>
                <a:gd name="T24" fmla="*/ 114 w 195"/>
                <a:gd name="T25" fmla="*/ 121 h 245"/>
                <a:gd name="T26" fmla="*/ 128 w 195"/>
                <a:gd name="T27" fmla="*/ 125 h 245"/>
                <a:gd name="T28" fmla="*/ 152 w 195"/>
                <a:gd name="T29" fmla="*/ 157 h 245"/>
                <a:gd name="T30" fmla="*/ 129 w 195"/>
                <a:gd name="T31" fmla="*/ 186 h 245"/>
                <a:gd name="T32" fmla="*/ 160 w 195"/>
                <a:gd name="T33" fmla="*/ 245 h 245"/>
                <a:gd name="T34" fmla="*/ 195 w 195"/>
                <a:gd name="T35" fmla="*/ 222 h 245"/>
                <a:gd name="T36" fmla="*/ 165 w 195"/>
                <a:gd name="T37" fmla="*/ 153 h 245"/>
                <a:gd name="T38" fmla="*/ 182 w 195"/>
                <a:gd name="T39" fmla="*/ 46 h 245"/>
                <a:gd name="T40" fmla="*/ 131 w 195"/>
                <a:gd name="T41" fmla="*/ 0 h 245"/>
                <a:gd name="T42" fmla="*/ 123 w 195"/>
                <a:gd name="T43" fmla="*/ 0 h 245"/>
                <a:gd name="T44" fmla="*/ 98 w 195"/>
                <a:gd name="T45" fmla="*/ 0 h 245"/>
                <a:gd name="T46" fmla="*/ 90 w 195"/>
                <a:gd name="T47" fmla="*/ 0 h 245"/>
                <a:gd name="T48" fmla="*/ 23 w 195"/>
                <a:gd name="T49" fmla="*/ 74 h 245"/>
                <a:gd name="T50" fmla="*/ 1 w 195"/>
                <a:gd name="T51" fmla="*/ 162 h 245"/>
                <a:gd name="T52" fmla="*/ 76 w 195"/>
                <a:gd name="T53" fmla="*/ 132 h 2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95" h="245">
                  <a:moveTo>
                    <a:pt x="76" y="132"/>
                  </a:moveTo>
                  <a:cubicBezTo>
                    <a:pt x="79" y="131"/>
                    <a:pt x="82" y="130"/>
                    <a:pt x="85" y="130"/>
                  </a:cubicBezTo>
                  <a:cubicBezTo>
                    <a:pt x="92" y="130"/>
                    <a:pt x="99" y="133"/>
                    <a:pt x="103" y="138"/>
                  </a:cubicBezTo>
                  <a:cubicBezTo>
                    <a:pt x="103" y="130"/>
                    <a:pt x="103" y="130"/>
                    <a:pt x="103" y="130"/>
                  </a:cubicBezTo>
                  <a:cubicBezTo>
                    <a:pt x="86" y="124"/>
                    <a:pt x="68" y="118"/>
                    <a:pt x="68" y="97"/>
                  </a:cubicBezTo>
                  <a:cubicBezTo>
                    <a:pt x="68" y="77"/>
                    <a:pt x="85" y="67"/>
                    <a:pt x="103" y="66"/>
                  </a:cubicBezTo>
                  <a:cubicBezTo>
                    <a:pt x="103" y="52"/>
                    <a:pt x="103" y="52"/>
                    <a:pt x="103" y="52"/>
                  </a:cubicBezTo>
                  <a:cubicBezTo>
                    <a:pt x="114" y="52"/>
                    <a:pt x="114" y="52"/>
                    <a:pt x="114" y="52"/>
                  </a:cubicBezTo>
                  <a:cubicBezTo>
                    <a:pt x="114" y="66"/>
                    <a:pt x="114" y="66"/>
                    <a:pt x="114" y="66"/>
                  </a:cubicBezTo>
                  <a:cubicBezTo>
                    <a:pt x="129" y="68"/>
                    <a:pt x="149" y="77"/>
                    <a:pt x="149" y="95"/>
                  </a:cubicBezTo>
                  <a:cubicBezTo>
                    <a:pt x="126" y="95"/>
                    <a:pt x="126" y="95"/>
                    <a:pt x="126" y="95"/>
                  </a:cubicBezTo>
                  <a:cubicBezTo>
                    <a:pt x="126" y="85"/>
                    <a:pt x="124" y="80"/>
                    <a:pt x="114" y="77"/>
                  </a:cubicBezTo>
                  <a:cubicBezTo>
                    <a:pt x="114" y="121"/>
                    <a:pt x="114" y="121"/>
                    <a:pt x="114" y="121"/>
                  </a:cubicBezTo>
                  <a:cubicBezTo>
                    <a:pt x="119" y="122"/>
                    <a:pt x="123" y="124"/>
                    <a:pt x="128" y="125"/>
                  </a:cubicBezTo>
                  <a:cubicBezTo>
                    <a:pt x="142" y="131"/>
                    <a:pt x="152" y="140"/>
                    <a:pt x="152" y="157"/>
                  </a:cubicBezTo>
                  <a:cubicBezTo>
                    <a:pt x="152" y="175"/>
                    <a:pt x="143" y="183"/>
                    <a:pt x="129" y="186"/>
                  </a:cubicBezTo>
                  <a:cubicBezTo>
                    <a:pt x="160" y="245"/>
                    <a:pt x="160" y="245"/>
                    <a:pt x="160" y="245"/>
                  </a:cubicBezTo>
                  <a:cubicBezTo>
                    <a:pt x="173" y="239"/>
                    <a:pt x="185" y="232"/>
                    <a:pt x="195" y="222"/>
                  </a:cubicBezTo>
                  <a:cubicBezTo>
                    <a:pt x="180" y="204"/>
                    <a:pt x="168" y="178"/>
                    <a:pt x="165" y="153"/>
                  </a:cubicBezTo>
                  <a:cubicBezTo>
                    <a:pt x="160" y="117"/>
                    <a:pt x="169" y="80"/>
                    <a:pt x="182" y="46"/>
                  </a:cubicBezTo>
                  <a:cubicBezTo>
                    <a:pt x="167" y="24"/>
                    <a:pt x="150" y="7"/>
                    <a:pt x="131" y="0"/>
                  </a:cubicBezTo>
                  <a:cubicBezTo>
                    <a:pt x="131" y="0"/>
                    <a:pt x="128" y="0"/>
                    <a:pt x="123" y="0"/>
                  </a:cubicBezTo>
                  <a:cubicBezTo>
                    <a:pt x="98" y="0"/>
                    <a:pt x="98" y="0"/>
                    <a:pt x="98" y="0"/>
                  </a:cubicBezTo>
                  <a:cubicBezTo>
                    <a:pt x="94" y="0"/>
                    <a:pt x="90" y="0"/>
                    <a:pt x="90" y="0"/>
                  </a:cubicBezTo>
                  <a:cubicBezTo>
                    <a:pt x="58" y="12"/>
                    <a:pt x="36" y="44"/>
                    <a:pt x="23" y="74"/>
                  </a:cubicBezTo>
                  <a:cubicBezTo>
                    <a:pt x="11" y="101"/>
                    <a:pt x="0" y="132"/>
                    <a:pt x="1" y="162"/>
                  </a:cubicBezTo>
                  <a:lnTo>
                    <a:pt x="76" y="132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3" name="Freeform 95"/>
            <p:cNvSpPr/>
            <p:nvPr/>
          </p:nvSpPr>
          <p:spPr bwMode="auto">
            <a:xfrm>
              <a:off x="-1057276" y="3081338"/>
              <a:ext cx="22225" cy="7938"/>
            </a:xfrm>
            <a:custGeom>
              <a:gdLst>
                <a:gd name="T0" fmla="*/ 11 w 14"/>
                <a:gd name="T1" fmla="*/ 0 h 5"/>
                <a:gd name="T2" fmla="*/ 0 w 14"/>
                <a:gd name="T3" fmla="*/ 5 h 5"/>
                <a:gd name="T4" fmla="*/ 14 w 14"/>
                <a:gd name="T5" fmla="*/ 5 h 5"/>
                <a:gd name="T6" fmla="*/ 11 w 14"/>
                <a:gd name="T7" fmla="*/ 0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5">
                  <a:moveTo>
                    <a:pt x="11" y="0"/>
                  </a:moveTo>
                  <a:lnTo>
                    <a:pt x="0" y="5"/>
                  </a:lnTo>
                  <a:lnTo>
                    <a:pt x="14" y="5"/>
                  </a:lnTo>
                  <a:lnTo>
                    <a:pt x="11" y="0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4" name="Freeform 96"/>
            <p:cNvSpPr/>
            <p:nvPr/>
          </p:nvSpPr>
          <p:spPr bwMode="auto">
            <a:xfrm>
              <a:off x="-1033463" y="3090863"/>
              <a:ext cx="7938" cy="19050"/>
            </a:xfrm>
            <a:custGeom>
              <a:gdLst>
                <a:gd name="T0" fmla="*/ 0 w 7"/>
                <a:gd name="T1" fmla="*/ 0 h 14"/>
                <a:gd name="T2" fmla="*/ 7 w 7"/>
                <a:gd name="T3" fmla="*/ 14 h 14"/>
                <a:gd name="T4" fmla="*/ 0 w 7"/>
                <a:gd name="T5" fmla="*/ 0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" h="14">
                  <a:moveTo>
                    <a:pt x="0" y="0"/>
                  </a:moveTo>
                  <a:cubicBezTo>
                    <a:pt x="0" y="6"/>
                    <a:pt x="3" y="11"/>
                    <a:pt x="7" y="14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5" name="Freeform 97"/>
            <p:cNvSpPr/>
            <p:nvPr/>
          </p:nvSpPr>
          <p:spPr bwMode="auto">
            <a:xfrm>
              <a:off x="-1001713" y="3054350"/>
              <a:ext cx="22225" cy="52388"/>
            </a:xfrm>
            <a:custGeom>
              <a:gdLst>
                <a:gd name="T0" fmla="*/ 9 w 16"/>
                <a:gd name="T1" fmla="*/ 40 h 40"/>
                <a:gd name="T2" fmla="*/ 16 w 16"/>
                <a:gd name="T3" fmla="*/ 24 h 40"/>
                <a:gd name="T4" fmla="*/ 0 w 16"/>
                <a:gd name="T5" fmla="*/ 0 h 40"/>
                <a:gd name="T6" fmla="*/ 0 w 16"/>
                <a:gd name="T7" fmla="*/ 23 h 40"/>
                <a:gd name="T8" fmla="*/ 9 w 16"/>
                <a:gd name="T9" fmla="*/ 4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" h="40">
                  <a:moveTo>
                    <a:pt x="9" y="40"/>
                  </a:moveTo>
                  <a:cubicBezTo>
                    <a:pt x="14" y="37"/>
                    <a:pt x="16" y="31"/>
                    <a:pt x="16" y="24"/>
                  </a:cubicBezTo>
                  <a:cubicBezTo>
                    <a:pt x="16" y="12"/>
                    <a:pt x="12" y="5"/>
                    <a:pt x="0" y="0"/>
                  </a:cubicBezTo>
                  <a:cubicBezTo>
                    <a:pt x="0" y="23"/>
                    <a:pt x="0" y="23"/>
                    <a:pt x="0" y="23"/>
                  </a:cubicBezTo>
                  <a:lnTo>
                    <a:pt x="9" y="40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6" name="Freeform 98"/>
            <p:cNvSpPr/>
            <p:nvPr/>
          </p:nvSpPr>
          <p:spPr bwMode="auto">
            <a:xfrm>
              <a:off x="-1290638" y="3135313"/>
              <a:ext cx="153988" cy="73025"/>
            </a:xfrm>
            <a:custGeom>
              <a:gdLst>
                <a:gd name="T0" fmla="*/ 92 w 116"/>
                <a:gd name="T1" fmla="*/ 0 h 55"/>
                <a:gd name="T2" fmla="*/ 65 w 116"/>
                <a:gd name="T3" fmla="*/ 11 h 55"/>
                <a:gd name="T4" fmla="*/ 65 w 116"/>
                <a:gd name="T5" fmla="*/ 21 h 55"/>
                <a:gd name="T6" fmla="*/ 56 w 116"/>
                <a:gd name="T7" fmla="*/ 21 h 55"/>
                <a:gd name="T8" fmla="*/ 56 w 116"/>
                <a:gd name="T9" fmla="*/ 15 h 55"/>
                <a:gd name="T10" fmla="*/ 0 w 116"/>
                <a:gd name="T11" fmla="*/ 37 h 55"/>
                <a:gd name="T12" fmla="*/ 59 w 116"/>
                <a:gd name="T13" fmla="*/ 55 h 55"/>
                <a:gd name="T14" fmla="*/ 84 w 116"/>
                <a:gd name="T15" fmla="*/ 52 h 55"/>
                <a:gd name="T16" fmla="*/ 115 w 116"/>
                <a:gd name="T17" fmla="*/ 40 h 55"/>
                <a:gd name="T18" fmla="*/ 116 w 116"/>
                <a:gd name="T19" fmla="*/ 40 h 55"/>
                <a:gd name="T20" fmla="*/ 92 w 116"/>
                <a:gd name="T21" fmla="*/ 0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55">
                  <a:moveTo>
                    <a:pt x="92" y="0"/>
                  </a:moveTo>
                  <a:cubicBezTo>
                    <a:pt x="65" y="11"/>
                    <a:pt x="65" y="11"/>
                    <a:pt x="65" y="11"/>
                  </a:cubicBezTo>
                  <a:cubicBezTo>
                    <a:pt x="65" y="21"/>
                    <a:pt x="65" y="21"/>
                    <a:pt x="65" y="21"/>
                  </a:cubicBezTo>
                  <a:cubicBezTo>
                    <a:pt x="56" y="21"/>
                    <a:pt x="56" y="21"/>
                    <a:pt x="56" y="21"/>
                  </a:cubicBezTo>
                  <a:cubicBezTo>
                    <a:pt x="56" y="15"/>
                    <a:pt x="56" y="15"/>
                    <a:pt x="56" y="15"/>
                  </a:cubicBezTo>
                  <a:cubicBezTo>
                    <a:pt x="0" y="37"/>
                    <a:pt x="0" y="37"/>
                    <a:pt x="0" y="37"/>
                  </a:cubicBezTo>
                  <a:cubicBezTo>
                    <a:pt x="16" y="49"/>
                    <a:pt x="37" y="55"/>
                    <a:pt x="59" y="55"/>
                  </a:cubicBezTo>
                  <a:cubicBezTo>
                    <a:pt x="68" y="55"/>
                    <a:pt x="76" y="54"/>
                    <a:pt x="84" y="52"/>
                  </a:cubicBezTo>
                  <a:cubicBezTo>
                    <a:pt x="115" y="40"/>
                    <a:pt x="115" y="40"/>
                    <a:pt x="115" y="40"/>
                  </a:cubicBezTo>
                  <a:cubicBezTo>
                    <a:pt x="116" y="40"/>
                    <a:pt x="116" y="40"/>
                    <a:pt x="116" y="40"/>
                  </a:cubicBezTo>
                  <a:cubicBezTo>
                    <a:pt x="105" y="28"/>
                    <a:pt x="97" y="15"/>
                    <a:pt x="92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7" name="Freeform 99"/>
            <p:cNvSpPr/>
            <p:nvPr/>
          </p:nvSpPr>
          <p:spPr bwMode="auto">
            <a:xfrm>
              <a:off x="-1330326" y="2932113"/>
              <a:ext cx="182563" cy="227013"/>
            </a:xfrm>
            <a:custGeom>
              <a:gdLst>
                <a:gd name="T0" fmla="*/ 61 w 138"/>
                <a:gd name="T1" fmla="*/ 151 h 171"/>
                <a:gd name="T2" fmla="*/ 55 w 138"/>
                <a:gd name="T3" fmla="*/ 136 h 171"/>
                <a:gd name="T4" fmla="*/ 74 w 138"/>
                <a:gd name="T5" fmla="*/ 136 h 171"/>
                <a:gd name="T6" fmla="*/ 76 w 138"/>
                <a:gd name="T7" fmla="*/ 145 h 171"/>
                <a:gd name="T8" fmla="*/ 86 w 138"/>
                <a:gd name="T9" fmla="*/ 141 h 171"/>
                <a:gd name="T10" fmla="*/ 86 w 138"/>
                <a:gd name="T11" fmla="*/ 110 h 171"/>
                <a:gd name="T12" fmla="*/ 56 w 138"/>
                <a:gd name="T13" fmla="*/ 82 h 171"/>
                <a:gd name="T14" fmla="*/ 86 w 138"/>
                <a:gd name="T15" fmla="*/ 56 h 171"/>
                <a:gd name="T16" fmla="*/ 86 w 138"/>
                <a:gd name="T17" fmla="*/ 43 h 171"/>
                <a:gd name="T18" fmla="*/ 95 w 138"/>
                <a:gd name="T19" fmla="*/ 43 h 171"/>
                <a:gd name="T20" fmla="*/ 95 w 138"/>
                <a:gd name="T21" fmla="*/ 56 h 171"/>
                <a:gd name="T22" fmla="*/ 122 w 138"/>
                <a:gd name="T23" fmla="*/ 70 h 171"/>
                <a:gd name="T24" fmla="*/ 137 w 138"/>
                <a:gd name="T25" fmla="*/ 28 h 171"/>
                <a:gd name="T26" fmla="*/ 138 w 138"/>
                <a:gd name="T27" fmla="*/ 25 h 171"/>
                <a:gd name="T28" fmla="*/ 106 w 138"/>
                <a:gd name="T29" fmla="*/ 0 h 171"/>
                <a:gd name="T30" fmla="*/ 73 w 138"/>
                <a:gd name="T31" fmla="*/ 0 h 171"/>
                <a:gd name="T32" fmla="*/ 4 w 138"/>
                <a:gd name="T33" fmla="*/ 98 h 171"/>
                <a:gd name="T34" fmla="*/ 3 w 138"/>
                <a:gd name="T35" fmla="*/ 104 h 171"/>
                <a:gd name="T36" fmla="*/ 0 w 138"/>
                <a:gd name="T37" fmla="*/ 131 h 171"/>
                <a:gd name="T38" fmla="*/ 12 w 138"/>
                <a:gd name="T39" fmla="*/ 171 h 171"/>
                <a:gd name="T40" fmla="*/ 61 w 138"/>
                <a:gd name="T41" fmla="*/ 151 h 1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38" h="171">
                  <a:moveTo>
                    <a:pt x="61" y="151"/>
                  </a:moveTo>
                  <a:cubicBezTo>
                    <a:pt x="58" y="148"/>
                    <a:pt x="55" y="143"/>
                    <a:pt x="55" y="136"/>
                  </a:cubicBezTo>
                  <a:cubicBezTo>
                    <a:pt x="74" y="136"/>
                    <a:pt x="74" y="136"/>
                    <a:pt x="74" y="136"/>
                  </a:cubicBezTo>
                  <a:cubicBezTo>
                    <a:pt x="74" y="140"/>
                    <a:pt x="75" y="143"/>
                    <a:pt x="76" y="145"/>
                  </a:cubicBezTo>
                  <a:cubicBezTo>
                    <a:pt x="86" y="141"/>
                    <a:pt x="86" y="141"/>
                    <a:pt x="86" y="141"/>
                  </a:cubicBezTo>
                  <a:cubicBezTo>
                    <a:pt x="86" y="110"/>
                    <a:pt x="86" y="110"/>
                    <a:pt x="86" y="110"/>
                  </a:cubicBezTo>
                  <a:cubicBezTo>
                    <a:pt x="72" y="105"/>
                    <a:pt x="56" y="100"/>
                    <a:pt x="56" y="82"/>
                  </a:cubicBezTo>
                  <a:cubicBezTo>
                    <a:pt x="56" y="64"/>
                    <a:pt x="70" y="56"/>
                    <a:pt x="86" y="56"/>
                  </a:cubicBezTo>
                  <a:cubicBezTo>
                    <a:pt x="86" y="43"/>
                    <a:pt x="86" y="43"/>
                    <a:pt x="86" y="43"/>
                  </a:cubicBezTo>
                  <a:cubicBezTo>
                    <a:pt x="95" y="43"/>
                    <a:pt x="95" y="43"/>
                    <a:pt x="95" y="43"/>
                  </a:cubicBezTo>
                  <a:cubicBezTo>
                    <a:pt x="95" y="56"/>
                    <a:pt x="95" y="56"/>
                    <a:pt x="95" y="56"/>
                  </a:cubicBezTo>
                  <a:cubicBezTo>
                    <a:pt x="105" y="56"/>
                    <a:pt x="117" y="61"/>
                    <a:pt x="122" y="70"/>
                  </a:cubicBezTo>
                  <a:cubicBezTo>
                    <a:pt x="126" y="56"/>
                    <a:pt x="130" y="42"/>
                    <a:pt x="137" y="28"/>
                  </a:cubicBezTo>
                  <a:cubicBezTo>
                    <a:pt x="137" y="27"/>
                    <a:pt x="138" y="26"/>
                    <a:pt x="138" y="25"/>
                  </a:cubicBezTo>
                  <a:cubicBezTo>
                    <a:pt x="128" y="13"/>
                    <a:pt x="118" y="4"/>
                    <a:pt x="106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41" y="12"/>
                    <a:pt x="14" y="58"/>
                    <a:pt x="4" y="98"/>
                  </a:cubicBezTo>
                  <a:cubicBezTo>
                    <a:pt x="4" y="100"/>
                    <a:pt x="4" y="102"/>
                    <a:pt x="3" y="104"/>
                  </a:cubicBezTo>
                  <a:cubicBezTo>
                    <a:pt x="1" y="113"/>
                    <a:pt x="0" y="122"/>
                    <a:pt x="0" y="131"/>
                  </a:cubicBezTo>
                  <a:cubicBezTo>
                    <a:pt x="0" y="146"/>
                    <a:pt x="4" y="160"/>
                    <a:pt x="12" y="171"/>
                  </a:cubicBezTo>
                  <a:lnTo>
                    <a:pt x="61" y="151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8" name="Freeform 100"/>
            <p:cNvSpPr/>
            <p:nvPr/>
          </p:nvSpPr>
          <p:spPr bwMode="auto">
            <a:xfrm>
              <a:off x="-1204913" y="3081338"/>
              <a:ext cx="17463" cy="31750"/>
            </a:xfrm>
            <a:custGeom>
              <a:gdLst>
                <a:gd name="T0" fmla="*/ 13 w 13"/>
                <a:gd name="T1" fmla="*/ 19 h 24"/>
                <a:gd name="T2" fmla="*/ 0 w 13"/>
                <a:gd name="T3" fmla="*/ 0 h 24"/>
                <a:gd name="T4" fmla="*/ 0 w 13"/>
                <a:gd name="T5" fmla="*/ 24 h 24"/>
                <a:gd name="T6" fmla="*/ 13 w 13"/>
                <a:gd name="T7" fmla="*/ 19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24">
                  <a:moveTo>
                    <a:pt x="13" y="19"/>
                  </a:moveTo>
                  <a:cubicBezTo>
                    <a:pt x="13" y="10"/>
                    <a:pt x="9" y="4"/>
                    <a:pt x="0" y="0"/>
                  </a:cubicBezTo>
                  <a:cubicBezTo>
                    <a:pt x="0" y="24"/>
                    <a:pt x="0" y="24"/>
                    <a:pt x="0" y="24"/>
                  </a:cubicBezTo>
                  <a:lnTo>
                    <a:pt x="13" y="19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05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62" name="Chart 27"/>
          <p:cNvGraphicFramePr/>
          <p:nvPr>
            <p:extLst>
              <p:ext uri="{D42A27DB-BD31-4B8C-83A1-F6EECF244321}">
                <p14:modId xmlns:p14="http://schemas.microsoft.com/office/powerpoint/2010/main" val="4166828315"/>
              </p:ext>
            </p:extLst>
          </p:nvPr>
        </p:nvGraphicFramePr>
        <p:xfrm>
          <a:off x="83859" y="2392919"/>
          <a:ext cx="1368152" cy="849043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63" name="Rectangle 62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58524942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848278" y="212373"/>
            <a:ext cx="544568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协同经营场景</a:t>
            </a:r>
          </a:p>
        </p:txBody>
      </p:sp>
      <p:sp>
        <p:nvSpPr>
          <p:cNvPr id="17" name="Pentagon 16"/>
          <p:cNvSpPr/>
          <p:nvPr/>
        </p:nvSpPr>
        <p:spPr bwMode="gray">
          <a:xfrm>
            <a:off x="1092990" y="1205819"/>
            <a:ext cx="1502505" cy="480710"/>
          </a:xfrm>
          <a:prstGeom prst="homePlate">
            <a:avLst/>
          </a:prstGeom>
          <a:solidFill>
            <a:srgbClr val="F2F2F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线上感知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8" name="Chevron 17"/>
          <p:cNvSpPr/>
          <p:nvPr/>
        </p:nvSpPr>
        <p:spPr bwMode="gray">
          <a:xfrm>
            <a:off x="3479916" y="1205819"/>
            <a:ext cx="1629985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线下社交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9" name="Chevron 18"/>
          <p:cNvSpPr/>
          <p:nvPr/>
        </p:nvSpPr>
        <p:spPr bwMode="gray">
          <a:xfrm>
            <a:off x="4933750" y="1205819"/>
            <a:ext cx="2286832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专属定制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23" name="Chevron 22"/>
          <p:cNvSpPr/>
          <p:nvPr/>
        </p:nvSpPr>
        <p:spPr bwMode="gray">
          <a:xfrm>
            <a:off x="7044431" y="1205819"/>
            <a:ext cx="1810128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线上查看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grpSp>
        <p:nvGrpSpPr>
          <p:cNvPr id="30" name="Group 29"/>
          <p:cNvGrpSpPr/>
          <p:nvPr/>
        </p:nvGrpSpPr>
        <p:grpSpPr>
          <a:xfrm>
            <a:off x="848278" y="2068232"/>
            <a:ext cx="1820763" cy="904372"/>
            <a:chOff x="639037" y="2487716"/>
            <a:chExt cx="1520628" cy="904372"/>
          </a:xfrm>
        </p:grpSpPr>
        <p:sp>
          <p:nvSpPr>
            <p:cNvPr id="46" name="Rectangle 45"/>
            <p:cNvSpPr/>
            <p:nvPr/>
          </p:nvSpPr>
          <p:spPr>
            <a:xfrm>
              <a:off x="639037" y="2491842"/>
              <a:ext cx="1520628" cy="90024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客户在私行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APP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，经常浏览移民资产配置话题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预判为移民活动的目标参与者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2" name="Rectangle 1"/>
            <p:cNvSpPr/>
            <p:nvPr/>
          </p:nvSpPr>
          <p:spPr bwMode="gray">
            <a:xfrm>
              <a:off x="639037" y="2487716"/>
              <a:ext cx="1475698" cy="738664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3212014" y="4362740"/>
            <a:ext cx="1557543" cy="663402"/>
            <a:chOff x="2464303" y="2487554"/>
            <a:chExt cx="1068414" cy="663402"/>
          </a:xfrm>
        </p:grpSpPr>
        <p:sp>
          <p:nvSpPr>
            <p:cNvPr id="59" name="Rectangle 58"/>
            <p:cNvSpPr/>
            <p:nvPr/>
          </p:nvSpPr>
          <p:spPr>
            <a:xfrm>
              <a:off x="2464303" y="2487554"/>
              <a:ext cx="1068414" cy="5770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专家分享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分享后，私行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PB</a:t>
              </a:r>
              <a:r>
                <a:rPr lang="zh-CN" altLang="en-US" sz="105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了解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到客户的详细需求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76" name="Rectangle 75"/>
            <p:cNvSpPr/>
            <p:nvPr/>
          </p:nvSpPr>
          <p:spPr bwMode="gray">
            <a:xfrm>
              <a:off x="2464303" y="2487620"/>
              <a:ext cx="1016787" cy="663336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sp>
        <p:nvSpPr>
          <p:cNvPr id="78" name="Rectangle 77"/>
          <p:cNvSpPr/>
          <p:nvPr/>
        </p:nvSpPr>
        <p:spPr bwMode="gray">
          <a:xfrm>
            <a:off x="5548230" y="4405901"/>
            <a:ext cx="1698735" cy="577081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专属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PB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邀请产品专员三方视频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定制资产配置产品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5" name="Rectangle 94"/>
          <p:cNvSpPr/>
          <p:nvPr/>
        </p:nvSpPr>
        <p:spPr bwMode="gray">
          <a:xfrm>
            <a:off x="6980576" y="2191617"/>
            <a:ext cx="1765380" cy="415498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线上查看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在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上随时互动</a:t>
            </a:r>
            <a:endParaRPr lang="zh-CN" altLang="en-US" sz="105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61" name="Elbow Connector 60"/>
          <p:cNvCxnSpPr>
            <a:stCxn id="78" idx="3"/>
            <a:endCxn id="95" idx="2"/>
          </p:cNvCxnSpPr>
          <p:nvPr/>
        </p:nvCxnSpPr>
        <p:spPr bwMode="auto">
          <a:xfrm flipV="1">
            <a:off x="7246965" y="2607115"/>
            <a:ext cx="616301" cy="2087327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84" name="Elbow Connector 83"/>
          <p:cNvCxnSpPr>
            <a:stCxn id="2" idx="2"/>
            <a:endCxn id="144" idx="1"/>
          </p:cNvCxnSpPr>
          <p:nvPr/>
        </p:nvCxnSpPr>
        <p:spPr bwMode="auto">
          <a:xfrm rot="16200000" flipH="1">
            <a:off x="1532155" y="3006501"/>
            <a:ext cx="626739" cy="227527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90" name="Elbow Connector 89"/>
          <p:cNvCxnSpPr>
            <a:stCxn id="76" idx="3"/>
            <a:endCxn id="78" idx="1"/>
          </p:cNvCxnSpPr>
          <p:nvPr/>
        </p:nvCxnSpPr>
        <p:spPr bwMode="auto">
          <a:xfrm flipV="1">
            <a:off x="4694295" y="4694442"/>
            <a:ext cx="853935" cy="32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grpSp>
        <p:nvGrpSpPr>
          <p:cNvPr id="15" name="Group 14"/>
          <p:cNvGrpSpPr/>
          <p:nvPr/>
        </p:nvGrpSpPr>
        <p:grpSpPr>
          <a:xfrm>
            <a:off x="1147782" y="5534239"/>
            <a:ext cx="2155936" cy="941496"/>
            <a:chOff x="1147782" y="5534239"/>
            <a:chExt cx="2155936" cy="941496"/>
          </a:xfrm>
        </p:grpSpPr>
        <p:sp>
          <p:nvSpPr>
            <p:cNvPr id="77" name="Isosceles Triangle 76"/>
            <p:cNvSpPr/>
            <p:nvPr/>
          </p:nvSpPr>
          <p:spPr bwMode="gray">
            <a:xfrm flipH="1">
              <a:off x="1147782" y="5534239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0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86" name="TextBox 85"/>
            <p:cNvSpPr txBox="1"/>
            <p:nvPr/>
          </p:nvSpPr>
          <p:spPr>
            <a:xfrm>
              <a:off x="1321829" y="5898654"/>
              <a:ext cx="1981889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感知需求，精准营销：</a:t>
              </a:r>
              <a:b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</a:b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线上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O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感知客户需求，触发远程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T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跟进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87" name="TextBox 86"/>
            <p:cNvSpPr txBox="1"/>
            <p:nvPr/>
          </p:nvSpPr>
          <p:spPr>
            <a:xfrm>
              <a:off x="1290195" y="5535335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零关键时刻</a:t>
              </a:r>
            </a:p>
          </p:txBody>
        </p:sp>
        <p:cxnSp>
          <p:nvCxnSpPr>
            <p:cNvPr id="88" name="Elbow Connector 87"/>
            <p:cNvCxnSpPr/>
            <p:nvPr/>
          </p:nvCxnSpPr>
          <p:spPr bwMode="auto">
            <a:xfrm rot="16200000" flipH="1">
              <a:off x="1067209" y="5927622"/>
              <a:ext cx="449720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92" name="Group 91"/>
          <p:cNvGrpSpPr/>
          <p:nvPr/>
        </p:nvGrpSpPr>
        <p:grpSpPr>
          <a:xfrm>
            <a:off x="4708523" y="5541466"/>
            <a:ext cx="2166589" cy="932224"/>
            <a:chOff x="3341515" y="1474949"/>
            <a:chExt cx="2166589" cy="932224"/>
          </a:xfrm>
        </p:grpSpPr>
        <p:sp>
          <p:nvSpPr>
            <p:cNvPr id="93" name="Isosceles Triangle 92"/>
            <p:cNvSpPr/>
            <p:nvPr/>
          </p:nvSpPr>
          <p:spPr bwMode="gray">
            <a:xfrm flipH="1">
              <a:off x="3341515" y="1486310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94" name="TextBox 93"/>
            <p:cNvSpPr txBox="1"/>
            <p:nvPr/>
          </p:nvSpPr>
          <p:spPr>
            <a:xfrm>
              <a:off x="3539593" y="1474949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1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cxnSp>
          <p:nvCxnSpPr>
            <p:cNvPr id="96" name="Elbow Connector 95"/>
            <p:cNvCxnSpPr/>
            <p:nvPr/>
          </p:nvCxnSpPr>
          <p:spPr bwMode="auto">
            <a:xfrm rot="16200000" flipH="1">
              <a:off x="3293669" y="1823937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97" name="TextBox 96"/>
            <p:cNvSpPr txBox="1"/>
            <p:nvPr/>
          </p:nvSpPr>
          <p:spPr>
            <a:xfrm>
              <a:off x="3557717" y="1830092"/>
              <a:ext cx="1950387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购买产品组合：</a:t>
              </a:r>
              <a:endParaRPr lang="en-US" altLang="zh-CN" sz="105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PB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与客户线下沟通，产品专员定制组合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6990491" y="5527641"/>
            <a:ext cx="2046005" cy="948094"/>
            <a:chOff x="5885565" y="5527641"/>
            <a:chExt cx="2046005" cy="948094"/>
          </a:xfrm>
        </p:grpSpPr>
        <p:sp>
          <p:nvSpPr>
            <p:cNvPr id="79" name="Isosceles Triangle 78"/>
            <p:cNvSpPr/>
            <p:nvPr/>
          </p:nvSpPr>
          <p:spPr bwMode="gray">
            <a:xfrm flipH="1">
              <a:off x="5885565" y="5534239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2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6039919" y="5527641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2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sp>
          <p:nvSpPr>
            <p:cNvPr id="98" name="TextBox 97"/>
            <p:cNvSpPr txBox="1"/>
            <p:nvPr/>
          </p:nvSpPr>
          <p:spPr>
            <a:xfrm>
              <a:off x="6029582" y="5898654"/>
              <a:ext cx="1901988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便捷查询：</a:t>
              </a:r>
              <a:endParaRPr lang="en-US" altLang="zh-CN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zh-CN" altLang="en-US" sz="105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线上便捷查询产品收益、随时通过私行</a:t>
              </a:r>
              <a:r>
                <a:rPr lang="en-US" altLang="zh-CN" sz="105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APP</a:t>
              </a:r>
              <a:r>
                <a:rPr lang="zh-CN" altLang="en-US" sz="105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与</a:t>
              </a:r>
              <a:r>
                <a:rPr lang="en-US" altLang="zh-CN" sz="105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PB</a:t>
              </a:r>
              <a:r>
                <a:rPr lang="zh-CN" altLang="en-US" sz="105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沟通</a:t>
              </a:r>
            </a:p>
          </p:txBody>
        </p:sp>
        <p:cxnSp>
          <p:nvCxnSpPr>
            <p:cNvPr id="99" name="Elbow Connector 98"/>
            <p:cNvCxnSpPr/>
            <p:nvPr/>
          </p:nvCxnSpPr>
          <p:spPr bwMode="auto">
            <a:xfrm rot="16200000" flipH="1">
              <a:off x="5834277" y="5875830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102" name="Group 101"/>
          <p:cNvGrpSpPr/>
          <p:nvPr/>
        </p:nvGrpSpPr>
        <p:grpSpPr>
          <a:xfrm>
            <a:off x="131037" y="1844824"/>
            <a:ext cx="527077" cy="3622386"/>
            <a:chOff x="-1200215" y="1641030"/>
            <a:chExt cx="607984" cy="3622386"/>
          </a:xfrm>
        </p:grpSpPr>
        <p:sp>
          <p:nvSpPr>
            <p:cNvPr id="103" name="Rectangle 102"/>
            <p:cNvSpPr/>
            <p:nvPr/>
          </p:nvSpPr>
          <p:spPr bwMode="gray">
            <a:xfrm>
              <a:off x="-1200215" y="1641030"/>
              <a:ext cx="607984" cy="3622386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400" b="1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04" name="Straight Connector 103"/>
            <p:cNvCxnSpPr/>
            <p:nvPr/>
          </p:nvCxnSpPr>
          <p:spPr bwMode="auto">
            <a:xfrm>
              <a:off x="-1200215" y="2784696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05" name="Rectangle 104"/>
            <p:cNvSpPr/>
            <p:nvPr/>
          </p:nvSpPr>
          <p:spPr>
            <a:xfrm>
              <a:off x="-1127429" y="182624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</a:t>
              </a:r>
              <a:b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</a:b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上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-1127429" y="306896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远程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T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-1127429" y="4371197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cxnSp>
          <p:nvCxnSpPr>
            <p:cNvPr id="108" name="Straight Connector 107"/>
            <p:cNvCxnSpPr/>
            <p:nvPr/>
          </p:nvCxnSpPr>
          <p:spPr bwMode="auto">
            <a:xfrm>
              <a:off x="-1200215" y="4067513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09" name="Rounded Rectangle 108"/>
          <p:cNvSpPr/>
          <p:nvPr/>
        </p:nvSpPr>
        <p:spPr bwMode="gray">
          <a:xfrm>
            <a:off x="734606" y="1844824"/>
            <a:ext cx="8382077" cy="3622386"/>
          </a:xfrm>
          <a:prstGeom prst="roundRect">
            <a:avLst>
              <a:gd name="adj" fmla="val 3439"/>
            </a:avLst>
          </a:prstGeom>
          <a:noFill/>
          <a:ln w="2857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4137" y="120582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客户</a:t>
            </a:r>
            <a:endParaRPr lang="en-US" altLang="zh-CN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路径</a:t>
            </a:r>
            <a:endParaRPr lang="zh-HK" altLang="en-US" sz="1400"/>
          </a:p>
        </p:txBody>
      </p:sp>
      <p:sp>
        <p:nvSpPr>
          <p:cNvPr id="110" name="Flowchart: Card 109"/>
          <p:cNvSpPr/>
          <p:nvPr/>
        </p:nvSpPr>
        <p:spPr bwMode="gray">
          <a:xfrm>
            <a:off x="4353735" y="5033126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社交分享带动需求沟通</a:t>
            </a:r>
          </a:p>
        </p:txBody>
      </p:sp>
      <p:sp>
        <p:nvSpPr>
          <p:cNvPr id="129" name="Flowchart: Card 128"/>
          <p:cNvSpPr/>
          <p:nvPr/>
        </p:nvSpPr>
        <p:spPr bwMode="gray">
          <a:xfrm>
            <a:off x="6705902" y="4979061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专属定制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达成销售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71" name="Group 70"/>
          <p:cNvGrpSpPr/>
          <p:nvPr/>
        </p:nvGrpSpPr>
        <p:grpSpPr>
          <a:xfrm>
            <a:off x="-108520" y="171688"/>
            <a:ext cx="1295980" cy="682041"/>
            <a:chOff x="8463140" y="1501196"/>
            <a:chExt cx="1295980" cy="682041"/>
          </a:xfrm>
        </p:grpSpPr>
        <p:sp>
          <p:nvSpPr>
            <p:cNvPr id="73" name="Rectangle 72"/>
            <p:cNvSpPr/>
            <p:nvPr>
              <p:custDataLst>
                <p:tags r:id="rId2"/>
              </p:custDataLst>
            </p:nvPr>
          </p:nvSpPr>
          <p:spPr bwMode="auto">
            <a:xfrm>
              <a:off x="8837885" y="1501196"/>
              <a:ext cx="612001" cy="612000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12700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66462" tIns="33231" rIns="66462" bIns="33231"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92"/>
                </a:lnSpc>
                <a:defRPr/>
              </a:pPr>
              <a:endParaRPr lang="zh-CN" altLang="en-US" sz="105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80" name="Group 46"/>
            <p:cNvGrpSpPr/>
            <p:nvPr/>
          </p:nvGrpSpPr>
          <p:grpSpPr>
            <a:xfrm>
              <a:off x="8926851" y="1543348"/>
              <a:ext cx="393831" cy="295163"/>
              <a:chOff x="-1389063" y="2635250"/>
              <a:chExt cx="1023938" cy="690563"/>
            </a:xfrm>
            <a:solidFill>
              <a:schemeClr val="accent2"/>
            </a:solidFill>
          </p:grpSpPr>
          <p:sp>
            <p:nvSpPr>
              <p:cNvPr id="82" name="Freeform 78"/>
              <p:cNvSpPr/>
              <p:nvPr/>
            </p:nvSpPr>
            <p:spPr bwMode="auto">
              <a:xfrm>
                <a:off x="-1035051" y="2843213"/>
                <a:ext cx="57150" cy="23813"/>
              </a:xfrm>
              <a:custGeom>
                <a:gdLst>
                  <a:gd name="T0" fmla="*/ 44 w 44"/>
                  <a:gd name="T1" fmla="*/ 5 h 19"/>
                  <a:gd name="T2" fmla="*/ 40 w 44"/>
                  <a:gd name="T3" fmla="*/ 0 h 19"/>
                  <a:gd name="T4" fmla="*/ 5 w 44"/>
                  <a:gd name="T5" fmla="*/ 0 h 19"/>
                  <a:gd name="T6" fmla="*/ 0 w 44"/>
                  <a:gd name="T7" fmla="*/ 5 h 19"/>
                  <a:gd name="T8" fmla="*/ 4 w 44"/>
                  <a:gd name="T9" fmla="*/ 10 h 19"/>
                  <a:gd name="T10" fmla="*/ 0 w 44"/>
                  <a:gd name="T11" fmla="*/ 14 h 19"/>
                  <a:gd name="T12" fmla="*/ 5 w 44"/>
                  <a:gd name="T13" fmla="*/ 19 h 19"/>
                  <a:gd name="T14" fmla="*/ 40 w 44"/>
                  <a:gd name="T15" fmla="*/ 19 h 19"/>
                  <a:gd name="T16" fmla="*/ 44 w 44"/>
                  <a:gd name="T17" fmla="*/ 14 h 19"/>
                  <a:gd name="T18" fmla="*/ 41 w 44"/>
                  <a:gd name="T19" fmla="*/ 10 h 19"/>
                  <a:gd name="T20" fmla="*/ 44 w 44"/>
                  <a:gd name="T21" fmla="*/ 5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4" h="19">
                    <a:moveTo>
                      <a:pt x="44" y="5"/>
                    </a:moveTo>
                    <a:cubicBezTo>
                      <a:pt x="44" y="2"/>
                      <a:pt x="42" y="0"/>
                      <a:pt x="40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2" y="0"/>
                      <a:pt x="0" y="2"/>
                      <a:pt x="0" y="5"/>
                    </a:cubicBezTo>
                    <a:cubicBezTo>
                      <a:pt x="0" y="7"/>
                      <a:pt x="2" y="9"/>
                      <a:pt x="4" y="10"/>
                    </a:cubicBezTo>
                    <a:cubicBezTo>
                      <a:pt x="2" y="10"/>
                      <a:pt x="0" y="12"/>
                      <a:pt x="0" y="14"/>
                    </a:cubicBezTo>
                    <a:cubicBezTo>
                      <a:pt x="0" y="17"/>
                      <a:pt x="2" y="19"/>
                      <a:pt x="5" y="19"/>
                    </a:cubicBezTo>
                    <a:cubicBezTo>
                      <a:pt x="40" y="19"/>
                      <a:pt x="40" y="19"/>
                      <a:pt x="40" y="19"/>
                    </a:cubicBezTo>
                    <a:cubicBezTo>
                      <a:pt x="42" y="19"/>
                      <a:pt x="44" y="17"/>
                      <a:pt x="44" y="14"/>
                    </a:cubicBezTo>
                    <a:cubicBezTo>
                      <a:pt x="44" y="12"/>
                      <a:pt x="43" y="10"/>
                      <a:pt x="41" y="10"/>
                    </a:cubicBezTo>
                    <a:cubicBezTo>
                      <a:pt x="43" y="9"/>
                      <a:pt x="44" y="7"/>
                      <a:pt x="44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3" name="Freeform 79"/>
              <p:cNvSpPr/>
              <p:nvPr/>
            </p:nvSpPr>
            <p:spPr bwMode="auto">
              <a:xfrm>
                <a:off x="-1266826" y="2833688"/>
                <a:ext cx="106363" cy="65088"/>
              </a:xfrm>
              <a:custGeom>
                <a:gdLst>
                  <a:gd name="T0" fmla="*/ 22 w 81"/>
                  <a:gd name="T1" fmla="*/ 43 h 49"/>
                  <a:gd name="T2" fmla="*/ 31 w 81"/>
                  <a:gd name="T3" fmla="*/ 49 h 49"/>
                  <a:gd name="T4" fmla="*/ 50 w 81"/>
                  <a:gd name="T5" fmla="*/ 49 h 49"/>
                  <a:gd name="T6" fmla="*/ 59 w 81"/>
                  <a:gd name="T7" fmla="*/ 43 h 49"/>
                  <a:gd name="T8" fmla="*/ 80 w 81"/>
                  <a:gd name="T9" fmla="*/ 5 h 49"/>
                  <a:gd name="T10" fmla="*/ 76 w 81"/>
                  <a:gd name="T11" fmla="*/ 1 h 49"/>
                  <a:gd name="T12" fmla="*/ 62 w 81"/>
                  <a:gd name="T13" fmla="*/ 7 h 49"/>
                  <a:gd name="T14" fmla="*/ 41 w 81"/>
                  <a:gd name="T15" fmla="*/ 0 h 49"/>
                  <a:gd name="T16" fmla="*/ 40 w 81"/>
                  <a:gd name="T17" fmla="*/ 0 h 49"/>
                  <a:gd name="T18" fmla="*/ 40 w 81"/>
                  <a:gd name="T19" fmla="*/ 0 h 49"/>
                  <a:gd name="T20" fmla="*/ 18 w 81"/>
                  <a:gd name="T21" fmla="*/ 7 h 49"/>
                  <a:gd name="T22" fmla="*/ 5 w 81"/>
                  <a:gd name="T23" fmla="*/ 1 h 49"/>
                  <a:gd name="T24" fmla="*/ 1 w 81"/>
                  <a:gd name="T25" fmla="*/ 5 h 49"/>
                  <a:gd name="T26" fmla="*/ 22 w 81"/>
                  <a:gd name="T27" fmla="*/ 43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1" h="49">
                    <a:moveTo>
                      <a:pt x="22" y="43"/>
                    </a:moveTo>
                    <a:cubicBezTo>
                      <a:pt x="24" y="46"/>
                      <a:pt x="28" y="49"/>
                      <a:pt x="31" y="49"/>
                    </a:cubicBezTo>
                    <a:cubicBezTo>
                      <a:pt x="50" y="49"/>
                      <a:pt x="50" y="49"/>
                      <a:pt x="50" y="49"/>
                    </a:cubicBezTo>
                    <a:cubicBezTo>
                      <a:pt x="53" y="49"/>
                      <a:pt x="57" y="46"/>
                      <a:pt x="59" y="43"/>
                    </a:cubicBezTo>
                    <a:cubicBezTo>
                      <a:pt x="59" y="42"/>
                      <a:pt x="75" y="14"/>
                      <a:pt x="80" y="5"/>
                    </a:cubicBezTo>
                    <a:cubicBezTo>
                      <a:pt x="81" y="2"/>
                      <a:pt x="79" y="0"/>
                      <a:pt x="76" y="1"/>
                    </a:cubicBezTo>
                    <a:cubicBezTo>
                      <a:pt x="72" y="4"/>
                      <a:pt x="70" y="7"/>
                      <a:pt x="62" y="7"/>
                    </a:cubicBezTo>
                    <a:cubicBezTo>
                      <a:pt x="52" y="7"/>
                      <a:pt x="52" y="0"/>
                      <a:pt x="41" y="0"/>
                    </a:cubicBezTo>
                    <a:cubicBezTo>
                      <a:pt x="41" y="0"/>
                      <a:pt x="41" y="0"/>
                      <a:pt x="40" y="0"/>
                    </a:cubicBezTo>
                    <a:cubicBezTo>
                      <a:pt x="40" y="0"/>
                      <a:pt x="40" y="0"/>
                      <a:pt x="40" y="0"/>
                    </a:cubicBezTo>
                    <a:cubicBezTo>
                      <a:pt x="29" y="0"/>
                      <a:pt x="29" y="7"/>
                      <a:pt x="18" y="7"/>
                    </a:cubicBezTo>
                    <a:cubicBezTo>
                      <a:pt x="11" y="7"/>
                      <a:pt x="9" y="4"/>
                      <a:pt x="5" y="1"/>
                    </a:cubicBezTo>
                    <a:cubicBezTo>
                      <a:pt x="2" y="0"/>
                      <a:pt x="0" y="2"/>
                      <a:pt x="1" y="5"/>
                    </a:cubicBezTo>
                    <a:cubicBezTo>
                      <a:pt x="6" y="14"/>
                      <a:pt x="22" y="42"/>
                      <a:pt x="22" y="43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5" name="Freeform 80"/>
              <p:cNvSpPr/>
              <p:nvPr/>
            </p:nvSpPr>
            <p:spPr bwMode="auto">
              <a:xfrm>
                <a:off x="-1073151" y="2755900"/>
                <a:ext cx="131763" cy="79375"/>
              </a:xfrm>
              <a:custGeom>
                <a:gdLst>
                  <a:gd name="T0" fmla="*/ 14 w 99"/>
                  <a:gd name="T1" fmla="*/ 29 h 60"/>
                  <a:gd name="T2" fmla="*/ 24 w 99"/>
                  <a:gd name="T3" fmla="*/ 49 h 60"/>
                  <a:gd name="T4" fmla="*/ 38 w 99"/>
                  <a:gd name="T5" fmla="*/ 60 h 60"/>
                  <a:gd name="T6" fmla="*/ 61 w 99"/>
                  <a:gd name="T7" fmla="*/ 60 h 60"/>
                  <a:gd name="T8" fmla="*/ 63 w 99"/>
                  <a:gd name="T9" fmla="*/ 59 h 60"/>
                  <a:gd name="T10" fmla="*/ 77 w 99"/>
                  <a:gd name="T11" fmla="*/ 43 h 60"/>
                  <a:gd name="T12" fmla="*/ 91 w 99"/>
                  <a:gd name="T13" fmla="*/ 18 h 60"/>
                  <a:gd name="T14" fmla="*/ 97 w 99"/>
                  <a:gd name="T15" fmla="*/ 6 h 60"/>
                  <a:gd name="T16" fmla="*/ 93 w 99"/>
                  <a:gd name="T17" fmla="*/ 2 h 60"/>
                  <a:gd name="T18" fmla="*/ 76 w 99"/>
                  <a:gd name="T19" fmla="*/ 9 h 60"/>
                  <a:gd name="T20" fmla="*/ 63 w 99"/>
                  <a:gd name="T21" fmla="*/ 4 h 60"/>
                  <a:gd name="T22" fmla="*/ 50 w 99"/>
                  <a:gd name="T23" fmla="*/ 0 h 60"/>
                  <a:gd name="T24" fmla="*/ 49 w 99"/>
                  <a:gd name="T25" fmla="*/ 0 h 60"/>
                  <a:gd name="T26" fmla="*/ 48 w 99"/>
                  <a:gd name="T27" fmla="*/ 0 h 60"/>
                  <a:gd name="T28" fmla="*/ 38 w 99"/>
                  <a:gd name="T29" fmla="*/ 2 h 60"/>
                  <a:gd name="T30" fmla="*/ 22 w 99"/>
                  <a:gd name="T31" fmla="*/ 9 h 60"/>
                  <a:gd name="T32" fmla="*/ 5 w 99"/>
                  <a:gd name="T33" fmla="*/ 2 h 60"/>
                  <a:gd name="T34" fmla="*/ 2 w 99"/>
                  <a:gd name="T35" fmla="*/ 7 h 60"/>
                  <a:gd name="T36" fmla="*/ 14 w 99"/>
                  <a:gd name="T37" fmla="*/ 29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9" h="60">
                    <a:moveTo>
                      <a:pt x="14" y="29"/>
                    </a:moveTo>
                    <a:cubicBezTo>
                      <a:pt x="17" y="34"/>
                      <a:pt x="20" y="43"/>
                      <a:pt x="24" y="49"/>
                    </a:cubicBezTo>
                    <a:cubicBezTo>
                      <a:pt x="28" y="55"/>
                      <a:pt x="32" y="60"/>
                      <a:pt x="38" y="60"/>
                    </a:cubicBezTo>
                    <a:cubicBezTo>
                      <a:pt x="61" y="60"/>
                      <a:pt x="61" y="60"/>
                      <a:pt x="61" y="60"/>
                    </a:cubicBezTo>
                    <a:cubicBezTo>
                      <a:pt x="61" y="60"/>
                      <a:pt x="62" y="59"/>
                      <a:pt x="63" y="59"/>
                    </a:cubicBezTo>
                    <a:cubicBezTo>
                      <a:pt x="70" y="58"/>
                      <a:pt x="74" y="49"/>
                      <a:pt x="77" y="43"/>
                    </a:cubicBezTo>
                    <a:cubicBezTo>
                      <a:pt x="81" y="35"/>
                      <a:pt x="86" y="26"/>
                      <a:pt x="91" y="18"/>
                    </a:cubicBezTo>
                    <a:cubicBezTo>
                      <a:pt x="93" y="14"/>
                      <a:pt x="95" y="10"/>
                      <a:pt x="97" y="6"/>
                    </a:cubicBezTo>
                    <a:cubicBezTo>
                      <a:pt x="99" y="3"/>
                      <a:pt x="97" y="0"/>
                      <a:pt x="93" y="2"/>
                    </a:cubicBezTo>
                    <a:cubicBezTo>
                      <a:pt x="88" y="5"/>
                      <a:pt x="85" y="9"/>
                      <a:pt x="76" y="9"/>
                    </a:cubicBezTo>
                    <a:cubicBezTo>
                      <a:pt x="69" y="9"/>
                      <a:pt x="66" y="7"/>
                      <a:pt x="63" y="4"/>
                    </a:cubicBezTo>
                    <a:cubicBezTo>
                      <a:pt x="60" y="2"/>
                      <a:pt x="57" y="0"/>
                      <a:pt x="50" y="0"/>
                    </a:cubicBezTo>
                    <a:cubicBezTo>
                      <a:pt x="50" y="0"/>
                      <a:pt x="50" y="0"/>
                      <a:pt x="49" y="0"/>
                    </a:cubicBezTo>
                    <a:cubicBezTo>
                      <a:pt x="49" y="0"/>
                      <a:pt x="49" y="0"/>
                      <a:pt x="48" y="0"/>
                    </a:cubicBezTo>
                    <a:cubicBezTo>
                      <a:pt x="44" y="0"/>
                      <a:pt x="41" y="1"/>
                      <a:pt x="38" y="2"/>
                    </a:cubicBezTo>
                    <a:cubicBezTo>
                      <a:pt x="34" y="5"/>
                      <a:pt x="31" y="9"/>
                      <a:pt x="22" y="9"/>
                    </a:cubicBezTo>
                    <a:cubicBezTo>
                      <a:pt x="13" y="9"/>
                      <a:pt x="11" y="5"/>
                      <a:pt x="5" y="2"/>
                    </a:cubicBezTo>
                    <a:cubicBezTo>
                      <a:pt x="2" y="0"/>
                      <a:pt x="0" y="3"/>
                      <a:pt x="2" y="7"/>
                    </a:cubicBezTo>
                    <a:cubicBezTo>
                      <a:pt x="6" y="14"/>
                      <a:pt x="10" y="22"/>
                      <a:pt x="14" y="29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1" name="Freeform 81"/>
              <p:cNvSpPr/>
              <p:nvPr/>
            </p:nvSpPr>
            <p:spPr bwMode="auto">
              <a:xfrm>
                <a:off x="-1236663" y="2905125"/>
                <a:ext cx="47625" cy="19050"/>
              </a:xfrm>
              <a:custGeom>
                <a:gdLst>
                  <a:gd name="T0" fmla="*/ 36 w 36"/>
                  <a:gd name="T1" fmla="*/ 4 h 15"/>
                  <a:gd name="T2" fmla="*/ 33 w 36"/>
                  <a:gd name="T3" fmla="*/ 0 h 15"/>
                  <a:gd name="T4" fmla="*/ 4 w 36"/>
                  <a:gd name="T5" fmla="*/ 0 h 15"/>
                  <a:gd name="T6" fmla="*/ 0 w 36"/>
                  <a:gd name="T7" fmla="*/ 4 h 15"/>
                  <a:gd name="T8" fmla="*/ 3 w 36"/>
                  <a:gd name="T9" fmla="*/ 8 h 15"/>
                  <a:gd name="T10" fmla="*/ 0 w 36"/>
                  <a:gd name="T11" fmla="*/ 12 h 15"/>
                  <a:gd name="T12" fmla="*/ 4 w 36"/>
                  <a:gd name="T13" fmla="*/ 15 h 15"/>
                  <a:gd name="T14" fmla="*/ 33 w 36"/>
                  <a:gd name="T15" fmla="*/ 15 h 15"/>
                  <a:gd name="T16" fmla="*/ 36 w 36"/>
                  <a:gd name="T17" fmla="*/ 12 h 15"/>
                  <a:gd name="T18" fmla="*/ 33 w 36"/>
                  <a:gd name="T19" fmla="*/ 8 h 15"/>
                  <a:gd name="T20" fmla="*/ 36 w 36"/>
                  <a:gd name="T21" fmla="*/ 4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6" h="15">
                    <a:moveTo>
                      <a:pt x="36" y="4"/>
                    </a:moveTo>
                    <a:cubicBezTo>
                      <a:pt x="36" y="2"/>
                      <a:pt x="35" y="0"/>
                      <a:pt x="33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2" y="0"/>
                      <a:pt x="0" y="2"/>
                      <a:pt x="0" y="4"/>
                    </a:cubicBezTo>
                    <a:cubicBezTo>
                      <a:pt x="0" y="6"/>
                      <a:pt x="2" y="7"/>
                      <a:pt x="3" y="8"/>
                    </a:cubicBezTo>
                    <a:cubicBezTo>
                      <a:pt x="2" y="8"/>
                      <a:pt x="0" y="10"/>
                      <a:pt x="0" y="12"/>
                    </a:cubicBezTo>
                    <a:cubicBezTo>
                      <a:pt x="0" y="14"/>
                      <a:pt x="2" y="15"/>
                      <a:pt x="4" y="15"/>
                    </a:cubicBezTo>
                    <a:cubicBezTo>
                      <a:pt x="33" y="15"/>
                      <a:pt x="33" y="15"/>
                      <a:pt x="33" y="15"/>
                    </a:cubicBezTo>
                    <a:cubicBezTo>
                      <a:pt x="35" y="15"/>
                      <a:pt x="36" y="14"/>
                      <a:pt x="36" y="12"/>
                    </a:cubicBezTo>
                    <a:cubicBezTo>
                      <a:pt x="36" y="10"/>
                      <a:pt x="35" y="8"/>
                      <a:pt x="33" y="8"/>
                    </a:cubicBezTo>
                    <a:cubicBezTo>
                      <a:pt x="35" y="7"/>
                      <a:pt x="36" y="6"/>
                      <a:pt x="3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00" name="Freeform 82"/>
              <p:cNvSpPr/>
              <p:nvPr/>
            </p:nvSpPr>
            <p:spPr bwMode="auto">
              <a:xfrm>
                <a:off x="-763588" y="2746375"/>
                <a:ext cx="74613" cy="31750"/>
              </a:xfrm>
              <a:custGeom>
                <a:gdLst>
                  <a:gd name="T0" fmla="*/ 56 w 56"/>
                  <a:gd name="T1" fmla="*/ 6 h 24"/>
                  <a:gd name="T2" fmla="*/ 50 w 56"/>
                  <a:gd name="T3" fmla="*/ 0 h 24"/>
                  <a:gd name="T4" fmla="*/ 6 w 56"/>
                  <a:gd name="T5" fmla="*/ 0 h 24"/>
                  <a:gd name="T6" fmla="*/ 0 w 56"/>
                  <a:gd name="T7" fmla="*/ 6 h 24"/>
                  <a:gd name="T8" fmla="*/ 5 w 56"/>
                  <a:gd name="T9" fmla="*/ 12 h 24"/>
                  <a:gd name="T10" fmla="*/ 0 w 56"/>
                  <a:gd name="T11" fmla="*/ 18 h 24"/>
                  <a:gd name="T12" fmla="*/ 6 w 56"/>
                  <a:gd name="T13" fmla="*/ 24 h 24"/>
                  <a:gd name="T14" fmla="*/ 50 w 56"/>
                  <a:gd name="T15" fmla="*/ 24 h 24"/>
                  <a:gd name="T16" fmla="*/ 56 w 56"/>
                  <a:gd name="T17" fmla="*/ 18 h 24"/>
                  <a:gd name="T18" fmla="*/ 51 w 56"/>
                  <a:gd name="T19" fmla="*/ 12 h 24"/>
                  <a:gd name="T20" fmla="*/ 56 w 56"/>
                  <a:gd name="T21" fmla="*/ 6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6" h="24">
                    <a:moveTo>
                      <a:pt x="56" y="6"/>
                    </a:moveTo>
                    <a:cubicBezTo>
                      <a:pt x="56" y="3"/>
                      <a:pt x="53" y="0"/>
                      <a:pt x="50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3" y="0"/>
                      <a:pt x="0" y="3"/>
                      <a:pt x="0" y="6"/>
                    </a:cubicBezTo>
                    <a:cubicBezTo>
                      <a:pt x="0" y="9"/>
                      <a:pt x="2" y="11"/>
                      <a:pt x="5" y="12"/>
                    </a:cubicBezTo>
                    <a:cubicBezTo>
                      <a:pt x="2" y="13"/>
                      <a:pt x="0" y="15"/>
                      <a:pt x="0" y="18"/>
                    </a:cubicBezTo>
                    <a:cubicBezTo>
                      <a:pt x="0" y="21"/>
                      <a:pt x="3" y="24"/>
                      <a:pt x="6" y="24"/>
                    </a:cubicBezTo>
                    <a:cubicBezTo>
                      <a:pt x="50" y="24"/>
                      <a:pt x="50" y="24"/>
                      <a:pt x="50" y="24"/>
                    </a:cubicBezTo>
                    <a:cubicBezTo>
                      <a:pt x="53" y="24"/>
                      <a:pt x="56" y="21"/>
                      <a:pt x="56" y="18"/>
                    </a:cubicBezTo>
                    <a:cubicBezTo>
                      <a:pt x="56" y="15"/>
                      <a:pt x="54" y="13"/>
                      <a:pt x="51" y="12"/>
                    </a:cubicBezTo>
                    <a:cubicBezTo>
                      <a:pt x="54" y="11"/>
                      <a:pt x="56" y="9"/>
                      <a:pt x="56" y="6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01" name="Freeform 83"/>
              <p:cNvSpPr/>
              <p:nvPr/>
            </p:nvSpPr>
            <p:spPr bwMode="auto">
              <a:xfrm>
                <a:off x="-811213" y="2635250"/>
                <a:ext cx="166688" cy="100013"/>
              </a:xfrm>
              <a:custGeom>
                <a:gdLst>
                  <a:gd name="T0" fmla="*/ 19 w 125"/>
                  <a:gd name="T1" fmla="*/ 38 h 76"/>
                  <a:gd name="T2" fmla="*/ 31 w 125"/>
                  <a:gd name="T3" fmla="*/ 63 h 76"/>
                  <a:gd name="T4" fmla="*/ 48 w 125"/>
                  <a:gd name="T5" fmla="*/ 76 h 76"/>
                  <a:gd name="T6" fmla="*/ 77 w 125"/>
                  <a:gd name="T7" fmla="*/ 76 h 76"/>
                  <a:gd name="T8" fmla="*/ 80 w 125"/>
                  <a:gd name="T9" fmla="*/ 75 h 76"/>
                  <a:gd name="T10" fmla="*/ 97 w 125"/>
                  <a:gd name="T11" fmla="*/ 55 h 76"/>
                  <a:gd name="T12" fmla="*/ 115 w 125"/>
                  <a:gd name="T13" fmla="*/ 23 h 76"/>
                  <a:gd name="T14" fmla="*/ 123 w 125"/>
                  <a:gd name="T15" fmla="*/ 9 h 76"/>
                  <a:gd name="T16" fmla="*/ 118 w 125"/>
                  <a:gd name="T17" fmla="*/ 3 h 76"/>
                  <a:gd name="T18" fmla="*/ 96 w 125"/>
                  <a:gd name="T19" fmla="*/ 12 h 76"/>
                  <a:gd name="T20" fmla="*/ 80 w 125"/>
                  <a:gd name="T21" fmla="*/ 6 h 76"/>
                  <a:gd name="T22" fmla="*/ 64 w 125"/>
                  <a:gd name="T23" fmla="*/ 0 h 76"/>
                  <a:gd name="T24" fmla="*/ 63 w 125"/>
                  <a:gd name="T25" fmla="*/ 0 h 76"/>
                  <a:gd name="T26" fmla="*/ 61 w 125"/>
                  <a:gd name="T27" fmla="*/ 0 h 76"/>
                  <a:gd name="T28" fmla="*/ 49 w 125"/>
                  <a:gd name="T29" fmla="*/ 3 h 76"/>
                  <a:gd name="T30" fmla="*/ 29 w 125"/>
                  <a:gd name="T31" fmla="*/ 12 h 76"/>
                  <a:gd name="T32" fmla="*/ 7 w 125"/>
                  <a:gd name="T33" fmla="*/ 3 h 76"/>
                  <a:gd name="T34" fmla="*/ 2 w 125"/>
                  <a:gd name="T35" fmla="*/ 9 h 76"/>
                  <a:gd name="T36" fmla="*/ 19 w 125"/>
                  <a:gd name="T37" fmla="*/ 38 h 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5" h="76">
                    <a:moveTo>
                      <a:pt x="19" y="38"/>
                    </a:moveTo>
                    <a:cubicBezTo>
                      <a:pt x="22" y="44"/>
                      <a:pt x="26" y="54"/>
                      <a:pt x="31" y="63"/>
                    </a:cubicBezTo>
                    <a:cubicBezTo>
                      <a:pt x="35" y="70"/>
                      <a:pt x="41" y="76"/>
                      <a:pt x="48" y="76"/>
                    </a:cubicBezTo>
                    <a:cubicBezTo>
                      <a:pt x="77" y="76"/>
                      <a:pt x="77" y="76"/>
                      <a:pt x="77" y="76"/>
                    </a:cubicBezTo>
                    <a:cubicBezTo>
                      <a:pt x="78" y="76"/>
                      <a:pt x="79" y="76"/>
                      <a:pt x="80" y="75"/>
                    </a:cubicBezTo>
                    <a:cubicBezTo>
                      <a:pt x="89" y="73"/>
                      <a:pt x="93" y="62"/>
                      <a:pt x="97" y="55"/>
                    </a:cubicBezTo>
                    <a:cubicBezTo>
                      <a:pt x="103" y="44"/>
                      <a:pt x="109" y="34"/>
                      <a:pt x="115" y="23"/>
                    </a:cubicBezTo>
                    <a:cubicBezTo>
                      <a:pt x="117" y="18"/>
                      <a:pt x="120" y="14"/>
                      <a:pt x="123" y="9"/>
                    </a:cubicBezTo>
                    <a:cubicBezTo>
                      <a:pt x="125" y="4"/>
                      <a:pt x="123" y="0"/>
                      <a:pt x="118" y="3"/>
                    </a:cubicBezTo>
                    <a:cubicBezTo>
                      <a:pt x="111" y="6"/>
                      <a:pt x="108" y="12"/>
                      <a:pt x="96" y="12"/>
                    </a:cubicBezTo>
                    <a:cubicBezTo>
                      <a:pt x="88" y="12"/>
                      <a:pt x="84" y="9"/>
                      <a:pt x="80" y="6"/>
                    </a:cubicBezTo>
                    <a:cubicBezTo>
                      <a:pt x="76" y="3"/>
                      <a:pt x="72" y="0"/>
                      <a:pt x="64" y="0"/>
                    </a:cubicBezTo>
                    <a:cubicBezTo>
                      <a:pt x="64" y="0"/>
                      <a:pt x="63" y="0"/>
                      <a:pt x="63" y="0"/>
                    </a:cubicBezTo>
                    <a:cubicBezTo>
                      <a:pt x="62" y="0"/>
                      <a:pt x="62" y="0"/>
                      <a:pt x="61" y="0"/>
                    </a:cubicBezTo>
                    <a:cubicBezTo>
                      <a:pt x="56" y="0"/>
                      <a:pt x="52" y="2"/>
                      <a:pt x="49" y="3"/>
                    </a:cubicBezTo>
                    <a:cubicBezTo>
                      <a:pt x="43" y="7"/>
                      <a:pt x="39" y="12"/>
                      <a:pt x="29" y="12"/>
                    </a:cubicBezTo>
                    <a:cubicBezTo>
                      <a:pt x="17" y="12"/>
                      <a:pt x="14" y="6"/>
                      <a:pt x="7" y="3"/>
                    </a:cubicBezTo>
                    <a:cubicBezTo>
                      <a:pt x="3" y="0"/>
                      <a:pt x="0" y="4"/>
                      <a:pt x="2" y="9"/>
                    </a:cubicBezTo>
                    <a:cubicBezTo>
                      <a:pt x="8" y="18"/>
                      <a:pt x="13" y="28"/>
                      <a:pt x="19" y="38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2" name="Freeform 84"/>
              <p:cNvSpPr/>
              <p:nvPr/>
            </p:nvSpPr>
            <p:spPr bwMode="auto">
              <a:xfrm>
                <a:off x="-1204913" y="3017838"/>
                <a:ext cx="33338" cy="60325"/>
              </a:xfrm>
              <a:custGeom>
                <a:gdLst>
                  <a:gd name="T0" fmla="*/ 25 w 25"/>
                  <a:gd name="T1" fmla="*/ 15 h 45"/>
                  <a:gd name="T2" fmla="*/ 11 w 25"/>
                  <a:gd name="T3" fmla="*/ 15 h 45"/>
                  <a:gd name="T4" fmla="*/ 0 w 25"/>
                  <a:gd name="T5" fmla="*/ 0 h 45"/>
                  <a:gd name="T6" fmla="*/ 0 w 25"/>
                  <a:gd name="T7" fmla="*/ 37 h 45"/>
                  <a:gd name="T8" fmla="*/ 12 w 25"/>
                  <a:gd name="T9" fmla="*/ 41 h 45"/>
                  <a:gd name="T10" fmla="*/ 21 w 25"/>
                  <a:gd name="T11" fmla="*/ 45 h 45"/>
                  <a:gd name="T12" fmla="*/ 21 w 25"/>
                  <a:gd name="T13" fmla="*/ 38 h 45"/>
                  <a:gd name="T14" fmla="*/ 25 w 25"/>
                  <a:gd name="T15" fmla="*/ 1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5" h="45">
                    <a:moveTo>
                      <a:pt x="25" y="15"/>
                    </a:moveTo>
                    <a:cubicBezTo>
                      <a:pt x="11" y="15"/>
                      <a:pt x="11" y="15"/>
                      <a:pt x="11" y="15"/>
                    </a:cubicBezTo>
                    <a:cubicBezTo>
                      <a:pt x="10" y="7"/>
                      <a:pt x="9" y="2"/>
                      <a:pt x="0" y="0"/>
                    </a:cubicBezTo>
                    <a:cubicBezTo>
                      <a:pt x="0" y="37"/>
                      <a:pt x="0" y="37"/>
                      <a:pt x="0" y="37"/>
                    </a:cubicBezTo>
                    <a:cubicBezTo>
                      <a:pt x="4" y="38"/>
                      <a:pt x="8" y="39"/>
                      <a:pt x="12" y="41"/>
                    </a:cubicBezTo>
                    <a:cubicBezTo>
                      <a:pt x="15" y="42"/>
                      <a:pt x="18" y="44"/>
                      <a:pt x="21" y="45"/>
                    </a:cubicBezTo>
                    <a:cubicBezTo>
                      <a:pt x="21" y="41"/>
                      <a:pt x="21" y="38"/>
                      <a:pt x="21" y="38"/>
                    </a:cubicBezTo>
                    <a:cubicBezTo>
                      <a:pt x="22" y="30"/>
                      <a:pt x="23" y="23"/>
                      <a:pt x="25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3" name="Freeform 85"/>
              <p:cNvSpPr/>
              <p:nvPr/>
            </p:nvSpPr>
            <p:spPr bwMode="auto">
              <a:xfrm>
                <a:off x="-1231901" y="3017838"/>
                <a:ext cx="15875" cy="44450"/>
              </a:xfrm>
              <a:custGeom>
                <a:gdLst>
                  <a:gd name="T0" fmla="*/ 11 w 11"/>
                  <a:gd name="T1" fmla="*/ 33 h 33"/>
                  <a:gd name="T2" fmla="*/ 11 w 11"/>
                  <a:gd name="T3" fmla="*/ 0 h 33"/>
                  <a:gd name="T4" fmla="*/ 0 w 11"/>
                  <a:gd name="T5" fmla="*/ 15 h 33"/>
                  <a:gd name="T6" fmla="*/ 11 w 11"/>
                  <a:gd name="T7" fmla="*/ 33 h 3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1" h="33">
                    <a:moveTo>
                      <a:pt x="11" y="33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3" y="1"/>
                      <a:pt x="0" y="8"/>
                      <a:pt x="0" y="15"/>
                    </a:cubicBezTo>
                    <a:cubicBezTo>
                      <a:pt x="0" y="23"/>
                      <a:pt x="3" y="30"/>
                      <a:pt x="11" y="33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14" name="Freeform 86"/>
              <p:cNvSpPr/>
              <p:nvPr/>
            </p:nvSpPr>
            <p:spPr bwMode="auto">
              <a:xfrm>
                <a:off x="-1031876" y="2978150"/>
                <a:ext cx="15875" cy="53975"/>
              </a:xfrm>
              <a:custGeom>
                <a:gdLst>
                  <a:gd name="T0" fmla="*/ 0 w 12"/>
                  <a:gd name="T1" fmla="*/ 18 h 40"/>
                  <a:gd name="T2" fmla="*/ 12 w 12"/>
                  <a:gd name="T3" fmla="*/ 40 h 40"/>
                  <a:gd name="T4" fmla="*/ 12 w 12"/>
                  <a:gd name="T5" fmla="*/ 0 h 40"/>
                  <a:gd name="T6" fmla="*/ 0 w 12"/>
                  <a:gd name="T7" fmla="*/ 18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2" h="40">
                    <a:moveTo>
                      <a:pt x="0" y="18"/>
                    </a:moveTo>
                    <a:cubicBezTo>
                      <a:pt x="0" y="28"/>
                      <a:pt x="3" y="35"/>
                      <a:pt x="12" y="40"/>
                    </a:cubicBezTo>
                    <a:cubicBezTo>
                      <a:pt x="12" y="0"/>
                      <a:pt x="12" y="0"/>
                      <a:pt x="12" y="0"/>
                    </a:cubicBezTo>
                    <a:cubicBezTo>
                      <a:pt x="3" y="2"/>
                      <a:pt x="0" y="9"/>
                      <a:pt x="0" y="18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28" name="Freeform 87"/>
              <p:cNvSpPr/>
              <p:nvPr/>
            </p:nvSpPr>
            <p:spPr bwMode="auto">
              <a:xfrm>
                <a:off x="-758826" y="2917825"/>
                <a:ext cx="20638" cy="66675"/>
              </a:xfrm>
              <a:custGeom>
                <a:gdLst>
                  <a:gd name="T0" fmla="*/ 0 w 16"/>
                  <a:gd name="T1" fmla="*/ 22 h 50"/>
                  <a:gd name="T2" fmla="*/ 16 w 16"/>
                  <a:gd name="T3" fmla="*/ 50 h 50"/>
                  <a:gd name="T4" fmla="*/ 16 w 16"/>
                  <a:gd name="T5" fmla="*/ 0 h 50"/>
                  <a:gd name="T6" fmla="*/ 0 w 16"/>
                  <a:gd name="T7" fmla="*/ 22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50">
                    <a:moveTo>
                      <a:pt x="0" y="22"/>
                    </a:moveTo>
                    <a:cubicBezTo>
                      <a:pt x="0" y="35"/>
                      <a:pt x="5" y="44"/>
                      <a:pt x="16" y="50"/>
                    </a:cubicBezTo>
                    <a:cubicBezTo>
                      <a:pt x="16" y="0"/>
                      <a:pt x="16" y="0"/>
                      <a:pt x="16" y="0"/>
                    </a:cubicBezTo>
                    <a:cubicBezTo>
                      <a:pt x="5" y="2"/>
                      <a:pt x="0" y="11"/>
                      <a:pt x="0" y="22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0" name="Freeform 88"/>
              <p:cNvSpPr/>
              <p:nvPr/>
            </p:nvSpPr>
            <p:spPr bwMode="auto">
              <a:xfrm>
                <a:off x="-719138" y="3013075"/>
                <a:ext cx="25400" cy="73025"/>
              </a:xfrm>
              <a:custGeom>
                <a:gdLst>
                  <a:gd name="T0" fmla="*/ 0 w 19"/>
                  <a:gd name="T1" fmla="*/ 0 h 55"/>
                  <a:gd name="T2" fmla="*/ 0 w 19"/>
                  <a:gd name="T3" fmla="*/ 55 h 55"/>
                  <a:gd name="T4" fmla="*/ 19 w 19"/>
                  <a:gd name="T5" fmla="*/ 30 h 55"/>
                  <a:gd name="T6" fmla="*/ 0 w 19"/>
                  <a:gd name="T7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9" h="55">
                    <a:moveTo>
                      <a:pt x="0" y="0"/>
                    </a:moveTo>
                    <a:cubicBezTo>
                      <a:pt x="0" y="55"/>
                      <a:pt x="0" y="55"/>
                      <a:pt x="0" y="55"/>
                    </a:cubicBezTo>
                    <a:cubicBezTo>
                      <a:pt x="14" y="53"/>
                      <a:pt x="19" y="44"/>
                      <a:pt x="19" y="30"/>
                    </a:cubicBezTo>
                    <a:cubicBezTo>
                      <a:pt x="19" y="15"/>
                      <a:pt x="14" y="6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1" name="Freeform 130"/>
              <p:cNvSpPr/>
              <p:nvPr/>
            </p:nvSpPr>
            <p:spPr bwMode="auto">
              <a:xfrm>
                <a:off x="-1389063" y="2986088"/>
                <a:ext cx="1023938" cy="339725"/>
              </a:xfrm>
              <a:custGeom>
                <a:gdLst>
                  <a:gd name="T0" fmla="*/ 573 w 645"/>
                  <a:gd name="T1" fmla="*/ 116 h 214"/>
                  <a:gd name="T2" fmla="*/ 645 w 645"/>
                  <a:gd name="T3" fmla="*/ 9 h 214"/>
                  <a:gd name="T4" fmla="*/ 516 w 645"/>
                  <a:gd name="T5" fmla="*/ 0 h 214"/>
                  <a:gd name="T6" fmla="*/ 536 w 645"/>
                  <a:gd name="T7" fmla="*/ 41 h 214"/>
                  <a:gd name="T8" fmla="*/ 275 w 645"/>
                  <a:gd name="T9" fmla="*/ 165 h 214"/>
                  <a:gd name="T10" fmla="*/ 220 w 645"/>
                  <a:gd name="T11" fmla="*/ 60 h 214"/>
                  <a:gd name="T12" fmla="*/ 0 w 645"/>
                  <a:gd name="T13" fmla="*/ 150 h 214"/>
                  <a:gd name="T14" fmla="*/ 16 w 645"/>
                  <a:gd name="T15" fmla="*/ 184 h 214"/>
                  <a:gd name="T16" fmla="*/ 205 w 645"/>
                  <a:gd name="T17" fmla="*/ 108 h 214"/>
                  <a:gd name="T18" fmla="*/ 260 w 645"/>
                  <a:gd name="T19" fmla="*/ 214 h 214"/>
                  <a:gd name="T20" fmla="*/ 553 w 645"/>
                  <a:gd name="T21" fmla="*/ 75 h 214"/>
                  <a:gd name="T22" fmla="*/ 573 w 645"/>
                  <a:gd name="T23" fmla="*/ 116 h 2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645" h="214">
                    <a:moveTo>
                      <a:pt x="573" y="116"/>
                    </a:moveTo>
                    <a:lnTo>
                      <a:pt x="645" y="9"/>
                    </a:lnTo>
                    <a:lnTo>
                      <a:pt x="516" y="0"/>
                    </a:lnTo>
                    <a:lnTo>
                      <a:pt x="536" y="41"/>
                    </a:lnTo>
                    <a:lnTo>
                      <a:pt x="275" y="165"/>
                    </a:lnTo>
                    <a:lnTo>
                      <a:pt x="220" y="60"/>
                    </a:lnTo>
                    <a:lnTo>
                      <a:pt x="0" y="150"/>
                    </a:lnTo>
                    <a:lnTo>
                      <a:pt x="16" y="184"/>
                    </a:lnTo>
                    <a:lnTo>
                      <a:pt x="205" y="108"/>
                    </a:lnTo>
                    <a:lnTo>
                      <a:pt x="260" y="214"/>
                    </a:lnTo>
                    <a:lnTo>
                      <a:pt x="553" y="75"/>
                    </a:lnTo>
                    <a:lnTo>
                      <a:pt x="573" y="116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2" name="Freeform 90"/>
              <p:cNvSpPr/>
              <p:nvPr/>
            </p:nvSpPr>
            <p:spPr bwMode="auto">
              <a:xfrm>
                <a:off x="-827088" y="3054350"/>
                <a:ext cx="282575" cy="157163"/>
              </a:xfrm>
              <a:custGeom>
                <a:gdLst>
                  <a:gd name="T0" fmla="*/ 0 w 214"/>
                  <a:gd name="T1" fmla="*/ 102 h 119"/>
                  <a:gd name="T2" fmla="*/ 62 w 214"/>
                  <a:gd name="T3" fmla="*/ 119 h 119"/>
                  <a:gd name="T4" fmla="*/ 68 w 214"/>
                  <a:gd name="T5" fmla="*/ 119 h 119"/>
                  <a:gd name="T6" fmla="*/ 201 w 214"/>
                  <a:gd name="T7" fmla="*/ 56 h 119"/>
                  <a:gd name="T8" fmla="*/ 214 w 214"/>
                  <a:gd name="T9" fmla="*/ 0 h 119"/>
                  <a:gd name="T10" fmla="*/ 0 w 214"/>
                  <a:gd name="T11" fmla="*/ 102 h 1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4" h="119">
                    <a:moveTo>
                      <a:pt x="0" y="102"/>
                    </a:moveTo>
                    <a:cubicBezTo>
                      <a:pt x="18" y="111"/>
                      <a:pt x="39" y="117"/>
                      <a:pt x="62" y="119"/>
                    </a:cubicBezTo>
                    <a:cubicBezTo>
                      <a:pt x="64" y="119"/>
                      <a:pt x="66" y="119"/>
                      <a:pt x="68" y="119"/>
                    </a:cubicBezTo>
                    <a:cubicBezTo>
                      <a:pt x="201" y="56"/>
                      <a:pt x="201" y="56"/>
                      <a:pt x="201" y="56"/>
                    </a:cubicBezTo>
                    <a:cubicBezTo>
                      <a:pt x="210" y="39"/>
                      <a:pt x="214" y="20"/>
                      <a:pt x="214" y="0"/>
                    </a:cubicBezTo>
                    <a:lnTo>
                      <a:pt x="0" y="102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3" name="Freeform 91"/>
              <p:cNvSpPr/>
              <p:nvPr/>
            </p:nvSpPr>
            <p:spPr bwMode="auto">
              <a:xfrm>
                <a:off x="-569913" y="2986088"/>
                <a:ext cx="23813" cy="49213"/>
              </a:xfrm>
              <a:custGeom>
                <a:gdLst>
                  <a:gd name="T0" fmla="*/ 18 w 18"/>
                  <a:gd name="T1" fmla="*/ 38 h 38"/>
                  <a:gd name="T2" fmla="*/ 12 w 18"/>
                  <a:gd name="T3" fmla="*/ 1 h 38"/>
                  <a:gd name="T4" fmla="*/ 0 w 18"/>
                  <a:gd name="T5" fmla="*/ 0 h 38"/>
                  <a:gd name="T6" fmla="*/ 18 w 18"/>
                  <a:gd name="T7" fmla="*/ 38 h 3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8" h="38">
                    <a:moveTo>
                      <a:pt x="18" y="38"/>
                    </a:moveTo>
                    <a:cubicBezTo>
                      <a:pt x="18" y="25"/>
                      <a:pt x="15" y="13"/>
                      <a:pt x="12" y="1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18" y="38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4" name="Freeform 92"/>
              <p:cNvSpPr/>
              <p:nvPr/>
            </p:nvSpPr>
            <p:spPr bwMode="auto">
              <a:xfrm>
                <a:off x="-914401" y="2787650"/>
                <a:ext cx="350838" cy="381000"/>
              </a:xfrm>
              <a:custGeom>
                <a:gdLst>
                  <a:gd name="T0" fmla="*/ 35 w 265"/>
                  <a:gd name="T1" fmla="*/ 281 h 287"/>
                  <a:gd name="T2" fmla="*/ 42 w 265"/>
                  <a:gd name="T3" fmla="*/ 287 h 287"/>
                  <a:gd name="T4" fmla="*/ 133 w 265"/>
                  <a:gd name="T5" fmla="*/ 243 h 287"/>
                  <a:gd name="T6" fmla="*/ 133 w 265"/>
                  <a:gd name="T7" fmla="*/ 239 h 287"/>
                  <a:gd name="T8" fmla="*/ 87 w 265"/>
                  <a:gd name="T9" fmla="*/ 203 h 287"/>
                  <a:gd name="T10" fmla="*/ 115 w 265"/>
                  <a:gd name="T11" fmla="*/ 203 h 287"/>
                  <a:gd name="T12" fmla="*/ 133 w 265"/>
                  <a:gd name="T13" fmla="*/ 225 h 287"/>
                  <a:gd name="T14" fmla="*/ 133 w 265"/>
                  <a:gd name="T15" fmla="*/ 164 h 287"/>
                  <a:gd name="T16" fmla="*/ 89 w 265"/>
                  <a:gd name="T17" fmla="*/ 123 h 287"/>
                  <a:gd name="T18" fmla="*/ 133 w 265"/>
                  <a:gd name="T19" fmla="*/ 84 h 287"/>
                  <a:gd name="T20" fmla="*/ 133 w 265"/>
                  <a:gd name="T21" fmla="*/ 66 h 287"/>
                  <a:gd name="T22" fmla="*/ 147 w 265"/>
                  <a:gd name="T23" fmla="*/ 66 h 287"/>
                  <a:gd name="T24" fmla="*/ 147 w 265"/>
                  <a:gd name="T25" fmla="*/ 84 h 287"/>
                  <a:gd name="T26" fmla="*/ 191 w 265"/>
                  <a:gd name="T27" fmla="*/ 120 h 287"/>
                  <a:gd name="T28" fmla="*/ 162 w 265"/>
                  <a:gd name="T29" fmla="*/ 120 h 287"/>
                  <a:gd name="T30" fmla="*/ 147 w 265"/>
                  <a:gd name="T31" fmla="*/ 98 h 287"/>
                  <a:gd name="T32" fmla="*/ 147 w 265"/>
                  <a:gd name="T33" fmla="*/ 153 h 287"/>
                  <a:gd name="T34" fmla="*/ 164 w 265"/>
                  <a:gd name="T35" fmla="*/ 159 h 287"/>
                  <a:gd name="T36" fmla="*/ 195 w 265"/>
                  <a:gd name="T37" fmla="*/ 198 h 287"/>
                  <a:gd name="T38" fmla="*/ 192 w 265"/>
                  <a:gd name="T39" fmla="*/ 215 h 287"/>
                  <a:gd name="T40" fmla="*/ 251 w 265"/>
                  <a:gd name="T41" fmla="*/ 187 h 287"/>
                  <a:gd name="T42" fmla="*/ 238 w 265"/>
                  <a:gd name="T43" fmla="*/ 160 h 287"/>
                  <a:gd name="T44" fmla="*/ 239 w 265"/>
                  <a:gd name="T45" fmla="*/ 135 h 287"/>
                  <a:gd name="T46" fmla="*/ 260 w 265"/>
                  <a:gd name="T47" fmla="*/ 124 h 287"/>
                  <a:gd name="T48" fmla="*/ 262 w 265"/>
                  <a:gd name="T49" fmla="*/ 124 h 287"/>
                  <a:gd name="T50" fmla="*/ 265 w 265"/>
                  <a:gd name="T51" fmla="*/ 124 h 287"/>
                  <a:gd name="T52" fmla="*/ 246 w 265"/>
                  <a:gd name="T53" fmla="*/ 83 h 287"/>
                  <a:gd name="T54" fmla="*/ 241 w 265"/>
                  <a:gd name="T55" fmla="*/ 73 h 287"/>
                  <a:gd name="T56" fmla="*/ 168 w 265"/>
                  <a:gd name="T57" fmla="*/ 0 h 287"/>
                  <a:gd name="T58" fmla="*/ 158 w 265"/>
                  <a:gd name="T59" fmla="*/ 0 h 287"/>
                  <a:gd name="T60" fmla="*/ 127 w 265"/>
                  <a:gd name="T61" fmla="*/ 0 h 287"/>
                  <a:gd name="T62" fmla="*/ 116 w 265"/>
                  <a:gd name="T63" fmla="*/ 0 h 287"/>
                  <a:gd name="T64" fmla="*/ 32 w 265"/>
                  <a:gd name="T65" fmla="*/ 94 h 287"/>
                  <a:gd name="T66" fmla="*/ 6 w 265"/>
                  <a:gd name="T67" fmla="*/ 217 h 287"/>
                  <a:gd name="T68" fmla="*/ 35 w 265"/>
                  <a:gd name="T69" fmla="*/ 281 h 2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65" h="287">
                    <a:moveTo>
                      <a:pt x="35" y="281"/>
                    </a:moveTo>
                    <a:cubicBezTo>
                      <a:pt x="37" y="283"/>
                      <a:pt x="39" y="285"/>
                      <a:pt x="42" y="287"/>
                    </a:cubicBezTo>
                    <a:cubicBezTo>
                      <a:pt x="133" y="243"/>
                      <a:pt x="133" y="243"/>
                      <a:pt x="133" y="243"/>
                    </a:cubicBezTo>
                    <a:cubicBezTo>
                      <a:pt x="133" y="239"/>
                      <a:pt x="133" y="239"/>
                      <a:pt x="133" y="239"/>
                    </a:cubicBezTo>
                    <a:cubicBezTo>
                      <a:pt x="109" y="238"/>
                      <a:pt x="89" y="231"/>
                      <a:pt x="87" y="203"/>
                    </a:cubicBezTo>
                    <a:cubicBezTo>
                      <a:pt x="115" y="203"/>
                      <a:pt x="115" y="203"/>
                      <a:pt x="115" y="203"/>
                    </a:cubicBezTo>
                    <a:cubicBezTo>
                      <a:pt x="115" y="216"/>
                      <a:pt x="121" y="224"/>
                      <a:pt x="133" y="225"/>
                    </a:cubicBezTo>
                    <a:cubicBezTo>
                      <a:pt x="133" y="164"/>
                      <a:pt x="133" y="164"/>
                      <a:pt x="133" y="164"/>
                    </a:cubicBezTo>
                    <a:cubicBezTo>
                      <a:pt x="112" y="158"/>
                      <a:pt x="89" y="150"/>
                      <a:pt x="89" y="123"/>
                    </a:cubicBezTo>
                    <a:cubicBezTo>
                      <a:pt x="89" y="97"/>
                      <a:pt x="110" y="85"/>
                      <a:pt x="133" y="84"/>
                    </a:cubicBezTo>
                    <a:cubicBezTo>
                      <a:pt x="133" y="66"/>
                      <a:pt x="133" y="66"/>
                      <a:pt x="133" y="66"/>
                    </a:cubicBezTo>
                    <a:cubicBezTo>
                      <a:pt x="147" y="66"/>
                      <a:pt x="147" y="66"/>
                      <a:pt x="147" y="66"/>
                    </a:cubicBezTo>
                    <a:cubicBezTo>
                      <a:pt x="147" y="84"/>
                      <a:pt x="147" y="84"/>
                      <a:pt x="147" y="84"/>
                    </a:cubicBezTo>
                    <a:cubicBezTo>
                      <a:pt x="166" y="86"/>
                      <a:pt x="191" y="98"/>
                      <a:pt x="191" y="120"/>
                    </a:cubicBezTo>
                    <a:cubicBezTo>
                      <a:pt x="162" y="120"/>
                      <a:pt x="162" y="120"/>
                      <a:pt x="162" y="120"/>
                    </a:cubicBezTo>
                    <a:cubicBezTo>
                      <a:pt x="162" y="108"/>
                      <a:pt x="159" y="101"/>
                      <a:pt x="147" y="98"/>
                    </a:cubicBezTo>
                    <a:cubicBezTo>
                      <a:pt x="147" y="153"/>
                      <a:pt x="147" y="153"/>
                      <a:pt x="147" y="153"/>
                    </a:cubicBezTo>
                    <a:cubicBezTo>
                      <a:pt x="152" y="155"/>
                      <a:pt x="158" y="157"/>
                      <a:pt x="164" y="159"/>
                    </a:cubicBezTo>
                    <a:cubicBezTo>
                      <a:pt x="182" y="166"/>
                      <a:pt x="195" y="177"/>
                      <a:pt x="195" y="198"/>
                    </a:cubicBezTo>
                    <a:cubicBezTo>
                      <a:pt x="195" y="205"/>
                      <a:pt x="194" y="211"/>
                      <a:pt x="192" y="215"/>
                    </a:cubicBezTo>
                    <a:cubicBezTo>
                      <a:pt x="251" y="187"/>
                      <a:pt x="251" y="187"/>
                      <a:pt x="251" y="187"/>
                    </a:cubicBezTo>
                    <a:cubicBezTo>
                      <a:pt x="238" y="160"/>
                      <a:pt x="238" y="160"/>
                      <a:pt x="238" y="160"/>
                    </a:cubicBezTo>
                    <a:cubicBezTo>
                      <a:pt x="234" y="152"/>
                      <a:pt x="234" y="142"/>
                      <a:pt x="239" y="135"/>
                    </a:cubicBezTo>
                    <a:cubicBezTo>
                      <a:pt x="244" y="128"/>
                      <a:pt x="252" y="124"/>
                      <a:pt x="260" y="124"/>
                    </a:cubicBezTo>
                    <a:cubicBezTo>
                      <a:pt x="260" y="124"/>
                      <a:pt x="261" y="124"/>
                      <a:pt x="262" y="124"/>
                    </a:cubicBezTo>
                    <a:cubicBezTo>
                      <a:pt x="265" y="124"/>
                      <a:pt x="265" y="124"/>
                      <a:pt x="265" y="124"/>
                    </a:cubicBezTo>
                    <a:cubicBezTo>
                      <a:pt x="260" y="110"/>
                      <a:pt x="253" y="96"/>
                      <a:pt x="246" y="83"/>
                    </a:cubicBezTo>
                    <a:cubicBezTo>
                      <a:pt x="245" y="80"/>
                      <a:pt x="243" y="76"/>
                      <a:pt x="241" y="73"/>
                    </a:cubicBezTo>
                    <a:cubicBezTo>
                      <a:pt x="222" y="39"/>
                      <a:pt x="196" y="11"/>
                      <a:pt x="168" y="0"/>
                    </a:cubicBezTo>
                    <a:cubicBezTo>
                      <a:pt x="168" y="0"/>
                      <a:pt x="164" y="0"/>
                      <a:pt x="158" y="0"/>
                    </a:cubicBezTo>
                    <a:cubicBezTo>
                      <a:pt x="127" y="0"/>
                      <a:pt x="127" y="0"/>
                      <a:pt x="127" y="0"/>
                    </a:cubicBezTo>
                    <a:cubicBezTo>
                      <a:pt x="121" y="0"/>
                      <a:pt x="116" y="0"/>
                      <a:pt x="116" y="0"/>
                    </a:cubicBezTo>
                    <a:cubicBezTo>
                      <a:pt x="76" y="15"/>
                      <a:pt x="48" y="56"/>
                      <a:pt x="32" y="94"/>
                    </a:cubicBezTo>
                    <a:cubicBezTo>
                      <a:pt x="16" y="131"/>
                      <a:pt x="0" y="175"/>
                      <a:pt x="6" y="217"/>
                    </a:cubicBezTo>
                    <a:cubicBezTo>
                      <a:pt x="9" y="239"/>
                      <a:pt x="20" y="265"/>
                      <a:pt x="35" y="281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5" name="Freeform 93"/>
              <p:cNvSpPr/>
              <p:nvPr/>
            </p:nvSpPr>
            <p:spPr bwMode="auto">
              <a:xfrm>
                <a:off x="-1144588" y="3090863"/>
                <a:ext cx="173038" cy="122238"/>
              </a:xfrm>
              <a:custGeom>
                <a:gdLst>
                  <a:gd name="T0" fmla="*/ 104 w 130"/>
                  <a:gd name="T1" fmla="*/ 92 h 92"/>
                  <a:gd name="T2" fmla="*/ 117 w 130"/>
                  <a:gd name="T3" fmla="*/ 91 h 92"/>
                  <a:gd name="T4" fmla="*/ 130 w 130"/>
                  <a:gd name="T5" fmla="*/ 89 h 92"/>
                  <a:gd name="T6" fmla="*/ 105 w 130"/>
                  <a:gd name="T7" fmla="*/ 43 h 92"/>
                  <a:gd name="T8" fmla="*/ 97 w 130"/>
                  <a:gd name="T9" fmla="*/ 43 h 92"/>
                  <a:gd name="T10" fmla="*/ 97 w 130"/>
                  <a:gd name="T11" fmla="*/ 28 h 92"/>
                  <a:gd name="T12" fmla="*/ 97 w 130"/>
                  <a:gd name="T13" fmla="*/ 27 h 92"/>
                  <a:gd name="T14" fmla="*/ 61 w 130"/>
                  <a:gd name="T15" fmla="*/ 0 h 92"/>
                  <a:gd name="T16" fmla="*/ 0 w 130"/>
                  <a:gd name="T17" fmla="*/ 25 h 92"/>
                  <a:gd name="T18" fmla="*/ 20 w 130"/>
                  <a:gd name="T19" fmla="*/ 60 h 92"/>
                  <a:gd name="T20" fmla="*/ 25 w 130"/>
                  <a:gd name="T21" fmla="*/ 65 h 92"/>
                  <a:gd name="T22" fmla="*/ 61 w 130"/>
                  <a:gd name="T23" fmla="*/ 50 h 92"/>
                  <a:gd name="T24" fmla="*/ 82 w 130"/>
                  <a:gd name="T25" fmla="*/ 90 h 92"/>
                  <a:gd name="T26" fmla="*/ 92 w 130"/>
                  <a:gd name="T27" fmla="*/ 91 h 92"/>
                  <a:gd name="T28" fmla="*/ 104 w 130"/>
                  <a:gd name="T29" fmla="*/ 92 h 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0" h="92">
                    <a:moveTo>
                      <a:pt x="104" y="92"/>
                    </a:moveTo>
                    <a:cubicBezTo>
                      <a:pt x="109" y="92"/>
                      <a:pt x="113" y="91"/>
                      <a:pt x="117" y="91"/>
                    </a:cubicBezTo>
                    <a:cubicBezTo>
                      <a:pt x="121" y="91"/>
                      <a:pt x="125" y="90"/>
                      <a:pt x="130" y="89"/>
                    </a:cubicBezTo>
                    <a:cubicBezTo>
                      <a:pt x="105" y="43"/>
                      <a:pt x="105" y="43"/>
                      <a:pt x="105" y="43"/>
                    </a:cubicBezTo>
                    <a:cubicBezTo>
                      <a:pt x="97" y="43"/>
                      <a:pt x="97" y="43"/>
                      <a:pt x="97" y="43"/>
                    </a:cubicBezTo>
                    <a:cubicBezTo>
                      <a:pt x="97" y="28"/>
                      <a:pt x="97" y="28"/>
                      <a:pt x="97" y="28"/>
                    </a:cubicBezTo>
                    <a:cubicBezTo>
                      <a:pt x="97" y="27"/>
                      <a:pt x="97" y="27"/>
                      <a:pt x="97" y="27"/>
                    </a:cubicBezTo>
                    <a:cubicBezTo>
                      <a:pt x="78" y="26"/>
                      <a:pt x="63" y="20"/>
                      <a:pt x="61" y="0"/>
                    </a:cubicBezTo>
                    <a:cubicBezTo>
                      <a:pt x="0" y="25"/>
                      <a:pt x="0" y="25"/>
                      <a:pt x="0" y="25"/>
                    </a:cubicBezTo>
                    <a:cubicBezTo>
                      <a:pt x="4" y="38"/>
                      <a:pt x="11" y="51"/>
                      <a:pt x="20" y="60"/>
                    </a:cubicBezTo>
                    <a:cubicBezTo>
                      <a:pt x="21" y="61"/>
                      <a:pt x="23" y="63"/>
                      <a:pt x="25" y="65"/>
                    </a:cubicBezTo>
                    <a:cubicBezTo>
                      <a:pt x="61" y="50"/>
                      <a:pt x="61" y="50"/>
                      <a:pt x="61" y="50"/>
                    </a:cubicBezTo>
                    <a:cubicBezTo>
                      <a:pt x="82" y="90"/>
                      <a:pt x="82" y="90"/>
                      <a:pt x="82" y="90"/>
                    </a:cubicBezTo>
                    <a:cubicBezTo>
                      <a:pt x="85" y="90"/>
                      <a:pt x="89" y="91"/>
                      <a:pt x="92" y="91"/>
                    </a:cubicBezTo>
                    <a:cubicBezTo>
                      <a:pt x="96" y="91"/>
                      <a:pt x="100" y="92"/>
                      <a:pt x="104" y="92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6" name="Freeform 94"/>
              <p:cNvSpPr/>
              <p:nvPr/>
            </p:nvSpPr>
            <p:spPr bwMode="auto">
              <a:xfrm>
                <a:off x="-1152526" y="2876550"/>
                <a:ext cx="258763" cy="323850"/>
              </a:xfrm>
              <a:custGeom>
                <a:gdLst>
                  <a:gd name="T0" fmla="*/ 76 w 195"/>
                  <a:gd name="T1" fmla="*/ 132 h 245"/>
                  <a:gd name="T2" fmla="*/ 85 w 195"/>
                  <a:gd name="T3" fmla="*/ 130 h 245"/>
                  <a:gd name="T4" fmla="*/ 103 w 195"/>
                  <a:gd name="T5" fmla="*/ 138 h 245"/>
                  <a:gd name="T6" fmla="*/ 103 w 195"/>
                  <a:gd name="T7" fmla="*/ 130 h 245"/>
                  <a:gd name="T8" fmla="*/ 68 w 195"/>
                  <a:gd name="T9" fmla="*/ 97 h 245"/>
                  <a:gd name="T10" fmla="*/ 103 w 195"/>
                  <a:gd name="T11" fmla="*/ 66 h 245"/>
                  <a:gd name="T12" fmla="*/ 103 w 195"/>
                  <a:gd name="T13" fmla="*/ 52 h 245"/>
                  <a:gd name="T14" fmla="*/ 114 w 195"/>
                  <a:gd name="T15" fmla="*/ 52 h 245"/>
                  <a:gd name="T16" fmla="*/ 114 w 195"/>
                  <a:gd name="T17" fmla="*/ 66 h 245"/>
                  <a:gd name="T18" fmla="*/ 149 w 195"/>
                  <a:gd name="T19" fmla="*/ 95 h 245"/>
                  <a:gd name="T20" fmla="*/ 126 w 195"/>
                  <a:gd name="T21" fmla="*/ 95 h 245"/>
                  <a:gd name="T22" fmla="*/ 114 w 195"/>
                  <a:gd name="T23" fmla="*/ 77 h 245"/>
                  <a:gd name="T24" fmla="*/ 114 w 195"/>
                  <a:gd name="T25" fmla="*/ 121 h 245"/>
                  <a:gd name="T26" fmla="*/ 128 w 195"/>
                  <a:gd name="T27" fmla="*/ 125 h 245"/>
                  <a:gd name="T28" fmla="*/ 152 w 195"/>
                  <a:gd name="T29" fmla="*/ 157 h 245"/>
                  <a:gd name="T30" fmla="*/ 129 w 195"/>
                  <a:gd name="T31" fmla="*/ 186 h 245"/>
                  <a:gd name="T32" fmla="*/ 160 w 195"/>
                  <a:gd name="T33" fmla="*/ 245 h 245"/>
                  <a:gd name="T34" fmla="*/ 195 w 195"/>
                  <a:gd name="T35" fmla="*/ 222 h 245"/>
                  <a:gd name="T36" fmla="*/ 165 w 195"/>
                  <a:gd name="T37" fmla="*/ 153 h 245"/>
                  <a:gd name="T38" fmla="*/ 182 w 195"/>
                  <a:gd name="T39" fmla="*/ 46 h 245"/>
                  <a:gd name="T40" fmla="*/ 131 w 195"/>
                  <a:gd name="T41" fmla="*/ 0 h 245"/>
                  <a:gd name="T42" fmla="*/ 123 w 195"/>
                  <a:gd name="T43" fmla="*/ 0 h 245"/>
                  <a:gd name="T44" fmla="*/ 98 w 195"/>
                  <a:gd name="T45" fmla="*/ 0 h 245"/>
                  <a:gd name="T46" fmla="*/ 90 w 195"/>
                  <a:gd name="T47" fmla="*/ 0 h 245"/>
                  <a:gd name="T48" fmla="*/ 23 w 195"/>
                  <a:gd name="T49" fmla="*/ 74 h 245"/>
                  <a:gd name="T50" fmla="*/ 1 w 195"/>
                  <a:gd name="T51" fmla="*/ 162 h 245"/>
                  <a:gd name="T52" fmla="*/ 76 w 195"/>
                  <a:gd name="T53" fmla="*/ 132 h 2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5" h="245">
                    <a:moveTo>
                      <a:pt x="76" y="132"/>
                    </a:moveTo>
                    <a:cubicBezTo>
                      <a:pt x="79" y="131"/>
                      <a:pt x="82" y="130"/>
                      <a:pt x="85" y="130"/>
                    </a:cubicBezTo>
                    <a:cubicBezTo>
                      <a:pt x="92" y="130"/>
                      <a:pt x="99" y="133"/>
                      <a:pt x="103" y="138"/>
                    </a:cubicBezTo>
                    <a:cubicBezTo>
                      <a:pt x="103" y="130"/>
                      <a:pt x="103" y="130"/>
                      <a:pt x="103" y="130"/>
                    </a:cubicBezTo>
                    <a:cubicBezTo>
                      <a:pt x="86" y="124"/>
                      <a:pt x="68" y="118"/>
                      <a:pt x="68" y="97"/>
                    </a:cubicBezTo>
                    <a:cubicBezTo>
                      <a:pt x="68" y="77"/>
                      <a:pt x="85" y="67"/>
                      <a:pt x="103" y="66"/>
                    </a:cubicBezTo>
                    <a:cubicBezTo>
                      <a:pt x="103" y="52"/>
                      <a:pt x="103" y="52"/>
                      <a:pt x="103" y="52"/>
                    </a:cubicBezTo>
                    <a:cubicBezTo>
                      <a:pt x="114" y="52"/>
                      <a:pt x="114" y="52"/>
                      <a:pt x="114" y="52"/>
                    </a:cubicBezTo>
                    <a:cubicBezTo>
                      <a:pt x="114" y="66"/>
                      <a:pt x="114" y="66"/>
                      <a:pt x="114" y="66"/>
                    </a:cubicBezTo>
                    <a:cubicBezTo>
                      <a:pt x="129" y="68"/>
                      <a:pt x="149" y="77"/>
                      <a:pt x="149" y="95"/>
                    </a:cubicBezTo>
                    <a:cubicBezTo>
                      <a:pt x="126" y="95"/>
                      <a:pt x="126" y="95"/>
                      <a:pt x="126" y="95"/>
                    </a:cubicBezTo>
                    <a:cubicBezTo>
                      <a:pt x="126" y="85"/>
                      <a:pt x="124" y="80"/>
                      <a:pt x="114" y="77"/>
                    </a:cubicBezTo>
                    <a:cubicBezTo>
                      <a:pt x="114" y="121"/>
                      <a:pt x="114" y="121"/>
                      <a:pt x="114" y="121"/>
                    </a:cubicBezTo>
                    <a:cubicBezTo>
                      <a:pt x="119" y="122"/>
                      <a:pt x="123" y="124"/>
                      <a:pt x="128" y="125"/>
                    </a:cubicBezTo>
                    <a:cubicBezTo>
                      <a:pt x="142" y="131"/>
                      <a:pt x="152" y="140"/>
                      <a:pt x="152" y="157"/>
                    </a:cubicBezTo>
                    <a:cubicBezTo>
                      <a:pt x="152" y="175"/>
                      <a:pt x="143" y="183"/>
                      <a:pt x="129" y="186"/>
                    </a:cubicBezTo>
                    <a:cubicBezTo>
                      <a:pt x="160" y="245"/>
                      <a:pt x="160" y="245"/>
                      <a:pt x="160" y="245"/>
                    </a:cubicBezTo>
                    <a:cubicBezTo>
                      <a:pt x="173" y="239"/>
                      <a:pt x="185" y="232"/>
                      <a:pt x="195" y="222"/>
                    </a:cubicBezTo>
                    <a:cubicBezTo>
                      <a:pt x="180" y="204"/>
                      <a:pt x="168" y="178"/>
                      <a:pt x="165" y="153"/>
                    </a:cubicBezTo>
                    <a:cubicBezTo>
                      <a:pt x="160" y="117"/>
                      <a:pt x="169" y="80"/>
                      <a:pt x="182" y="46"/>
                    </a:cubicBezTo>
                    <a:cubicBezTo>
                      <a:pt x="167" y="24"/>
                      <a:pt x="150" y="7"/>
                      <a:pt x="131" y="0"/>
                    </a:cubicBezTo>
                    <a:cubicBezTo>
                      <a:pt x="131" y="0"/>
                      <a:pt x="128" y="0"/>
                      <a:pt x="123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94" y="0"/>
                      <a:pt x="90" y="0"/>
                      <a:pt x="90" y="0"/>
                    </a:cubicBezTo>
                    <a:cubicBezTo>
                      <a:pt x="58" y="12"/>
                      <a:pt x="36" y="44"/>
                      <a:pt x="23" y="74"/>
                    </a:cubicBezTo>
                    <a:cubicBezTo>
                      <a:pt x="11" y="101"/>
                      <a:pt x="0" y="132"/>
                      <a:pt x="1" y="162"/>
                    </a:cubicBezTo>
                    <a:lnTo>
                      <a:pt x="76" y="132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7" name="Freeform 95"/>
              <p:cNvSpPr/>
              <p:nvPr/>
            </p:nvSpPr>
            <p:spPr bwMode="auto">
              <a:xfrm>
                <a:off x="-1057276" y="3081338"/>
                <a:ext cx="22225" cy="7938"/>
              </a:xfrm>
              <a:custGeom>
                <a:gdLst>
                  <a:gd name="T0" fmla="*/ 11 w 14"/>
                  <a:gd name="T1" fmla="*/ 0 h 5"/>
                  <a:gd name="T2" fmla="*/ 0 w 14"/>
                  <a:gd name="T3" fmla="*/ 5 h 5"/>
                  <a:gd name="T4" fmla="*/ 14 w 14"/>
                  <a:gd name="T5" fmla="*/ 5 h 5"/>
                  <a:gd name="T6" fmla="*/ 11 w 14"/>
                  <a:gd name="T7" fmla="*/ 0 h 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4" h="5">
                    <a:moveTo>
                      <a:pt x="11" y="0"/>
                    </a:moveTo>
                    <a:lnTo>
                      <a:pt x="0" y="5"/>
                    </a:lnTo>
                    <a:lnTo>
                      <a:pt x="14" y="5"/>
                    </a:lnTo>
                    <a:lnTo>
                      <a:pt x="11" y="0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8" name="Freeform 96"/>
              <p:cNvSpPr/>
              <p:nvPr/>
            </p:nvSpPr>
            <p:spPr bwMode="auto">
              <a:xfrm>
                <a:off x="-1033463" y="3090863"/>
                <a:ext cx="7938" cy="19050"/>
              </a:xfrm>
              <a:custGeom>
                <a:gdLst>
                  <a:gd name="T0" fmla="*/ 0 w 7"/>
                  <a:gd name="T1" fmla="*/ 0 h 14"/>
                  <a:gd name="T2" fmla="*/ 7 w 7"/>
                  <a:gd name="T3" fmla="*/ 14 h 14"/>
                  <a:gd name="T4" fmla="*/ 0 w 7"/>
                  <a:gd name="T5" fmla="*/ 0 h 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7" h="14">
                    <a:moveTo>
                      <a:pt x="0" y="0"/>
                    </a:moveTo>
                    <a:cubicBezTo>
                      <a:pt x="0" y="6"/>
                      <a:pt x="3" y="11"/>
                      <a:pt x="7" y="14"/>
                    </a:cubicBez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39" name="Freeform 97"/>
              <p:cNvSpPr/>
              <p:nvPr/>
            </p:nvSpPr>
            <p:spPr bwMode="auto">
              <a:xfrm>
                <a:off x="-1001713" y="3054350"/>
                <a:ext cx="22225" cy="52388"/>
              </a:xfrm>
              <a:custGeom>
                <a:gdLst>
                  <a:gd name="T0" fmla="*/ 9 w 16"/>
                  <a:gd name="T1" fmla="*/ 40 h 40"/>
                  <a:gd name="T2" fmla="*/ 16 w 16"/>
                  <a:gd name="T3" fmla="*/ 24 h 40"/>
                  <a:gd name="T4" fmla="*/ 0 w 16"/>
                  <a:gd name="T5" fmla="*/ 0 h 40"/>
                  <a:gd name="T6" fmla="*/ 0 w 16"/>
                  <a:gd name="T7" fmla="*/ 23 h 40"/>
                  <a:gd name="T8" fmla="*/ 9 w 16"/>
                  <a:gd name="T9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40">
                    <a:moveTo>
                      <a:pt x="9" y="40"/>
                    </a:moveTo>
                    <a:cubicBezTo>
                      <a:pt x="14" y="37"/>
                      <a:pt x="16" y="31"/>
                      <a:pt x="16" y="24"/>
                    </a:cubicBezTo>
                    <a:cubicBezTo>
                      <a:pt x="16" y="12"/>
                      <a:pt x="12" y="5"/>
                      <a:pt x="0" y="0"/>
                    </a:cubicBezTo>
                    <a:cubicBezTo>
                      <a:pt x="0" y="23"/>
                      <a:pt x="0" y="23"/>
                      <a:pt x="0" y="23"/>
                    </a:cubicBezTo>
                    <a:lnTo>
                      <a:pt x="9" y="40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0" name="Freeform 98"/>
              <p:cNvSpPr/>
              <p:nvPr/>
            </p:nvSpPr>
            <p:spPr bwMode="auto">
              <a:xfrm>
                <a:off x="-1290638" y="3135313"/>
                <a:ext cx="153988" cy="73025"/>
              </a:xfrm>
              <a:custGeom>
                <a:gdLst>
                  <a:gd name="T0" fmla="*/ 92 w 116"/>
                  <a:gd name="T1" fmla="*/ 0 h 55"/>
                  <a:gd name="T2" fmla="*/ 65 w 116"/>
                  <a:gd name="T3" fmla="*/ 11 h 55"/>
                  <a:gd name="T4" fmla="*/ 65 w 116"/>
                  <a:gd name="T5" fmla="*/ 21 h 55"/>
                  <a:gd name="T6" fmla="*/ 56 w 116"/>
                  <a:gd name="T7" fmla="*/ 21 h 55"/>
                  <a:gd name="T8" fmla="*/ 56 w 116"/>
                  <a:gd name="T9" fmla="*/ 15 h 55"/>
                  <a:gd name="T10" fmla="*/ 0 w 116"/>
                  <a:gd name="T11" fmla="*/ 37 h 55"/>
                  <a:gd name="T12" fmla="*/ 59 w 116"/>
                  <a:gd name="T13" fmla="*/ 55 h 55"/>
                  <a:gd name="T14" fmla="*/ 84 w 116"/>
                  <a:gd name="T15" fmla="*/ 52 h 55"/>
                  <a:gd name="T16" fmla="*/ 115 w 116"/>
                  <a:gd name="T17" fmla="*/ 40 h 55"/>
                  <a:gd name="T18" fmla="*/ 116 w 116"/>
                  <a:gd name="T19" fmla="*/ 40 h 55"/>
                  <a:gd name="T20" fmla="*/ 92 w 116"/>
                  <a:gd name="T2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15" h="55">
                    <a:moveTo>
                      <a:pt x="92" y="0"/>
                    </a:moveTo>
                    <a:cubicBezTo>
                      <a:pt x="65" y="11"/>
                      <a:pt x="65" y="11"/>
                      <a:pt x="65" y="11"/>
                    </a:cubicBezTo>
                    <a:cubicBezTo>
                      <a:pt x="65" y="21"/>
                      <a:pt x="65" y="21"/>
                      <a:pt x="65" y="21"/>
                    </a:cubicBezTo>
                    <a:cubicBezTo>
                      <a:pt x="56" y="21"/>
                      <a:pt x="56" y="21"/>
                      <a:pt x="56" y="21"/>
                    </a:cubicBezTo>
                    <a:cubicBezTo>
                      <a:pt x="56" y="15"/>
                      <a:pt x="56" y="15"/>
                      <a:pt x="56" y="15"/>
                    </a:cubicBezTo>
                    <a:cubicBezTo>
                      <a:pt x="0" y="37"/>
                      <a:pt x="0" y="37"/>
                      <a:pt x="0" y="37"/>
                    </a:cubicBezTo>
                    <a:cubicBezTo>
                      <a:pt x="16" y="49"/>
                      <a:pt x="37" y="55"/>
                      <a:pt x="59" y="55"/>
                    </a:cubicBezTo>
                    <a:cubicBezTo>
                      <a:pt x="68" y="55"/>
                      <a:pt x="76" y="54"/>
                      <a:pt x="84" y="52"/>
                    </a:cubicBezTo>
                    <a:cubicBezTo>
                      <a:pt x="115" y="40"/>
                      <a:pt x="115" y="40"/>
                      <a:pt x="115" y="40"/>
                    </a:cubicBezTo>
                    <a:cubicBezTo>
                      <a:pt x="116" y="40"/>
                      <a:pt x="116" y="40"/>
                      <a:pt x="116" y="40"/>
                    </a:cubicBezTo>
                    <a:cubicBezTo>
                      <a:pt x="105" y="28"/>
                      <a:pt x="97" y="15"/>
                      <a:pt x="92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1" name="Freeform 99"/>
              <p:cNvSpPr/>
              <p:nvPr/>
            </p:nvSpPr>
            <p:spPr bwMode="auto">
              <a:xfrm>
                <a:off x="-1330326" y="2932113"/>
                <a:ext cx="182563" cy="227013"/>
              </a:xfrm>
              <a:custGeom>
                <a:gdLst>
                  <a:gd name="T0" fmla="*/ 61 w 138"/>
                  <a:gd name="T1" fmla="*/ 151 h 171"/>
                  <a:gd name="T2" fmla="*/ 55 w 138"/>
                  <a:gd name="T3" fmla="*/ 136 h 171"/>
                  <a:gd name="T4" fmla="*/ 74 w 138"/>
                  <a:gd name="T5" fmla="*/ 136 h 171"/>
                  <a:gd name="T6" fmla="*/ 76 w 138"/>
                  <a:gd name="T7" fmla="*/ 145 h 171"/>
                  <a:gd name="T8" fmla="*/ 86 w 138"/>
                  <a:gd name="T9" fmla="*/ 141 h 171"/>
                  <a:gd name="T10" fmla="*/ 86 w 138"/>
                  <a:gd name="T11" fmla="*/ 110 h 171"/>
                  <a:gd name="T12" fmla="*/ 56 w 138"/>
                  <a:gd name="T13" fmla="*/ 82 h 171"/>
                  <a:gd name="T14" fmla="*/ 86 w 138"/>
                  <a:gd name="T15" fmla="*/ 56 h 171"/>
                  <a:gd name="T16" fmla="*/ 86 w 138"/>
                  <a:gd name="T17" fmla="*/ 43 h 171"/>
                  <a:gd name="T18" fmla="*/ 95 w 138"/>
                  <a:gd name="T19" fmla="*/ 43 h 171"/>
                  <a:gd name="T20" fmla="*/ 95 w 138"/>
                  <a:gd name="T21" fmla="*/ 56 h 171"/>
                  <a:gd name="T22" fmla="*/ 122 w 138"/>
                  <a:gd name="T23" fmla="*/ 70 h 171"/>
                  <a:gd name="T24" fmla="*/ 137 w 138"/>
                  <a:gd name="T25" fmla="*/ 28 h 171"/>
                  <a:gd name="T26" fmla="*/ 138 w 138"/>
                  <a:gd name="T27" fmla="*/ 25 h 171"/>
                  <a:gd name="T28" fmla="*/ 106 w 138"/>
                  <a:gd name="T29" fmla="*/ 0 h 171"/>
                  <a:gd name="T30" fmla="*/ 73 w 138"/>
                  <a:gd name="T31" fmla="*/ 0 h 171"/>
                  <a:gd name="T32" fmla="*/ 4 w 138"/>
                  <a:gd name="T33" fmla="*/ 98 h 171"/>
                  <a:gd name="T34" fmla="*/ 3 w 138"/>
                  <a:gd name="T35" fmla="*/ 104 h 171"/>
                  <a:gd name="T36" fmla="*/ 0 w 138"/>
                  <a:gd name="T37" fmla="*/ 131 h 171"/>
                  <a:gd name="T38" fmla="*/ 12 w 138"/>
                  <a:gd name="T39" fmla="*/ 171 h 171"/>
                  <a:gd name="T40" fmla="*/ 61 w 138"/>
                  <a:gd name="T41" fmla="*/ 151 h 1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8" h="171">
                    <a:moveTo>
                      <a:pt x="61" y="151"/>
                    </a:moveTo>
                    <a:cubicBezTo>
                      <a:pt x="58" y="148"/>
                      <a:pt x="55" y="143"/>
                      <a:pt x="55" y="136"/>
                    </a:cubicBezTo>
                    <a:cubicBezTo>
                      <a:pt x="74" y="136"/>
                      <a:pt x="74" y="136"/>
                      <a:pt x="74" y="136"/>
                    </a:cubicBezTo>
                    <a:cubicBezTo>
                      <a:pt x="74" y="140"/>
                      <a:pt x="75" y="143"/>
                      <a:pt x="76" y="145"/>
                    </a:cubicBezTo>
                    <a:cubicBezTo>
                      <a:pt x="86" y="141"/>
                      <a:pt x="86" y="141"/>
                      <a:pt x="86" y="141"/>
                    </a:cubicBezTo>
                    <a:cubicBezTo>
                      <a:pt x="86" y="110"/>
                      <a:pt x="86" y="110"/>
                      <a:pt x="86" y="110"/>
                    </a:cubicBezTo>
                    <a:cubicBezTo>
                      <a:pt x="72" y="105"/>
                      <a:pt x="56" y="100"/>
                      <a:pt x="56" y="82"/>
                    </a:cubicBezTo>
                    <a:cubicBezTo>
                      <a:pt x="56" y="64"/>
                      <a:pt x="70" y="56"/>
                      <a:pt x="86" y="56"/>
                    </a:cubicBezTo>
                    <a:cubicBezTo>
                      <a:pt x="86" y="43"/>
                      <a:pt x="86" y="43"/>
                      <a:pt x="86" y="43"/>
                    </a:cubicBezTo>
                    <a:cubicBezTo>
                      <a:pt x="95" y="43"/>
                      <a:pt x="95" y="43"/>
                      <a:pt x="95" y="43"/>
                    </a:cubicBezTo>
                    <a:cubicBezTo>
                      <a:pt x="95" y="56"/>
                      <a:pt x="95" y="56"/>
                      <a:pt x="95" y="56"/>
                    </a:cubicBezTo>
                    <a:cubicBezTo>
                      <a:pt x="105" y="56"/>
                      <a:pt x="117" y="61"/>
                      <a:pt x="122" y="70"/>
                    </a:cubicBezTo>
                    <a:cubicBezTo>
                      <a:pt x="126" y="56"/>
                      <a:pt x="130" y="42"/>
                      <a:pt x="137" y="28"/>
                    </a:cubicBezTo>
                    <a:cubicBezTo>
                      <a:pt x="137" y="27"/>
                      <a:pt x="138" y="26"/>
                      <a:pt x="138" y="25"/>
                    </a:cubicBezTo>
                    <a:cubicBezTo>
                      <a:pt x="128" y="13"/>
                      <a:pt x="118" y="4"/>
                      <a:pt x="106" y="0"/>
                    </a:cubicBezTo>
                    <a:cubicBezTo>
                      <a:pt x="73" y="0"/>
                      <a:pt x="73" y="0"/>
                      <a:pt x="73" y="0"/>
                    </a:cubicBezTo>
                    <a:cubicBezTo>
                      <a:pt x="41" y="12"/>
                      <a:pt x="14" y="58"/>
                      <a:pt x="4" y="98"/>
                    </a:cubicBezTo>
                    <a:cubicBezTo>
                      <a:pt x="4" y="100"/>
                      <a:pt x="4" y="102"/>
                      <a:pt x="3" y="104"/>
                    </a:cubicBezTo>
                    <a:cubicBezTo>
                      <a:pt x="1" y="113"/>
                      <a:pt x="0" y="122"/>
                      <a:pt x="0" y="131"/>
                    </a:cubicBezTo>
                    <a:cubicBezTo>
                      <a:pt x="0" y="146"/>
                      <a:pt x="4" y="160"/>
                      <a:pt x="12" y="171"/>
                    </a:cubicBezTo>
                    <a:lnTo>
                      <a:pt x="61" y="151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142" name="Freeform 100"/>
              <p:cNvSpPr/>
              <p:nvPr/>
            </p:nvSpPr>
            <p:spPr bwMode="auto">
              <a:xfrm>
                <a:off x="-1204913" y="3081338"/>
                <a:ext cx="17463" cy="31750"/>
              </a:xfrm>
              <a:custGeom>
                <a:gdLst>
                  <a:gd name="T0" fmla="*/ 13 w 13"/>
                  <a:gd name="T1" fmla="*/ 19 h 24"/>
                  <a:gd name="T2" fmla="*/ 0 w 13"/>
                  <a:gd name="T3" fmla="*/ 0 h 24"/>
                  <a:gd name="T4" fmla="*/ 0 w 13"/>
                  <a:gd name="T5" fmla="*/ 24 h 24"/>
                  <a:gd name="T6" fmla="*/ 13 w 13"/>
                  <a:gd name="T7" fmla="*/ 19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" h="24">
                    <a:moveTo>
                      <a:pt x="13" y="19"/>
                    </a:moveTo>
                    <a:cubicBezTo>
                      <a:pt x="13" y="10"/>
                      <a:pt x="9" y="4"/>
                      <a:pt x="0" y="0"/>
                    </a:cubicBezTo>
                    <a:cubicBezTo>
                      <a:pt x="0" y="24"/>
                      <a:pt x="0" y="24"/>
                      <a:pt x="0" y="24"/>
                    </a:cubicBezTo>
                    <a:lnTo>
                      <a:pt x="13" y="19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 sz="1050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81" name="TextBox 80"/>
            <p:cNvSpPr txBox="1"/>
            <p:nvPr/>
          </p:nvSpPr>
          <p:spPr>
            <a:xfrm>
              <a:off x="8463140" y="1767739"/>
              <a:ext cx="1295980" cy="4154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职业</a:t>
              </a:r>
              <a:endParaRPr lang="en-US" altLang="zh-CN" sz="1050" b="1" smtClean="0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algn="ctr"/>
              <a:r>
                <a:rPr lang="zh-CN" altLang="en-US" sz="105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投资者</a:t>
              </a:r>
              <a:endParaRPr lang="zh-CN" altLang="en-US" sz="105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grpSp>
        <p:nvGrpSpPr>
          <p:cNvPr id="143" name="Group 142"/>
          <p:cNvGrpSpPr/>
          <p:nvPr/>
        </p:nvGrpSpPr>
        <p:grpSpPr>
          <a:xfrm>
            <a:off x="1959288" y="3140968"/>
            <a:ext cx="1520628" cy="738664"/>
            <a:chOff x="639037" y="2487716"/>
            <a:chExt cx="1520628" cy="738664"/>
          </a:xfrm>
        </p:grpSpPr>
        <p:sp>
          <p:nvSpPr>
            <p:cNvPr id="144" name="Rectangle 143"/>
            <p:cNvSpPr/>
            <p:nvPr/>
          </p:nvSpPr>
          <p:spPr>
            <a:xfrm>
              <a:off x="639037" y="2491842"/>
              <a:ext cx="1520628" cy="5770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远程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T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主动呼出：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推荐参加线下“移民资产配置专题分享会”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45" name="Rectangle 144"/>
            <p:cNvSpPr/>
            <p:nvPr/>
          </p:nvSpPr>
          <p:spPr bwMode="gray">
            <a:xfrm>
              <a:off x="639037" y="2487716"/>
              <a:ext cx="1475698" cy="738664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sp>
        <p:nvSpPr>
          <p:cNvPr id="146" name="Chevron 145"/>
          <p:cNvSpPr/>
          <p:nvPr/>
        </p:nvSpPr>
        <p:spPr bwMode="gray">
          <a:xfrm>
            <a:off x="2419344" y="1205819"/>
            <a:ext cx="1236723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远程助推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cxnSp>
        <p:nvCxnSpPr>
          <p:cNvPr id="147" name="Elbow Connector 146"/>
          <p:cNvCxnSpPr>
            <a:stCxn id="145" idx="2"/>
            <a:endCxn id="59" idx="1"/>
          </p:cNvCxnSpPr>
          <p:nvPr/>
        </p:nvCxnSpPr>
        <p:spPr bwMode="auto">
          <a:xfrm rot="16200000" flipH="1">
            <a:off x="2568751" y="4008017"/>
            <a:ext cx="771649" cy="514877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48" name="Flowchart: Card 147"/>
          <p:cNvSpPr/>
          <p:nvPr/>
        </p:nvSpPr>
        <p:spPr bwMode="gray">
          <a:xfrm>
            <a:off x="8176779" y="2597671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专属</a:t>
            </a: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专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属互动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1" name="Flowchart: Card 110"/>
          <p:cNvSpPr/>
          <p:nvPr/>
        </p:nvSpPr>
        <p:spPr bwMode="gray">
          <a:xfrm>
            <a:off x="2782786" y="3804455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预判标签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邀约活动</a:t>
            </a:r>
          </a:p>
        </p:txBody>
      </p:sp>
      <p:sp>
        <p:nvSpPr>
          <p:cNvPr id="115" name="Rectangle 114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0399662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3"/>
          <p:cNvGrpSpPr/>
          <p:nvPr/>
        </p:nvGrpSpPr>
        <p:grpSpPr>
          <a:xfrm>
            <a:off x="239595" y="3898940"/>
            <a:ext cx="3342419" cy="2698414"/>
            <a:chOff x="239595" y="3963482"/>
            <a:chExt cx="2681007" cy="2994459"/>
          </a:xfrm>
        </p:grpSpPr>
        <p:sp>
          <p:nvSpPr>
            <p:cNvPr id="7" name="Rectangle 6"/>
            <p:cNvSpPr/>
            <p:nvPr/>
          </p:nvSpPr>
          <p:spPr bwMode="gray">
            <a:xfrm>
              <a:off x="239595" y="3963482"/>
              <a:ext cx="2608709" cy="905679"/>
            </a:xfrm>
            <a:prstGeom prst="rect">
              <a:avLst/>
            </a:prstGeom>
            <a:solidFill>
              <a:srgbClr val="FEEDAF"/>
            </a:solidFill>
            <a:ln w="9525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线上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55838" y="6052263"/>
              <a:ext cx="2642256" cy="905678"/>
              <a:chOff x="6353137" y="3963482"/>
              <a:chExt cx="2642256" cy="905678"/>
            </a:xfrm>
          </p:grpSpPr>
          <p:sp>
            <p:nvSpPr>
              <p:cNvPr id="39" name="Rectangle 38"/>
              <p:cNvSpPr/>
              <p:nvPr/>
            </p:nvSpPr>
            <p:spPr bwMode="gray">
              <a:xfrm>
                <a:off x="6353137" y="3963482"/>
                <a:ext cx="2592467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线下</a:t>
                </a:r>
              </a:p>
            </p:txBody>
          </p:sp>
          <p:sp>
            <p:nvSpPr>
              <p:cNvPr id="51" name="Rectangle 50"/>
              <p:cNvSpPr/>
              <p:nvPr/>
            </p:nvSpPr>
            <p:spPr>
              <a:xfrm>
                <a:off x="6353137" y="4149730"/>
                <a:ext cx="2642256" cy="5550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分中心</a:t>
                </a:r>
                <a:r>
                  <a:rPr lang="en-US" altLang="zh-CN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PB</a:t>
                </a:r>
              </a:p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投顾</a:t>
                </a:r>
                <a:r>
                  <a:rPr lang="zh-CN" altLang="en-US" sz="1200" smtClean="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团队</a:t>
                </a:r>
                <a:endParaRPr lang="en-US" altLang="zh-CN" sz="1200" smtClean="0">
                  <a:solidFill>
                    <a:srgbClr val="000000"/>
                  </a:solidFill>
                  <a:latin typeface="KaiTi" panose="02010609060101010101" pitchFamily="49" charset="-122"/>
                  <a:ea typeface="KaiTi" panose="02010609060101010101" pitchFamily="49" charset="-122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248975" y="5010342"/>
              <a:ext cx="2671627" cy="905678"/>
              <a:chOff x="3343909" y="3963482"/>
              <a:chExt cx="2671627" cy="905678"/>
            </a:xfrm>
          </p:grpSpPr>
          <p:sp>
            <p:nvSpPr>
              <p:cNvPr id="38" name="Rectangle 37"/>
              <p:cNvSpPr/>
              <p:nvPr/>
            </p:nvSpPr>
            <p:spPr bwMode="gray">
              <a:xfrm>
                <a:off x="3343909" y="3963482"/>
                <a:ext cx="2599329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远程</a:t>
                </a:r>
                <a:r>
                  <a:rPr lang="en-US" altLang="zh-CN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T</a:t>
                </a:r>
                <a:endPara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52" name="Rectangle 51"/>
              <p:cNvSpPr/>
              <p:nvPr/>
            </p:nvSpPr>
            <p:spPr>
              <a:xfrm>
                <a:off x="3359556" y="4173126"/>
                <a:ext cx="2655980" cy="55500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远程投顾</a:t>
                </a:r>
                <a:endParaRPr lang="en-US" altLang="zh-CN" sz="1200">
                  <a:solidFill>
                    <a:srgbClr val="000000"/>
                  </a:solidFill>
                  <a:latin typeface="KaiTi" panose="02010609060101010101" pitchFamily="49" charset="-122"/>
                  <a:ea typeface="KaiTi" panose="02010609060101010101" pitchFamily="49" charset="-122"/>
                </a:endParaRPr>
              </a:p>
              <a:p>
                <a:pPr marL="53975" indent="-53975">
                  <a:spcBef>
                    <a:spcPts val="300"/>
                  </a:spcBef>
                  <a:buFont typeface="Arial" pitchFamily="34" charset="0"/>
                  <a:buChar char="•"/>
                </a:pPr>
                <a:r>
                  <a:rPr lang="zh-CN" altLang="en-US" sz="1200">
                    <a:solidFill>
                      <a:srgbClr val="000000"/>
                    </a:solidFill>
                    <a:latin typeface="KaiTi" panose="02010609060101010101" pitchFamily="49" charset="-122"/>
                    <a:ea typeface="KaiTi" panose="02010609060101010101" pitchFamily="49" charset="-122"/>
                  </a:rPr>
                  <a:t>智能客服（私行小秘书）</a:t>
                </a:r>
              </a:p>
            </p:txBody>
          </p:sp>
        </p:grpSp>
      </p:grpSp>
      <p:sp>
        <p:nvSpPr>
          <p:cNvPr id="42" name="Rectangle 41"/>
          <p:cNvSpPr/>
          <p:nvPr/>
        </p:nvSpPr>
        <p:spPr bwMode="gray">
          <a:xfrm>
            <a:off x="251520" y="1057462"/>
            <a:ext cx="3240360" cy="208350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400" b="1">
              <a:solidFill>
                <a:prstClr val="black"/>
              </a:solidFill>
              <a:latin typeface="华文细黑" pitchFamily="2" charset="-122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239594" y="244728"/>
            <a:ext cx="8388424" cy="6804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kern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应对不同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客群的特征、诉求和痛点，部署</a:t>
            </a:r>
            <a:r>
              <a:rPr lang="en-US" altLang="zh-CN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的策略</a:t>
            </a:r>
            <a:endParaRPr lang="en-US" altLang="zh-CN" kern="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9" name="Straight Connector 36"/>
          <p:cNvCxnSpPr/>
          <p:nvPr/>
        </p:nvCxnSpPr>
        <p:spPr>
          <a:xfrm>
            <a:off x="1352673" y="1399026"/>
            <a:ext cx="1779167" cy="6343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763688" y="1130410"/>
            <a:ext cx="1008112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价值主张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71174" y="2050395"/>
            <a:ext cx="945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企业主</a:t>
            </a:r>
            <a:endParaRPr lang="zh-CN" altLang="en-US" sz="1400" b="1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3" name="Rectangle 43"/>
          <p:cNvSpPr/>
          <p:nvPr/>
        </p:nvSpPr>
        <p:spPr bwMode="gray">
          <a:xfrm>
            <a:off x="1411089" y="1417135"/>
            <a:ext cx="1701746" cy="753214"/>
          </a:xfrm>
          <a:prstGeom prst="rect">
            <a:avLst/>
          </a:prstGeom>
          <a:noFill/>
          <a:ln w="6350">
            <a:noFill/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综合金融        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全球配置 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font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家族传承</a:t>
            </a:r>
            <a:endParaRPr lang="zh-CN" altLang="en-US" sz="14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452011" y="2136695"/>
            <a:ext cx="1679829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渠道偏好</a:t>
            </a:r>
            <a:endParaRPr lang="zh-CN" altLang="en-US" sz="1293" b="1" u="sng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208981" y="2602701"/>
            <a:ext cx="2051881" cy="2492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 fontAlgn="ctr">
              <a:lnSpc>
                <a:spcPct val="8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KaiTi" panose="02010609060101010101" pitchFamily="49" charset="-122"/>
                <a:ea typeface="KaiTi" panose="02010609060101010101" pitchFamily="49" charset="-122"/>
              </a:rPr>
              <a:t>线下和远程渠道为主</a:t>
            </a:r>
            <a:endParaRPr lang="en-US" altLang="zh-CN" sz="12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2" name="Rectangle 31"/>
          <p:cNvSpPr/>
          <p:nvPr/>
        </p:nvSpPr>
        <p:spPr bwMode="gray">
          <a:xfrm>
            <a:off x="3610549" y="1051225"/>
            <a:ext cx="5406260" cy="1173964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产品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3" name="Rectangle 32"/>
          <p:cNvSpPr/>
          <p:nvPr/>
        </p:nvSpPr>
        <p:spPr bwMode="gray">
          <a:xfrm>
            <a:off x="239594" y="3205435"/>
            <a:ext cx="8777214" cy="595894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痛点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6" name="Rectangle 35"/>
          <p:cNvSpPr/>
          <p:nvPr/>
        </p:nvSpPr>
        <p:spPr bwMode="gray">
          <a:xfrm>
            <a:off x="3610550" y="2269042"/>
            <a:ext cx="5406258" cy="871926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8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营销策略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家族传承主题系列活动</a:t>
            </a:r>
            <a:endParaRPr lang="en-US" altLang="zh-CN" sz="12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投资年度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论坛、移民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及海外置业专题讲座</a:t>
            </a:r>
            <a:endParaRPr lang="en-US" altLang="zh-CN" sz="12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海外定制健康旅游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010751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钩子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33268" y="1383740"/>
            <a:ext cx="2089434" cy="8463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活期账户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私行专属产品：专享理财、定制化稳定投资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黑钻卡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068567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杀手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7820672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主打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590305" y="1383740"/>
            <a:ext cx="1709934" cy="6771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私信贷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境外投资产品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黑钻信用卡</a:t>
            </a:r>
          </a:p>
        </p:txBody>
      </p:sp>
      <p:sp>
        <p:nvSpPr>
          <p:cNvPr id="47" name="Rectangle 46"/>
          <p:cNvSpPr/>
          <p:nvPr/>
        </p:nvSpPr>
        <p:spPr>
          <a:xfrm>
            <a:off x="7264703" y="1383740"/>
            <a:ext cx="1752105" cy="6771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股权私募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大额寿险保单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家族信托 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+ 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全权委托</a:t>
            </a:r>
          </a:p>
        </p:txBody>
      </p:sp>
      <p:sp>
        <p:nvSpPr>
          <p:cNvPr id="2" name="Rectangle 1"/>
          <p:cNvSpPr/>
          <p:nvPr/>
        </p:nvSpPr>
        <p:spPr>
          <a:xfrm>
            <a:off x="277908" y="3453422"/>
            <a:ext cx="3050353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时间紧张，期待便捷快速的办理业务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75856" y="3453422"/>
            <a:ext cx="3743332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同时负担企业管理、家庭抚育，常常需要专业支持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261029" y="4017338"/>
            <a:ext cx="3372237" cy="7232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私行</a:t>
            </a:r>
            <a:r>
              <a:rPr lang="en-US" altLang="zh-CN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APP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健康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账户、</a:t>
            </a:r>
            <a:r>
              <a:rPr lang="en-US" altLang="zh-CN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Cyborg Advisor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en-US" altLang="zh-CN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“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金融</a:t>
            </a:r>
            <a:r>
              <a:rPr lang="en-US" altLang="zh-CN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+”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服务平台</a:t>
            </a:r>
          </a:p>
        </p:txBody>
      </p:sp>
      <p:sp>
        <p:nvSpPr>
          <p:cNvPr id="53" name="Rectangle 52"/>
          <p:cNvSpPr/>
          <p:nvPr/>
        </p:nvSpPr>
        <p:spPr bwMode="gray">
          <a:xfrm>
            <a:off x="3633267" y="3892441"/>
            <a:ext cx="5377771" cy="2704911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对客户的价值提升</a:t>
            </a: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1354129" y="2478915"/>
            <a:ext cx="1779167" cy="2516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4" name="Group 30"/>
          <p:cNvGrpSpPr/>
          <p:nvPr/>
        </p:nvGrpSpPr>
        <p:grpSpPr>
          <a:xfrm>
            <a:off x="429229" y="1417135"/>
            <a:ext cx="692019" cy="585237"/>
            <a:chOff x="-2849563" y="4081463"/>
            <a:chExt cx="892175" cy="747712"/>
          </a:xfrm>
          <a:solidFill>
            <a:schemeClr val="accent2"/>
          </a:solidFill>
        </p:grpSpPr>
        <p:sp>
          <p:nvSpPr>
            <p:cNvPr id="85" name="Freeform 6"/>
            <p:cNvSpPr/>
            <p:nvPr/>
          </p:nvSpPr>
          <p:spPr bwMode="auto">
            <a:xfrm>
              <a:off x="-2498726" y="4419600"/>
              <a:ext cx="201613" cy="71438"/>
            </a:xfrm>
            <a:custGeom>
              <a:gdLst>
                <a:gd name="T0" fmla="*/ 76 w 152"/>
                <a:gd name="T1" fmla="*/ 54 h 54"/>
                <a:gd name="T2" fmla="*/ 152 w 152"/>
                <a:gd name="T3" fmla="*/ 13 h 54"/>
                <a:gd name="T4" fmla="*/ 148 w 152"/>
                <a:gd name="T5" fmla="*/ 0 h 54"/>
                <a:gd name="T6" fmla="*/ 76 w 152"/>
                <a:gd name="T7" fmla="*/ 20 h 54"/>
                <a:gd name="T8" fmla="*/ 3 w 152"/>
                <a:gd name="T9" fmla="*/ 0 h 54"/>
                <a:gd name="T10" fmla="*/ 0 w 152"/>
                <a:gd name="T11" fmla="*/ 13 h 54"/>
                <a:gd name="T12" fmla="*/ 76 w 152"/>
                <a:gd name="T13" fmla="*/ 54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54">
                  <a:moveTo>
                    <a:pt x="76" y="54"/>
                  </a:moveTo>
                  <a:cubicBezTo>
                    <a:pt x="118" y="54"/>
                    <a:pt x="152" y="35"/>
                    <a:pt x="152" y="13"/>
                  </a:cubicBezTo>
                  <a:cubicBezTo>
                    <a:pt x="152" y="8"/>
                    <a:pt x="150" y="4"/>
                    <a:pt x="148" y="0"/>
                  </a:cubicBezTo>
                  <a:cubicBezTo>
                    <a:pt x="130" y="12"/>
                    <a:pt x="105" y="20"/>
                    <a:pt x="76" y="20"/>
                  </a:cubicBezTo>
                  <a:cubicBezTo>
                    <a:pt x="47" y="20"/>
                    <a:pt x="21" y="12"/>
                    <a:pt x="3" y="0"/>
                  </a:cubicBezTo>
                  <a:cubicBezTo>
                    <a:pt x="1" y="4"/>
                    <a:pt x="0" y="8"/>
                    <a:pt x="0" y="13"/>
                  </a:cubicBezTo>
                  <a:cubicBezTo>
                    <a:pt x="0" y="35"/>
                    <a:pt x="34" y="54"/>
                    <a:pt x="76" y="5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6" name="Freeform 7"/>
            <p:cNvSpPr/>
            <p:nvPr/>
          </p:nvSpPr>
          <p:spPr bwMode="auto">
            <a:xfrm>
              <a:off x="-2498726" y="4491038"/>
              <a:ext cx="201613" cy="69850"/>
            </a:xfrm>
            <a:custGeom>
              <a:gdLst>
                <a:gd name="T0" fmla="*/ 76 w 152"/>
                <a:gd name="T1" fmla="*/ 53 h 53"/>
                <a:gd name="T2" fmla="*/ 152 w 152"/>
                <a:gd name="T3" fmla="*/ 12 h 53"/>
                <a:gd name="T4" fmla="*/ 148 w 152"/>
                <a:gd name="T5" fmla="*/ 0 h 53"/>
                <a:gd name="T6" fmla="*/ 76 w 152"/>
                <a:gd name="T7" fmla="*/ 19 h 53"/>
                <a:gd name="T8" fmla="*/ 3 w 152"/>
                <a:gd name="T9" fmla="*/ 0 h 53"/>
                <a:gd name="T10" fmla="*/ 0 w 152"/>
                <a:gd name="T11" fmla="*/ 12 h 53"/>
                <a:gd name="T12" fmla="*/ 76 w 152"/>
                <a:gd name="T13" fmla="*/ 53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52">
                  <a:moveTo>
                    <a:pt x="76" y="53"/>
                  </a:moveTo>
                  <a:cubicBezTo>
                    <a:pt x="118" y="53"/>
                    <a:pt x="152" y="35"/>
                    <a:pt x="152" y="12"/>
                  </a:cubicBezTo>
                  <a:cubicBezTo>
                    <a:pt x="152" y="8"/>
                    <a:pt x="150" y="4"/>
                    <a:pt x="148" y="0"/>
                  </a:cubicBezTo>
                  <a:cubicBezTo>
                    <a:pt x="130" y="12"/>
                    <a:pt x="105" y="19"/>
                    <a:pt x="76" y="19"/>
                  </a:cubicBezTo>
                  <a:cubicBezTo>
                    <a:pt x="47" y="19"/>
                    <a:pt x="21" y="12"/>
                    <a:pt x="3" y="0"/>
                  </a:cubicBezTo>
                  <a:cubicBezTo>
                    <a:pt x="1" y="4"/>
                    <a:pt x="0" y="8"/>
                    <a:pt x="0" y="12"/>
                  </a:cubicBezTo>
                  <a:cubicBezTo>
                    <a:pt x="0" y="35"/>
                    <a:pt x="34" y="53"/>
                    <a:pt x="76" y="53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7" name="Freeform 8"/>
            <p:cNvSpPr>
              <a:spLocks noEditPoints="1"/>
            </p:cNvSpPr>
            <p:nvPr/>
          </p:nvSpPr>
          <p:spPr bwMode="auto">
            <a:xfrm>
              <a:off x="-2466976" y="4081463"/>
              <a:ext cx="139700" cy="246063"/>
            </a:xfrm>
            <a:custGeom>
              <a:gdLst>
                <a:gd name="T0" fmla="*/ 105 w 105"/>
                <a:gd name="T1" fmla="*/ 128 h 187"/>
                <a:gd name="T2" fmla="*/ 74 w 105"/>
                <a:gd name="T3" fmla="*/ 89 h 187"/>
                <a:gd name="T4" fmla="*/ 58 w 105"/>
                <a:gd name="T5" fmla="*/ 84 h 187"/>
                <a:gd name="T6" fmla="*/ 58 w 105"/>
                <a:gd name="T7" fmla="*/ 31 h 187"/>
                <a:gd name="T8" fmla="*/ 73 w 105"/>
                <a:gd name="T9" fmla="*/ 52 h 187"/>
                <a:gd name="T10" fmla="*/ 101 w 105"/>
                <a:gd name="T11" fmla="*/ 52 h 187"/>
                <a:gd name="T12" fmla="*/ 58 w 105"/>
                <a:gd name="T13" fmla="*/ 17 h 187"/>
                <a:gd name="T14" fmla="*/ 58 w 105"/>
                <a:gd name="T15" fmla="*/ 0 h 187"/>
                <a:gd name="T16" fmla="*/ 45 w 105"/>
                <a:gd name="T17" fmla="*/ 0 h 187"/>
                <a:gd name="T18" fmla="*/ 45 w 105"/>
                <a:gd name="T19" fmla="*/ 17 h 187"/>
                <a:gd name="T20" fmla="*/ 2 w 105"/>
                <a:gd name="T21" fmla="*/ 55 h 187"/>
                <a:gd name="T22" fmla="*/ 45 w 105"/>
                <a:gd name="T23" fmla="*/ 95 h 187"/>
                <a:gd name="T24" fmla="*/ 45 w 105"/>
                <a:gd name="T25" fmla="*/ 154 h 187"/>
                <a:gd name="T26" fmla="*/ 27 w 105"/>
                <a:gd name="T27" fmla="*/ 133 h 187"/>
                <a:gd name="T28" fmla="*/ 0 w 105"/>
                <a:gd name="T29" fmla="*/ 133 h 187"/>
                <a:gd name="T30" fmla="*/ 45 w 105"/>
                <a:gd name="T31" fmla="*/ 167 h 187"/>
                <a:gd name="T32" fmla="*/ 45 w 105"/>
                <a:gd name="T33" fmla="*/ 187 h 187"/>
                <a:gd name="T34" fmla="*/ 58 w 105"/>
                <a:gd name="T35" fmla="*/ 187 h 187"/>
                <a:gd name="T36" fmla="*/ 58 w 105"/>
                <a:gd name="T37" fmla="*/ 167 h 187"/>
                <a:gd name="T38" fmla="*/ 105 w 105"/>
                <a:gd name="T39" fmla="*/ 128 h 187"/>
                <a:gd name="T40" fmla="*/ 45 w 105"/>
                <a:gd name="T41" fmla="*/ 79 h 187"/>
                <a:gd name="T42" fmla="*/ 30 w 105"/>
                <a:gd name="T43" fmla="*/ 52 h 187"/>
                <a:gd name="T44" fmla="*/ 45 w 105"/>
                <a:gd name="T45" fmla="*/ 31 h 187"/>
                <a:gd name="T46" fmla="*/ 45 w 105"/>
                <a:gd name="T47" fmla="*/ 79 h 187"/>
                <a:gd name="T48" fmla="*/ 58 w 105"/>
                <a:gd name="T49" fmla="*/ 154 h 187"/>
                <a:gd name="T50" fmla="*/ 58 w 105"/>
                <a:gd name="T51" fmla="*/ 100 h 187"/>
                <a:gd name="T52" fmla="*/ 77 w 105"/>
                <a:gd name="T53" fmla="*/ 130 h 187"/>
                <a:gd name="T54" fmla="*/ 58 w 105"/>
                <a:gd name="T55" fmla="*/ 154 h 1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05" h="187">
                  <a:moveTo>
                    <a:pt x="105" y="128"/>
                  </a:moveTo>
                  <a:cubicBezTo>
                    <a:pt x="105" y="107"/>
                    <a:pt x="93" y="96"/>
                    <a:pt x="74" y="89"/>
                  </a:cubicBezTo>
                  <a:cubicBezTo>
                    <a:pt x="69" y="87"/>
                    <a:pt x="64" y="86"/>
                    <a:pt x="58" y="84"/>
                  </a:cubicBezTo>
                  <a:cubicBezTo>
                    <a:pt x="58" y="31"/>
                    <a:pt x="58" y="31"/>
                    <a:pt x="58" y="31"/>
                  </a:cubicBezTo>
                  <a:cubicBezTo>
                    <a:pt x="70" y="33"/>
                    <a:pt x="72" y="41"/>
                    <a:pt x="73" y="52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1" y="30"/>
                    <a:pt x="77" y="19"/>
                    <a:pt x="58" y="17"/>
                  </a:cubicBezTo>
                  <a:cubicBezTo>
                    <a:pt x="58" y="0"/>
                    <a:pt x="58" y="0"/>
                    <a:pt x="58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7"/>
                    <a:pt x="45" y="17"/>
                    <a:pt x="45" y="17"/>
                  </a:cubicBezTo>
                  <a:cubicBezTo>
                    <a:pt x="22" y="18"/>
                    <a:pt x="2" y="30"/>
                    <a:pt x="2" y="55"/>
                  </a:cubicBezTo>
                  <a:cubicBezTo>
                    <a:pt x="2" y="81"/>
                    <a:pt x="24" y="88"/>
                    <a:pt x="45" y="95"/>
                  </a:cubicBezTo>
                  <a:cubicBezTo>
                    <a:pt x="45" y="154"/>
                    <a:pt x="45" y="154"/>
                    <a:pt x="45" y="154"/>
                  </a:cubicBezTo>
                  <a:cubicBezTo>
                    <a:pt x="33" y="153"/>
                    <a:pt x="27" y="144"/>
                    <a:pt x="27" y="133"/>
                  </a:cubicBezTo>
                  <a:cubicBezTo>
                    <a:pt x="0" y="133"/>
                    <a:pt x="0" y="133"/>
                    <a:pt x="0" y="133"/>
                  </a:cubicBezTo>
                  <a:cubicBezTo>
                    <a:pt x="2" y="159"/>
                    <a:pt x="21" y="166"/>
                    <a:pt x="45" y="167"/>
                  </a:cubicBezTo>
                  <a:cubicBezTo>
                    <a:pt x="45" y="187"/>
                    <a:pt x="45" y="187"/>
                    <a:pt x="45" y="187"/>
                  </a:cubicBezTo>
                  <a:cubicBezTo>
                    <a:pt x="58" y="187"/>
                    <a:pt x="58" y="187"/>
                    <a:pt x="58" y="187"/>
                  </a:cubicBezTo>
                  <a:cubicBezTo>
                    <a:pt x="58" y="167"/>
                    <a:pt x="58" y="167"/>
                    <a:pt x="58" y="167"/>
                  </a:cubicBezTo>
                  <a:cubicBezTo>
                    <a:pt x="83" y="165"/>
                    <a:pt x="105" y="158"/>
                    <a:pt x="105" y="128"/>
                  </a:cubicBezTo>
                  <a:close/>
                  <a:moveTo>
                    <a:pt x="45" y="79"/>
                  </a:moveTo>
                  <a:cubicBezTo>
                    <a:pt x="34" y="73"/>
                    <a:pt x="30" y="64"/>
                    <a:pt x="30" y="52"/>
                  </a:cubicBezTo>
                  <a:cubicBezTo>
                    <a:pt x="30" y="42"/>
                    <a:pt x="34" y="33"/>
                    <a:pt x="45" y="31"/>
                  </a:cubicBezTo>
                  <a:lnTo>
                    <a:pt x="45" y="79"/>
                  </a:lnTo>
                  <a:close/>
                  <a:moveTo>
                    <a:pt x="58" y="154"/>
                  </a:moveTo>
                  <a:cubicBezTo>
                    <a:pt x="58" y="100"/>
                    <a:pt x="58" y="100"/>
                    <a:pt x="58" y="100"/>
                  </a:cubicBezTo>
                  <a:cubicBezTo>
                    <a:pt x="72" y="106"/>
                    <a:pt x="77" y="115"/>
                    <a:pt x="77" y="130"/>
                  </a:cubicBezTo>
                  <a:cubicBezTo>
                    <a:pt x="77" y="143"/>
                    <a:pt x="72" y="152"/>
                    <a:pt x="58" y="15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8" name="Freeform 9"/>
            <p:cNvSpPr>
              <a:spLocks noEditPoints="1"/>
            </p:cNvSpPr>
            <p:nvPr/>
          </p:nvSpPr>
          <p:spPr bwMode="auto">
            <a:xfrm>
              <a:off x="-2849563" y="4346575"/>
              <a:ext cx="411163" cy="482600"/>
            </a:xfrm>
            <a:custGeom>
              <a:gdLst>
                <a:gd name="T0" fmla="*/ 308 w 311"/>
                <a:gd name="T1" fmla="*/ 363 h 365"/>
                <a:gd name="T2" fmla="*/ 311 w 311"/>
                <a:gd name="T3" fmla="*/ 296 h 365"/>
                <a:gd name="T4" fmla="*/ 307 w 311"/>
                <a:gd name="T5" fmla="*/ 282 h 365"/>
                <a:gd name="T6" fmla="*/ 303 w 311"/>
                <a:gd name="T7" fmla="*/ 266 h 365"/>
                <a:gd name="T8" fmla="*/ 300 w 311"/>
                <a:gd name="T9" fmla="*/ 258 h 365"/>
                <a:gd name="T10" fmla="*/ 256 w 311"/>
                <a:gd name="T11" fmla="*/ 202 h 365"/>
                <a:gd name="T12" fmla="*/ 197 w 311"/>
                <a:gd name="T13" fmla="*/ 173 h 365"/>
                <a:gd name="T14" fmla="*/ 152 w 311"/>
                <a:gd name="T15" fmla="*/ 149 h 365"/>
                <a:gd name="T16" fmla="*/ 150 w 311"/>
                <a:gd name="T17" fmla="*/ 146 h 365"/>
                <a:gd name="T18" fmla="*/ 125 w 311"/>
                <a:gd name="T19" fmla="*/ 110 h 365"/>
                <a:gd name="T20" fmla="*/ 118 w 311"/>
                <a:gd name="T21" fmla="*/ 106 h 365"/>
                <a:gd name="T22" fmla="*/ 111 w 311"/>
                <a:gd name="T23" fmla="*/ 93 h 365"/>
                <a:gd name="T24" fmla="*/ 104 w 311"/>
                <a:gd name="T25" fmla="*/ 79 h 365"/>
                <a:gd name="T26" fmla="*/ 67 w 311"/>
                <a:gd name="T27" fmla="*/ 18 h 365"/>
                <a:gd name="T28" fmla="*/ 43 w 311"/>
                <a:gd name="T29" fmla="*/ 14 h 365"/>
                <a:gd name="T30" fmla="*/ 36 w 311"/>
                <a:gd name="T31" fmla="*/ 7 h 365"/>
                <a:gd name="T32" fmla="*/ 35 w 311"/>
                <a:gd name="T33" fmla="*/ 6 h 365"/>
                <a:gd name="T34" fmla="*/ 28 w 311"/>
                <a:gd name="T35" fmla="*/ 3 h 365"/>
                <a:gd name="T36" fmla="*/ 4 w 311"/>
                <a:gd name="T37" fmla="*/ 10 h 365"/>
                <a:gd name="T38" fmla="*/ 0 w 311"/>
                <a:gd name="T39" fmla="*/ 13 h 365"/>
                <a:gd name="T40" fmla="*/ 2 w 311"/>
                <a:gd name="T41" fmla="*/ 17 h 365"/>
                <a:gd name="T42" fmla="*/ 12 w 311"/>
                <a:gd name="T43" fmla="*/ 40 h 365"/>
                <a:gd name="T44" fmla="*/ 43 w 311"/>
                <a:gd name="T45" fmla="*/ 110 h 365"/>
                <a:gd name="T46" fmla="*/ 46 w 311"/>
                <a:gd name="T47" fmla="*/ 118 h 365"/>
                <a:gd name="T48" fmla="*/ 52 w 311"/>
                <a:gd name="T49" fmla="*/ 129 h 365"/>
                <a:gd name="T50" fmla="*/ 84 w 311"/>
                <a:gd name="T51" fmla="*/ 180 h 365"/>
                <a:gd name="T52" fmla="*/ 87 w 311"/>
                <a:gd name="T53" fmla="*/ 187 h 365"/>
                <a:gd name="T54" fmla="*/ 101 w 311"/>
                <a:gd name="T55" fmla="*/ 210 h 365"/>
                <a:gd name="T56" fmla="*/ 123 w 311"/>
                <a:gd name="T57" fmla="*/ 231 h 365"/>
                <a:gd name="T58" fmla="*/ 147 w 311"/>
                <a:gd name="T59" fmla="*/ 254 h 365"/>
                <a:gd name="T60" fmla="*/ 176 w 311"/>
                <a:gd name="T61" fmla="*/ 278 h 365"/>
                <a:gd name="T62" fmla="*/ 203 w 311"/>
                <a:gd name="T63" fmla="*/ 303 h 365"/>
                <a:gd name="T64" fmla="*/ 207 w 311"/>
                <a:gd name="T65" fmla="*/ 338 h 365"/>
                <a:gd name="T66" fmla="*/ 205 w 311"/>
                <a:gd name="T67" fmla="*/ 365 h 365"/>
                <a:gd name="T68" fmla="*/ 82 w 311"/>
                <a:gd name="T69" fmla="*/ 77 h 365"/>
                <a:gd name="T70" fmla="*/ 80 w 311"/>
                <a:gd name="T71" fmla="*/ 73 h 365"/>
                <a:gd name="T72" fmla="*/ 76 w 311"/>
                <a:gd name="T73" fmla="*/ 62 h 365"/>
                <a:gd name="T74" fmla="*/ 52 w 311"/>
                <a:gd name="T75" fmla="*/ 22 h 365"/>
                <a:gd name="T76" fmla="*/ 59 w 311"/>
                <a:gd name="T77" fmla="*/ 24 h 365"/>
                <a:gd name="T78" fmla="*/ 90 w 311"/>
                <a:gd name="T79" fmla="*/ 75 h 365"/>
                <a:gd name="T80" fmla="*/ 94 w 311"/>
                <a:gd name="T81" fmla="*/ 82 h 365"/>
                <a:gd name="T82" fmla="*/ 102 w 311"/>
                <a:gd name="T83" fmla="*/ 99 h 365"/>
                <a:gd name="T84" fmla="*/ 82 w 311"/>
                <a:gd name="T85" fmla="*/ 77 h 3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11" h="365">
                  <a:moveTo>
                    <a:pt x="308" y="363"/>
                  </a:moveTo>
                  <a:cubicBezTo>
                    <a:pt x="306" y="352"/>
                    <a:pt x="311" y="296"/>
                    <a:pt x="311" y="296"/>
                  </a:cubicBezTo>
                  <a:cubicBezTo>
                    <a:pt x="310" y="290"/>
                    <a:pt x="308" y="286"/>
                    <a:pt x="307" y="282"/>
                  </a:cubicBezTo>
                  <a:cubicBezTo>
                    <a:pt x="306" y="276"/>
                    <a:pt x="304" y="270"/>
                    <a:pt x="303" y="266"/>
                  </a:cubicBezTo>
                  <a:cubicBezTo>
                    <a:pt x="302" y="263"/>
                    <a:pt x="301" y="261"/>
                    <a:pt x="300" y="258"/>
                  </a:cubicBezTo>
                  <a:cubicBezTo>
                    <a:pt x="297" y="246"/>
                    <a:pt x="269" y="214"/>
                    <a:pt x="256" y="202"/>
                  </a:cubicBezTo>
                  <a:cubicBezTo>
                    <a:pt x="242" y="190"/>
                    <a:pt x="213" y="177"/>
                    <a:pt x="197" y="173"/>
                  </a:cubicBezTo>
                  <a:cubicBezTo>
                    <a:pt x="184" y="170"/>
                    <a:pt x="166" y="165"/>
                    <a:pt x="152" y="149"/>
                  </a:cubicBezTo>
                  <a:cubicBezTo>
                    <a:pt x="150" y="146"/>
                    <a:pt x="150" y="146"/>
                    <a:pt x="150" y="146"/>
                  </a:cubicBezTo>
                  <a:cubicBezTo>
                    <a:pt x="142" y="132"/>
                    <a:pt x="133" y="117"/>
                    <a:pt x="125" y="110"/>
                  </a:cubicBezTo>
                  <a:cubicBezTo>
                    <a:pt x="123" y="108"/>
                    <a:pt x="120" y="107"/>
                    <a:pt x="118" y="106"/>
                  </a:cubicBezTo>
                  <a:cubicBezTo>
                    <a:pt x="116" y="102"/>
                    <a:pt x="113" y="97"/>
                    <a:pt x="111" y="93"/>
                  </a:cubicBezTo>
                  <a:cubicBezTo>
                    <a:pt x="109" y="88"/>
                    <a:pt x="106" y="84"/>
                    <a:pt x="104" y="79"/>
                  </a:cubicBezTo>
                  <a:cubicBezTo>
                    <a:pt x="97" y="63"/>
                    <a:pt x="80" y="29"/>
                    <a:pt x="67" y="18"/>
                  </a:cubicBezTo>
                  <a:cubicBezTo>
                    <a:pt x="59" y="11"/>
                    <a:pt x="50" y="11"/>
                    <a:pt x="43" y="14"/>
                  </a:cubicBezTo>
                  <a:cubicBezTo>
                    <a:pt x="40" y="11"/>
                    <a:pt x="38" y="8"/>
                    <a:pt x="36" y="7"/>
                  </a:cubicBezTo>
                  <a:cubicBezTo>
                    <a:pt x="36" y="7"/>
                    <a:pt x="35" y="6"/>
                    <a:pt x="35" y="6"/>
                  </a:cubicBezTo>
                  <a:cubicBezTo>
                    <a:pt x="33" y="5"/>
                    <a:pt x="31" y="3"/>
                    <a:pt x="28" y="3"/>
                  </a:cubicBezTo>
                  <a:cubicBezTo>
                    <a:pt x="19" y="0"/>
                    <a:pt x="8" y="6"/>
                    <a:pt x="4" y="10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3" y="18"/>
                    <a:pt x="7" y="28"/>
                    <a:pt x="12" y="40"/>
                  </a:cubicBezTo>
                  <a:cubicBezTo>
                    <a:pt x="23" y="66"/>
                    <a:pt x="41" y="106"/>
                    <a:pt x="43" y="110"/>
                  </a:cubicBezTo>
                  <a:cubicBezTo>
                    <a:pt x="44" y="113"/>
                    <a:pt x="45" y="115"/>
                    <a:pt x="46" y="118"/>
                  </a:cubicBezTo>
                  <a:cubicBezTo>
                    <a:pt x="48" y="122"/>
                    <a:pt x="49" y="126"/>
                    <a:pt x="52" y="129"/>
                  </a:cubicBezTo>
                  <a:cubicBezTo>
                    <a:pt x="54" y="133"/>
                    <a:pt x="81" y="176"/>
                    <a:pt x="84" y="180"/>
                  </a:cubicBezTo>
                  <a:cubicBezTo>
                    <a:pt x="85" y="181"/>
                    <a:pt x="86" y="184"/>
                    <a:pt x="87" y="187"/>
                  </a:cubicBezTo>
                  <a:cubicBezTo>
                    <a:pt x="90" y="195"/>
                    <a:pt x="94" y="205"/>
                    <a:pt x="101" y="210"/>
                  </a:cubicBezTo>
                  <a:cubicBezTo>
                    <a:pt x="105" y="212"/>
                    <a:pt x="113" y="220"/>
                    <a:pt x="123" y="231"/>
                  </a:cubicBezTo>
                  <a:cubicBezTo>
                    <a:pt x="130" y="238"/>
                    <a:pt x="138" y="246"/>
                    <a:pt x="147" y="254"/>
                  </a:cubicBezTo>
                  <a:cubicBezTo>
                    <a:pt x="157" y="264"/>
                    <a:pt x="167" y="272"/>
                    <a:pt x="176" y="278"/>
                  </a:cubicBezTo>
                  <a:cubicBezTo>
                    <a:pt x="187" y="287"/>
                    <a:pt x="196" y="294"/>
                    <a:pt x="203" y="303"/>
                  </a:cubicBezTo>
                  <a:cubicBezTo>
                    <a:pt x="206" y="308"/>
                    <a:pt x="207" y="322"/>
                    <a:pt x="207" y="338"/>
                  </a:cubicBezTo>
                  <a:cubicBezTo>
                    <a:pt x="206" y="347"/>
                    <a:pt x="206" y="356"/>
                    <a:pt x="205" y="365"/>
                  </a:cubicBezTo>
                  <a:moveTo>
                    <a:pt x="82" y="77"/>
                  </a:moveTo>
                  <a:cubicBezTo>
                    <a:pt x="82" y="76"/>
                    <a:pt x="81" y="74"/>
                    <a:pt x="80" y="73"/>
                  </a:cubicBezTo>
                  <a:cubicBezTo>
                    <a:pt x="79" y="69"/>
                    <a:pt x="77" y="66"/>
                    <a:pt x="76" y="62"/>
                  </a:cubicBezTo>
                  <a:cubicBezTo>
                    <a:pt x="69" y="46"/>
                    <a:pt x="60" y="32"/>
                    <a:pt x="52" y="22"/>
                  </a:cubicBezTo>
                  <a:cubicBezTo>
                    <a:pt x="54" y="22"/>
                    <a:pt x="57" y="22"/>
                    <a:pt x="59" y="24"/>
                  </a:cubicBezTo>
                  <a:cubicBezTo>
                    <a:pt x="68" y="33"/>
                    <a:pt x="82" y="57"/>
                    <a:pt x="90" y="75"/>
                  </a:cubicBezTo>
                  <a:cubicBezTo>
                    <a:pt x="91" y="77"/>
                    <a:pt x="93" y="80"/>
                    <a:pt x="94" y="82"/>
                  </a:cubicBezTo>
                  <a:cubicBezTo>
                    <a:pt x="96" y="87"/>
                    <a:pt x="99" y="93"/>
                    <a:pt x="102" y="99"/>
                  </a:cubicBezTo>
                  <a:lnTo>
                    <a:pt x="82" y="77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9" name="Freeform 10"/>
            <p:cNvSpPr>
              <a:spLocks noEditPoints="1"/>
            </p:cNvSpPr>
            <p:nvPr/>
          </p:nvSpPr>
          <p:spPr bwMode="auto">
            <a:xfrm>
              <a:off x="-2366963" y="4343400"/>
              <a:ext cx="409575" cy="485775"/>
            </a:xfrm>
            <a:custGeom>
              <a:gdLst>
                <a:gd name="T0" fmla="*/ 105 w 310"/>
                <a:gd name="T1" fmla="*/ 364 h 367"/>
                <a:gd name="T2" fmla="*/ 104 w 310"/>
                <a:gd name="T3" fmla="*/ 338 h 367"/>
                <a:gd name="T4" fmla="*/ 108 w 310"/>
                <a:gd name="T5" fmla="*/ 303 h 367"/>
                <a:gd name="T6" fmla="*/ 135 w 310"/>
                <a:gd name="T7" fmla="*/ 278 h 367"/>
                <a:gd name="T8" fmla="*/ 164 w 310"/>
                <a:gd name="T9" fmla="*/ 254 h 367"/>
                <a:gd name="T10" fmla="*/ 187 w 310"/>
                <a:gd name="T11" fmla="*/ 230 h 367"/>
                <a:gd name="T12" fmla="*/ 210 w 310"/>
                <a:gd name="T13" fmla="*/ 209 h 367"/>
                <a:gd name="T14" fmla="*/ 224 w 310"/>
                <a:gd name="T15" fmla="*/ 187 h 367"/>
                <a:gd name="T16" fmla="*/ 226 w 310"/>
                <a:gd name="T17" fmla="*/ 180 h 367"/>
                <a:gd name="T18" fmla="*/ 259 w 310"/>
                <a:gd name="T19" fmla="*/ 129 h 367"/>
                <a:gd name="T20" fmla="*/ 264 w 310"/>
                <a:gd name="T21" fmla="*/ 118 h 367"/>
                <a:gd name="T22" fmla="*/ 267 w 310"/>
                <a:gd name="T23" fmla="*/ 110 h 367"/>
                <a:gd name="T24" fmla="*/ 298 w 310"/>
                <a:gd name="T25" fmla="*/ 40 h 367"/>
                <a:gd name="T26" fmla="*/ 308 w 310"/>
                <a:gd name="T27" fmla="*/ 17 h 367"/>
                <a:gd name="T28" fmla="*/ 310 w 310"/>
                <a:gd name="T29" fmla="*/ 13 h 367"/>
                <a:gd name="T30" fmla="*/ 307 w 310"/>
                <a:gd name="T31" fmla="*/ 10 h 367"/>
                <a:gd name="T32" fmla="*/ 282 w 310"/>
                <a:gd name="T33" fmla="*/ 2 h 367"/>
                <a:gd name="T34" fmla="*/ 275 w 310"/>
                <a:gd name="T35" fmla="*/ 6 h 367"/>
                <a:gd name="T36" fmla="*/ 275 w 310"/>
                <a:gd name="T37" fmla="*/ 6 h 367"/>
                <a:gd name="T38" fmla="*/ 267 w 310"/>
                <a:gd name="T39" fmla="*/ 13 h 367"/>
                <a:gd name="T40" fmla="*/ 244 w 310"/>
                <a:gd name="T41" fmla="*/ 17 h 367"/>
                <a:gd name="T42" fmla="*/ 206 w 310"/>
                <a:gd name="T43" fmla="*/ 79 h 367"/>
                <a:gd name="T44" fmla="*/ 199 w 310"/>
                <a:gd name="T45" fmla="*/ 93 h 367"/>
                <a:gd name="T46" fmla="*/ 192 w 310"/>
                <a:gd name="T47" fmla="*/ 105 h 367"/>
                <a:gd name="T48" fmla="*/ 186 w 310"/>
                <a:gd name="T49" fmla="*/ 110 h 367"/>
                <a:gd name="T50" fmla="*/ 160 w 310"/>
                <a:gd name="T51" fmla="*/ 145 h 367"/>
                <a:gd name="T52" fmla="*/ 158 w 310"/>
                <a:gd name="T53" fmla="*/ 149 h 367"/>
                <a:gd name="T54" fmla="*/ 113 w 310"/>
                <a:gd name="T55" fmla="*/ 173 h 367"/>
                <a:gd name="T56" fmla="*/ 54 w 310"/>
                <a:gd name="T57" fmla="*/ 202 h 367"/>
                <a:gd name="T58" fmla="*/ 10 w 310"/>
                <a:gd name="T59" fmla="*/ 258 h 367"/>
                <a:gd name="T60" fmla="*/ 8 w 310"/>
                <a:gd name="T61" fmla="*/ 266 h 367"/>
                <a:gd name="T62" fmla="*/ 3 w 310"/>
                <a:gd name="T63" fmla="*/ 282 h 367"/>
                <a:gd name="T64" fmla="*/ 0 w 310"/>
                <a:gd name="T65" fmla="*/ 295 h 367"/>
                <a:gd name="T66" fmla="*/ 3 w 310"/>
                <a:gd name="T67" fmla="*/ 367 h 367"/>
                <a:gd name="T68" fmla="*/ 232 w 310"/>
                <a:gd name="T69" fmla="*/ 64 h 367"/>
                <a:gd name="T70" fmla="*/ 228 w 310"/>
                <a:gd name="T71" fmla="*/ 75 h 367"/>
                <a:gd name="T72" fmla="*/ 226 w 310"/>
                <a:gd name="T73" fmla="*/ 79 h 367"/>
                <a:gd name="T74" fmla="*/ 206 w 310"/>
                <a:gd name="T75" fmla="*/ 101 h 367"/>
                <a:gd name="T76" fmla="*/ 214 w 310"/>
                <a:gd name="T77" fmla="*/ 84 h 367"/>
                <a:gd name="T78" fmla="*/ 218 w 310"/>
                <a:gd name="T79" fmla="*/ 77 h 367"/>
                <a:gd name="T80" fmla="*/ 249 w 310"/>
                <a:gd name="T81" fmla="*/ 26 h 367"/>
                <a:gd name="T82" fmla="*/ 256 w 310"/>
                <a:gd name="T83" fmla="*/ 24 h 367"/>
                <a:gd name="T84" fmla="*/ 232 w 310"/>
                <a:gd name="T85" fmla="*/ 64 h 3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10" h="367">
                  <a:moveTo>
                    <a:pt x="105" y="364"/>
                  </a:moveTo>
                  <a:cubicBezTo>
                    <a:pt x="104" y="355"/>
                    <a:pt x="104" y="346"/>
                    <a:pt x="104" y="338"/>
                  </a:cubicBezTo>
                  <a:cubicBezTo>
                    <a:pt x="104" y="321"/>
                    <a:pt x="105" y="308"/>
                    <a:pt x="108" y="303"/>
                  </a:cubicBezTo>
                  <a:cubicBezTo>
                    <a:pt x="114" y="293"/>
                    <a:pt x="123" y="287"/>
                    <a:pt x="135" y="278"/>
                  </a:cubicBezTo>
                  <a:cubicBezTo>
                    <a:pt x="144" y="271"/>
                    <a:pt x="154" y="264"/>
                    <a:pt x="164" y="254"/>
                  </a:cubicBezTo>
                  <a:cubicBezTo>
                    <a:pt x="173" y="245"/>
                    <a:pt x="181" y="237"/>
                    <a:pt x="187" y="230"/>
                  </a:cubicBezTo>
                  <a:cubicBezTo>
                    <a:pt x="198" y="220"/>
                    <a:pt x="206" y="212"/>
                    <a:pt x="210" y="209"/>
                  </a:cubicBezTo>
                  <a:cubicBezTo>
                    <a:pt x="217" y="205"/>
                    <a:pt x="221" y="195"/>
                    <a:pt x="224" y="187"/>
                  </a:cubicBezTo>
                  <a:cubicBezTo>
                    <a:pt x="224" y="184"/>
                    <a:pt x="225" y="181"/>
                    <a:pt x="226" y="180"/>
                  </a:cubicBezTo>
                  <a:cubicBezTo>
                    <a:pt x="229" y="175"/>
                    <a:pt x="256" y="133"/>
                    <a:pt x="259" y="129"/>
                  </a:cubicBezTo>
                  <a:cubicBezTo>
                    <a:pt x="261" y="126"/>
                    <a:pt x="263" y="122"/>
                    <a:pt x="264" y="118"/>
                  </a:cubicBezTo>
                  <a:cubicBezTo>
                    <a:pt x="265" y="115"/>
                    <a:pt x="266" y="112"/>
                    <a:pt x="267" y="110"/>
                  </a:cubicBezTo>
                  <a:cubicBezTo>
                    <a:pt x="270" y="106"/>
                    <a:pt x="287" y="66"/>
                    <a:pt x="298" y="40"/>
                  </a:cubicBezTo>
                  <a:cubicBezTo>
                    <a:pt x="304" y="27"/>
                    <a:pt x="308" y="18"/>
                    <a:pt x="308" y="17"/>
                  </a:cubicBezTo>
                  <a:cubicBezTo>
                    <a:pt x="310" y="13"/>
                    <a:pt x="310" y="13"/>
                    <a:pt x="310" y="13"/>
                  </a:cubicBezTo>
                  <a:cubicBezTo>
                    <a:pt x="307" y="10"/>
                    <a:pt x="307" y="10"/>
                    <a:pt x="307" y="10"/>
                  </a:cubicBezTo>
                  <a:cubicBezTo>
                    <a:pt x="302" y="6"/>
                    <a:pt x="292" y="0"/>
                    <a:pt x="282" y="2"/>
                  </a:cubicBezTo>
                  <a:cubicBezTo>
                    <a:pt x="280" y="3"/>
                    <a:pt x="277" y="4"/>
                    <a:pt x="275" y="6"/>
                  </a:cubicBezTo>
                  <a:cubicBezTo>
                    <a:pt x="275" y="6"/>
                    <a:pt x="275" y="6"/>
                    <a:pt x="275" y="6"/>
                  </a:cubicBezTo>
                  <a:cubicBezTo>
                    <a:pt x="273" y="8"/>
                    <a:pt x="270" y="10"/>
                    <a:pt x="267" y="13"/>
                  </a:cubicBezTo>
                  <a:cubicBezTo>
                    <a:pt x="260" y="11"/>
                    <a:pt x="251" y="11"/>
                    <a:pt x="244" y="17"/>
                  </a:cubicBezTo>
                  <a:cubicBezTo>
                    <a:pt x="231" y="29"/>
                    <a:pt x="213" y="63"/>
                    <a:pt x="206" y="79"/>
                  </a:cubicBezTo>
                  <a:cubicBezTo>
                    <a:pt x="204" y="83"/>
                    <a:pt x="202" y="88"/>
                    <a:pt x="199" y="93"/>
                  </a:cubicBezTo>
                  <a:cubicBezTo>
                    <a:pt x="197" y="97"/>
                    <a:pt x="195" y="101"/>
                    <a:pt x="192" y="105"/>
                  </a:cubicBezTo>
                  <a:cubicBezTo>
                    <a:pt x="190" y="107"/>
                    <a:pt x="188" y="108"/>
                    <a:pt x="186" y="110"/>
                  </a:cubicBezTo>
                  <a:cubicBezTo>
                    <a:pt x="177" y="117"/>
                    <a:pt x="168" y="132"/>
                    <a:pt x="160" y="145"/>
                  </a:cubicBezTo>
                  <a:cubicBezTo>
                    <a:pt x="158" y="149"/>
                    <a:pt x="158" y="149"/>
                    <a:pt x="158" y="149"/>
                  </a:cubicBezTo>
                  <a:cubicBezTo>
                    <a:pt x="144" y="164"/>
                    <a:pt x="127" y="170"/>
                    <a:pt x="113" y="173"/>
                  </a:cubicBezTo>
                  <a:cubicBezTo>
                    <a:pt x="98" y="176"/>
                    <a:pt x="68" y="190"/>
                    <a:pt x="54" y="202"/>
                  </a:cubicBezTo>
                  <a:cubicBezTo>
                    <a:pt x="42" y="213"/>
                    <a:pt x="14" y="245"/>
                    <a:pt x="10" y="258"/>
                  </a:cubicBezTo>
                  <a:cubicBezTo>
                    <a:pt x="10" y="260"/>
                    <a:pt x="9" y="263"/>
                    <a:pt x="8" y="266"/>
                  </a:cubicBezTo>
                  <a:cubicBezTo>
                    <a:pt x="6" y="270"/>
                    <a:pt x="5" y="275"/>
                    <a:pt x="3" y="282"/>
                  </a:cubicBezTo>
                  <a:cubicBezTo>
                    <a:pt x="2" y="286"/>
                    <a:pt x="1" y="290"/>
                    <a:pt x="0" y="295"/>
                  </a:cubicBezTo>
                  <a:cubicBezTo>
                    <a:pt x="0" y="295"/>
                    <a:pt x="4" y="348"/>
                    <a:pt x="3" y="367"/>
                  </a:cubicBezTo>
                  <a:moveTo>
                    <a:pt x="232" y="64"/>
                  </a:moveTo>
                  <a:cubicBezTo>
                    <a:pt x="231" y="68"/>
                    <a:pt x="229" y="71"/>
                    <a:pt x="228" y="75"/>
                  </a:cubicBezTo>
                  <a:cubicBezTo>
                    <a:pt x="227" y="76"/>
                    <a:pt x="227" y="78"/>
                    <a:pt x="226" y="79"/>
                  </a:cubicBezTo>
                  <a:cubicBezTo>
                    <a:pt x="206" y="101"/>
                    <a:pt x="206" y="101"/>
                    <a:pt x="206" y="101"/>
                  </a:cubicBezTo>
                  <a:cubicBezTo>
                    <a:pt x="209" y="95"/>
                    <a:pt x="212" y="89"/>
                    <a:pt x="214" y="84"/>
                  </a:cubicBezTo>
                  <a:cubicBezTo>
                    <a:pt x="215" y="82"/>
                    <a:pt x="217" y="79"/>
                    <a:pt x="218" y="77"/>
                  </a:cubicBezTo>
                  <a:cubicBezTo>
                    <a:pt x="226" y="59"/>
                    <a:pt x="240" y="35"/>
                    <a:pt x="249" y="26"/>
                  </a:cubicBezTo>
                  <a:cubicBezTo>
                    <a:pt x="251" y="24"/>
                    <a:pt x="254" y="24"/>
                    <a:pt x="256" y="24"/>
                  </a:cubicBezTo>
                  <a:cubicBezTo>
                    <a:pt x="248" y="34"/>
                    <a:pt x="239" y="48"/>
                    <a:pt x="232" y="6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0" name="Freeform 11"/>
            <p:cNvSpPr/>
            <p:nvPr/>
          </p:nvSpPr>
          <p:spPr bwMode="auto">
            <a:xfrm>
              <a:off x="-2276476" y="4411663"/>
              <a:ext cx="142875" cy="69850"/>
            </a:xfrm>
            <a:custGeom>
              <a:gdLst>
                <a:gd name="T0" fmla="*/ 104 w 108"/>
                <a:gd name="T1" fmla="*/ 0 h 53"/>
                <a:gd name="T2" fmla="*/ 32 w 108"/>
                <a:gd name="T3" fmla="*/ 19 h 53"/>
                <a:gd name="T4" fmla="*/ 8 w 108"/>
                <a:gd name="T5" fmla="*/ 18 h 53"/>
                <a:gd name="T6" fmla="*/ 8 w 108"/>
                <a:gd name="T7" fmla="*/ 19 h 53"/>
                <a:gd name="T8" fmla="*/ 0 w 108"/>
                <a:gd name="T9" fmla="*/ 45 h 53"/>
                <a:gd name="T10" fmla="*/ 1 w 108"/>
                <a:gd name="T11" fmla="*/ 48 h 53"/>
                <a:gd name="T12" fmla="*/ 3 w 108"/>
                <a:gd name="T13" fmla="*/ 50 h 53"/>
                <a:gd name="T14" fmla="*/ 32 w 108"/>
                <a:gd name="T15" fmla="*/ 53 h 53"/>
                <a:gd name="T16" fmla="*/ 108 w 108"/>
                <a:gd name="T17" fmla="*/ 12 h 53"/>
                <a:gd name="T18" fmla="*/ 104 w 108"/>
                <a:gd name="T1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52">
                  <a:moveTo>
                    <a:pt x="104" y="0"/>
                  </a:moveTo>
                  <a:cubicBezTo>
                    <a:pt x="86" y="12"/>
                    <a:pt x="61" y="19"/>
                    <a:pt x="32" y="19"/>
                  </a:cubicBezTo>
                  <a:cubicBezTo>
                    <a:pt x="24" y="19"/>
                    <a:pt x="16" y="19"/>
                    <a:pt x="8" y="18"/>
                  </a:cubicBezTo>
                  <a:cubicBezTo>
                    <a:pt x="8" y="18"/>
                    <a:pt x="8" y="18"/>
                    <a:pt x="8" y="19"/>
                  </a:cubicBezTo>
                  <a:cubicBezTo>
                    <a:pt x="8" y="28"/>
                    <a:pt x="5" y="37"/>
                    <a:pt x="0" y="45"/>
                  </a:cubicBezTo>
                  <a:cubicBezTo>
                    <a:pt x="1" y="48"/>
                    <a:pt x="1" y="48"/>
                    <a:pt x="1" y="48"/>
                  </a:cubicBezTo>
                  <a:cubicBezTo>
                    <a:pt x="2" y="48"/>
                    <a:pt x="2" y="49"/>
                    <a:pt x="3" y="50"/>
                  </a:cubicBezTo>
                  <a:cubicBezTo>
                    <a:pt x="12" y="52"/>
                    <a:pt x="21" y="53"/>
                    <a:pt x="32" y="53"/>
                  </a:cubicBezTo>
                  <a:cubicBezTo>
                    <a:pt x="74" y="53"/>
                    <a:pt x="108" y="35"/>
                    <a:pt x="108" y="12"/>
                  </a:cubicBezTo>
                  <a:cubicBezTo>
                    <a:pt x="108" y="8"/>
                    <a:pt x="106" y="4"/>
                    <a:pt x="104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1" name="Freeform 12"/>
            <p:cNvSpPr/>
            <p:nvPr/>
          </p:nvSpPr>
          <p:spPr bwMode="auto">
            <a:xfrm>
              <a:off x="-2276476" y="4340225"/>
              <a:ext cx="142875" cy="69850"/>
            </a:xfrm>
            <a:custGeom>
              <a:gdLst>
                <a:gd name="T0" fmla="*/ 104 w 108"/>
                <a:gd name="T1" fmla="*/ 0 h 53"/>
                <a:gd name="T2" fmla="*/ 32 w 108"/>
                <a:gd name="T3" fmla="*/ 20 h 53"/>
                <a:gd name="T4" fmla="*/ 8 w 108"/>
                <a:gd name="T5" fmla="*/ 18 h 53"/>
                <a:gd name="T6" fmla="*/ 8 w 108"/>
                <a:gd name="T7" fmla="*/ 19 h 53"/>
                <a:gd name="T8" fmla="*/ 0 w 108"/>
                <a:gd name="T9" fmla="*/ 45 h 53"/>
                <a:gd name="T10" fmla="*/ 1 w 108"/>
                <a:gd name="T11" fmla="*/ 48 h 53"/>
                <a:gd name="T12" fmla="*/ 3 w 108"/>
                <a:gd name="T13" fmla="*/ 50 h 53"/>
                <a:gd name="T14" fmla="*/ 32 w 108"/>
                <a:gd name="T15" fmla="*/ 53 h 53"/>
                <a:gd name="T16" fmla="*/ 108 w 108"/>
                <a:gd name="T17" fmla="*/ 13 h 53"/>
                <a:gd name="T18" fmla="*/ 104 w 108"/>
                <a:gd name="T1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52">
                  <a:moveTo>
                    <a:pt x="104" y="0"/>
                  </a:moveTo>
                  <a:cubicBezTo>
                    <a:pt x="86" y="12"/>
                    <a:pt x="61" y="20"/>
                    <a:pt x="32" y="20"/>
                  </a:cubicBezTo>
                  <a:cubicBezTo>
                    <a:pt x="24" y="20"/>
                    <a:pt x="16" y="19"/>
                    <a:pt x="8" y="18"/>
                  </a:cubicBezTo>
                  <a:cubicBezTo>
                    <a:pt x="8" y="18"/>
                    <a:pt x="8" y="18"/>
                    <a:pt x="8" y="19"/>
                  </a:cubicBezTo>
                  <a:cubicBezTo>
                    <a:pt x="8" y="28"/>
                    <a:pt x="5" y="37"/>
                    <a:pt x="0" y="45"/>
                  </a:cubicBezTo>
                  <a:cubicBezTo>
                    <a:pt x="1" y="48"/>
                    <a:pt x="1" y="48"/>
                    <a:pt x="1" y="48"/>
                  </a:cubicBezTo>
                  <a:cubicBezTo>
                    <a:pt x="2" y="49"/>
                    <a:pt x="2" y="49"/>
                    <a:pt x="3" y="50"/>
                  </a:cubicBezTo>
                  <a:cubicBezTo>
                    <a:pt x="12" y="52"/>
                    <a:pt x="21" y="53"/>
                    <a:pt x="32" y="53"/>
                  </a:cubicBezTo>
                  <a:cubicBezTo>
                    <a:pt x="74" y="53"/>
                    <a:pt x="108" y="35"/>
                    <a:pt x="108" y="13"/>
                  </a:cubicBezTo>
                  <a:cubicBezTo>
                    <a:pt x="108" y="8"/>
                    <a:pt x="106" y="4"/>
                    <a:pt x="104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9" name="Freeform 13"/>
            <p:cNvSpPr/>
            <p:nvPr/>
          </p:nvSpPr>
          <p:spPr bwMode="auto">
            <a:xfrm>
              <a:off x="-2659063" y="4411663"/>
              <a:ext cx="138113" cy="69850"/>
            </a:xfrm>
            <a:custGeom>
              <a:gdLst>
                <a:gd name="T0" fmla="*/ 103 w 104"/>
                <a:gd name="T1" fmla="*/ 48 h 53"/>
                <a:gd name="T2" fmla="*/ 104 w 104"/>
                <a:gd name="T3" fmla="*/ 45 h 53"/>
                <a:gd name="T4" fmla="*/ 96 w 104"/>
                <a:gd name="T5" fmla="*/ 19 h 53"/>
                <a:gd name="T6" fmla="*/ 96 w 104"/>
                <a:gd name="T7" fmla="*/ 18 h 53"/>
                <a:gd name="T8" fmla="*/ 76 w 104"/>
                <a:gd name="T9" fmla="*/ 19 h 53"/>
                <a:gd name="T10" fmla="*/ 3 w 104"/>
                <a:gd name="T11" fmla="*/ 0 h 53"/>
                <a:gd name="T12" fmla="*/ 0 w 104"/>
                <a:gd name="T13" fmla="*/ 12 h 53"/>
                <a:gd name="T14" fmla="*/ 76 w 104"/>
                <a:gd name="T15" fmla="*/ 53 h 53"/>
                <a:gd name="T16" fmla="*/ 101 w 104"/>
                <a:gd name="T17" fmla="*/ 51 h 53"/>
                <a:gd name="T18" fmla="*/ 103 w 104"/>
                <a:gd name="T19" fmla="*/ 48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4" h="52">
                  <a:moveTo>
                    <a:pt x="103" y="48"/>
                  </a:moveTo>
                  <a:cubicBezTo>
                    <a:pt x="104" y="45"/>
                    <a:pt x="104" y="45"/>
                    <a:pt x="104" y="45"/>
                  </a:cubicBezTo>
                  <a:cubicBezTo>
                    <a:pt x="99" y="37"/>
                    <a:pt x="96" y="28"/>
                    <a:pt x="96" y="19"/>
                  </a:cubicBezTo>
                  <a:cubicBezTo>
                    <a:pt x="96" y="18"/>
                    <a:pt x="96" y="18"/>
                    <a:pt x="96" y="18"/>
                  </a:cubicBezTo>
                  <a:cubicBezTo>
                    <a:pt x="90" y="19"/>
                    <a:pt x="83" y="19"/>
                    <a:pt x="76" y="19"/>
                  </a:cubicBezTo>
                  <a:cubicBezTo>
                    <a:pt x="47" y="19"/>
                    <a:pt x="21" y="12"/>
                    <a:pt x="3" y="0"/>
                  </a:cubicBezTo>
                  <a:cubicBezTo>
                    <a:pt x="1" y="4"/>
                    <a:pt x="0" y="8"/>
                    <a:pt x="0" y="12"/>
                  </a:cubicBezTo>
                  <a:cubicBezTo>
                    <a:pt x="0" y="35"/>
                    <a:pt x="34" y="53"/>
                    <a:pt x="76" y="53"/>
                  </a:cubicBezTo>
                  <a:cubicBezTo>
                    <a:pt x="85" y="53"/>
                    <a:pt x="93" y="52"/>
                    <a:pt x="101" y="51"/>
                  </a:cubicBezTo>
                  <a:cubicBezTo>
                    <a:pt x="102" y="50"/>
                    <a:pt x="102" y="49"/>
                    <a:pt x="103" y="48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0" name="Freeform 14"/>
            <p:cNvSpPr/>
            <p:nvPr/>
          </p:nvSpPr>
          <p:spPr bwMode="auto">
            <a:xfrm>
              <a:off x="-2671763" y="4295775"/>
              <a:ext cx="168275" cy="107950"/>
            </a:xfrm>
            <a:custGeom>
              <a:gdLst>
                <a:gd name="T0" fmla="*/ 103 w 127"/>
                <a:gd name="T1" fmla="*/ 79 h 82"/>
                <a:gd name="T2" fmla="*/ 127 w 127"/>
                <a:gd name="T3" fmla="*/ 11 h 82"/>
                <a:gd name="T4" fmla="*/ 76 w 127"/>
                <a:gd name="T5" fmla="*/ 0 h 82"/>
                <a:gd name="T6" fmla="*/ 0 w 127"/>
                <a:gd name="T7" fmla="*/ 41 h 82"/>
                <a:gd name="T8" fmla="*/ 76 w 127"/>
                <a:gd name="T9" fmla="*/ 82 h 82"/>
                <a:gd name="T10" fmla="*/ 103 w 127"/>
                <a:gd name="T11" fmla="*/ 79 h 82"/>
                <a:gd name="T12" fmla="*/ 103 w 127"/>
                <a:gd name="T13" fmla="*/ 79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7" h="82">
                  <a:moveTo>
                    <a:pt x="103" y="79"/>
                  </a:moveTo>
                  <a:cubicBezTo>
                    <a:pt x="91" y="44"/>
                    <a:pt x="111" y="22"/>
                    <a:pt x="127" y="11"/>
                  </a:cubicBezTo>
                  <a:cubicBezTo>
                    <a:pt x="114" y="4"/>
                    <a:pt x="96" y="0"/>
                    <a:pt x="76" y="0"/>
                  </a:cubicBezTo>
                  <a:cubicBezTo>
                    <a:pt x="34" y="0"/>
                    <a:pt x="0" y="18"/>
                    <a:pt x="0" y="41"/>
                  </a:cubicBezTo>
                  <a:cubicBezTo>
                    <a:pt x="0" y="63"/>
                    <a:pt x="34" y="82"/>
                    <a:pt x="76" y="82"/>
                  </a:cubicBezTo>
                  <a:cubicBezTo>
                    <a:pt x="86" y="82"/>
                    <a:pt x="95" y="81"/>
                    <a:pt x="103" y="79"/>
                  </a:cubicBezTo>
                  <a:cubicBezTo>
                    <a:pt x="103" y="79"/>
                    <a:pt x="103" y="79"/>
                    <a:pt x="103" y="79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1" name="Freeform 15"/>
            <p:cNvSpPr/>
            <p:nvPr/>
          </p:nvSpPr>
          <p:spPr bwMode="auto">
            <a:xfrm>
              <a:off x="-2498726" y="4316413"/>
              <a:ext cx="201613" cy="96838"/>
            </a:xfrm>
            <a:custGeom>
              <a:gdLst>
                <a:gd name="T0" fmla="*/ 122 w 152"/>
                <a:gd name="T1" fmla="*/ 0 h 73"/>
                <a:gd name="T2" fmla="*/ 104 w 152"/>
                <a:gd name="T3" fmla="*/ 7 h 73"/>
                <a:gd name="T4" fmla="*/ 104 w 152"/>
                <a:gd name="T5" fmla="*/ 9 h 73"/>
                <a:gd name="T6" fmla="*/ 82 w 152"/>
                <a:gd name="T7" fmla="*/ 30 h 73"/>
                <a:gd name="T8" fmla="*/ 69 w 152"/>
                <a:gd name="T9" fmla="*/ 30 h 73"/>
                <a:gd name="T10" fmla="*/ 48 w 152"/>
                <a:gd name="T11" fmla="*/ 9 h 73"/>
                <a:gd name="T12" fmla="*/ 48 w 152"/>
                <a:gd name="T13" fmla="*/ 7 h 73"/>
                <a:gd name="T14" fmla="*/ 28 w 152"/>
                <a:gd name="T15" fmla="*/ 0 h 73"/>
                <a:gd name="T16" fmla="*/ 0 w 152"/>
                <a:gd name="T17" fmla="*/ 32 h 73"/>
                <a:gd name="T18" fmla="*/ 76 w 152"/>
                <a:gd name="T19" fmla="*/ 73 h 73"/>
                <a:gd name="T20" fmla="*/ 152 w 152"/>
                <a:gd name="T21" fmla="*/ 32 h 73"/>
                <a:gd name="T22" fmla="*/ 122 w 152"/>
                <a:gd name="T23" fmla="*/ 0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2" h="73">
                  <a:moveTo>
                    <a:pt x="122" y="0"/>
                  </a:moveTo>
                  <a:cubicBezTo>
                    <a:pt x="117" y="3"/>
                    <a:pt x="111" y="5"/>
                    <a:pt x="104" y="7"/>
                  </a:cubicBezTo>
                  <a:cubicBezTo>
                    <a:pt x="104" y="9"/>
                    <a:pt x="104" y="9"/>
                    <a:pt x="104" y="9"/>
                  </a:cubicBezTo>
                  <a:cubicBezTo>
                    <a:pt x="104" y="21"/>
                    <a:pt x="94" y="30"/>
                    <a:pt x="82" y="30"/>
                  </a:cubicBezTo>
                  <a:cubicBezTo>
                    <a:pt x="69" y="30"/>
                    <a:pt x="69" y="30"/>
                    <a:pt x="69" y="30"/>
                  </a:cubicBezTo>
                  <a:cubicBezTo>
                    <a:pt x="57" y="30"/>
                    <a:pt x="48" y="21"/>
                    <a:pt x="48" y="9"/>
                  </a:cubicBezTo>
                  <a:cubicBezTo>
                    <a:pt x="48" y="7"/>
                    <a:pt x="48" y="7"/>
                    <a:pt x="48" y="7"/>
                  </a:cubicBezTo>
                  <a:cubicBezTo>
                    <a:pt x="40" y="6"/>
                    <a:pt x="34" y="3"/>
                    <a:pt x="28" y="0"/>
                  </a:cubicBezTo>
                  <a:cubicBezTo>
                    <a:pt x="11" y="8"/>
                    <a:pt x="0" y="19"/>
                    <a:pt x="0" y="32"/>
                  </a:cubicBezTo>
                  <a:cubicBezTo>
                    <a:pt x="0" y="55"/>
                    <a:pt x="34" y="73"/>
                    <a:pt x="76" y="73"/>
                  </a:cubicBezTo>
                  <a:cubicBezTo>
                    <a:pt x="118" y="73"/>
                    <a:pt x="152" y="55"/>
                    <a:pt x="152" y="32"/>
                  </a:cubicBezTo>
                  <a:cubicBezTo>
                    <a:pt x="152" y="19"/>
                    <a:pt x="140" y="7"/>
                    <a:pt x="122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2" name="Freeform 16"/>
            <p:cNvSpPr/>
            <p:nvPr/>
          </p:nvSpPr>
          <p:spPr bwMode="auto">
            <a:xfrm>
              <a:off x="-2311401" y="4224338"/>
              <a:ext cx="177800" cy="109538"/>
            </a:xfrm>
            <a:custGeom>
              <a:gdLst>
                <a:gd name="T0" fmla="*/ 58 w 134"/>
                <a:gd name="T1" fmla="*/ 0 h 82"/>
                <a:gd name="T2" fmla="*/ 7 w 134"/>
                <a:gd name="T3" fmla="*/ 11 h 82"/>
                <a:gd name="T4" fmla="*/ 8 w 134"/>
                <a:gd name="T5" fmla="*/ 19 h 82"/>
                <a:gd name="T6" fmla="*/ 0 w 134"/>
                <a:gd name="T7" fmla="*/ 51 h 82"/>
                <a:gd name="T8" fmla="*/ 29 w 134"/>
                <a:gd name="T9" fmla="*/ 79 h 82"/>
                <a:gd name="T10" fmla="*/ 58 w 134"/>
                <a:gd name="T11" fmla="*/ 82 h 82"/>
                <a:gd name="T12" fmla="*/ 134 w 134"/>
                <a:gd name="T13" fmla="*/ 41 h 82"/>
                <a:gd name="T14" fmla="*/ 58 w 134"/>
                <a:gd name="T15" fmla="*/ 0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4" h="82">
                  <a:moveTo>
                    <a:pt x="58" y="0"/>
                  </a:moveTo>
                  <a:cubicBezTo>
                    <a:pt x="38" y="0"/>
                    <a:pt x="21" y="4"/>
                    <a:pt x="7" y="11"/>
                  </a:cubicBezTo>
                  <a:cubicBezTo>
                    <a:pt x="8" y="13"/>
                    <a:pt x="8" y="16"/>
                    <a:pt x="8" y="19"/>
                  </a:cubicBezTo>
                  <a:cubicBezTo>
                    <a:pt x="8" y="31"/>
                    <a:pt x="5" y="42"/>
                    <a:pt x="0" y="51"/>
                  </a:cubicBezTo>
                  <a:cubicBezTo>
                    <a:pt x="13" y="58"/>
                    <a:pt x="23" y="68"/>
                    <a:pt x="29" y="79"/>
                  </a:cubicBezTo>
                  <a:cubicBezTo>
                    <a:pt x="38" y="81"/>
                    <a:pt x="47" y="82"/>
                    <a:pt x="58" y="82"/>
                  </a:cubicBezTo>
                  <a:cubicBezTo>
                    <a:pt x="100" y="82"/>
                    <a:pt x="134" y="64"/>
                    <a:pt x="134" y="41"/>
                  </a:cubicBezTo>
                  <a:cubicBezTo>
                    <a:pt x="134" y="19"/>
                    <a:pt x="100" y="0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3" name="Oval 112"/>
          <p:cNvSpPr/>
          <p:nvPr/>
        </p:nvSpPr>
        <p:spPr bwMode="gray">
          <a:xfrm>
            <a:off x="3851920" y="4325124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4" name="TextBox 113"/>
          <p:cNvSpPr txBox="1"/>
          <p:nvPr/>
        </p:nvSpPr>
        <p:spPr>
          <a:xfrm>
            <a:off x="4096817" y="4303036"/>
            <a:ext cx="2943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线下社交，提升粘性，感知需求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5" name="Rectangle 114"/>
          <p:cNvSpPr/>
          <p:nvPr/>
        </p:nvSpPr>
        <p:spPr>
          <a:xfrm>
            <a:off x="4071878" y="4740613"/>
            <a:ext cx="417646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通过企业家主题论坛等社交活动，提升用户粘性，同时感知个人、以及公私联动的财务需求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6" name="Oval 115"/>
          <p:cNvSpPr/>
          <p:nvPr/>
        </p:nvSpPr>
        <p:spPr bwMode="gray">
          <a:xfrm>
            <a:off x="3851920" y="5366716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7" name="TextBox 116"/>
          <p:cNvSpPr txBox="1"/>
          <p:nvPr/>
        </p:nvSpPr>
        <p:spPr>
          <a:xfrm>
            <a:off x="4143477" y="5344628"/>
            <a:ext cx="403879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全渠道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对接专业团队，适时助推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8" name="Rectangle 117"/>
          <p:cNvSpPr/>
          <p:nvPr/>
        </p:nvSpPr>
        <p:spPr>
          <a:xfrm>
            <a:off x="4071877" y="5848076"/>
            <a:ext cx="417646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通过私行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、远程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，需求触发时立即对接相关专业团队，适时助推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aphicFrame>
        <p:nvGraphicFramePr>
          <p:cNvPr id="50" name="Chart 27"/>
          <p:cNvGraphicFramePr/>
          <p:nvPr>
            <p:extLst>
              <p:ext uri="{D42A27DB-BD31-4B8C-83A1-F6EECF244321}">
                <p14:modId xmlns:p14="http://schemas.microsoft.com/office/powerpoint/2010/main" val="2622315884"/>
              </p:ext>
            </p:extLst>
          </p:nvPr>
        </p:nvGraphicFramePr>
        <p:xfrm>
          <a:off x="59964" y="2363992"/>
          <a:ext cx="1368152" cy="849043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54" name="Rectangle 53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85193462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848278" y="212373"/>
            <a:ext cx="544568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协同经营场景</a:t>
            </a:r>
          </a:p>
        </p:txBody>
      </p:sp>
      <p:sp>
        <p:nvSpPr>
          <p:cNvPr id="17" name="Pentagon 16"/>
          <p:cNvSpPr/>
          <p:nvPr/>
        </p:nvSpPr>
        <p:spPr bwMode="gray">
          <a:xfrm>
            <a:off x="1092991" y="1202498"/>
            <a:ext cx="2038850" cy="480710"/>
          </a:xfrm>
          <a:prstGeom prst="homePlate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远程邀约社交活动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8" name="Chevron 17"/>
          <p:cNvSpPr/>
          <p:nvPr/>
        </p:nvSpPr>
        <p:spPr bwMode="gray">
          <a:xfrm>
            <a:off x="2987824" y="1202498"/>
            <a:ext cx="2152315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线下社交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9" name="Chevron 18"/>
          <p:cNvSpPr/>
          <p:nvPr/>
        </p:nvSpPr>
        <p:spPr bwMode="gray">
          <a:xfrm>
            <a:off x="4979107" y="1202498"/>
            <a:ext cx="1753991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公私联动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23" name="Chevron 22"/>
          <p:cNvSpPr/>
          <p:nvPr/>
        </p:nvSpPr>
        <p:spPr bwMode="gray">
          <a:xfrm>
            <a:off x="6572065" y="1202498"/>
            <a:ext cx="2282494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使用和查看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2704929" y="4307674"/>
            <a:ext cx="1557543" cy="900246"/>
            <a:chOff x="2464303" y="2487554"/>
            <a:chExt cx="1068414" cy="900246"/>
          </a:xfrm>
        </p:grpSpPr>
        <p:sp>
          <p:nvSpPr>
            <p:cNvPr id="59" name="Rectangle 58"/>
            <p:cNvSpPr/>
            <p:nvPr/>
          </p:nvSpPr>
          <p:spPr>
            <a:xfrm>
              <a:off x="2464303" y="2487554"/>
              <a:ext cx="1068414" cy="90024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专家分享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企业家分析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分享后，私行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PB</a:t>
              </a:r>
              <a:r>
                <a:rPr lang="zh-CN" altLang="en-US" sz="105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了解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到客户的公私联动需求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76" name="Rectangle 75"/>
            <p:cNvSpPr/>
            <p:nvPr/>
          </p:nvSpPr>
          <p:spPr bwMode="gray">
            <a:xfrm>
              <a:off x="2464303" y="2487619"/>
              <a:ext cx="1016787" cy="849453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sp>
        <p:nvSpPr>
          <p:cNvPr id="78" name="Rectangle 77"/>
          <p:cNvSpPr/>
          <p:nvPr/>
        </p:nvSpPr>
        <p:spPr bwMode="gray">
          <a:xfrm>
            <a:off x="4756212" y="4443924"/>
            <a:ext cx="1698735" cy="577081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专属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PB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邀请产品专员三方视频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定制公私联动方案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5" name="Rectangle 94"/>
          <p:cNvSpPr/>
          <p:nvPr/>
        </p:nvSpPr>
        <p:spPr bwMode="gray">
          <a:xfrm>
            <a:off x="6980576" y="2191617"/>
            <a:ext cx="1765380" cy="900246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线上查看对公和对私的情况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浏览过程多次往返几个报告页面，仍未打开季度报告</a:t>
            </a:r>
            <a:endParaRPr lang="zh-CN" altLang="en-US" sz="105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61" name="Elbow Connector 60"/>
          <p:cNvCxnSpPr>
            <a:stCxn id="78" idx="3"/>
            <a:endCxn id="95" idx="1"/>
          </p:cNvCxnSpPr>
          <p:nvPr/>
        </p:nvCxnSpPr>
        <p:spPr bwMode="auto">
          <a:xfrm flipV="1">
            <a:off x="6454947" y="2641740"/>
            <a:ext cx="525629" cy="2090725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90" name="Elbow Connector 89"/>
          <p:cNvCxnSpPr>
            <a:stCxn id="76" idx="3"/>
            <a:endCxn id="78" idx="1"/>
          </p:cNvCxnSpPr>
          <p:nvPr/>
        </p:nvCxnSpPr>
        <p:spPr bwMode="auto">
          <a:xfrm flipV="1">
            <a:off x="4187210" y="4732465"/>
            <a:ext cx="569002" cy="1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77" name="Isosceles Triangle 76"/>
          <p:cNvSpPr/>
          <p:nvPr/>
        </p:nvSpPr>
        <p:spPr bwMode="gray">
          <a:xfrm flipH="1">
            <a:off x="903896" y="5534239"/>
            <a:ext cx="209246" cy="203236"/>
          </a:xfrm>
          <a:prstGeom prst="triangle">
            <a:avLst/>
          </a:pr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0</a:t>
            </a:r>
            <a:endParaRPr lang="zh-HK" altLang="en-US" sz="1050" b="1">
              <a:solidFill>
                <a:prstClr val="white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1077943" y="5898654"/>
            <a:ext cx="198188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感知需求，精准营销：</a:t>
            </a:r>
            <a:br>
              <a:rPr lang="en-US" altLang="zh-CN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</a:br>
            <a:r>
              <a:rPr lang="zh-CN" altLang="en-US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根据客户标签，预判为社交活动的目标人群</a:t>
            </a:r>
            <a:endParaRPr lang="zh-CN" altLang="en-US" sz="1050">
              <a:solidFill>
                <a:srgbClr val="C0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1046309" y="5535335"/>
            <a:ext cx="1170074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零关键时刻</a:t>
            </a:r>
          </a:p>
        </p:txBody>
      </p:sp>
      <p:cxnSp>
        <p:nvCxnSpPr>
          <p:cNvPr id="88" name="Elbow Connector 87"/>
          <p:cNvCxnSpPr/>
          <p:nvPr/>
        </p:nvCxnSpPr>
        <p:spPr bwMode="auto">
          <a:xfrm rot="16200000" flipH="1">
            <a:off x="823323" y="5927622"/>
            <a:ext cx="449720" cy="69425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grpSp>
        <p:nvGrpSpPr>
          <p:cNvPr id="92" name="Group 91"/>
          <p:cNvGrpSpPr/>
          <p:nvPr/>
        </p:nvGrpSpPr>
        <p:grpSpPr>
          <a:xfrm>
            <a:off x="4708523" y="5541466"/>
            <a:ext cx="2166589" cy="932224"/>
            <a:chOff x="3341515" y="1474949"/>
            <a:chExt cx="2166589" cy="932224"/>
          </a:xfrm>
        </p:grpSpPr>
        <p:sp>
          <p:nvSpPr>
            <p:cNvPr id="93" name="Isosceles Triangle 92"/>
            <p:cNvSpPr/>
            <p:nvPr/>
          </p:nvSpPr>
          <p:spPr bwMode="gray">
            <a:xfrm flipH="1">
              <a:off x="3341515" y="1486310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94" name="TextBox 93"/>
            <p:cNvSpPr txBox="1"/>
            <p:nvPr/>
          </p:nvSpPr>
          <p:spPr>
            <a:xfrm>
              <a:off x="3539593" y="1474949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1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cxnSp>
          <p:nvCxnSpPr>
            <p:cNvPr id="96" name="Elbow Connector 95"/>
            <p:cNvCxnSpPr/>
            <p:nvPr/>
          </p:nvCxnSpPr>
          <p:spPr bwMode="auto">
            <a:xfrm rot="16200000" flipH="1">
              <a:off x="3293669" y="1823937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97" name="TextBox 96"/>
            <p:cNvSpPr txBox="1"/>
            <p:nvPr/>
          </p:nvSpPr>
          <p:spPr>
            <a:xfrm>
              <a:off x="3557717" y="1830092"/>
              <a:ext cx="1950387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购买产品组合：</a:t>
              </a:r>
              <a:endParaRPr lang="en-US" altLang="zh-CN" sz="105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PB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与客户线下沟通，产品专员公私联动方案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6990491" y="5527641"/>
            <a:ext cx="2046005" cy="948094"/>
            <a:chOff x="5885565" y="5527641"/>
            <a:chExt cx="2046005" cy="948094"/>
          </a:xfrm>
        </p:grpSpPr>
        <p:sp>
          <p:nvSpPr>
            <p:cNvPr id="79" name="Isosceles Triangle 78"/>
            <p:cNvSpPr/>
            <p:nvPr/>
          </p:nvSpPr>
          <p:spPr bwMode="gray">
            <a:xfrm flipH="1">
              <a:off x="5885565" y="5534239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2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6039919" y="5527641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2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sp>
          <p:nvSpPr>
            <p:cNvPr id="98" name="TextBox 97"/>
            <p:cNvSpPr txBox="1"/>
            <p:nvPr/>
          </p:nvSpPr>
          <p:spPr>
            <a:xfrm>
              <a:off x="6029582" y="5898654"/>
              <a:ext cx="1901988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便捷查询：</a:t>
              </a:r>
              <a:endParaRPr lang="en-US" altLang="zh-CN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zh-CN" altLang="en-US" sz="105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线上便捷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查询，断点由Ｔ主动协助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cxnSp>
          <p:nvCxnSpPr>
            <p:cNvPr id="99" name="Elbow Connector 98"/>
            <p:cNvCxnSpPr/>
            <p:nvPr/>
          </p:nvCxnSpPr>
          <p:spPr bwMode="auto">
            <a:xfrm rot="16200000" flipH="1">
              <a:off x="5834277" y="5875830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102" name="Group 101"/>
          <p:cNvGrpSpPr/>
          <p:nvPr/>
        </p:nvGrpSpPr>
        <p:grpSpPr>
          <a:xfrm>
            <a:off x="131037" y="1844824"/>
            <a:ext cx="527077" cy="3622386"/>
            <a:chOff x="-1200215" y="1641030"/>
            <a:chExt cx="607984" cy="3622386"/>
          </a:xfrm>
        </p:grpSpPr>
        <p:sp>
          <p:nvSpPr>
            <p:cNvPr id="103" name="Rectangle 102"/>
            <p:cNvSpPr/>
            <p:nvPr/>
          </p:nvSpPr>
          <p:spPr bwMode="gray">
            <a:xfrm>
              <a:off x="-1200215" y="1641030"/>
              <a:ext cx="607984" cy="3622386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400" b="1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04" name="Straight Connector 103"/>
            <p:cNvCxnSpPr/>
            <p:nvPr/>
          </p:nvCxnSpPr>
          <p:spPr bwMode="auto">
            <a:xfrm>
              <a:off x="-1200215" y="2784696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05" name="Rectangle 104"/>
            <p:cNvSpPr/>
            <p:nvPr/>
          </p:nvSpPr>
          <p:spPr>
            <a:xfrm>
              <a:off x="-1127429" y="182624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</a:t>
              </a:r>
              <a:b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</a:b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上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-1127429" y="306896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远程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T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-1127429" y="4371197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cxnSp>
          <p:nvCxnSpPr>
            <p:cNvPr id="108" name="Straight Connector 107"/>
            <p:cNvCxnSpPr/>
            <p:nvPr/>
          </p:nvCxnSpPr>
          <p:spPr bwMode="auto">
            <a:xfrm>
              <a:off x="-1200215" y="4067513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09" name="Rounded Rectangle 108"/>
          <p:cNvSpPr/>
          <p:nvPr/>
        </p:nvSpPr>
        <p:spPr bwMode="gray">
          <a:xfrm>
            <a:off x="734606" y="1844824"/>
            <a:ext cx="8382077" cy="3622386"/>
          </a:xfrm>
          <a:prstGeom prst="roundRect">
            <a:avLst>
              <a:gd name="adj" fmla="val 3439"/>
            </a:avLst>
          </a:prstGeom>
          <a:noFill/>
          <a:ln w="2857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4137" y="120582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客户</a:t>
            </a:r>
            <a:endParaRPr lang="en-US" altLang="zh-CN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路径</a:t>
            </a:r>
            <a:endParaRPr lang="zh-HK" altLang="en-US" sz="1400"/>
          </a:p>
        </p:txBody>
      </p:sp>
      <p:sp>
        <p:nvSpPr>
          <p:cNvPr id="110" name="Flowchart: Card 109"/>
          <p:cNvSpPr/>
          <p:nvPr/>
        </p:nvSpPr>
        <p:spPr bwMode="gray">
          <a:xfrm>
            <a:off x="3850068" y="5033370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社交分享带动需求沟通</a:t>
            </a:r>
          </a:p>
        </p:txBody>
      </p:sp>
      <p:sp>
        <p:nvSpPr>
          <p:cNvPr id="129" name="Flowchart: Card 128"/>
          <p:cNvSpPr/>
          <p:nvPr/>
        </p:nvSpPr>
        <p:spPr bwMode="gray">
          <a:xfrm>
            <a:off x="6126893" y="4979205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公私联动</a:t>
            </a:r>
          </a:p>
        </p:txBody>
      </p:sp>
      <p:grpSp>
        <p:nvGrpSpPr>
          <p:cNvPr id="143" name="Group 142"/>
          <p:cNvGrpSpPr/>
          <p:nvPr/>
        </p:nvGrpSpPr>
        <p:grpSpPr>
          <a:xfrm>
            <a:off x="1184301" y="3272754"/>
            <a:ext cx="1520628" cy="738664"/>
            <a:chOff x="639037" y="2487716"/>
            <a:chExt cx="1520628" cy="738664"/>
          </a:xfrm>
        </p:grpSpPr>
        <p:sp>
          <p:nvSpPr>
            <p:cNvPr id="144" name="Rectangle 143"/>
            <p:cNvSpPr/>
            <p:nvPr/>
          </p:nvSpPr>
          <p:spPr>
            <a:xfrm>
              <a:off x="639037" y="2491842"/>
              <a:ext cx="1520628" cy="5770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远程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T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主动呼出：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邀请参加线下“企业家财务管理主题年会”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45" name="Rectangle 144"/>
            <p:cNvSpPr/>
            <p:nvPr/>
          </p:nvSpPr>
          <p:spPr bwMode="gray">
            <a:xfrm>
              <a:off x="639037" y="2487716"/>
              <a:ext cx="1475698" cy="738664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cxnSp>
        <p:nvCxnSpPr>
          <p:cNvPr id="147" name="Elbow Connector 146"/>
          <p:cNvCxnSpPr>
            <a:stCxn id="144" idx="3"/>
            <a:endCxn id="59" idx="0"/>
          </p:cNvCxnSpPr>
          <p:nvPr/>
        </p:nvCxnSpPr>
        <p:spPr bwMode="auto">
          <a:xfrm>
            <a:off x="2704929" y="3565421"/>
            <a:ext cx="778772" cy="742253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15" name="Rectangle 114"/>
          <p:cNvSpPr/>
          <p:nvPr>
            <p:custDataLst>
              <p:tags r:id="rId2"/>
            </p:custDataLst>
          </p:nvPr>
        </p:nvSpPr>
        <p:spPr bwMode="auto">
          <a:xfrm>
            <a:off x="197975" y="173193"/>
            <a:ext cx="612000" cy="612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12700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66462" tIns="33231" rIns="66462" bIns="33231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292"/>
              </a:lnSpc>
              <a:defRPr/>
            </a:pPr>
            <a:endParaRPr lang="zh-CN" altLang="en-US" sz="1400" b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6" name="TextBox 115"/>
          <p:cNvSpPr txBox="1"/>
          <p:nvPr/>
        </p:nvSpPr>
        <p:spPr>
          <a:xfrm>
            <a:off x="145415" y="510965"/>
            <a:ext cx="77645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5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企业主</a:t>
            </a:r>
            <a:endParaRPr lang="zh-CN" altLang="en-US" sz="105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117" name="Group 30"/>
          <p:cNvGrpSpPr/>
          <p:nvPr/>
        </p:nvGrpSpPr>
        <p:grpSpPr>
          <a:xfrm>
            <a:off x="307419" y="243515"/>
            <a:ext cx="410962" cy="318493"/>
            <a:chOff x="-2849563" y="4081463"/>
            <a:chExt cx="892175" cy="747712"/>
          </a:xfrm>
          <a:solidFill>
            <a:schemeClr val="accent2"/>
          </a:solidFill>
        </p:grpSpPr>
        <p:sp>
          <p:nvSpPr>
            <p:cNvPr id="118" name="Freeform 6"/>
            <p:cNvSpPr/>
            <p:nvPr/>
          </p:nvSpPr>
          <p:spPr bwMode="auto">
            <a:xfrm>
              <a:off x="-2498726" y="4419600"/>
              <a:ext cx="201613" cy="71438"/>
            </a:xfrm>
            <a:custGeom>
              <a:gdLst>
                <a:gd name="T0" fmla="*/ 76 w 152"/>
                <a:gd name="T1" fmla="*/ 54 h 54"/>
                <a:gd name="T2" fmla="*/ 152 w 152"/>
                <a:gd name="T3" fmla="*/ 13 h 54"/>
                <a:gd name="T4" fmla="*/ 148 w 152"/>
                <a:gd name="T5" fmla="*/ 0 h 54"/>
                <a:gd name="T6" fmla="*/ 76 w 152"/>
                <a:gd name="T7" fmla="*/ 20 h 54"/>
                <a:gd name="T8" fmla="*/ 3 w 152"/>
                <a:gd name="T9" fmla="*/ 0 h 54"/>
                <a:gd name="T10" fmla="*/ 0 w 152"/>
                <a:gd name="T11" fmla="*/ 13 h 54"/>
                <a:gd name="T12" fmla="*/ 76 w 152"/>
                <a:gd name="T13" fmla="*/ 54 h 5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54">
                  <a:moveTo>
                    <a:pt x="76" y="54"/>
                  </a:moveTo>
                  <a:cubicBezTo>
                    <a:pt x="118" y="54"/>
                    <a:pt x="152" y="35"/>
                    <a:pt x="152" y="13"/>
                  </a:cubicBezTo>
                  <a:cubicBezTo>
                    <a:pt x="152" y="8"/>
                    <a:pt x="150" y="4"/>
                    <a:pt x="148" y="0"/>
                  </a:cubicBezTo>
                  <a:cubicBezTo>
                    <a:pt x="130" y="12"/>
                    <a:pt x="105" y="20"/>
                    <a:pt x="76" y="20"/>
                  </a:cubicBezTo>
                  <a:cubicBezTo>
                    <a:pt x="47" y="20"/>
                    <a:pt x="21" y="12"/>
                    <a:pt x="3" y="0"/>
                  </a:cubicBezTo>
                  <a:cubicBezTo>
                    <a:pt x="1" y="4"/>
                    <a:pt x="0" y="8"/>
                    <a:pt x="0" y="13"/>
                  </a:cubicBezTo>
                  <a:cubicBezTo>
                    <a:pt x="0" y="35"/>
                    <a:pt x="34" y="54"/>
                    <a:pt x="76" y="5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9" name="Freeform 7"/>
            <p:cNvSpPr/>
            <p:nvPr/>
          </p:nvSpPr>
          <p:spPr bwMode="auto">
            <a:xfrm>
              <a:off x="-2498726" y="4491038"/>
              <a:ext cx="201613" cy="69850"/>
            </a:xfrm>
            <a:custGeom>
              <a:gdLst>
                <a:gd name="T0" fmla="*/ 76 w 152"/>
                <a:gd name="T1" fmla="*/ 53 h 53"/>
                <a:gd name="T2" fmla="*/ 152 w 152"/>
                <a:gd name="T3" fmla="*/ 12 h 53"/>
                <a:gd name="T4" fmla="*/ 148 w 152"/>
                <a:gd name="T5" fmla="*/ 0 h 53"/>
                <a:gd name="T6" fmla="*/ 76 w 152"/>
                <a:gd name="T7" fmla="*/ 19 h 53"/>
                <a:gd name="T8" fmla="*/ 3 w 152"/>
                <a:gd name="T9" fmla="*/ 0 h 53"/>
                <a:gd name="T10" fmla="*/ 0 w 152"/>
                <a:gd name="T11" fmla="*/ 12 h 53"/>
                <a:gd name="T12" fmla="*/ 76 w 152"/>
                <a:gd name="T13" fmla="*/ 53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2" h="52">
                  <a:moveTo>
                    <a:pt x="76" y="53"/>
                  </a:moveTo>
                  <a:cubicBezTo>
                    <a:pt x="118" y="53"/>
                    <a:pt x="152" y="35"/>
                    <a:pt x="152" y="12"/>
                  </a:cubicBezTo>
                  <a:cubicBezTo>
                    <a:pt x="152" y="8"/>
                    <a:pt x="150" y="4"/>
                    <a:pt x="148" y="0"/>
                  </a:cubicBezTo>
                  <a:cubicBezTo>
                    <a:pt x="130" y="12"/>
                    <a:pt x="105" y="19"/>
                    <a:pt x="76" y="19"/>
                  </a:cubicBezTo>
                  <a:cubicBezTo>
                    <a:pt x="47" y="19"/>
                    <a:pt x="21" y="12"/>
                    <a:pt x="3" y="0"/>
                  </a:cubicBezTo>
                  <a:cubicBezTo>
                    <a:pt x="1" y="4"/>
                    <a:pt x="0" y="8"/>
                    <a:pt x="0" y="12"/>
                  </a:cubicBezTo>
                  <a:cubicBezTo>
                    <a:pt x="0" y="35"/>
                    <a:pt x="34" y="53"/>
                    <a:pt x="76" y="53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0" name="Freeform 8"/>
            <p:cNvSpPr>
              <a:spLocks noEditPoints="1"/>
            </p:cNvSpPr>
            <p:nvPr/>
          </p:nvSpPr>
          <p:spPr bwMode="auto">
            <a:xfrm>
              <a:off x="-2466976" y="4081463"/>
              <a:ext cx="139700" cy="246063"/>
            </a:xfrm>
            <a:custGeom>
              <a:gdLst>
                <a:gd name="T0" fmla="*/ 105 w 105"/>
                <a:gd name="T1" fmla="*/ 128 h 187"/>
                <a:gd name="T2" fmla="*/ 74 w 105"/>
                <a:gd name="T3" fmla="*/ 89 h 187"/>
                <a:gd name="T4" fmla="*/ 58 w 105"/>
                <a:gd name="T5" fmla="*/ 84 h 187"/>
                <a:gd name="T6" fmla="*/ 58 w 105"/>
                <a:gd name="T7" fmla="*/ 31 h 187"/>
                <a:gd name="T8" fmla="*/ 73 w 105"/>
                <a:gd name="T9" fmla="*/ 52 h 187"/>
                <a:gd name="T10" fmla="*/ 101 w 105"/>
                <a:gd name="T11" fmla="*/ 52 h 187"/>
                <a:gd name="T12" fmla="*/ 58 w 105"/>
                <a:gd name="T13" fmla="*/ 17 h 187"/>
                <a:gd name="T14" fmla="*/ 58 w 105"/>
                <a:gd name="T15" fmla="*/ 0 h 187"/>
                <a:gd name="T16" fmla="*/ 45 w 105"/>
                <a:gd name="T17" fmla="*/ 0 h 187"/>
                <a:gd name="T18" fmla="*/ 45 w 105"/>
                <a:gd name="T19" fmla="*/ 17 h 187"/>
                <a:gd name="T20" fmla="*/ 2 w 105"/>
                <a:gd name="T21" fmla="*/ 55 h 187"/>
                <a:gd name="T22" fmla="*/ 45 w 105"/>
                <a:gd name="T23" fmla="*/ 95 h 187"/>
                <a:gd name="T24" fmla="*/ 45 w 105"/>
                <a:gd name="T25" fmla="*/ 154 h 187"/>
                <a:gd name="T26" fmla="*/ 27 w 105"/>
                <a:gd name="T27" fmla="*/ 133 h 187"/>
                <a:gd name="T28" fmla="*/ 0 w 105"/>
                <a:gd name="T29" fmla="*/ 133 h 187"/>
                <a:gd name="T30" fmla="*/ 45 w 105"/>
                <a:gd name="T31" fmla="*/ 167 h 187"/>
                <a:gd name="T32" fmla="*/ 45 w 105"/>
                <a:gd name="T33" fmla="*/ 187 h 187"/>
                <a:gd name="T34" fmla="*/ 58 w 105"/>
                <a:gd name="T35" fmla="*/ 187 h 187"/>
                <a:gd name="T36" fmla="*/ 58 w 105"/>
                <a:gd name="T37" fmla="*/ 167 h 187"/>
                <a:gd name="T38" fmla="*/ 105 w 105"/>
                <a:gd name="T39" fmla="*/ 128 h 187"/>
                <a:gd name="T40" fmla="*/ 45 w 105"/>
                <a:gd name="T41" fmla="*/ 79 h 187"/>
                <a:gd name="T42" fmla="*/ 30 w 105"/>
                <a:gd name="T43" fmla="*/ 52 h 187"/>
                <a:gd name="T44" fmla="*/ 45 w 105"/>
                <a:gd name="T45" fmla="*/ 31 h 187"/>
                <a:gd name="T46" fmla="*/ 45 w 105"/>
                <a:gd name="T47" fmla="*/ 79 h 187"/>
                <a:gd name="T48" fmla="*/ 58 w 105"/>
                <a:gd name="T49" fmla="*/ 154 h 187"/>
                <a:gd name="T50" fmla="*/ 58 w 105"/>
                <a:gd name="T51" fmla="*/ 100 h 187"/>
                <a:gd name="T52" fmla="*/ 77 w 105"/>
                <a:gd name="T53" fmla="*/ 130 h 187"/>
                <a:gd name="T54" fmla="*/ 58 w 105"/>
                <a:gd name="T55" fmla="*/ 154 h 1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05" h="187">
                  <a:moveTo>
                    <a:pt x="105" y="128"/>
                  </a:moveTo>
                  <a:cubicBezTo>
                    <a:pt x="105" y="107"/>
                    <a:pt x="93" y="96"/>
                    <a:pt x="74" y="89"/>
                  </a:cubicBezTo>
                  <a:cubicBezTo>
                    <a:pt x="69" y="87"/>
                    <a:pt x="64" y="86"/>
                    <a:pt x="58" y="84"/>
                  </a:cubicBezTo>
                  <a:cubicBezTo>
                    <a:pt x="58" y="31"/>
                    <a:pt x="58" y="31"/>
                    <a:pt x="58" y="31"/>
                  </a:cubicBezTo>
                  <a:cubicBezTo>
                    <a:pt x="70" y="33"/>
                    <a:pt x="72" y="41"/>
                    <a:pt x="73" y="52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1" y="30"/>
                    <a:pt x="77" y="19"/>
                    <a:pt x="58" y="17"/>
                  </a:cubicBezTo>
                  <a:cubicBezTo>
                    <a:pt x="58" y="0"/>
                    <a:pt x="58" y="0"/>
                    <a:pt x="58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17"/>
                    <a:pt x="45" y="17"/>
                    <a:pt x="45" y="17"/>
                  </a:cubicBezTo>
                  <a:cubicBezTo>
                    <a:pt x="22" y="18"/>
                    <a:pt x="2" y="30"/>
                    <a:pt x="2" y="55"/>
                  </a:cubicBezTo>
                  <a:cubicBezTo>
                    <a:pt x="2" y="81"/>
                    <a:pt x="24" y="88"/>
                    <a:pt x="45" y="95"/>
                  </a:cubicBezTo>
                  <a:cubicBezTo>
                    <a:pt x="45" y="154"/>
                    <a:pt x="45" y="154"/>
                    <a:pt x="45" y="154"/>
                  </a:cubicBezTo>
                  <a:cubicBezTo>
                    <a:pt x="33" y="153"/>
                    <a:pt x="27" y="144"/>
                    <a:pt x="27" y="133"/>
                  </a:cubicBezTo>
                  <a:cubicBezTo>
                    <a:pt x="0" y="133"/>
                    <a:pt x="0" y="133"/>
                    <a:pt x="0" y="133"/>
                  </a:cubicBezTo>
                  <a:cubicBezTo>
                    <a:pt x="2" y="159"/>
                    <a:pt x="21" y="166"/>
                    <a:pt x="45" y="167"/>
                  </a:cubicBezTo>
                  <a:cubicBezTo>
                    <a:pt x="45" y="187"/>
                    <a:pt x="45" y="187"/>
                    <a:pt x="45" y="187"/>
                  </a:cubicBezTo>
                  <a:cubicBezTo>
                    <a:pt x="58" y="187"/>
                    <a:pt x="58" y="187"/>
                    <a:pt x="58" y="187"/>
                  </a:cubicBezTo>
                  <a:cubicBezTo>
                    <a:pt x="58" y="167"/>
                    <a:pt x="58" y="167"/>
                    <a:pt x="58" y="167"/>
                  </a:cubicBezTo>
                  <a:cubicBezTo>
                    <a:pt x="83" y="165"/>
                    <a:pt x="105" y="158"/>
                    <a:pt x="105" y="128"/>
                  </a:cubicBezTo>
                  <a:close/>
                  <a:moveTo>
                    <a:pt x="45" y="79"/>
                  </a:moveTo>
                  <a:cubicBezTo>
                    <a:pt x="34" y="73"/>
                    <a:pt x="30" y="64"/>
                    <a:pt x="30" y="52"/>
                  </a:cubicBezTo>
                  <a:cubicBezTo>
                    <a:pt x="30" y="42"/>
                    <a:pt x="34" y="33"/>
                    <a:pt x="45" y="31"/>
                  </a:cubicBezTo>
                  <a:lnTo>
                    <a:pt x="45" y="79"/>
                  </a:lnTo>
                  <a:close/>
                  <a:moveTo>
                    <a:pt x="58" y="154"/>
                  </a:moveTo>
                  <a:cubicBezTo>
                    <a:pt x="58" y="100"/>
                    <a:pt x="58" y="100"/>
                    <a:pt x="58" y="100"/>
                  </a:cubicBezTo>
                  <a:cubicBezTo>
                    <a:pt x="72" y="106"/>
                    <a:pt x="77" y="115"/>
                    <a:pt x="77" y="130"/>
                  </a:cubicBezTo>
                  <a:cubicBezTo>
                    <a:pt x="77" y="143"/>
                    <a:pt x="72" y="152"/>
                    <a:pt x="58" y="15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1" name="Freeform 9"/>
            <p:cNvSpPr>
              <a:spLocks noEditPoints="1"/>
            </p:cNvSpPr>
            <p:nvPr/>
          </p:nvSpPr>
          <p:spPr bwMode="auto">
            <a:xfrm>
              <a:off x="-2849563" y="4346575"/>
              <a:ext cx="411163" cy="482600"/>
            </a:xfrm>
            <a:custGeom>
              <a:gdLst>
                <a:gd name="T0" fmla="*/ 308 w 311"/>
                <a:gd name="T1" fmla="*/ 363 h 365"/>
                <a:gd name="T2" fmla="*/ 311 w 311"/>
                <a:gd name="T3" fmla="*/ 296 h 365"/>
                <a:gd name="T4" fmla="*/ 307 w 311"/>
                <a:gd name="T5" fmla="*/ 282 h 365"/>
                <a:gd name="T6" fmla="*/ 303 w 311"/>
                <a:gd name="T7" fmla="*/ 266 h 365"/>
                <a:gd name="T8" fmla="*/ 300 w 311"/>
                <a:gd name="T9" fmla="*/ 258 h 365"/>
                <a:gd name="T10" fmla="*/ 256 w 311"/>
                <a:gd name="T11" fmla="*/ 202 h 365"/>
                <a:gd name="T12" fmla="*/ 197 w 311"/>
                <a:gd name="T13" fmla="*/ 173 h 365"/>
                <a:gd name="T14" fmla="*/ 152 w 311"/>
                <a:gd name="T15" fmla="*/ 149 h 365"/>
                <a:gd name="T16" fmla="*/ 150 w 311"/>
                <a:gd name="T17" fmla="*/ 146 h 365"/>
                <a:gd name="T18" fmla="*/ 125 w 311"/>
                <a:gd name="T19" fmla="*/ 110 h 365"/>
                <a:gd name="T20" fmla="*/ 118 w 311"/>
                <a:gd name="T21" fmla="*/ 106 h 365"/>
                <a:gd name="T22" fmla="*/ 111 w 311"/>
                <a:gd name="T23" fmla="*/ 93 h 365"/>
                <a:gd name="T24" fmla="*/ 104 w 311"/>
                <a:gd name="T25" fmla="*/ 79 h 365"/>
                <a:gd name="T26" fmla="*/ 67 w 311"/>
                <a:gd name="T27" fmla="*/ 18 h 365"/>
                <a:gd name="T28" fmla="*/ 43 w 311"/>
                <a:gd name="T29" fmla="*/ 14 h 365"/>
                <a:gd name="T30" fmla="*/ 36 w 311"/>
                <a:gd name="T31" fmla="*/ 7 h 365"/>
                <a:gd name="T32" fmla="*/ 35 w 311"/>
                <a:gd name="T33" fmla="*/ 6 h 365"/>
                <a:gd name="T34" fmla="*/ 28 w 311"/>
                <a:gd name="T35" fmla="*/ 3 h 365"/>
                <a:gd name="T36" fmla="*/ 4 w 311"/>
                <a:gd name="T37" fmla="*/ 10 h 365"/>
                <a:gd name="T38" fmla="*/ 0 w 311"/>
                <a:gd name="T39" fmla="*/ 13 h 365"/>
                <a:gd name="T40" fmla="*/ 2 w 311"/>
                <a:gd name="T41" fmla="*/ 17 h 365"/>
                <a:gd name="T42" fmla="*/ 12 w 311"/>
                <a:gd name="T43" fmla="*/ 40 h 365"/>
                <a:gd name="T44" fmla="*/ 43 w 311"/>
                <a:gd name="T45" fmla="*/ 110 h 365"/>
                <a:gd name="T46" fmla="*/ 46 w 311"/>
                <a:gd name="T47" fmla="*/ 118 h 365"/>
                <a:gd name="T48" fmla="*/ 52 w 311"/>
                <a:gd name="T49" fmla="*/ 129 h 365"/>
                <a:gd name="T50" fmla="*/ 84 w 311"/>
                <a:gd name="T51" fmla="*/ 180 h 365"/>
                <a:gd name="T52" fmla="*/ 87 w 311"/>
                <a:gd name="T53" fmla="*/ 187 h 365"/>
                <a:gd name="T54" fmla="*/ 101 w 311"/>
                <a:gd name="T55" fmla="*/ 210 h 365"/>
                <a:gd name="T56" fmla="*/ 123 w 311"/>
                <a:gd name="T57" fmla="*/ 231 h 365"/>
                <a:gd name="T58" fmla="*/ 147 w 311"/>
                <a:gd name="T59" fmla="*/ 254 h 365"/>
                <a:gd name="T60" fmla="*/ 176 w 311"/>
                <a:gd name="T61" fmla="*/ 278 h 365"/>
                <a:gd name="T62" fmla="*/ 203 w 311"/>
                <a:gd name="T63" fmla="*/ 303 h 365"/>
                <a:gd name="T64" fmla="*/ 207 w 311"/>
                <a:gd name="T65" fmla="*/ 338 h 365"/>
                <a:gd name="T66" fmla="*/ 205 w 311"/>
                <a:gd name="T67" fmla="*/ 365 h 365"/>
                <a:gd name="T68" fmla="*/ 82 w 311"/>
                <a:gd name="T69" fmla="*/ 77 h 365"/>
                <a:gd name="T70" fmla="*/ 80 w 311"/>
                <a:gd name="T71" fmla="*/ 73 h 365"/>
                <a:gd name="T72" fmla="*/ 76 w 311"/>
                <a:gd name="T73" fmla="*/ 62 h 365"/>
                <a:gd name="T74" fmla="*/ 52 w 311"/>
                <a:gd name="T75" fmla="*/ 22 h 365"/>
                <a:gd name="T76" fmla="*/ 59 w 311"/>
                <a:gd name="T77" fmla="*/ 24 h 365"/>
                <a:gd name="T78" fmla="*/ 90 w 311"/>
                <a:gd name="T79" fmla="*/ 75 h 365"/>
                <a:gd name="T80" fmla="*/ 94 w 311"/>
                <a:gd name="T81" fmla="*/ 82 h 365"/>
                <a:gd name="T82" fmla="*/ 102 w 311"/>
                <a:gd name="T83" fmla="*/ 99 h 365"/>
                <a:gd name="T84" fmla="*/ 82 w 311"/>
                <a:gd name="T85" fmla="*/ 77 h 3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11" h="365">
                  <a:moveTo>
                    <a:pt x="308" y="363"/>
                  </a:moveTo>
                  <a:cubicBezTo>
                    <a:pt x="306" y="352"/>
                    <a:pt x="311" y="296"/>
                    <a:pt x="311" y="296"/>
                  </a:cubicBezTo>
                  <a:cubicBezTo>
                    <a:pt x="310" y="290"/>
                    <a:pt x="308" y="286"/>
                    <a:pt x="307" y="282"/>
                  </a:cubicBezTo>
                  <a:cubicBezTo>
                    <a:pt x="306" y="276"/>
                    <a:pt x="304" y="270"/>
                    <a:pt x="303" y="266"/>
                  </a:cubicBezTo>
                  <a:cubicBezTo>
                    <a:pt x="302" y="263"/>
                    <a:pt x="301" y="261"/>
                    <a:pt x="300" y="258"/>
                  </a:cubicBezTo>
                  <a:cubicBezTo>
                    <a:pt x="297" y="246"/>
                    <a:pt x="269" y="214"/>
                    <a:pt x="256" y="202"/>
                  </a:cubicBezTo>
                  <a:cubicBezTo>
                    <a:pt x="242" y="190"/>
                    <a:pt x="213" y="177"/>
                    <a:pt x="197" y="173"/>
                  </a:cubicBezTo>
                  <a:cubicBezTo>
                    <a:pt x="184" y="170"/>
                    <a:pt x="166" y="165"/>
                    <a:pt x="152" y="149"/>
                  </a:cubicBezTo>
                  <a:cubicBezTo>
                    <a:pt x="150" y="146"/>
                    <a:pt x="150" y="146"/>
                    <a:pt x="150" y="146"/>
                  </a:cubicBezTo>
                  <a:cubicBezTo>
                    <a:pt x="142" y="132"/>
                    <a:pt x="133" y="117"/>
                    <a:pt x="125" y="110"/>
                  </a:cubicBezTo>
                  <a:cubicBezTo>
                    <a:pt x="123" y="108"/>
                    <a:pt x="120" y="107"/>
                    <a:pt x="118" y="106"/>
                  </a:cubicBezTo>
                  <a:cubicBezTo>
                    <a:pt x="116" y="102"/>
                    <a:pt x="113" y="97"/>
                    <a:pt x="111" y="93"/>
                  </a:cubicBezTo>
                  <a:cubicBezTo>
                    <a:pt x="109" y="88"/>
                    <a:pt x="106" y="84"/>
                    <a:pt x="104" y="79"/>
                  </a:cubicBezTo>
                  <a:cubicBezTo>
                    <a:pt x="97" y="63"/>
                    <a:pt x="80" y="29"/>
                    <a:pt x="67" y="18"/>
                  </a:cubicBezTo>
                  <a:cubicBezTo>
                    <a:pt x="59" y="11"/>
                    <a:pt x="50" y="11"/>
                    <a:pt x="43" y="14"/>
                  </a:cubicBezTo>
                  <a:cubicBezTo>
                    <a:pt x="40" y="11"/>
                    <a:pt x="38" y="8"/>
                    <a:pt x="36" y="7"/>
                  </a:cubicBezTo>
                  <a:cubicBezTo>
                    <a:pt x="36" y="7"/>
                    <a:pt x="35" y="6"/>
                    <a:pt x="35" y="6"/>
                  </a:cubicBezTo>
                  <a:cubicBezTo>
                    <a:pt x="33" y="5"/>
                    <a:pt x="31" y="3"/>
                    <a:pt x="28" y="3"/>
                  </a:cubicBezTo>
                  <a:cubicBezTo>
                    <a:pt x="19" y="0"/>
                    <a:pt x="8" y="6"/>
                    <a:pt x="4" y="10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3" y="18"/>
                    <a:pt x="7" y="28"/>
                    <a:pt x="12" y="40"/>
                  </a:cubicBezTo>
                  <a:cubicBezTo>
                    <a:pt x="23" y="66"/>
                    <a:pt x="41" y="106"/>
                    <a:pt x="43" y="110"/>
                  </a:cubicBezTo>
                  <a:cubicBezTo>
                    <a:pt x="44" y="113"/>
                    <a:pt x="45" y="115"/>
                    <a:pt x="46" y="118"/>
                  </a:cubicBezTo>
                  <a:cubicBezTo>
                    <a:pt x="48" y="122"/>
                    <a:pt x="49" y="126"/>
                    <a:pt x="52" y="129"/>
                  </a:cubicBezTo>
                  <a:cubicBezTo>
                    <a:pt x="54" y="133"/>
                    <a:pt x="81" y="176"/>
                    <a:pt x="84" y="180"/>
                  </a:cubicBezTo>
                  <a:cubicBezTo>
                    <a:pt x="85" y="181"/>
                    <a:pt x="86" y="184"/>
                    <a:pt x="87" y="187"/>
                  </a:cubicBezTo>
                  <a:cubicBezTo>
                    <a:pt x="90" y="195"/>
                    <a:pt x="94" y="205"/>
                    <a:pt x="101" y="210"/>
                  </a:cubicBezTo>
                  <a:cubicBezTo>
                    <a:pt x="105" y="212"/>
                    <a:pt x="113" y="220"/>
                    <a:pt x="123" y="231"/>
                  </a:cubicBezTo>
                  <a:cubicBezTo>
                    <a:pt x="130" y="238"/>
                    <a:pt x="138" y="246"/>
                    <a:pt x="147" y="254"/>
                  </a:cubicBezTo>
                  <a:cubicBezTo>
                    <a:pt x="157" y="264"/>
                    <a:pt x="167" y="272"/>
                    <a:pt x="176" y="278"/>
                  </a:cubicBezTo>
                  <a:cubicBezTo>
                    <a:pt x="187" y="287"/>
                    <a:pt x="196" y="294"/>
                    <a:pt x="203" y="303"/>
                  </a:cubicBezTo>
                  <a:cubicBezTo>
                    <a:pt x="206" y="308"/>
                    <a:pt x="207" y="322"/>
                    <a:pt x="207" y="338"/>
                  </a:cubicBezTo>
                  <a:cubicBezTo>
                    <a:pt x="206" y="347"/>
                    <a:pt x="206" y="356"/>
                    <a:pt x="205" y="365"/>
                  </a:cubicBezTo>
                  <a:moveTo>
                    <a:pt x="82" y="77"/>
                  </a:moveTo>
                  <a:cubicBezTo>
                    <a:pt x="82" y="76"/>
                    <a:pt x="81" y="74"/>
                    <a:pt x="80" y="73"/>
                  </a:cubicBezTo>
                  <a:cubicBezTo>
                    <a:pt x="79" y="69"/>
                    <a:pt x="77" y="66"/>
                    <a:pt x="76" y="62"/>
                  </a:cubicBezTo>
                  <a:cubicBezTo>
                    <a:pt x="69" y="46"/>
                    <a:pt x="60" y="32"/>
                    <a:pt x="52" y="22"/>
                  </a:cubicBezTo>
                  <a:cubicBezTo>
                    <a:pt x="54" y="22"/>
                    <a:pt x="57" y="22"/>
                    <a:pt x="59" y="24"/>
                  </a:cubicBezTo>
                  <a:cubicBezTo>
                    <a:pt x="68" y="33"/>
                    <a:pt x="82" y="57"/>
                    <a:pt x="90" y="75"/>
                  </a:cubicBezTo>
                  <a:cubicBezTo>
                    <a:pt x="91" y="77"/>
                    <a:pt x="93" y="80"/>
                    <a:pt x="94" y="82"/>
                  </a:cubicBezTo>
                  <a:cubicBezTo>
                    <a:pt x="96" y="87"/>
                    <a:pt x="99" y="93"/>
                    <a:pt x="102" y="99"/>
                  </a:cubicBezTo>
                  <a:lnTo>
                    <a:pt x="82" y="77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2" name="Freeform 10"/>
            <p:cNvSpPr>
              <a:spLocks noEditPoints="1"/>
            </p:cNvSpPr>
            <p:nvPr/>
          </p:nvSpPr>
          <p:spPr bwMode="auto">
            <a:xfrm>
              <a:off x="-2366963" y="4343400"/>
              <a:ext cx="409575" cy="485775"/>
            </a:xfrm>
            <a:custGeom>
              <a:gdLst>
                <a:gd name="T0" fmla="*/ 105 w 310"/>
                <a:gd name="T1" fmla="*/ 364 h 367"/>
                <a:gd name="T2" fmla="*/ 104 w 310"/>
                <a:gd name="T3" fmla="*/ 338 h 367"/>
                <a:gd name="T4" fmla="*/ 108 w 310"/>
                <a:gd name="T5" fmla="*/ 303 h 367"/>
                <a:gd name="T6" fmla="*/ 135 w 310"/>
                <a:gd name="T7" fmla="*/ 278 h 367"/>
                <a:gd name="T8" fmla="*/ 164 w 310"/>
                <a:gd name="T9" fmla="*/ 254 h 367"/>
                <a:gd name="T10" fmla="*/ 187 w 310"/>
                <a:gd name="T11" fmla="*/ 230 h 367"/>
                <a:gd name="T12" fmla="*/ 210 w 310"/>
                <a:gd name="T13" fmla="*/ 209 h 367"/>
                <a:gd name="T14" fmla="*/ 224 w 310"/>
                <a:gd name="T15" fmla="*/ 187 h 367"/>
                <a:gd name="T16" fmla="*/ 226 w 310"/>
                <a:gd name="T17" fmla="*/ 180 h 367"/>
                <a:gd name="T18" fmla="*/ 259 w 310"/>
                <a:gd name="T19" fmla="*/ 129 h 367"/>
                <a:gd name="T20" fmla="*/ 264 w 310"/>
                <a:gd name="T21" fmla="*/ 118 h 367"/>
                <a:gd name="T22" fmla="*/ 267 w 310"/>
                <a:gd name="T23" fmla="*/ 110 h 367"/>
                <a:gd name="T24" fmla="*/ 298 w 310"/>
                <a:gd name="T25" fmla="*/ 40 h 367"/>
                <a:gd name="T26" fmla="*/ 308 w 310"/>
                <a:gd name="T27" fmla="*/ 17 h 367"/>
                <a:gd name="T28" fmla="*/ 310 w 310"/>
                <a:gd name="T29" fmla="*/ 13 h 367"/>
                <a:gd name="T30" fmla="*/ 307 w 310"/>
                <a:gd name="T31" fmla="*/ 10 h 367"/>
                <a:gd name="T32" fmla="*/ 282 w 310"/>
                <a:gd name="T33" fmla="*/ 2 h 367"/>
                <a:gd name="T34" fmla="*/ 275 w 310"/>
                <a:gd name="T35" fmla="*/ 6 h 367"/>
                <a:gd name="T36" fmla="*/ 275 w 310"/>
                <a:gd name="T37" fmla="*/ 6 h 367"/>
                <a:gd name="T38" fmla="*/ 267 w 310"/>
                <a:gd name="T39" fmla="*/ 13 h 367"/>
                <a:gd name="T40" fmla="*/ 244 w 310"/>
                <a:gd name="T41" fmla="*/ 17 h 367"/>
                <a:gd name="T42" fmla="*/ 206 w 310"/>
                <a:gd name="T43" fmla="*/ 79 h 367"/>
                <a:gd name="T44" fmla="*/ 199 w 310"/>
                <a:gd name="T45" fmla="*/ 93 h 367"/>
                <a:gd name="T46" fmla="*/ 192 w 310"/>
                <a:gd name="T47" fmla="*/ 105 h 367"/>
                <a:gd name="T48" fmla="*/ 186 w 310"/>
                <a:gd name="T49" fmla="*/ 110 h 367"/>
                <a:gd name="T50" fmla="*/ 160 w 310"/>
                <a:gd name="T51" fmla="*/ 145 h 367"/>
                <a:gd name="T52" fmla="*/ 158 w 310"/>
                <a:gd name="T53" fmla="*/ 149 h 367"/>
                <a:gd name="T54" fmla="*/ 113 w 310"/>
                <a:gd name="T55" fmla="*/ 173 h 367"/>
                <a:gd name="T56" fmla="*/ 54 w 310"/>
                <a:gd name="T57" fmla="*/ 202 h 367"/>
                <a:gd name="T58" fmla="*/ 10 w 310"/>
                <a:gd name="T59" fmla="*/ 258 h 367"/>
                <a:gd name="T60" fmla="*/ 8 w 310"/>
                <a:gd name="T61" fmla="*/ 266 h 367"/>
                <a:gd name="T62" fmla="*/ 3 w 310"/>
                <a:gd name="T63" fmla="*/ 282 h 367"/>
                <a:gd name="T64" fmla="*/ 0 w 310"/>
                <a:gd name="T65" fmla="*/ 295 h 367"/>
                <a:gd name="T66" fmla="*/ 3 w 310"/>
                <a:gd name="T67" fmla="*/ 367 h 367"/>
                <a:gd name="T68" fmla="*/ 232 w 310"/>
                <a:gd name="T69" fmla="*/ 64 h 367"/>
                <a:gd name="T70" fmla="*/ 228 w 310"/>
                <a:gd name="T71" fmla="*/ 75 h 367"/>
                <a:gd name="T72" fmla="*/ 226 w 310"/>
                <a:gd name="T73" fmla="*/ 79 h 367"/>
                <a:gd name="T74" fmla="*/ 206 w 310"/>
                <a:gd name="T75" fmla="*/ 101 h 367"/>
                <a:gd name="T76" fmla="*/ 214 w 310"/>
                <a:gd name="T77" fmla="*/ 84 h 367"/>
                <a:gd name="T78" fmla="*/ 218 w 310"/>
                <a:gd name="T79" fmla="*/ 77 h 367"/>
                <a:gd name="T80" fmla="*/ 249 w 310"/>
                <a:gd name="T81" fmla="*/ 26 h 367"/>
                <a:gd name="T82" fmla="*/ 256 w 310"/>
                <a:gd name="T83" fmla="*/ 24 h 367"/>
                <a:gd name="T84" fmla="*/ 232 w 310"/>
                <a:gd name="T85" fmla="*/ 64 h 3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10" h="367">
                  <a:moveTo>
                    <a:pt x="105" y="364"/>
                  </a:moveTo>
                  <a:cubicBezTo>
                    <a:pt x="104" y="355"/>
                    <a:pt x="104" y="346"/>
                    <a:pt x="104" y="338"/>
                  </a:cubicBezTo>
                  <a:cubicBezTo>
                    <a:pt x="104" y="321"/>
                    <a:pt x="105" y="308"/>
                    <a:pt x="108" y="303"/>
                  </a:cubicBezTo>
                  <a:cubicBezTo>
                    <a:pt x="114" y="293"/>
                    <a:pt x="123" y="287"/>
                    <a:pt x="135" y="278"/>
                  </a:cubicBezTo>
                  <a:cubicBezTo>
                    <a:pt x="144" y="271"/>
                    <a:pt x="154" y="264"/>
                    <a:pt x="164" y="254"/>
                  </a:cubicBezTo>
                  <a:cubicBezTo>
                    <a:pt x="173" y="245"/>
                    <a:pt x="181" y="237"/>
                    <a:pt x="187" y="230"/>
                  </a:cubicBezTo>
                  <a:cubicBezTo>
                    <a:pt x="198" y="220"/>
                    <a:pt x="206" y="212"/>
                    <a:pt x="210" y="209"/>
                  </a:cubicBezTo>
                  <a:cubicBezTo>
                    <a:pt x="217" y="205"/>
                    <a:pt x="221" y="195"/>
                    <a:pt x="224" y="187"/>
                  </a:cubicBezTo>
                  <a:cubicBezTo>
                    <a:pt x="224" y="184"/>
                    <a:pt x="225" y="181"/>
                    <a:pt x="226" y="180"/>
                  </a:cubicBezTo>
                  <a:cubicBezTo>
                    <a:pt x="229" y="175"/>
                    <a:pt x="256" y="133"/>
                    <a:pt x="259" y="129"/>
                  </a:cubicBezTo>
                  <a:cubicBezTo>
                    <a:pt x="261" y="126"/>
                    <a:pt x="263" y="122"/>
                    <a:pt x="264" y="118"/>
                  </a:cubicBezTo>
                  <a:cubicBezTo>
                    <a:pt x="265" y="115"/>
                    <a:pt x="266" y="112"/>
                    <a:pt x="267" y="110"/>
                  </a:cubicBezTo>
                  <a:cubicBezTo>
                    <a:pt x="270" y="106"/>
                    <a:pt x="287" y="66"/>
                    <a:pt x="298" y="40"/>
                  </a:cubicBezTo>
                  <a:cubicBezTo>
                    <a:pt x="304" y="27"/>
                    <a:pt x="308" y="18"/>
                    <a:pt x="308" y="17"/>
                  </a:cubicBezTo>
                  <a:cubicBezTo>
                    <a:pt x="310" y="13"/>
                    <a:pt x="310" y="13"/>
                    <a:pt x="310" y="13"/>
                  </a:cubicBezTo>
                  <a:cubicBezTo>
                    <a:pt x="307" y="10"/>
                    <a:pt x="307" y="10"/>
                    <a:pt x="307" y="10"/>
                  </a:cubicBezTo>
                  <a:cubicBezTo>
                    <a:pt x="302" y="6"/>
                    <a:pt x="292" y="0"/>
                    <a:pt x="282" y="2"/>
                  </a:cubicBezTo>
                  <a:cubicBezTo>
                    <a:pt x="280" y="3"/>
                    <a:pt x="277" y="4"/>
                    <a:pt x="275" y="6"/>
                  </a:cubicBezTo>
                  <a:cubicBezTo>
                    <a:pt x="275" y="6"/>
                    <a:pt x="275" y="6"/>
                    <a:pt x="275" y="6"/>
                  </a:cubicBezTo>
                  <a:cubicBezTo>
                    <a:pt x="273" y="8"/>
                    <a:pt x="270" y="10"/>
                    <a:pt x="267" y="13"/>
                  </a:cubicBezTo>
                  <a:cubicBezTo>
                    <a:pt x="260" y="11"/>
                    <a:pt x="251" y="11"/>
                    <a:pt x="244" y="17"/>
                  </a:cubicBezTo>
                  <a:cubicBezTo>
                    <a:pt x="231" y="29"/>
                    <a:pt x="213" y="63"/>
                    <a:pt x="206" y="79"/>
                  </a:cubicBezTo>
                  <a:cubicBezTo>
                    <a:pt x="204" y="83"/>
                    <a:pt x="202" y="88"/>
                    <a:pt x="199" y="93"/>
                  </a:cubicBezTo>
                  <a:cubicBezTo>
                    <a:pt x="197" y="97"/>
                    <a:pt x="195" y="101"/>
                    <a:pt x="192" y="105"/>
                  </a:cubicBezTo>
                  <a:cubicBezTo>
                    <a:pt x="190" y="107"/>
                    <a:pt x="188" y="108"/>
                    <a:pt x="186" y="110"/>
                  </a:cubicBezTo>
                  <a:cubicBezTo>
                    <a:pt x="177" y="117"/>
                    <a:pt x="168" y="132"/>
                    <a:pt x="160" y="145"/>
                  </a:cubicBezTo>
                  <a:cubicBezTo>
                    <a:pt x="158" y="149"/>
                    <a:pt x="158" y="149"/>
                    <a:pt x="158" y="149"/>
                  </a:cubicBezTo>
                  <a:cubicBezTo>
                    <a:pt x="144" y="164"/>
                    <a:pt x="127" y="170"/>
                    <a:pt x="113" y="173"/>
                  </a:cubicBezTo>
                  <a:cubicBezTo>
                    <a:pt x="98" y="176"/>
                    <a:pt x="68" y="190"/>
                    <a:pt x="54" y="202"/>
                  </a:cubicBezTo>
                  <a:cubicBezTo>
                    <a:pt x="42" y="213"/>
                    <a:pt x="14" y="245"/>
                    <a:pt x="10" y="258"/>
                  </a:cubicBezTo>
                  <a:cubicBezTo>
                    <a:pt x="10" y="260"/>
                    <a:pt x="9" y="263"/>
                    <a:pt x="8" y="266"/>
                  </a:cubicBezTo>
                  <a:cubicBezTo>
                    <a:pt x="6" y="270"/>
                    <a:pt x="5" y="275"/>
                    <a:pt x="3" y="282"/>
                  </a:cubicBezTo>
                  <a:cubicBezTo>
                    <a:pt x="2" y="286"/>
                    <a:pt x="1" y="290"/>
                    <a:pt x="0" y="295"/>
                  </a:cubicBezTo>
                  <a:cubicBezTo>
                    <a:pt x="0" y="295"/>
                    <a:pt x="4" y="348"/>
                    <a:pt x="3" y="367"/>
                  </a:cubicBezTo>
                  <a:moveTo>
                    <a:pt x="232" y="64"/>
                  </a:moveTo>
                  <a:cubicBezTo>
                    <a:pt x="231" y="68"/>
                    <a:pt x="229" y="71"/>
                    <a:pt x="228" y="75"/>
                  </a:cubicBezTo>
                  <a:cubicBezTo>
                    <a:pt x="227" y="76"/>
                    <a:pt x="227" y="78"/>
                    <a:pt x="226" y="79"/>
                  </a:cubicBezTo>
                  <a:cubicBezTo>
                    <a:pt x="206" y="101"/>
                    <a:pt x="206" y="101"/>
                    <a:pt x="206" y="101"/>
                  </a:cubicBezTo>
                  <a:cubicBezTo>
                    <a:pt x="209" y="95"/>
                    <a:pt x="212" y="89"/>
                    <a:pt x="214" y="84"/>
                  </a:cubicBezTo>
                  <a:cubicBezTo>
                    <a:pt x="215" y="82"/>
                    <a:pt x="217" y="79"/>
                    <a:pt x="218" y="77"/>
                  </a:cubicBezTo>
                  <a:cubicBezTo>
                    <a:pt x="226" y="59"/>
                    <a:pt x="240" y="35"/>
                    <a:pt x="249" y="26"/>
                  </a:cubicBezTo>
                  <a:cubicBezTo>
                    <a:pt x="251" y="24"/>
                    <a:pt x="254" y="24"/>
                    <a:pt x="256" y="24"/>
                  </a:cubicBezTo>
                  <a:cubicBezTo>
                    <a:pt x="248" y="34"/>
                    <a:pt x="239" y="48"/>
                    <a:pt x="232" y="6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3" name="Freeform 11"/>
            <p:cNvSpPr/>
            <p:nvPr/>
          </p:nvSpPr>
          <p:spPr bwMode="auto">
            <a:xfrm>
              <a:off x="-2276476" y="4411663"/>
              <a:ext cx="142875" cy="69850"/>
            </a:xfrm>
            <a:custGeom>
              <a:gdLst>
                <a:gd name="T0" fmla="*/ 104 w 108"/>
                <a:gd name="T1" fmla="*/ 0 h 53"/>
                <a:gd name="T2" fmla="*/ 32 w 108"/>
                <a:gd name="T3" fmla="*/ 19 h 53"/>
                <a:gd name="T4" fmla="*/ 8 w 108"/>
                <a:gd name="T5" fmla="*/ 18 h 53"/>
                <a:gd name="T6" fmla="*/ 8 w 108"/>
                <a:gd name="T7" fmla="*/ 19 h 53"/>
                <a:gd name="T8" fmla="*/ 0 w 108"/>
                <a:gd name="T9" fmla="*/ 45 h 53"/>
                <a:gd name="T10" fmla="*/ 1 w 108"/>
                <a:gd name="T11" fmla="*/ 48 h 53"/>
                <a:gd name="T12" fmla="*/ 3 w 108"/>
                <a:gd name="T13" fmla="*/ 50 h 53"/>
                <a:gd name="T14" fmla="*/ 32 w 108"/>
                <a:gd name="T15" fmla="*/ 53 h 53"/>
                <a:gd name="T16" fmla="*/ 108 w 108"/>
                <a:gd name="T17" fmla="*/ 12 h 53"/>
                <a:gd name="T18" fmla="*/ 104 w 108"/>
                <a:gd name="T1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52">
                  <a:moveTo>
                    <a:pt x="104" y="0"/>
                  </a:moveTo>
                  <a:cubicBezTo>
                    <a:pt x="86" y="12"/>
                    <a:pt x="61" y="19"/>
                    <a:pt x="32" y="19"/>
                  </a:cubicBezTo>
                  <a:cubicBezTo>
                    <a:pt x="24" y="19"/>
                    <a:pt x="16" y="19"/>
                    <a:pt x="8" y="18"/>
                  </a:cubicBezTo>
                  <a:cubicBezTo>
                    <a:pt x="8" y="18"/>
                    <a:pt x="8" y="18"/>
                    <a:pt x="8" y="19"/>
                  </a:cubicBezTo>
                  <a:cubicBezTo>
                    <a:pt x="8" y="28"/>
                    <a:pt x="5" y="37"/>
                    <a:pt x="0" y="45"/>
                  </a:cubicBezTo>
                  <a:cubicBezTo>
                    <a:pt x="1" y="48"/>
                    <a:pt x="1" y="48"/>
                    <a:pt x="1" y="48"/>
                  </a:cubicBezTo>
                  <a:cubicBezTo>
                    <a:pt x="2" y="48"/>
                    <a:pt x="2" y="49"/>
                    <a:pt x="3" y="50"/>
                  </a:cubicBezTo>
                  <a:cubicBezTo>
                    <a:pt x="12" y="52"/>
                    <a:pt x="21" y="53"/>
                    <a:pt x="32" y="53"/>
                  </a:cubicBezTo>
                  <a:cubicBezTo>
                    <a:pt x="74" y="53"/>
                    <a:pt x="108" y="35"/>
                    <a:pt x="108" y="12"/>
                  </a:cubicBezTo>
                  <a:cubicBezTo>
                    <a:pt x="108" y="8"/>
                    <a:pt x="106" y="4"/>
                    <a:pt x="104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4" name="Freeform 12"/>
            <p:cNvSpPr/>
            <p:nvPr/>
          </p:nvSpPr>
          <p:spPr bwMode="auto">
            <a:xfrm>
              <a:off x="-2276476" y="4340225"/>
              <a:ext cx="142875" cy="69850"/>
            </a:xfrm>
            <a:custGeom>
              <a:gdLst>
                <a:gd name="T0" fmla="*/ 104 w 108"/>
                <a:gd name="T1" fmla="*/ 0 h 53"/>
                <a:gd name="T2" fmla="*/ 32 w 108"/>
                <a:gd name="T3" fmla="*/ 20 h 53"/>
                <a:gd name="T4" fmla="*/ 8 w 108"/>
                <a:gd name="T5" fmla="*/ 18 h 53"/>
                <a:gd name="T6" fmla="*/ 8 w 108"/>
                <a:gd name="T7" fmla="*/ 19 h 53"/>
                <a:gd name="T8" fmla="*/ 0 w 108"/>
                <a:gd name="T9" fmla="*/ 45 h 53"/>
                <a:gd name="T10" fmla="*/ 1 w 108"/>
                <a:gd name="T11" fmla="*/ 48 h 53"/>
                <a:gd name="T12" fmla="*/ 3 w 108"/>
                <a:gd name="T13" fmla="*/ 50 h 53"/>
                <a:gd name="T14" fmla="*/ 32 w 108"/>
                <a:gd name="T15" fmla="*/ 53 h 53"/>
                <a:gd name="T16" fmla="*/ 108 w 108"/>
                <a:gd name="T17" fmla="*/ 13 h 53"/>
                <a:gd name="T18" fmla="*/ 104 w 108"/>
                <a:gd name="T1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8" h="52">
                  <a:moveTo>
                    <a:pt x="104" y="0"/>
                  </a:moveTo>
                  <a:cubicBezTo>
                    <a:pt x="86" y="12"/>
                    <a:pt x="61" y="20"/>
                    <a:pt x="32" y="20"/>
                  </a:cubicBezTo>
                  <a:cubicBezTo>
                    <a:pt x="24" y="20"/>
                    <a:pt x="16" y="19"/>
                    <a:pt x="8" y="18"/>
                  </a:cubicBezTo>
                  <a:cubicBezTo>
                    <a:pt x="8" y="18"/>
                    <a:pt x="8" y="18"/>
                    <a:pt x="8" y="19"/>
                  </a:cubicBezTo>
                  <a:cubicBezTo>
                    <a:pt x="8" y="28"/>
                    <a:pt x="5" y="37"/>
                    <a:pt x="0" y="45"/>
                  </a:cubicBezTo>
                  <a:cubicBezTo>
                    <a:pt x="1" y="48"/>
                    <a:pt x="1" y="48"/>
                    <a:pt x="1" y="48"/>
                  </a:cubicBezTo>
                  <a:cubicBezTo>
                    <a:pt x="2" y="49"/>
                    <a:pt x="2" y="49"/>
                    <a:pt x="3" y="50"/>
                  </a:cubicBezTo>
                  <a:cubicBezTo>
                    <a:pt x="12" y="52"/>
                    <a:pt x="21" y="53"/>
                    <a:pt x="32" y="53"/>
                  </a:cubicBezTo>
                  <a:cubicBezTo>
                    <a:pt x="74" y="53"/>
                    <a:pt x="108" y="35"/>
                    <a:pt x="108" y="13"/>
                  </a:cubicBezTo>
                  <a:cubicBezTo>
                    <a:pt x="108" y="8"/>
                    <a:pt x="106" y="4"/>
                    <a:pt x="104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5" name="Freeform 13"/>
            <p:cNvSpPr/>
            <p:nvPr/>
          </p:nvSpPr>
          <p:spPr bwMode="auto">
            <a:xfrm>
              <a:off x="-2659063" y="4411663"/>
              <a:ext cx="138113" cy="69850"/>
            </a:xfrm>
            <a:custGeom>
              <a:gdLst>
                <a:gd name="T0" fmla="*/ 103 w 104"/>
                <a:gd name="T1" fmla="*/ 48 h 53"/>
                <a:gd name="T2" fmla="*/ 104 w 104"/>
                <a:gd name="T3" fmla="*/ 45 h 53"/>
                <a:gd name="T4" fmla="*/ 96 w 104"/>
                <a:gd name="T5" fmla="*/ 19 h 53"/>
                <a:gd name="T6" fmla="*/ 96 w 104"/>
                <a:gd name="T7" fmla="*/ 18 h 53"/>
                <a:gd name="T8" fmla="*/ 76 w 104"/>
                <a:gd name="T9" fmla="*/ 19 h 53"/>
                <a:gd name="T10" fmla="*/ 3 w 104"/>
                <a:gd name="T11" fmla="*/ 0 h 53"/>
                <a:gd name="T12" fmla="*/ 0 w 104"/>
                <a:gd name="T13" fmla="*/ 12 h 53"/>
                <a:gd name="T14" fmla="*/ 76 w 104"/>
                <a:gd name="T15" fmla="*/ 53 h 53"/>
                <a:gd name="T16" fmla="*/ 101 w 104"/>
                <a:gd name="T17" fmla="*/ 51 h 53"/>
                <a:gd name="T18" fmla="*/ 103 w 104"/>
                <a:gd name="T19" fmla="*/ 48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4" h="52">
                  <a:moveTo>
                    <a:pt x="103" y="48"/>
                  </a:moveTo>
                  <a:cubicBezTo>
                    <a:pt x="104" y="45"/>
                    <a:pt x="104" y="45"/>
                    <a:pt x="104" y="45"/>
                  </a:cubicBezTo>
                  <a:cubicBezTo>
                    <a:pt x="99" y="37"/>
                    <a:pt x="96" y="28"/>
                    <a:pt x="96" y="19"/>
                  </a:cubicBezTo>
                  <a:cubicBezTo>
                    <a:pt x="96" y="18"/>
                    <a:pt x="96" y="18"/>
                    <a:pt x="96" y="18"/>
                  </a:cubicBezTo>
                  <a:cubicBezTo>
                    <a:pt x="90" y="19"/>
                    <a:pt x="83" y="19"/>
                    <a:pt x="76" y="19"/>
                  </a:cubicBezTo>
                  <a:cubicBezTo>
                    <a:pt x="47" y="19"/>
                    <a:pt x="21" y="12"/>
                    <a:pt x="3" y="0"/>
                  </a:cubicBezTo>
                  <a:cubicBezTo>
                    <a:pt x="1" y="4"/>
                    <a:pt x="0" y="8"/>
                    <a:pt x="0" y="12"/>
                  </a:cubicBezTo>
                  <a:cubicBezTo>
                    <a:pt x="0" y="35"/>
                    <a:pt x="34" y="53"/>
                    <a:pt x="76" y="53"/>
                  </a:cubicBezTo>
                  <a:cubicBezTo>
                    <a:pt x="85" y="53"/>
                    <a:pt x="93" y="52"/>
                    <a:pt x="101" y="51"/>
                  </a:cubicBezTo>
                  <a:cubicBezTo>
                    <a:pt x="102" y="50"/>
                    <a:pt x="102" y="49"/>
                    <a:pt x="103" y="48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6" name="Freeform 14"/>
            <p:cNvSpPr/>
            <p:nvPr/>
          </p:nvSpPr>
          <p:spPr bwMode="auto">
            <a:xfrm>
              <a:off x="-2671763" y="4295775"/>
              <a:ext cx="168275" cy="107950"/>
            </a:xfrm>
            <a:custGeom>
              <a:gdLst>
                <a:gd name="T0" fmla="*/ 103 w 127"/>
                <a:gd name="T1" fmla="*/ 79 h 82"/>
                <a:gd name="T2" fmla="*/ 127 w 127"/>
                <a:gd name="T3" fmla="*/ 11 h 82"/>
                <a:gd name="T4" fmla="*/ 76 w 127"/>
                <a:gd name="T5" fmla="*/ 0 h 82"/>
                <a:gd name="T6" fmla="*/ 0 w 127"/>
                <a:gd name="T7" fmla="*/ 41 h 82"/>
                <a:gd name="T8" fmla="*/ 76 w 127"/>
                <a:gd name="T9" fmla="*/ 82 h 82"/>
                <a:gd name="T10" fmla="*/ 103 w 127"/>
                <a:gd name="T11" fmla="*/ 79 h 82"/>
                <a:gd name="T12" fmla="*/ 103 w 127"/>
                <a:gd name="T13" fmla="*/ 79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7" h="82">
                  <a:moveTo>
                    <a:pt x="103" y="79"/>
                  </a:moveTo>
                  <a:cubicBezTo>
                    <a:pt x="91" y="44"/>
                    <a:pt x="111" y="22"/>
                    <a:pt x="127" y="11"/>
                  </a:cubicBezTo>
                  <a:cubicBezTo>
                    <a:pt x="114" y="4"/>
                    <a:pt x="96" y="0"/>
                    <a:pt x="76" y="0"/>
                  </a:cubicBezTo>
                  <a:cubicBezTo>
                    <a:pt x="34" y="0"/>
                    <a:pt x="0" y="18"/>
                    <a:pt x="0" y="41"/>
                  </a:cubicBezTo>
                  <a:cubicBezTo>
                    <a:pt x="0" y="63"/>
                    <a:pt x="34" y="82"/>
                    <a:pt x="76" y="82"/>
                  </a:cubicBezTo>
                  <a:cubicBezTo>
                    <a:pt x="86" y="82"/>
                    <a:pt x="95" y="81"/>
                    <a:pt x="103" y="79"/>
                  </a:cubicBezTo>
                  <a:cubicBezTo>
                    <a:pt x="103" y="79"/>
                    <a:pt x="103" y="79"/>
                    <a:pt x="103" y="79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7" name="Freeform 15"/>
            <p:cNvSpPr/>
            <p:nvPr/>
          </p:nvSpPr>
          <p:spPr bwMode="auto">
            <a:xfrm>
              <a:off x="-2498726" y="4316413"/>
              <a:ext cx="201613" cy="96838"/>
            </a:xfrm>
            <a:custGeom>
              <a:gdLst>
                <a:gd name="T0" fmla="*/ 122 w 152"/>
                <a:gd name="T1" fmla="*/ 0 h 73"/>
                <a:gd name="T2" fmla="*/ 104 w 152"/>
                <a:gd name="T3" fmla="*/ 7 h 73"/>
                <a:gd name="T4" fmla="*/ 104 w 152"/>
                <a:gd name="T5" fmla="*/ 9 h 73"/>
                <a:gd name="T6" fmla="*/ 82 w 152"/>
                <a:gd name="T7" fmla="*/ 30 h 73"/>
                <a:gd name="T8" fmla="*/ 69 w 152"/>
                <a:gd name="T9" fmla="*/ 30 h 73"/>
                <a:gd name="T10" fmla="*/ 48 w 152"/>
                <a:gd name="T11" fmla="*/ 9 h 73"/>
                <a:gd name="T12" fmla="*/ 48 w 152"/>
                <a:gd name="T13" fmla="*/ 7 h 73"/>
                <a:gd name="T14" fmla="*/ 28 w 152"/>
                <a:gd name="T15" fmla="*/ 0 h 73"/>
                <a:gd name="T16" fmla="*/ 0 w 152"/>
                <a:gd name="T17" fmla="*/ 32 h 73"/>
                <a:gd name="T18" fmla="*/ 76 w 152"/>
                <a:gd name="T19" fmla="*/ 73 h 73"/>
                <a:gd name="T20" fmla="*/ 152 w 152"/>
                <a:gd name="T21" fmla="*/ 32 h 73"/>
                <a:gd name="T22" fmla="*/ 122 w 152"/>
                <a:gd name="T23" fmla="*/ 0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2" h="73">
                  <a:moveTo>
                    <a:pt x="122" y="0"/>
                  </a:moveTo>
                  <a:cubicBezTo>
                    <a:pt x="117" y="3"/>
                    <a:pt x="111" y="5"/>
                    <a:pt x="104" y="7"/>
                  </a:cubicBezTo>
                  <a:cubicBezTo>
                    <a:pt x="104" y="9"/>
                    <a:pt x="104" y="9"/>
                    <a:pt x="104" y="9"/>
                  </a:cubicBezTo>
                  <a:cubicBezTo>
                    <a:pt x="104" y="21"/>
                    <a:pt x="94" y="30"/>
                    <a:pt x="82" y="30"/>
                  </a:cubicBezTo>
                  <a:cubicBezTo>
                    <a:pt x="69" y="30"/>
                    <a:pt x="69" y="30"/>
                    <a:pt x="69" y="30"/>
                  </a:cubicBezTo>
                  <a:cubicBezTo>
                    <a:pt x="57" y="30"/>
                    <a:pt x="48" y="21"/>
                    <a:pt x="48" y="9"/>
                  </a:cubicBezTo>
                  <a:cubicBezTo>
                    <a:pt x="48" y="7"/>
                    <a:pt x="48" y="7"/>
                    <a:pt x="48" y="7"/>
                  </a:cubicBezTo>
                  <a:cubicBezTo>
                    <a:pt x="40" y="6"/>
                    <a:pt x="34" y="3"/>
                    <a:pt x="28" y="0"/>
                  </a:cubicBezTo>
                  <a:cubicBezTo>
                    <a:pt x="11" y="8"/>
                    <a:pt x="0" y="19"/>
                    <a:pt x="0" y="32"/>
                  </a:cubicBezTo>
                  <a:cubicBezTo>
                    <a:pt x="0" y="55"/>
                    <a:pt x="34" y="73"/>
                    <a:pt x="76" y="73"/>
                  </a:cubicBezTo>
                  <a:cubicBezTo>
                    <a:pt x="118" y="73"/>
                    <a:pt x="152" y="55"/>
                    <a:pt x="152" y="32"/>
                  </a:cubicBezTo>
                  <a:cubicBezTo>
                    <a:pt x="152" y="19"/>
                    <a:pt x="140" y="7"/>
                    <a:pt x="122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9" name="Freeform 16"/>
            <p:cNvSpPr/>
            <p:nvPr/>
          </p:nvSpPr>
          <p:spPr bwMode="auto">
            <a:xfrm>
              <a:off x="-2311401" y="4224338"/>
              <a:ext cx="177800" cy="109538"/>
            </a:xfrm>
            <a:custGeom>
              <a:gdLst>
                <a:gd name="T0" fmla="*/ 58 w 134"/>
                <a:gd name="T1" fmla="*/ 0 h 82"/>
                <a:gd name="T2" fmla="*/ 7 w 134"/>
                <a:gd name="T3" fmla="*/ 11 h 82"/>
                <a:gd name="T4" fmla="*/ 8 w 134"/>
                <a:gd name="T5" fmla="*/ 19 h 82"/>
                <a:gd name="T6" fmla="*/ 0 w 134"/>
                <a:gd name="T7" fmla="*/ 51 h 82"/>
                <a:gd name="T8" fmla="*/ 29 w 134"/>
                <a:gd name="T9" fmla="*/ 79 h 82"/>
                <a:gd name="T10" fmla="*/ 58 w 134"/>
                <a:gd name="T11" fmla="*/ 82 h 82"/>
                <a:gd name="T12" fmla="*/ 134 w 134"/>
                <a:gd name="T13" fmla="*/ 41 h 82"/>
                <a:gd name="T14" fmla="*/ 58 w 134"/>
                <a:gd name="T15" fmla="*/ 0 h 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34" h="82">
                  <a:moveTo>
                    <a:pt x="58" y="0"/>
                  </a:moveTo>
                  <a:cubicBezTo>
                    <a:pt x="38" y="0"/>
                    <a:pt x="21" y="4"/>
                    <a:pt x="7" y="11"/>
                  </a:cubicBezTo>
                  <a:cubicBezTo>
                    <a:pt x="8" y="13"/>
                    <a:pt x="8" y="16"/>
                    <a:pt x="8" y="19"/>
                  </a:cubicBezTo>
                  <a:cubicBezTo>
                    <a:pt x="8" y="31"/>
                    <a:pt x="5" y="42"/>
                    <a:pt x="0" y="51"/>
                  </a:cubicBezTo>
                  <a:cubicBezTo>
                    <a:pt x="13" y="58"/>
                    <a:pt x="23" y="68"/>
                    <a:pt x="29" y="79"/>
                  </a:cubicBezTo>
                  <a:cubicBezTo>
                    <a:pt x="38" y="81"/>
                    <a:pt x="47" y="82"/>
                    <a:pt x="58" y="82"/>
                  </a:cubicBezTo>
                  <a:cubicBezTo>
                    <a:pt x="100" y="82"/>
                    <a:pt x="134" y="64"/>
                    <a:pt x="134" y="41"/>
                  </a:cubicBezTo>
                  <a:cubicBezTo>
                    <a:pt x="134" y="19"/>
                    <a:pt x="100" y="0"/>
                    <a:pt x="58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2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50" name="Group 149"/>
          <p:cNvGrpSpPr/>
          <p:nvPr/>
        </p:nvGrpSpPr>
        <p:grpSpPr>
          <a:xfrm>
            <a:off x="7125145" y="3460993"/>
            <a:ext cx="1520628" cy="606645"/>
            <a:chOff x="639037" y="2487715"/>
            <a:chExt cx="1520628" cy="606645"/>
          </a:xfrm>
        </p:grpSpPr>
        <p:sp>
          <p:nvSpPr>
            <p:cNvPr id="151" name="Rectangle 150"/>
            <p:cNvSpPr/>
            <p:nvPr/>
          </p:nvSpPr>
          <p:spPr>
            <a:xfrm>
              <a:off x="639037" y="2491842"/>
              <a:ext cx="1520628" cy="5770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远程Ｔ即刻主动呼出：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了解断点原因，辅助客户使用ＡＰＰ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52" name="Rectangle 151"/>
            <p:cNvSpPr/>
            <p:nvPr/>
          </p:nvSpPr>
          <p:spPr bwMode="gray">
            <a:xfrm>
              <a:off x="639037" y="2487715"/>
              <a:ext cx="1475698" cy="606645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sp>
        <p:nvSpPr>
          <p:cNvPr id="148" name="Flowchart: Card 147"/>
          <p:cNvSpPr/>
          <p:nvPr/>
        </p:nvSpPr>
        <p:spPr bwMode="gray">
          <a:xfrm>
            <a:off x="8291067" y="3936547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断点助推</a:t>
            </a:r>
          </a:p>
        </p:txBody>
      </p:sp>
      <p:cxnSp>
        <p:nvCxnSpPr>
          <p:cNvPr id="153" name="Elbow Connector 152"/>
          <p:cNvCxnSpPr>
            <a:stCxn id="95" idx="2"/>
            <a:endCxn id="152" idx="0"/>
          </p:cNvCxnSpPr>
          <p:nvPr/>
        </p:nvCxnSpPr>
        <p:spPr bwMode="auto">
          <a:xfrm rot="5400000">
            <a:off x="7678565" y="3276292"/>
            <a:ext cx="369130" cy="272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62" name="Rectangle 61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33470693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 bwMode="gray">
          <a:xfrm>
            <a:off x="239595" y="3898939"/>
            <a:ext cx="3252285" cy="816139"/>
          </a:xfrm>
          <a:prstGeom prst="rect">
            <a:avLst/>
          </a:prstGeom>
          <a:solidFill>
            <a:srgbClr val="FEEDAF"/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线上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59845" y="5781213"/>
            <a:ext cx="3296504" cy="816139"/>
            <a:chOff x="6353137" y="3963482"/>
            <a:chExt cx="2644178" cy="905678"/>
          </a:xfrm>
        </p:grpSpPr>
        <p:sp>
          <p:nvSpPr>
            <p:cNvPr id="39" name="Rectangle 38"/>
            <p:cNvSpPr/>
            <p:nvPr/>
          </p:nvSpPr>
          <p:spPr bwMode="gray">
            <a:xfrm>
              <a:off x="6353137" y="3963482"/>
              <a:ext cx="2592467" cy="905678"/>
            </a:xfrm>
            <a:prstGeom prst="rect">
              <a:avLst/>
            </a:prstGeom>
            <a:solidFill>
              <a:srgbClr val="FEEDAF"/>
            </a:solidFill>
            <a:ln w="9525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线下</a:t>
              </a: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6355059" y="4173126"/>
              <a:ext cx="2642256" cy="51231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Font typeface="Arial" pitchFamily="34" charset="0"/>
                <a:buChar char="•"/>
              </a:pPr>
              <a:r>
                <a:rPr lang="zh-CN" altLang="en-US" sz="120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综合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网点</a:t>
              </a:r>
              <a:endPara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Font typeface="Arial" pitchFamily="34" charset="0"/>
                <a:buChar char="•"/>
              </a:pPr>
              <a:endParaRPr lang="zh-CN" altLang="en-US" sz="12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51289" y="4842302"/>
            <a:ext cx="3330725" cy="816139"/>
            <a:chOff x="3343909" y="3963482"/>
            <a:chExt cx="2671627" cy="905678"/>
          </a:xfrm>
        </p:grpSpPr>
        <p:sp>
          <p:nvSpPr>
            <p:cNvPr id="38" name="Rectangle 37"/>
            <p:cNvSpPr/>
            <p:nvPr/>
          </p:nvSpPr>
          <p:spPr bwMode="gray">
            <a:xfrm>
              <a:off x="3343909" y="3963482"/>
              <a:ext cx="2599329" cy="905678"/>
            </a:xfrm>
            <a:prstGeom prst="rect">
              <a:avLst/>
            </a:prstGeom>
            <a:solidFill>
              <a:srgbClr val="FEEDAF"/>
            </a:solidFill>
            <a:ln w="9525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远程</a:t>
              </a:r>
              <a:r>
                <a:rPr lang="en-US" altLang="zh-CN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T</a:t>
              </a:r>
              <a:endPara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3359556" y="4173126"/>
              <a:ext cx="2655980" cy="30738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Font typeface="Arial" pitchFamily="34" charset="0"/>
                <a:buChar char="•"/>
              </a:pPr>
              <a:r>
                <a:rPr lang="zh-CN" altLang="en-US" sz="120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远程理财经理</a:t>
              </a:r>
              <a:endParaRPr lang="zh-CN" altLang="en-US" sz="12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sp>
        <p:nvSpPr>
          <p:cNvPr id="42" name="Rectangle 41"/>
          <p:cNvSpPr/>
          <p:nvPr/>
        </p:nvSpPr>
        <p:spPr bwMode="gray">
          <a:xfrm>
            <a:off x="251520" y="1057462"/>
            <a:ext cx="3240360" cy="208350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400" b="1">
              <a:solidFill>
                <a:prstClr val="black"/>
              </a:solidFill>
              <a:latin typeface="华文细黑" pitchFamily="2" charset="-122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245699" y="259387"/>
            <a:ext cx="8388424" cy="6804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kern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应对不同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客群的特征、诉求和痛点，部署</a:t>
            </a:r>
            <a:r>
              <a:rPr lang="en-US" altLang="zh-CN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的策略</a:t>
            </a:r>
            <a:endParaRPr lang="en-US" altLang="zh-CN" kern="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9" name="Straight Connector 36"/>
          <p:cNvCxnSpPr/>
          <p:nvPr/>
        </p:nvCxnSpPr>
        <p:spPr>
          <a:xfrm>
            <a:off x="1352673" y="1399026"/>
            <a:ext cx="1779167" cy="6343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763688" y="1130410"/>
            <a:ext cx="1008112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价值主张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71174" y="2050395"/>
            <a:ext cx="945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金领</a:t>
            </a:r>
            <a:endParaRPr lang="zh-CN" altLang="en-US" sz="1400" b="1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3" name="Rectangle 43"/>
          <p:cNvSpPr/>
          <p:nvPr/>
        </p:nvSpPr>
        <p:spPr bwMode="gray">
          <a:xfrm>
            <a:off x="1370101" y="1502876"/>
            <a:ext cx="1701746" cy="753214"/>
          </a:xfrm>
          <a:prstGeom prst="rect">
            <a:avLst/>
          </a:prstGeom>
          <a:noFill/>
          <a:ln w="6350">
            <a:noFill/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酷炫科技、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1400" b="1">
                <a:solidFill>
                  <a:schemeClr val="accent2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互联</a:t>
            </a:r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的金融生活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452011" y="2136695"/>
            <a:ext cx="1679829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渠道偏好</a:t>
            </a:r>
            <a:endParaRPr lang="zh-CN" altLang="en-US" sz="1293" b="1" u="sng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208981" y="2533429"/>
            <a:ext cx="2051881" cy="5355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 fontAlgn="ctr">
              <a:lnSpc>
                <a:spcPct val="80000"/>
              </a:lnSpc>
              <a:buFont typeface="Arial" pitchFamily="34" charset="0"/>
              <a:buChar char="•"/>
            </a:pPr>
            <a:r>
              <a:rPr lang="zh-CN" altLang="en-US" sz="1200">
                <a:latin typeface="KaiTi" panose="02010609060101010101" pitchFamily="49" charset="-122"/>
                <a:ea typeface="KaiTi" panose="02010609060101010101" pitchFamily="49" charset="-122"/>
              </a:rPr>
              <a:t>互联网接受度高，同时使用线上线下</a:t>
            </a:r>
            <a:r>
              <a:rPr lang="zh-CN" altLang="en-US" sz="1200" smtClean="0">
                <a:latin typeface="KaiTi" panose="02010609060101010101" pitchFamily="49" charset="-122"/>
                <a:ea typeface="KaiTi" panose="02010609060101010101" pitchFamily="49" charset="-122"/>
              </a:rPr>
              <a:t>渠道，爱好使用社交平台</a:t>
            </a:r>
            <a:endParaRPr lang="en-US" altLang="zh-CN" sz="12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2" name="Rectangle 31"/>
          <p:cNvSpPr/>
          <p:nvPr/>
        </p:nvSpPr>
        <p:spPr bwMode="gray">
          <a:xfrm>
            <a:off x="3610549" y="1051225"/>
            <a:ext cx="5406260" cy="1173964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产品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3" name="Rectangle 32"/>
          <p:cNvSpPr/>
          <p:nvPr/>
        </p:nvSpPr>
        <p:spPr bwMode="gray">
          <a:xfrm>
            <a:off x="239594" y="3205435"/>
            <a:ext cx="8777214" cy="595894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痛点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6" name="Rectangle 35"/>
          <p:cNvSpPr/>
          <p:nvPr/>
        </p:nvSpPr>
        <p:spPr bwMode="gray">
          <a:xfrm>
            <a:off x="3610550" y="2269042"/>
            <a:ext cx="5406258" cy="871926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8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营销策略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线上理财、投资讲座直播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线上线下信用卡商铺优惠活动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提供定制化旅行路线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010751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钩子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33268" y="1383740"/>
            <a:ext cx="1573620" cy="8463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信用卡：精英白金卡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贷款：房贷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理财：银行智慧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智慧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+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系列大额理财产品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068567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杀手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7820672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主打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590305" y="1383740"/>
            <a:ext cx="1709934" cy="4693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智能还贷、缴费功能</a:t>
            </a:r>
          </a:p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智能权益推送</a:t>
            </a:r>
            <a:endParaRPr lang="zh-CN" altLang="en-US" sz="1100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086921" y="1338153"/>
            <a:ext cx="1929888" cy="9387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优选私募基金、基金专户</a:t>
            </a:r>
          </a:p>
          <a:p>
            <a:pPr marL="53975" indent="-53975"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金橙财富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福鑫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信托计划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资管</a:t>
            </a:r>
            <a:r>
              <a:rPr lang="zh-CN" altLang="en-US" sz="11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计划、金领通</a:t>
            </a:r>
            <a:endParaRPr lang="zh-CN" altLang="en-US" sz="11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3975" indent="-53975"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平安福健康保障计划、乐享福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乐享人生年金保险</a:t>
            </a:r>
          </a:p>
        </p:txBody>
      </p:sp>
      <p:sp>
        <p:nvSpPr>
          <p:cNvPr id="2" name="Rectangle 1"/>
          <p:cNvSpPr/>
          <p:nvPr/>
        </p:nvSpPr>
        <p:spPr>
          <a:xfrm>
            <a:off x="277908" y="3453422"/>
            <a:ext cx="3865570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有较大额理财需求，</a:t>
            </a:r>
            <a:r>
              <a:rPr lang="en-US" altLang="zh-CN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APP</a:t>
            </a: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和线上购买经常受到限制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036509" y="3453422"/>
            <a:ext cx="3127779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生活节奏快，需要便捷快速解决金融需求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261029" y="4199771"/>
            <a:ext cx="2684601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智能化、自主化的资产配置方案</a:t>
            </a:r>
          </a:p>
        </p:txBody>
      </p:sp>
      <p:sp>
        <p:nvSpPr>
          <p:cNvPr id="53" name="Rectangle 52"/>
          <p:cNvSpPr/>
          <p:nvPr/>
        </p:nvSpPr>
        <p:spPr bwMode="gray">
          <a:xfrm>
            <a:off x="3633267" y="3892441"/>
            <a:ext cx="5377771" cy="2704911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对客户的价值提升</a:t>
            </a: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1354129" y="2478915"/>
            <a:ext cx="1779167" cy="2516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 bwMode="gray">
          <a:xfrm>
            <a:off x="3851920" y="4325124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096817" y="4303036"/>
            <a:ext cx="2943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上直播理财讲座等营销活动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071878" y="4740613"/>
            <a:ext cx="417646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通过理财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讲座直播等活动，发现并促进客户的理财投资需求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0" name="Oval 49"/>
          <p:cNvSpPr/>
          <p:nvPr/>
        </p:nvSpPr>
        <p:spPr bwMode="gray">
          <a:xfrm>
            <a:off x="3851920" y="5366716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4143478" y="5344628"/>
            <a:ext cx="2943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RM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离行办理大额理财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4071877" y="5848076"/>
            <a:ext cx="4176463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大额理财和组合，由远程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沟通预约后，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RM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离行办理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3" name="Freeform 47"/>
          <p:cNvSpPr>
            <a:spLocks noEditPoints="1"/>
          </p:cNvSpPr>
          <p:nvPr/>
        </p:nvSpPr>
        <p:spPr bwMode="auto">
          <a:xfrm>
            <a:off x="405765" y="1361099"/>
            <a:ext cx="616587" cy="624830"/>
          </a:xfrm>
          <a:custGeom>
            <a:gdLst>
              <a:gd name="T0" fmla="*/ 207 w 275"/>
              <a:gd name="T1" fmla="*/ 69 h 308"/>
              <a:gd name="T2" fmla="*/ 69 w 275"/>
              <a:gd name="T3" fmla="*/ 69 h 308"/>
              <a:gd name="T4" fmla="*/ 87 w 275"/>
              <a:gd name="T5" fmla="*/ 61 h 308"/>
              <a:gd name="T6" fmla="*/ 120 w 275"/>
              <a:gd name="T7" fmla="*/ 49 h 308"/>
              <a:gd name="T8" fmla="*/ 132 w 275"/>
              <a:gd name="T9" fmla="*/ 64 h 308"/>
              <a:gd name="T10" fmla="*/ 144 w 275"/>
              <a:gd name="T11" fmla="*/ 61 h 308"/>
              <a:gd name="T12" fmla="*/ 177 w 275"/>
              <a:gd name="T13" fmla="*/ 49 h 308"/>
              <a:gd name="T14" fmla="*/ 189 w 275"/>
              <a:gd name="T15" fmla="*/ 76 h 308"/>
              <a:gd name="T16" fmla="*/ 156 w 275"/>
              <a:gd name="T17" fmla="*/ 87 h 308"/>
              <a:gd name="T18" fmla="*/ 144 w 275"/>
              <a:gd name="T19" fmla="*/ 72 h 308"/>
              <a:gd name="T20" fmla="*/ 132 w 275"/>
              <a:gd name="T21" fmla="*/ 76 h 308"/>
              <a:gd name="T22" fmla="*/ 99 w 275"/>
              <a:gd name="T23" fmla="*/ 87 h 308"/>
              <a:gd name="T24" fmla="*/ 87 w 275"/>
              <a:gd name="T25" fmla="*/ 61 h 308"/>
              <a:gd name="T26" fmla="*/ 0 w 275"/>
              <a:gd name="T27" fmla="*/ 264 h 308"/>
              <a:gd name="T28" fmla="*/ 7 w 275"/>
              <a:gd name="T29" fmla="*/ 308 h 308"/>
              <a:gd name="T30" fmla="*/ 115 w 275"/>
              <a:gd name="T31" fmla="*/ 302 h 308"/>
              <a:gd name="T32" fmla="*/ 192 w 275"/>
              <a:gd name="T33" fmla="*/ 148 h 308"/>
              <a:gd name="T34" fmla="*/ 166 w 275"/>
              <a:gd name="T35" fmla="*/ 308 h 308"/>
              <a:gd name="T36" fmla="*/ 275 w 275"/>
              <a:gd name="T37" fmla="*/ 301 h 308"/>
              <a:gd name="T38" fmla="*/ 192 w 275"/>
              <a:gd name="T39" fmla="*/ 148 h 308"/>
              <a:gd name="T40" fmla="*/ 149 w 275"/>
              <a:gd name="T41" fmla="*/ 161 h 308"/>
              <a:gd name="T42" fmla="*/ 153 w 275"/>
              <a:gd name="T43" fmla="*/ 148 h 308"/>
              <a:gd name="T44" fmla="*/ 120 w 275"/>
              <a:gd name="T45" fmla="*/ 153 h 308"/>
              <a:gd name="T46" fmla="*/ 130 w 275"/>
              <a:gd name="T47" fmla="*/ 173 h 308"/>
              <a:gd name="T48" fmla="*/ 120 w 275"/>
              <a:gd name="T49" fmla="*/ 270 h 308"/>
              <a:gd name="T50" fmla="*/ 143 w 275"/>
              <a:gd name="T51" fmla="*/ 285 h 308"/>
              <a:gd name="T52" fmla="*/ 159 w 275"/>
              <a:gd name="T53" fmla="*/ 258 h 308"/>
              <a:gd name="T54" fmla="*/ 99 w 275"/>
              <a:gd name="T55" fmla="*/ 80 h 308"/>
              <a:gd name="T56" fmla="*/ 125 w 275"/>
              <a:gd name="T57" fmla="*/ 76 h 308"/>
              <a:gd name="T58" fmla="*/ 120 w 275"/>
              <a:gd name="T59" fmla="*/ 56 h 308"/>
              <a:gd name="T60" fmla="*/ 94 w 275"/>
              <a:gd name="T61" fmla="*/ 61 h 308"/>
              <a:gd name="T62" fmla="*/ 99 w 275"/>
              <a:gd name="T63" fmla="*/ 80 h 308"/>
              <a:gd name="T64" fmla="*/ 115 w 275"/>
              <a:gd name="T65" fmla="*/ 68 h 308"/>
              <a:gd name="T66" fmla="*/ 104 w 275"/>
              <a:gd name="T67" fmla="*/ 68 h 308"/>
              <a:gd name="T68" fmla="*/ 156 w 275"/>
              <a:gd name="T69" fmla="*/ 80 h 308"/>
              <a:gd name="T70" fmla="*/ 182 w 275"/>
              <a:gd name="T71" fmla="*/ 76 h 308"/>
              <a:gd name="T72" fmla="*/ 177 w 275"/>
              <a:gd name="T73" fmla="*/ 56 h 308"/>
              <a:gd name="T74" fmla="*/ 151 w 275"/>
              <a:gd name="T75" fmla="*/ 61 h 308"/>
              <a:gd name="T76" fmla="*/ 156 w 275"/>
              <a:gd name="T77" fmla="*/ 80 h 308"/>
              <a:gd name="T78" fmla="*/ 172 w 275"/>
              <a:gd name="T79" fmla="*/ 68 h 308"/>
              <a:gd name="T80" fmla="*/ 161 w 275"/>
              <a:gd name="T81" fmla="*/ 68 h 3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275" h="308">
                <a:moveTo>
                  <a:pt x="138" y="138"/>
                </a:moveTo>
                <a:cubicBezTo>
                  <a:pt x="176" y="138"/>
                  <a:pt x="207" y="107"/>
                  <a:pt x="207" y="69"/>
                </a:cubicBezTo>
                <a:cubicBezTo>
                  <a:pt x="207" y="31"/>
                  <a:pt x="176" y="0"/>
                  <a:pt x="138" y="0"/>
                </a:cubicBezTo>
                <a:cubicBezTo>
                  <a:pt x="100" y="0"/>
                  <a:pt x="69" y="31"/>
                  <a:pt x="69" y="69"/>
                </a:cubicBezTo>
                <a:cubicBezTo>
                  <a:pt x="69" y="107"/>
                  <a:pt x="100" y="138"/>
                  <a:pt x="138" y="138"/>
                </a:cubicBezTo>
                <a:close/>
                <a:moveTo>
                  <a:pt x="87" y="61"/>
                </a:moveTo>
                <a:cubicBezTo>
                  <a:pt x="87" y="54"/>
                  <a:pt x="93" y="49"/>
                  <a:pt x="99" y="49"/>
                </a:cubicBezTo>
                <a:cubicBezTo>
                  <a:pt x="120" y="49"/>
                  <a:pt x="120" y="49"/>
                  <a:pt x="120" y="49"/>
                </a:cubicBezTo>
                <a:cubicBezTo>
                  <a:pt x="127" y="49"/>
                  <a:pt x="132" y="54"/>
                  <a:pt x="132" y="61"/>
                </a:cubicBezTo>
                <a:cubicBezTo>
                  <a:pt x="132" y="64"/>
                  <a:pt x="132" y="64"/>
                  <a:pt x="132" y="64"/>
                </a:cubicBezTo>
                <a:cubicBezTo>
                  <a:pt x="144" y="64"/>
                  <a:pt x="144" y="64"/>
                  <a:pt x="144" y="64"/>
                </a:cubicBezTo>
                <a:cubicBezTo>
                  <a:pt x="144" y="61"/>
                  <a:pt x="144" y="61"/>
                  <a:pt x="144" y="61"/>
                </a:cubicBezTo>
                <a:cubicBezTo>
                  <a:pt x="144" y="54"/>
                  <a:pt x="149" y="49"/>
                  <a:pt x="156" y="49"/>
                </a:cubicBezTo>
                <a:cubicBezTo>
                  <a:pt x="177" y="49"/>
                  <a:pt x="177" y="49"/>
                  <a:pt x="177" y="49"/>
                </a:cubicBezTo>
                <a:cubicBezTo>
                  <a:pt x="183" y="49"/>
                  <a:pt x="189" y="54"/>
                  <a:pt x="189" y="61"/>
                </a:cubicBezTo>
                <a:cubicBezTo>
                  <a:pt x="189" y="76"/>
                  <a:pt x="189" y="76"/>
                  <a:pt x="189" y="76"/>
                </a:cubicBezTo>
                <a:cubicBezTo>
                  <a:pt x="189" y="82"/>
                  <a:pt x="183" y="87"/>
                  <a:pt x="177" y="87"/>
                </a:cubicBezTo>
                <a:cubicBezTo>
                  <a:pt x="156" y="87"/>
                  <a:pt x="156" y="87"/>
                  <a:pt x="156" y="87"/>
                </a:cubicBezTo>
                <a:cubicBezTo>
                  <a:pt x="149" y="87"/>
                  <a:pt x="144" y="82"/>
                  <a:pt x="144" y="76"/>
                </a:cubicBezTo>
                <a:cubicBezTo>
                  <a:pt x="144" y="72"/>
                  <a:pt x="144" y="72"/>
                  <a:pt x="144" y="72"/>
                </a:cubicBezTo>
                <a:cubicBezTo>
                  <a:pt x="132" y="72"/>
                  <a:pt x="132" y="72"/>
                  <a:pt x="132" y="72"/>
                </a:cubicBezTo>
                <a:cubicBezTo>
                  <a:pt x="132" y="76"/>
                  <a:pt x="132" y="76"/>
                  <a:pt x="132" y="76"/>
                </a:cubicBezTo>
                <a:cubicBezTo>
                  <a:pt x="132" y="82"/>
                  <a:pt x="127" y="87"/>
                  <a:pt x="120" y="87"/>
                </a:cubicBezTo>
                <a:cubicBezTo>
                  <a:pt x="99" y="87"/>
                  <a:pt x="99" y="87"/>
                  <a:pt x="99" y="87"/>
                </a:cubicBezTo>
                <a:cubicBezTo>
                  <a:pt x="93" y="87"/>
                  <a:pt x="87" y="82"/>
                  <a:pt x="87" y="76"/>
                </a:cubicBezTo>
                <a:lnTo>
                  <a:pt x="87" y="61"/>
                </a:lnTo>
                <a:close/>
                <a:moveTo>
                  <a:pt x="84" y="148"/>
                </a:moveTo>
                <a:cubicBezTo>
                  <a:pt x="36" y="160"/>
                  <a:pt x="0" y="208"/>
                  <a:pt x="0" y="264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05"/>
                  <a:pt x="4" y="308"/>
                  <a:pt x="7" y="308"/>
                </a:cubicBezTo>
                <a:cubicBezTo>
                  <a:pt x="110" y="308"/>
                  <a:pt x="110" y="308"/>
                  <a:pt x="110" y="308"/>
                </a:cubicBezTo>
                <a:cubicBezTo>
                  <a:pt x="113" y="308"/>
                  <a:pt x="116" y="305"/>
                  <a:pt x="115" y="302"/>
                </a:cubicBezTo>
                <a:lnTo>
                  <a:pt x="84" y="148"/>
                </a:lnTo>
                <a:close/>
                <a:moveTo>
                  <a:pt x="192" y="148"/>
                </a:moveTo>
                <a:cubicBezTo>
                  <a:pt x="161" y="302"/>
                  <a:pt x="161" y="302"/>
                  <a:pt x="161" y="302"/>
                </a:cubicBezTo>
                <a:cubicBezTo>
                  <a:pt x="160" y="305"/>
                  <a:pt x="162" y="308"/>
                  <a:pt x="166" y="308"/>
                </a:cubicBezTo>
                <a:cubicBezTo>
                  <a:pt x="268" y="308"/>
                  <a:pt x="268" y="308"/>
                  <a:pt x="268" y="308"/>
                </a:cubicBezTo>
                <a:cubicBezTo>
                  <a:pt x="272" y="308"/>
                  <a:pt x="275" y="305"/>
                  <a:pt x="275" y="301"/>
                </a:cubicBezTo>
                <a:cubicBezTo>
                  <a:pt x="275" y="264"/>
                  <a:pt x="275" y="264"/>
                  <a:pt x="275" y="264"/>
                </a:cubicBezTo>
                <a:cubicBezTo>
                  <a:pt x="275" y="208"/>
                  <a:pt x="240" y="160"/>
                  <a:pt x="192" y="148"/>
                </a:cubicBezTo>
                <a:close/>
                <a:moveTo>
                  <a:pt x="146" y="173"/>
                </a:moveTo>
                <a:cubicBezTo>
                  <a:pt x="145" y="169"/>
                  <a:pt x="146" y="164"/>
                  <a:pt x="149" y="161"/>
                </a:cubicBezTo>
                <a:cubicBezTo>
                  <a:pt x="156" y="153"/>
                  <a:pt x="156" y="153"/>
                  <a:pt x="156" y="153"/>
                </a:cubicBezTo>
                <a:cubicBezTo>
                  <a:pt x="158" y="150"/>
                  <a:pt x="157" y="148"/>
                  <a:pt x="153" y="148"/>
                </a:cubicBezTo>
                <a:cubicBezTo>
                  <a:pt x="123" y="148"/>
                  <a:pt x="123" y="148"/>
                  <a:pt x="123" y="148"/>
                </a:cubicBezTo>
                <a:cubicBezTo>
                  <a:pt x="119" y="148"/>
                  <a:pt x="118" y="150"/>
                  <a:pt x="120" y="153"/>
                </a:cubicBezTo>
                <a:cubicBezTo>
                  <a:pt x="127" y="161"/>
                  <a:pt x="127" y="161"/>
                  <a:pt x="127" y="161"/>
                </a:cubicBezTo>
                <a:cubicBezTo>
                  <a:pt x="129" y="164"/>
                  <a:pt x="131" y="169"/>
                  <a:pt x="130" y="173"/>
                </a:cubicBezTo>
                <a:cubicBezTo>
                  <a:pt x="117" y="258"/>
                  <a:pt x="117" y="258"/>
                  <a:pt x="117" y="258"/>
                </a:cubicBezTo>
                <a:cubicBezTo>
                  <a:pt x="116" y="262"/>
                  <a:pt x="118" y="267"/>
                  <a:pt x="120" y="270"/>
                </a:cubicBezTo>
                <a:cubicBezTo>
                  <a:pt x="134" y="285"/>
                  <a:pt x="134" y="285"/>
                  <a:pt x="134" y="285"/>
                </a:cubicBezTo>
                <a:cubicBezTo>
                  <a:pt x="136" y="288"/>
                  <a:pt x="141" y="288"/>
                  <a:pt x="143" y="285"/>
                </a:cubicBezTo>
                <a:cubicBezTo>
                  <a:pt x="156" y="270"/>
                  <a:pt x="156" y="270"/>
                  <a:pt x="156" y="270"/>
                </a:cubicBezTo>
                <a:cubicBezTo>
                  <a:pt x="158" y="267"/>
                  <a:pt x="160" y="262"/>
                  <a:pt x="159" y="258"/>
                </a:cubicBezTo>
                <a:lnTo>
                  <a:pt x="146" y="173"/>
                </a:lnTo>
                <a:close/>
                <a:moveTo>
                  <a:pt x="99" y="80"/>
                </a:moveTo>
                <a:cubicBezTo>
                  <a:pt x="120" y="80"/>
                  <a:pt x="120" y="80"/>
                  <a:pt x="120" y="80"/>
                </a:cubicBezTo>
                <a:cubicBezTo>
                  <a:pt x="123" y="80"/>
                  <a:pt x="125" y="78"/>
                  <a:pt x="125" y="76"/>
                </a:cubicBezTo>
                <a:cubicBezTo>
                  <a:pt x="125" y="61"/>
                  <a:pt x="125" y="61"/>
                  <a:pt x="125" y="61"/>
                </a:cubicBezTo>
                <a:cubicBezTo>
                  <a:pt x="125" y="58"/>
                  <a:pt x="123" y="56"/>
                  <a:pt x="120" y="56"/>
                </a:cubicBezTo>
                <a:cubicBezTo>
                  <a:pt x="99" y="56"/>
                  <a:pt x="99" y="56"/>
                  <a:pt x="99" y="56"/>
                </a:cubicBezTo>
                <a:cubicBezTo>
                  <a:pt x="96" y="56"/>
                  <a:pt x="94" y="58"/>
                  <a:pt x="94" y="61"/>
                </a:cubicBezTo>
                <a:cubicBezTo>
                  <a:pt x="94" y="76"/>
                  <a:pt x="94" y="76"/>
                  <a:pt x="94" y="76"/>
                </a:cubicBezTo>
                <a:cubicBezTo>
                  <a:pt x="94" y="78"/>
                  <a:pt x="96" y="80"/>
                  <a:pt x="99" y="80"/>
                </a:cubicBezTo>
                <a:close/>
                <a:moveTo>
                  <a:pt x="110" y="62"/>
                </a:moveTo>
                <a:cubicBezTo>
                  <a:pt x="113" y="62"/>
                  <a:pt x="115" y="65"/>
                  <a:pt x="115" y="68"/>
                </a:cubicBezTo>
                <a:cubicBezTo>
                  <a:pt x="115" y="71"/>
                  <a:pt x="113" y="74"/>
                  <a:pt x="110" y="74"/>
                </a:cubicBezTo>
                <a:cubicBezTo>
                  <a:pt x="106" y="74"/>
                  <a:pt x="104" y="71"/>
                  <a:pt x="104" y="68"/>
                </a:cubicBezTo>
                <a:cubicBezTo>
                  <a:pt x="104" y="65"/>
                  <a:pt x="106" y="62"/>
                  <a:pt x="110" y="62"/>
                </a:cubicBezTo>
                <a:close/>
                <a:moveTo>
                  <a:pt x="156" y="80"/>
                </a:moveTo>
                <a:cubicBezTo>
                  <a:pt x="177" y="80"/>
                  <a:pt x="177" y="80"/>
                  <a:pt x="177" y="80"/>
                </a:cubicBezTo>
                <a:cubicBezTo>
                  <a:pt x="179" y="80"/>
                  <a:pt x="182" y="78"/>
                  <a:pt x="182" y="76"/>
                </a:cubicBezTo>
                <a:cubicBezTo>
                  <a:pt x="182" y="61"/>
                  <a:pt x="182" y="61"/>
                  <a:pt x="182" y="61"/>
                </a:cubicBezTo>
                <a:cubicBezTo>
                  <a:pt x="182" y="58"/>
                  <a:pt x="179" y="56"/>
                  <a:pt x="177" y="56"/>
                </a:cubicBezTo>
                <a:cubicBezTo>
                  <a:pt x="156" y="56"/>
                  <a:pt x="156" y="56"/>
                  <a:pt x="156" y="56"/>
                </a:cubicBezTo>
                <a:cubicBezTo>
                  <a:pt x="153" y="56"/>
                  <a:pt x="151" y="58"/>
                  <a:pt x="151" y="61"/>
                </a:cubicBezTo>
                <a:cubicBezTo>
                  <a:pt x="151" y="76"/>
                  <a:pt x="151" y="76"/>
                  <a:pt x="151" y="76"/>
                </a:cubicBezTo>
                <a:cubicBezTo>
                  <a:pt x="151" y="78"/>
                  <a:pt x="153" y="80"/>
                  <a:pt x="156" y="80"/>
                </a:cubicBezTo>
                <a:close/>
                <a:moveTo>
                  <a:pt x="166" y="62"/>
                </a:moveTo>
                <a:cubicBezTo>
                  <a:pt x="169" y="62"/>
                  <a:pt x="172" y="65"/>
                  <a:pt x="172" y="68"/>
                </a:cubicBezTo>
                <a:cubicBezTo>
                  <a:pt x="172" y="71"/>
                  <a:pt x="169" y="74"/>
                  <a:pt x="166" y="74"/>
                </a:cubicBezTo>
                <a:cubicBezTo>
                  <a:pt x="163" y="74"/>
                  <a:pt x="161" y="71"/>
                  <a:pt x="161" y="68"/>
                </a:cubicBezTo>
                <a:cubicBezTo>
                  <a:pt x="161" y="65"/>
                  <a:pt x="163" y="62"/>
                  <a:pt x="166" y="62"/>
                </a:cubicBezTo>
                <a:close/>
              </a:path>
            </a:pathLst>
          </a:custGeom>
          <a:solidFill>
            <a:srgbClr val="EC7524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IE" sz="1000">
              <a:solidFill>
                <a:prstClr val="black"/>
              </a:solidFill>
            </a:endParaRPr>
          </a:p>
        </p:txBody>
      </p:sp>
      <p:graphicFrame>
        <p:nvGraphicFramePr>
          <p:cNvPr id="40" name="Chart 39"/>
          <p:cNvGraphicFramePr/>
          <p:nvPr>
            <p:extLst>
              <p:ext uri="{D42A27DB-BD31-4B8C-83A1-F6EECF244321}">
                <p14:modId xmlns:p14="http://schemas.microsoft.com/office/powerpoint/2010/main" val="3775530934"/>
              </p:ext>
            </p:extLst>
          </p:nvPr>
        </p:nvGraphicFramePr>
        <p:xfrm>
          <a:off x="59964" y="2344942"/>
          <a:ext cx="1368152" cy="849043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41" name="Rectangle 40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96433608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848278" y="212373"/>
            <a:ext cx="544568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协同经营场景</a:t>
            </a:r>
          </a:p>
        </p:txBody>
      </p:sp>
      <p:sp>
        <p:nvSpPr>
          <p:cNvPr id="17" name="Pentagon 16"/>
          <p:cNvSpPr/>
          <p:nvPr/>
        </p:nvSpPr>
        <p:spPr bwMode="gray">
          <a:xfrm>
            <a:off x="1092990" y="1202498"/>
            <a:ext cx="1764656" cy="480710"/>
          </a:xfrm>
          <a:prstGeom prst="homePlate">
            <a:avLst/>
          </a:prstGeom>
          <a:solidFill>
            <a:srgbClr val="F2F2F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线上感知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8" name="Chevron 17"/>
          <p:cNvSpPr/>
          <p:nvPr/>
        </p:nvSpPr>
        <p:spPr bwMode="gray">
          <a:xfrm>
            <a:off x="2699792" y="1202498"/>
            <a:ext cx="2095981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直播分享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9" name="Chevron 18"/>
          <p:cNvSpPr/>
          <p:nvPr/>
        </p:nvSpPr>
        <p:spPr bwMode="gray">
          <a:xfrm>
            <a:off x="4633939" y="1202498"/>
            <a:ext cx="1660023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RM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离行介绍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23" name="Chevron 22"/>
          <p:cNvSpPr/>
          <p:nvPr/>
        </p:nvSpPr>
        <p:spPr bwMode="gray">
          <a:xfrm>
            <a:off x="6156176" y="1202498"/>
            <a:ext cx="2698383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购买和查看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4795773" y="3245148"/>
            <a:ext cx="1557543" cy="849518"/>
            <a:chOff x="2464303" y="2487554"/>
            <a:chExt cx="1068414" cy="849518"/>
          </a:xfrm>
        </p:grpSpPr>
        <p:sp>
          <p:nvSpPr>
            <p:cNvPr id="59" name="Rectangle 58"/>
            <p:cNvSpPr/>
            <p:nvPr/>
          </p:nvSpPr>
          <p:spPr>
            <a:xfrm>
              <a:off x="2464303" y="2487554"/>
              <a:ext cx="1068414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分享直播后，远程Ｔ立刻致电客户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为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其预约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RM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离行介绍办理产品组合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76" name="Rectangle 75"/>
            <p:cNvSpPr/>
            <p:nvPr/>
          </p:nvSpPr>
          <p:spPr bwMode="gray">
            <a:xfrm>
              <a:off x="2464303" y="2487619"/>
              <a:ext cx="1016787" cy="849453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sp>
        <p:nvSpPr>
          <p:cNvPr id="78" name="Rectangle 77"/>
          <p:cNvSpPr/>
          <p:nvPr/>
        </p:nvSpPr>
        <p:spPr bwMode="gray">
          <a:xfrm>
            <a:off x="7023814" y="4365104"/>
            <a:ext cx="1698735" cy="577081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专属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RM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上门，并邀请产品专员三方视频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定制产品组合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5" name="Rectangle 94"/>
          <p:cNvSpPr/>
          <p:nvPr/>
        </p:nvSpPr>
        <p:spPr bwMode="gray">
          <a:xfrm>
            <a:off x="6990491" y="2132856"/>
            <a:ext cx="1765380" cy="415498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线上查看收益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持续互动</a:t>
            </a:r>
          </a:p>
        </p:txBody>
      </p:sp>
      <p:cxnSp>
        <p:nvCxnSpPr>
          <p:cNvPr id="61" name="Elbow Connector 60"/>
          <p:cNvCxnSpPr>
            <a:stCxn id="78" idx="0"/>
            <a:endCxn id="95" idx="2"/>
          </p:cNvCxnSpPr>
          <p:nvPr/>
        </p:nvCxnSpPr>
        <p:spPr bwMode="auto">
          <a:xfrm rot="16200000" flipV="1">
            <a:off x="6964807" y="3456728"/>
            <a:ext cx="1816750" cy="1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90" name="Elbow Connector 89"/>
          <p:cNvCxnSpPr>
            <a:stCxn id="76" idx="2"/>
            <a:endCxn id="78" idx="1"/>
          </p:cNvCxnSpPr>
          <p:nvPr/>
        </p:nvCxnSpPr>
        <p:spPr bwMode="auto">
          <a:xfrm rot="16200000" flipH="1">
            <a:off x="6000875" y="3630705"/>
            <a:ext cx="558979" cy="1486900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77" name="Isosceles Triangle 76"/>
          <p:cNvSpPr/>
          <p:nvPr/>
        </p:nvSpPr>
        <p:spPr bwMode="gray">
          <a:xfrm flipH="1">
            <a:off x="1147782" y="5534239"/>
            <a:ext cx="209246" cy="203236"/>
          </a:xfrm>
          <a:prstGeom prst="triangle">
            <a:avLst/>
          </a:pr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0</a:t>
            </a:r>
            <a:endParaRPr lang="zh-HK" altLang="en-US" sz="1050" b="1">
              <a:solidFill>
                <a:prstClr val="white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1321829" y="5898654"/>
            <a:ext cx="198188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感知需求，精准营销：</a:t>
            </a:r>
            <a:br>
              <a:rPr lang="en-US" altLang="zh-CN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</a:br>
            <a:r>
              <a:rPr lang="zh-CN" altLang="en-US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根据客户行为，预判为直播活动的目标人群</a:t>
            </a:r>
            <a:endParaRPr lang="zh-CN" altLang="en-US" sz="1050">
              <a:solidFill>
                <a:srgbClr val="C0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1290195" y="5535335"/>
            <a:ext cx="1170074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零关键时刻</a:t>
            </a:r>
          </a:p>
        </p:txBody>
      </p:sp>
      <p:cxnSp>
        <p:nvCxnSpPr>
          <p:cNvPr id="88" name="Elbow Connector 87"/>
          <p:cNvCxnSpPr/>
          <p:nvPr/>
        </p:nvCxnSpPr>
        <p:spPr bwMode="auto">
          <a:xfrm rot="16200000" flipH="1">
            <a:off x="1067209" y="5927622"/>
            <a:ext cx="449720" cy="69425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grpSp>
        <p:nvGrpSpPr>
          <p:cNvPr id="92" name="Group 91"/>
          <p:cNvGrpSpPr/>
          <p:nvPr/>
        </p:nvGrpSpPr>
        <p:grpSpPr>
          <a:xfrm>
            <a:off x="6393584" y="5535918"/>
            <a:ext cx="1479597" cy="1093807"/>
            <a:chOff x="3341515" y="1474949"/>
            <a:chExt cx="1479597" cy="1093807"/>
          </a:xfrm>
        </p:grpSpPr>
        <p:sp>
          <p:nvSpPr>
            <p:cNvPr id="93" name="Isosceles Triangle 92"/>
            <p:cNvSpPr/>
            <p:nvPr/>
          </p:nvSpPr>
          <p:spPr bwMode="gray">
            <a:xfrm flipH="1">
              <a:off x="3341515" y="1486310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94" name="TextBox 93"/>
            <p:cNvSpPr txBox="1"/>
            <p:nvPr/>
          </p:nvSpPr>
          <p:spPr>
            <a:xfrm>
              <a:off x="3539593" y="1474949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1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cxnSp>
          <p:nvCxnSpPr>
            <p:cNvPr id="96" name="Elbow Connector 95"/>
            <p:cNvCxnSpPr/>
            <p:nvPr/>
          </p:nvCxnSpPr>
          <p:spPr bwMode="auto">
            <a:xfrm rot="16200000" flipH="1">
              <a:off x="3293669" y="1823937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97" name="TextBox 96"/>
            <p:cNvSpPr txBox="1"/>
            <p:nvPr/>
          </p:nvSpPr>
          <p:spPr>
            <a:xfrm>
              <a:off x="3557717" y="1830092"/>
              <a:ext cx="1263395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购买产品组合：</a:t>
              </a:r>
              <a:endParaRPr lang="en-US" altLang="zh-CN" sz="105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RM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离行，与产品专员三方视频，为客户办理业务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7897388" y="5538862"/>
            <a:ext cx="1324428" cy="948094"/>
            <a:chOff x="5885565" y="5527641"/>
            <a:chExt cx="1324428" cy="948094"/>
          </a:xfrm>
        </p:grpSpPr>
        <p:sp>
          <p:nvSpPr>
            <p:cNvPr id="79" name="Isosceles Triangle 78"/>
            <p:cNvSpPr/>
            <p:nvPr/>
          </p:nvSpPr>
          <p:spPr bwMode="gray">
            <a:xfrm flipH="1">
              <a:off x="5885565" y="5534239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2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6039919" y="5527641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2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sp>
          <p:nvSpPr>
            <p:cNvPr id="98" name="TextBox 97"/>
            <p:cNvSpPr txBox="1"/>
            <p:nvPr/>
          </p:nvSpPr>
          <p:spPr>
            <a:xfrm>
              <a:off x="6029582" y="5898654"/>
              <a:ext cx="1075278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便捷查询：</a:t>
              </a:r>
              <a:endParaRPr lang="en-US" altLang="zh-CN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APP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线</a:t>
              </a:r>
              <a:r>
                <a:rPr lang="zh-CN" altLang="en-US" sz="105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上便捷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查询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cxnSp>
          <p:nvCxnSpPr>
            <p:cNvPr id="99" name="Elbow Connector 98"/>
            <p:cNvCxnSpPr/>
            <p:nvPr/>
          </p:nvCxnSpPr>
          <p:spPr bwMode="auto">
            <a:xfrm rot="16200000" flipH="1">
              <a:off x="5834277" y="5875830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102" name="Group 101"/>
          <p:cNvGrpSpPr/>
          <p:nvPr/>
        </p:nvGrpSpPr>
        <p:grpSpPr>
          <a:xfrm>
            <a:off x="131037" y="1844824"/>
            <a:ext cx="527077" cy="3622386"/>
            <a:chOff x="-1200215" y="1641030"/>
            <a:chExt cx="607984" cy="3622386"/>
          </a:xfrm>
        </p:grpSpPr>
        <p:sp>
          <p:nvSpPr>
            <p:cNvPr id="103" name="Rectangle 102"/>
            <p:cNvSpPr/>
            <p:nvPr/>
          </p:nvSpPr>
          <p:spPr bwMode="gray">
            <a:xfrm>
              <a:off x="-1200215" y="1641030"/>
              <a:ext cx="607984" cy="3622386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400" b="1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04" name="Straight Connector 103"/>
            <p:cNvCxnSpPr/>
            <p:nvPr/>
          </p:nvCxnSpPr>
          <p:spPr bwMode="auto">
            <a:xfrm>
              <a:off x="-1200215" y="2784696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05" name="Rectangle 104"/>
            <p:cNvSpPr/>
            <p:nvPr/>
          </p:nvSpPr>
          <p:spPr>
            <a:xfrm>
              <a:off x="-1127429" y="182624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</a:t>
              </a:r>
              <a:b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</a:b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上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-1127429" y="306896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远程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T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-1127429" y="4371197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cxnSp>
          <p:nvCxnSpPr>
            <p:cNvPr id="108" name="Straight Connector 107"/>
            <p:cNvCxnSpPr/>
            <p:nvPr/>
          </p:nvCxnSpPr>
          <p:spPr bwMode="auto">
            <a:xfrm>
              <a:off x="-1200215" y="4067513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09" name="Rounded Rectangle 108"/>
          <p:cNvSpPr/>
          <p:nvPr/>
        </p:nvSpPr>
        <p:spPr bwMode="gray">
          <a:xfrm>
            <a:off x="734606" y="1844824"/>
            <a:ext cx="8382077" cy="3622386"/>
          </a:xfrm>
          <a:prstGeom prst="roundRect">
            <a:avLst>
              <a:gd name="adj" fmla="val 3439"/>
            </a:avLst>
          </a:prstGeom>
          <a:noFill/>
          <a:ln w="2857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143" name="Group 142"/>
          <p:cNvGrpSpPr/>
          <p:nvPr/>
        </p:nvGrpSpPr>
        <p:grpSpPr>
          <a:xfrm>
            <a:off x="3531318" y="2112607"/>
            <a:ext cx="1520628" cy="738664"/>
            <a:chOff x="639037" y="2487716"/>
            <a:chExt cx="1520628" cy="738664"/>
          </a:xfrm>
        </p:grpSpPr>
        <p:sp>
          <p:nvSpPr>
            <p:cNvPr id="144" name="Rectangle 143"/>
            <p:cNvSpPr/>
            <p:nvPr/>
          </p:nvSpPr>
          <p:spPr>
            <a:xfrm>
              <a:off x="639037" y="2491842"/>
              <a:ext cx="1520628" cy="5770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客户直播过程中，发出评论，询问几种产品后，仍未购买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45" name="Rectangle 144"/>
            <p:cNvSpPr/>
            <p:nvPr/>
          </p:nvSpPr>
          <p:spPr bwMode="gray">
            <a:xfrm>
              <a:off x="639037" y="2487716"/>
              <a:ext cx="1475698" cy="738664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cxnSp>
        <p:nvCxnSpPr>
          <p:cNvPr id="147" name="Elbow Connector 146"/>
          <p:cNvCxnSpPr>
            <a:stCxn id="144" idx="3"/>
            <a:endCxn id="59" idx="0"/>
          </p:cNvCxnSpPr>
          <p:nvPr/>
        </p:nvCxnSpPr>
        <p:spPr bwMode="auto">
          <a:xfrm>
            <a:off x="5051946" y="2405274"/>
            <a:ext cx="522599" cy="839874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48" name="Flowchart: Card 147"/>
          <p:cNvSpPr/>
          <p:nvPr/>
        </p:nvSpPr>
        <p:spPr bwMode="gray">
          <a:xfrm>
            <a:off x="8397822" y="2481939"/>
            <a:ext cx="569177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便捷查询</a:t>
            </a:r>
          </a:p>
        </p:txBody>
      </p:sp>
      <p:sp>
        <p:nvSpPr>
          <p:cNvPr id="63" name="Rectangle 62"/>
          <p:cNvSpPr/>
          <p:nvPr/>
        </p:nvSpPr>
        <p:spPr bwMode="gray">
          <a:xfrm>
            <a:off x="1048349" y="2030034"/>
            <a:ext cx="1902165" cy="92116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主账户智能进行资产配置规划，推荐理大额财产品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客户浏览后，并未购买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4" name="Rectangle 63"/>
          <p:cNvSpPr/>
          <p:nvPr/>
        </p:nvSpPr>
        <p:spPr bwMode="gray">
          <a:xfrm>
            <a:off x="1107089" y="3329765"/>
            <a:ext cx="1792265" cy="764901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远程Ｔ邀请客户参加相关的分享直播</a:t>
            </a:r>
          </a:p>
        </p:txBody>
      </p:sp>
      <p:cxnSp>
        <p:nvCxnSpPr>
          <p:cNvPr id="65" name="Straight Arrow Connector 64"/>
          <p:cNvCxnSpPr>
            <a:stCxn id="63" idx="2"/>
            <a:endCxn id="64" idx="0"/>
          </p:cNvCxnSpPr>
          <p:nvPr/>
        </p:nvCxnSpPr>
        <p:spPr bwMode="auto">
          <a:xfrm>
            <a:off x="1999432" y="2951200"/>
            <a:ext cx="3790" cy="378565"/>
          </a:xfrm>
          <a:prstGeom prst="straightConnector1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67" name="Elbow Connector 66"/>
          <p:cNvCxnSpPr>
            <a:stCxn id="64" idx="3"/>
            <a:endCxn id="145" idx="2"/>
          </p:cNvCxnSpPr>
          <p:nvPr/>
        </p:nvCxnSpPr>
        <p:spPr bwMode="auto">
          <a:xfrm flipV="1">
            <a:off x="2899354" y="2851271"/>
            <a:ext cx="1369813" cy="860945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10" name="Flowchart: Card 109"/>
          <p:cNvSpPr/>
          <p:nvPr/>
        </p:nvSpPr>
        <p:spPr bwMode="gray">
          <a:xfrm>
            <a:off x="2465582" y="4011418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直播讲座</a:t>
            </a: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活动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促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动</a:t>
            </a: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需求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2" name="Flowchart: Card 71"/>
          <p:cNvSpPr/>
          <p:nvPr/>
        </p:nvSpPr>
        <p:spPr bwMode="gray">
          <a:xfrm>
            <a:off x="8108544" y="4894141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RM</a:t>
            </a: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离行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达成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销售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194137" y="120582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客户</a:t>
            </a:r>
            <a:endParaRPr lang="en-US" altLang="zh-CN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路径</a:t>
            </a:r>
            <a:endParaRPr lang="zh-HK" altLang="en-US" sz="1400"/>
          </a:p>
        </p:txBody>
      </p:sp>
      <p:sp>
        <p:nvSpPr>
          <p:cNvPr id="49" name="TextBox 48"/>
          <p:cNvSpPr txBox="1"/>
          <p:nvPr/>
        </p:nvSpPr>
        <p:spPr>
          <a:xfrm>
            <a:off x="123909" y="5758108"/>
            <a:ext cx="1046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关键时刻</a:t>
            </a:r>
            <a:br>
              <a:rPr lang="en-US" altLang="zh-CN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服务策略</a:t>
            </a:r>
          </a:p>
        </p:txBody>
      </p:sp>
      <p:grpSp>
        <p:nvGrpSpPr>
          <p:cNvPr id="50" name="Group 49"/>
          <p:cNvGrpSpPr/>
          <p:nvPr/>
        </p:nvGrpSpPr>
        <p:grpSpPr>
          <a:xfrm>
            <a:off x="146658" y="233360"/>
            <a:ext cx="640080" cy="594361"/>
            <a:chOff x="5712452" y="1485595"/>
            <a:chExt cx="587948" cy="556448"/>
          </a:xfrm>
        </p:grpSpPr>
        <p:sp>
          <p:nvSpPr>
            <p:cNvPr id="51" name="Rectangle 50"/>
            <p:cNvSpPr/>
            <p:nvPr>
              <p:custDataLst>
                <p:tags r:id="rId2"/>
              </p:custDataLst>
            </p:nvPr>
          </p:nvSpPr>
          <p:spPr bwMode="auto">
            <a:xfrm>
              <a:off x="5741250" y="1485595"/>
              <a:ext cx="530352" cy="539326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12700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66462" tIns="33231" rIns="66462" bIns="33231"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92"/>
                </a:lnSpc>
                <a:defRPr/>
              </a:pPr>
              <a:endParaRPr lang="zh-CN" altLang="en-US" sz="10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5712452" y="1795822"/>
              <a:ext cx="587948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金领</a:t>
              </a:r>
            </a:p>
          </p:txBody>
        </p:sp>
        <p:sp>
          <p:nvSpPr>
            <p:cNvPr id="53" name="Freeform 47"/>
            <p:cNvSpPr>
              <a:spLocks noEditPoints="1"/>
            </p:cNvSpPr>
            <p:nvPr/>
          </p:nvSpPr>
          <p:spPr bwMode="auto">
            <a:xfrm>
              <a:off x="5874568" y="1560766"/>
              <a:ext cx="263717" cy="234025"/>
            </a:xfrm>
            <a:custGeom>
              <a:gdLst>
                <a:gd name="T0" fmla="*/ 207 w 275"/>
                <a:gd name="T1" fmla="*/ 69 h 308"/>
                <a:gd name="T2" fmla="*/ 69 w 275"/>
                <a:gd name="T3" fmla="*/ 69 h 308"/>
                <a:gd name="T4" fmla="*/ 87 w 275"/>
                <a:gd name="T5" fmla="*/ 61 h 308"/>
                <a:gd name="T6" fmla="*/ 120 w 275"/>
                <a:gd name="T7" fmla="*/ 49 h 308"/>
                <a:gd name="T8" fmla="*/ 132 w 275"/>
                <a:gd name="T9" fmla="*/ 64 h 308"/>
                <a:gd name="T10" fmla="*/ 144 w 275"/>
                <a:gd name="T11" fmla="*/ 61 h 308"/>
                <a:gd name="T12" fmla="*/ 177 w 275"/>
                <a:gd name="T13" fmla="*/ 49 h 308"/>
                <a:gd name="T14" fmla="*/ 189 w 275"/>
                <a:gd name="T15" fmla="*/ 76 h 308"/>
                <a:gd name="T16" fmla="*/ 156 w 275"/>
                <a:gd name="T17" fmla="*/ 87 h 308"/>
                <a:gd name="T18" fmla="*/ 144 w 275"/>
                <a:gd name="T19" fmla="*/ 72 h 308"/>
                <a:gd name="T20" fmla="*/ 132 w 275"/>
                <a:gd name="T21" fmla="*/ 76 h 308"/>
                <a:gd name="T22" fmla="*/ 99 w 275"/>
                <a:gd name="T23" fmla="*/ 87 h 308"/>
                <a:gd name="T24" fmla="*/ 87 w 275"/>
                <a:gd name="T25" fmla="*/ 61 h 308"/>
                <a:gd name="T26" fmla="*/ 0 w 275"/>
                <a:gd name="T27" fmla="*/ 264 h 308"/>
                <a:gd name="T28" fmla="*/ 7 w 275"/>
                <a:gd name="T29" fmla="*/ 308 h 308"/>
                <a:gd name="T30" fmla="*/ 115 w 275"/>
                <a:gd name="T31" fmla="*/ 302 h 308"/>
                <a:gd name="T32" fmla="*/ 192 w 275"/>
                <a:gd name="T33" fmla="*/ 148 h 308"/>
                <a:gd name="T34" fmla="*/ 166 w 275"/>
                <a:gd name="T35" fmla="*/ 308 h 308"/>
                <a:gd name="T36" fmla="*/ 275 w 275"/>
                <a:gd name="T37" fmla="*/ 301 h 308"/>
                <a:gd name="T38" fmla="*/ 192 w 275"/>
                <a:gd name="T39" fmla="*/ 148 h 308"/>
                <a:gd name="T40" fmla="*/ 149 w 275"/>
                <a:gd name="T41" fmla="*/ 161 h 308"/>
                <a:gd name="T42" fmla="*/ 153 w 275"/>
                <a:gd name="T43" fmla="*/ 148 h 308"/>
                <a:gd name="T44" fmla="*/ 120 w 275"/>
                <a:gd name="T45" fmla="*/ 153 h 308"/>
                <a:gd name="T46" fmla="*/ 130 w 275"/>
                <a:gd name="T47" fmla="*/ 173 h 308"/>
                <a:gd name="T48" fmla="*/ 120 w 275"/>
                <a:gd name="T49" fmla="*/ 270 h 308"/>
                <a:gd name="T50" fmla="*/ 143 w 275"/>
                <a:gd name="T51" fmla="*/ 285 h 308"/>
                <a:gd name="T52" fmla="*/ 159 w 275"/>
                <a:gd name="T53" fmla="*/ 258 h 308"/>
                <a:gd name="T54" fmla="*/ 99 w 275"/>
                <a:gd name="T55" fmla="*/ 80 h 308"/>
                <a:gd name="T56" fmla="*/ 125 w 275"/>
                <a:gd name="T57" fmla="*/ 76 h 308"/>
                <a:gd name="T58" fmla="*/ 120 w 275"/>
                <a:gd name="T59" fmla="*/ 56 h 308"/>
                <a:gd name="T60" fmla="*/ 94 w 275"/>
                <a:gd name="T61" fmla="*/ 61 h 308"/>
                <a:gd name="T62" fmla="*/ 99 w 275"/>
                <a:gd name="T63" fmla="*/ 80 h 308"/>
                <a:gd name="T64" fmla="*/ 115 w 275"/>
                <a:gd name="T65" fmla="*/ 68 h 308"/>
                <a:gd name="T66" fmla="*/ 104 w 275"/>
                <a:gd name="T67" fmla="*/ 68 h 308"/>
                <a:gd name="T68" fmla="*/ 156 w 275"/>
                <a:gd name="T69" fmla="*/ 80 h 308"/>
                <a:gd name="T70" fmla="*/ 182 w 275"/>
                <a:gd name="T71" fmla="*/ 76 h 308"/>
                <a:gd name="T72" fmla="*/ 177 w 275"/>
                <a:gd name="T73" fmla="*/ 56 h 308"/>
                <a:gd name="T74" fmla="*/ 151 w 275"/>
                <a:gd name="T75" fmla="*/ 61 h 308"/>
                <a:gd name="T76" fmla="*/ 156 w 275"/>
                <a:gd name="T77" fmla="*/ 80 h 308"/>
                <a:gd name="T78" fmla="*/ 172 w 275"/>
                <a:gd name="T79" fmla="*/ 68 h 308"/>
                <a:gd name="T80" fmla="*/ 161 w 275"/>
                <a:gd name="T81" fmla="*/ 68 h 3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75" h="308">
                  <a:moveTo>
                    <a:pt x="138" y="138"/>
                  </a:moveTo>
                  <a:cubicBezTo>
                    <a:pt x="176" y="138"/>
                    <a:pt x="207" y="107"/>
                    <a:pt x="207" y="69"/>
                  </a:cubicBezTo>
                  <a:cubicBezTo>
                    <a:pt x="207" y="31"/>
                    <a:pt x="176" y="0"/>
                    <a:pt x="138" y="0"/>
                  </a:cubicBezTo>
                  <a:cubicBezTo>
                    <a:pt x="100" y="0"/>
                    <a:pt x="69" y="31"/>
                    <a:pt x="69" y="69"/>
                  </a:cubicBezTo>
                  <a:cubicBezTo>
                    <a:pt x="69" y="107"/>
                    <a:pt x="100" y="138"/>
                    <a:pt x="138" y="138"/>
                  </a:cubicBezTo>
                  <a:close/>
                  <a:moveTo>
                    <a:pt x="87" y="61"/>
                  </a:moveTo>
                  <a:cubicBezTo>
                    <a:pt x="87" y="54"/>
                    <a:pt x="93" y="49"/>
                    <a:pt x="99" y="49"/>
                  </a:cubicBezTo>
                  <a:cubicBezTo>
                    <a:pt x="120" y="49"/>
                    <a:pt x="120" y="49"/>
                    <a:pt x="120" y="49"/>
                  </a:cubicBezTo>
                  <a:cubicBezTo>
                    <a:pt x="127" y="49"/>
                    <a:pt x="132" y="54"/>
                    <a:pt x="132" y="61"/>
                  </a:cubicBezTo>
                  <a:cubicBezTo>
                    <a:pt x="132" y="64"/>
                    <a:pt x="132" y="64"/>
                    <a:pt x="132" y="64"/>
                  </a:cubicBezTo>
                  <a:cubicBezTo>
                    <a:pt x="144" y="64"/>
                    <a:pt x="144" y="64"/>
                    <a:pt x="144" y="64"/>
                  </a:cubicBezTo>
                  <a:cubicBezTo>
                    <a:pt x="144" y="61"/>
                    <a:pt x="144" y="61"/>
                    <a:pt x="144" y="61"/>
                  </a:cubicBezTo>
                  <a:cubicBezTo>
                    <a:pt x="144" y="54"/>
                    <a:pt x="149" y="49"/>
                    <a:pt x="156" y="49"/>
                  </a:cubicBezTo>
                  <a:cubicBezTo>
                    <a:pt x="177" y="49"/>
                    <a:pt x="177" y="49"/>
                    <a:pt x="177" y="49"/>
                  </a:cubicBezTo>
                  <a:cubicBezTo>
                    <a:pt x="183" y="49"/>
                    <a:pt x="189" y="54"/>
                    <a:pt x="189" y="61"/>
                  </a:cubicBezTo>
                  <a:cubicBezTo>
                    <a:pt x="189" y="76"/>
                    <a:pt x="189" y="76"/>
                    <a:pt x="189" y="76"/>
                  </a:cubicBezTo>
                  <a:cubicBezTo>
                    <a:pt x="189" y="82"/>
                    <a:pt x="183" y="87"/>
                    <a:pt x="177" y="87"/>
                  </a:cubicBezTo>
                  <a:cubicBezTo>
                    <a:pt x="156" y="87"/>
                    <a:pt x="156" y="87"/>
                    <a:pt x="156" y="87"/>
                  </a:cubicBezTo>
                  <a:cubicBezTo>
                    <a:pt x="149" y="87"/>
                    <a:pt x="144" y="82"/>
                    <a:pt x="144" y="76"/>
                  </a:cubicBezTo>
                  <a:cubicBezTo>
                    <a:pt x="144" y="72"/>
                    <a:pt x="144" y="72"/>
                    <a:pt x="144" y="72"/>
                  </a:cubicBezTo>
                  <a:cubicBezTo>
                    <a:pt x="132" y="72"/>
                    <a:pt x="132" y="72"/>
                    <a:pt x="132" y="72"/>
                  </a:cubicBezTo>
                  <a:cubicBezTo>
                    <a:pt x="132" y="76"/>
                    <a:pt x="132" y="76"/>
                    <a:pt x="132" y="76"/>
                  </a:cubicBezTo>
                  <a:cubicBezTo>
                    <a:pt x="132" y="82"/>
                    <a:pt x="127" y="87"/>
                    <a:pt x="120" y="87"/>
                  </a:cubicBezTo>
                  <a:cubicBezTo>
                    <a:pt x="99" y="87"/>
                    <a:pt x="99" y="87"/>
                    <a:pt x="99" y="87"/>
                  </a:cubicBezTo>
                  <a:cubicBezTo>
                    <a:pt x="93" y="87"/>
                    <a:pt x="87" y="82"/>
                    <a:pt x="87" y="76"/>
                  </a:cubicBezTo>
                  <a:lnTo>
                    <a:pt x="87" y="61"/>
                  </a:lnTo>
                  <a:close/>
                  <a:moveTo>
                    <a:pt x="84" y="148"/>
                  </a:moveTo>
                  <a:cubicBezTo>
                    <a:pt x="36" y="160"/>
                    <a:pt x="0" y="208"/>
                    <a:pt x="0" y="264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05"/>
                    <a:pt x="4" y="308"/>
                    <a:pt x="7" y="308"/>
                  </a:cubicBezTo>
                  <a:cubicBezTo>
                    <a:pt x="110" y="308"/>
                    <a:pt x="110" y="308"/>
                    <a:pt x="110" y="308"/>
                  </a:cubicBezTo>
                  <a:cubicBezTo>
                    <a:pt x="113" y="308"/>
                    <a:pt x="116" y="305"/>
                    <a:pt x="115" y="302"/>
                  </a:cubicBezTo>
                  <a:lnTo>
                    <a:pt x="84" y="148"/>
                  </a:lnTo>
                  <a:close/>
                  <a:moveTo>
                    <a:pt x="192" y="148"/>
                  </a:moveTo>
                  <a:cubicBezTo>
                    <a:pt x="161" y="302"/>
                    <a:pt x="161" y="302"/>
                    <a:pt x="161" y="302"/>
                  </a:cubicBezTo>
                  <a:cubicBezTo>
                    <a:pt x="160" y="305"/>
                    <a:pt x="162" y="308"/>
                    <a:pt x="166" y="308"/>
                  </a:cubicBezTo>
                  <a:cubicBezTo>
                    <a:pt x="268" y="308"/>
                    <a:pt x="268" y="308"/>
                    <a:pt x="268" y="308"/>
                  </a:cubicBezTo>
                  <a:cubicBezTo>
                    <a:pt x="272" y="308"/>
                    <a:pt x="275" y="305"/>
                    <a:pt x="275" y="301"/>
                  </a:cubicBezTo>
                  <a:cubicBezTo>
                    <a:pt x="275" y="264"/>
                    <a:pt x="275" y="264"/>
                    <a:pt x="275" y="264"/>
                  </a:cubicBezTo>
                  <a:cubicBezTo>
                    <a:pt x="275" y="208"/>
                    <a:pt x="240" y="160"/>
                    <a:pt x="192" y="148"/>
                  </a:cubicBezTo>
                  <a:close/>
                  <a:moveTo>
                    <a:pt x="146" y="173"/>
                  </a:moveTo>
                  <a:cubicBezTo>
                    <a:pt x="145" y="169"/>
                    <a:pt x="146" y="164"/>
                    <a:pt x="149" y="161"/>
                  </a:cubicBezTo>
                  <a:cubicBezTo>
                    <a:pt x="156" y="153"/>
                    <a:pt x="156" y="153"/>
                    <a:pt x="156" y="153"/>
                  </a:cubicBezTo>
                  <a:cubicBezTo>
                    <a:pt x="158" y="150"/>
                    <a:pt x="157" y="148"/>
                    <a:pt x="153" y="148"/>
                  </a:cubicBezTo>
                  <a:cubicBezTo>
                    <a:pt x="123" y="148"/>
                    <a:pt x="123" y="148"/>
                    <a:pt x="123" y="148"/>
                  </a:cubicBezTo>
                  <a:cubicBezTo>
                    <a:pt x="119" y="148"/>
                    <a:pt x="118" y="150"/>
                    <a:pt x="120" y="153"/>
                  </a:cubicBezTo>
                  <a:cubicBezTo>
                    <a:pt x="127" y="161"/>
                    <a:pt x="127" y="161"/>
                    <a:pt x="127" y="161"/>
                  </a:cubicBezTo>
                  <a:cubicBezTo>
                    <a:pt x="129" y="164"/>
                    <a:pt x="131" y="169"/>
                    <a:pt x="130" y="173"/>
                  </a:cubicBezTo>
                  <a:cubicBezTo>
                    <a:pt x="117" y="258"/>
                    <a:pt x="117" y="258"/>
                    <a:pt x="117" y="258"/>
                  </a:cubicBezTo>
                  <a:cubicBezTo>
                    <a:pt x="116" y="262"/>
                    <a:pt x="118" y="267"/>
                    <a:pt x="120" y="270"/>
                  </a:cubicBezTo>
                  <a:cubicBezTo>
                    <a:pt x="134" y="285"/>
                    <a:pt x="134" y="285"/>
                    <a:pt x="134" y="285"/>
                  </a:cubicBezTo>
                  <a:cubicBezTo>
                    <a:pt x="136" y="288"/>
                    <a:pt x="141" y="288"/>
                    <a:pt x="143" y="285"/>
                  </a:cubicBezTo>
                  <a:cubicBezTo>
                    <a:pt x="156" y="270"/>
                    <a:pt x="156" y="270"/>
                    <a:pt x="156" y="270"/>
                  </a:cubicBezTo>
                  <a:cubicBezTo>
                    <a:pt x="158" y="267"/>
                    <a:pt x="160" y="262"/>
                    <a:pt x="159" y="258"/>
                  </a:cubicBezTo>
                  <a:lnTo>
                    <a:pt x="146" y="173"/>
                  </a:lnTo>
                  <a:close/>
                  <a:moveTo>
                    <a:pt x="99" y="80"/>
                  </a:moveTo>
                  <a:cubicBezTo>
                    <a:pt x="120" y="80"/>
                    <a:pt x="120" y="80"/>
                    <a:pt x="120" y="80"/>
                  </a:cubicBezTo>
                  <a:cubicBezTo>
                    <a:pt x="123" y="80"/>
                    <a:pt x="125" y="78"/>
                    <a:pt x="125" y="76"/>
                  </a:cubicBezTo>
                  <a:cubicBezTo>
                    <a:pt x="125" y="61"/>
                    <a:pt x="125" y="61"/>
                    <a:pt x="125" y="61"/>
                  </a:cubicBezTo>
                  <a:cubicBezTo>
                    <a:pt x="125" y="58"/>
                    <a:pt x="123" y="56"/>
                    <a:pt x="120" y="56"/>
                  </a:cubicBezTo>
                  <a:cubicBezTo>
                    <a:pt x="99" y="56"/>
                    <a:pt x="99" y="56"/>
                    <a:pt x="99" y="56"/>
                  </a:cubicBezTo>
                  <a:cubicBezTo>
                    <a:pt x="96" y="56"/>
                    <a:pt x="94" y="58"/>
                    <a:pt x="94" y="61"/>
                  </a:cubicBezTo>
                  <a:cubicBezTo>
                    <a:pt x="94" y="76"/>
                    <a:pt x="94" y="76"/>
                    <a:pt x="94" y="76"/>
                  </a:cubicBezTo>
                  <a:cubicBezTo>
                    <a:pt x="94" y="78"/>
                    <a:pt x="96" y="80"/>
                    <a:pt x="99" y="80"/>
                  </a:cubicBezTo>
                  <a:close/>
                  <a:moveTo>
                    <a:pt x="110" y="62"/>
                  </a:moveTo>
                  <a:cubicBezTo>
                    <a:pt x="113" y="62"/>
                    <a:pt x="115" y="65"/>
                    <a:pt x="115" y="68"/>
                  </a:cubicBezTo>
                  <a:cubicBezTo>
                    <a:pt x="115" y="71"/>
                    <a:pt x="113" y="74"/>
                    <a:pt x="110" y="74"/>
                  </a:cubicBezTo>
                  <a:cubicBezTo>
                    <a:pt x="106" y="74"/>
                    <a:pt x="104" y="71"/>
                    <a:pt x="104" y="68"/>
                  </a:cubicBezTo>
                  <a:cubicBezTo>
                    <a:pt x="104" y="65"/>
                    <a:pt x="106" y="62"/>
                    <a:pt x="110" y="62"/>
                  </a:cubicBezTo>
                  <a:close/>
                  <a:moveTo>
                    <a:pt x="156" y="80"/>
                  </a:moveTo>
                  <a:cubicBezTo>
                    <a:pt x="177" y="80"/>
                    <a:pt x="177" y="80"/>
                    <a:pt x="177" y="80"/>
                  </a:cubicBezTo>
                  <a:cubicBezTo>
                    <a:pt x="179" y="80"/>
                    <a:pt x="182" y="78"/>
                    <a:pt x="182" y="76"/>
                  </a:cubicBezTo>
                  <a:cubicBezTo>
                    <a:pt x="182" y="61"/>
                    <a:pt x="182" y="61"/>
                    <a:pt x="182" y="61"/>
                  </a:cubicBezTo>
                  <a:cubicBezTo>
                    <a:pt x="182" y="58"/>
                    <a:pt x="179" y="56"/>
                    <a:pt x="177" y="56"/>
                  </a:cubicBezTo>
                  <a:cubicBezTo>
                    <a:pt x="156" y="56"/>
                    <a:pt x="156" y="56"/>
                    <a:pt x="156" y="56"/>
                  </a:cubicBezTo>
                  <a:cubicBezTo>
                    <a:pt x="153" y="56"/>
                    <a:pt x="151" y="58"/>
                    <a:pt x="151" y="61"/>
                  </a:cubicBezTo>
                  <a:cubicBezTo>
                    <a:pt x="151" y="76"/>
                    <a:pt x="151" y="76"/>
                    <a:pt x="151" y="76"/>
                  </a:cubicBezTo>
                  <a:cubicBezTo>
                    <a:pt x="151" y="78"/>
                    <a:pt x="153" y="80"/>
                    <a:pt x="156" y="80"/>
                  </a:cubicBezTo>
                  <a:close/>
                  <a:moveTo>
                    <a:pt x="166" y="62"/>
                  </a:moveTo>
                  <a:cubicBezTo>
                    <a:pt x="169" y="62"/>
                    <a:pt x="172" y="65"/>
                    <a:pt x="172" y="68"/>
                  </a:cubicBezTo>
                  <a:cubicBezTo>
                    <a:pt x="172" y="71"/>
                    <a:pt x="169" y="74"/>
                    <a:pt x="166" y="74"/>
                  </a:cubicBezTo>
                  <a:cubicBezTo>
                    <a:pt x="163" y="74"/>
                    <a:pt x="161" y="71"/>
                    <a:pt x="161" y="68"/>
                  </a:cubicBezTo>
                  <a:cubicBezTo>
                    <a:pt x="161" y="65"/>
                    <a:pt x="163" y="62"/>
                    <a:pt x="166" y="62"/>
                  </a:cubicBezTo>
                  <a:close/>
                </a:path>
              </a:pathLst>
            </a:custGeom>
            <a:solidFill>
              <a:srgbClr val="EC7524"/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00">
                <a:solidFill>
                  <a:prstClr val="black"/>
                </a:solidFill>
              </a:endParaRPr>
            </a:p>
          </p:txBody>
        </p:sp>
      </p:grpSp>
      <p:sp>
        <p:nvSpPr>
          <p:cNvPr id="54" name="Flowchart: Card 53"/>
          <p:cNvSpPr/>
          <p:nvPr/>
        </p:nvSpPr>
        <p:spPr bwMode="gray">
          <a:xfrm>
            <a:off x="5864734" y="4003278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场景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介入</a:t>
            </a:r>
            <a:endParaRPr lang="en-US" altLang="zh-CN" sz="1100" b="1" smtClean="0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及时转化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5" name="Rectangle 54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38935585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 bwMode="gray">
          <a:xfrm>
            <a:off x="239595" y="3898939"/>
            <a:ext cx="3252285" cy="816139"/>
          </a:xfrm>
          <a:prstGeom prst="rect">
            <a:avLst/>
          </a:prstGeom>
          <a:solidFill>
            <a:srgbClr val="FEEDAF"/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线上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59845" y="5781213"/>
            <a:ext cx="3296504" cy="816139"/>
            <a:chOff x="6353137" y="3963482"/>
            <a:chExt cx="2644178" cy="905678"/>
          </a:xfrm>
        </p:grpSpPr>
        <p:sp>
          <p:nvSpPr>
            <p:cNvPr id="39" name="Rectangle 38"/>
            <p:cNvSpPr/>
            <p:nvPr/>
          </p:nvSpPr>
          <p:spPr bwMode="gray">
            <a:xfrm>
              <a:off x="6353137" y="3963482"/>
              <a:ext cx="2592467" cy="905678"/>
            </a:xfrm>
            <a:prstGeom prst="rect">
              <a:avLst/>
            </a:prstGeom>
            <a:solidFill>
              <a:srgbClr val="FEEDAF"/>
            </a:solidFill>
            <a:ln w="9525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线下</a:t>
              </a:r>
            </a:p>
          </p:txBody>
        </p:sp>
        <p:sp>
          <p:nvSpPr>
            <p:cNvPr id="51" name="Rectangle 50"/>
            <p:cNvSpPr/>
            <p:nvPr/>
          </p:nvSpPr>
          <p:spPr>
            <a:xfrm>
              <a:off x="6355059" y="4262627"/>
              <a:ext cx="2642256" cy="30738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3975" lvl="0" indent="-53975">
                <a:spcBef>
                  <a:spcPts val="300"/>
                </a:spcBef>
                <a:buFont typeface="Arial" pitchFamily="34" charset="0"/>
                <a:buChar char="•"/>
                <a:defRPr/>
              </a:pPr>
              <a:r>
                <a:rPr lang="zh-CN" altLang="en-US" sz="1200">
                  <a:solidFill>
                    <a:srgbClr val="000000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远程理财经理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51289" y="4842302"/>
            <a:ext cx="3330725" cy="816139"/>
            <a:chOff x="3343909" y="3963482"/>
            <a:chExt cx="2671627" cy="905678"/>
          </a:xfrm>
        </p:grpSpPr>
        <p:sp>
          <p:nvSpPr>
            <p:cNvPr id="38" name="Rectangle 37"/>
            <p:cNvSpPr/>
            <p:nvPr/>
          </p:nvSpPr>
          <p:spPr bwMode="gray">
            <a:xfrm>
              <a:off x="3343909" y="3963482"/>
              <a:ext cx="2599329" cy="905678"/>
            </a:xfrm>
            <a:prstGeom prst="rect">
              <a:avLst/>
            </a:prstGeom>
            <a:solidFill>
              <a:srgbClr val="FEEDAF"/>
            </a:solidFill>
            <a:ln w="9525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t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远程</a:t>
              </a:r>
              <a:r>
                <a:rPr lang="en-US" altLang="zh-CN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T</a:t>
              </a:r>
              <a:endPara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52" name="Rectangle 51"/>
            <p:cNvSpPr/>
            <p:nvPr/>
          </p:nvSpPr>
          <p:spPr>
            <a:xfrm>
              <a:off x="3359556" y="4262627"/>
              <a:ext cx="2655980" cy="30738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53975" lvl="0" indent="-53975">
                <a:spcBef>
                  <a:spcPts val="300"/>
                </a:spcBef>
                <a:buFont typeface="Arial" pitchFamily="34" charset="0"/>
                <a:buChar char="•"/>
                <a:defRPr/>
              </a:pPr>
              <a:r>
                <a:rPr lang="zh-CN" altLang="en-US" sz="1200">
                  <a:solidFill>
                    <a:srgbClr val="000000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线下服务为主，综合和社区理财经理</a:t>
              </a:r>
            </a:p>
          </p:txBody>
        </p:sp>
      </p:grpSp>
      <p:sp>
        <p:nvSpPr>
          <p:cNvPr id="42" name="Rectangle 41"/>
          <p:cNvSpPr/>
          <p:nvPr/>
        </p:nvSpPr>
        <p:spPr bwMode="gray">
          <a:xfrm>
            <a:off x="251520" y="1057462"/>
            <a:ext cx="3240360" cy="208350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400" b="1">
              <a:solidFill>
                <a:prstClr val="black"/>
              </a:solidFill>
              <a:latin typeface="华文细黑" pitchFamily="2" charset="-122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239594" y="244728"/>
            <a:ext cx="8388424" cy="6804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kern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应对不同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客群的特征、诉求和痛点，部署</a:t>
            </a:r>
            <a:r>
              <a:rPr lang="en-US" altLang="zh-CN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的策略</a:t>
            </a:r>
            <a:endParaRPr lang="en-US" altLang="zh-CN" kern="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9" name="Straight Connector 36"/>
          <p:cNvCxnSpPr/>
          <p:nvPr/>
        </p:nvCxnSpPr>
        <p:spPr>
          <a:xfrm>
            <a:off x="1352673" y="1399026"/>
            <a:ext cx="1779167" cy="6343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763688" y="1130410"/>
            <a:ext cx="1008112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价值主张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71174" y="2050395"/>
            <a:ext cx="945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富裕晚年</a:t>
            </a:r>
            <a:endParaRPr lang="zh-CN" altLang="en-US" sz="1400" b="1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452011" y="2136695"/>
            <a:ext cx="1679829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渠道偏好</a:t>
            </a:r>
            <a:endParaRPr lang="zh-CN" altLang="en-US" sz="1293" b="1" u="sng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208981" y="2602701"/>
            <a:ext cx="2051881" cy="2492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 fontAlgn="ctr">
              <a:lnSpc>
                <a:spcPct val="8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KaiTi" panose="02010609060101010101" pitchFamily="49" charset="-122"/>
                <a:ea typeface="KaiTi" panose="02010609060101010101" pitchFamily="49" charset="-122"/>
              </a:rPr>
              <a:t>传统线下渠道</a:t>
            </a:r>
            <a:endParaRPr lang="en-US" altLang="zh-CN" sz="12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2" name="Rectangle 31"/>
          <p:cNvSpPr/>
          <p:nvPr/>
        </p:nvSpPr>
        <p:spPr bwMode="gray">
          <a:xfrm>
            <a:off x="3610549" y="1051225"/>
            <a:ext cx="5406260" cy="1173964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产品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3" name="Rectangle 32"/>
          <p:cNvSpPr/>
          <p:nvPr/>
        </p:nvSpPr>
        <p:spPr bwMode="gray">
          <a:xfrm>
            <a:off x="239594" y="3205435"/>
            <a:ext cx="8777214" cy="595894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痛点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6" name="Rectangle 35"/>
          <p:cNvSpPr/>
          <p:nvPr/>
        </p:nvSpPr>
        <p:spPr bwMode="gray">
          <a:xfrm>
            <a:off x="3610550" y="2269042"/>
            <a:ext cx="5406258" cy="871926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8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营销策略</a:t>
            </a:r>
            <a:endParaRPr lang="en-US" altLang="zh-CN" sz="12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53975" indent="-53975">
              <a:spcBef>
                <a:spcPts val="3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社区营销活动，如老年书画大赛</a:t>
            </a:r>
          </a:p>
          <a:p>
            <a:pPr marL="53975" indent="-53975">
              <a:spcBef>
                <a:spcPts val="3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面向老人的养生、投资讲座</a:t>
            </a:r>
          </a:p>
          <a:p>
            <a:pPr marL="53975" indent="-53975">
              <a:spcBef>
                <a:spcPts val="3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与健康机构开展的免费问诊、医疗活动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4010751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钩子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33268" y="1383740"/>
            <a:ext cx="1478328" cy="46935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银行和盈系列</a:t>
            </a:r>
            <a:endParaRPr lang="en-US" altLang="zh-CN" sz="11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3975" indent="-53975">
              <a:spcBef>
                <a:spcPts val="3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黄金投资</a:t>
            </a:r>
            <a:endParaRPr lang="en-US" altLang="zh-CN" sz="11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5382577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杀手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7820672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主打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004048" y="1338153"/>
            <a:ext cx="1953194" cy="9387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综合账户：集合存款、理财、基金、证券等业务的综合理财账户</a:t>
            </a:r>
            <a:endParaRPr lang="en-US" altLang="zh-CN" sz="11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53975" indent="-53975"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社区服务：提供围绕社区生活的边缘服务</a:t>
            </a:r>
            <a:endParaRPr lang="en-US" altLang="zh-CN" sz="11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7020272" y="1338153"/>
            <a:ext cx="2057079" cy="9387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公募基金组合、银行智慧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智慧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+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系列、金橙财富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福鑫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信托计划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资管计划</a:t>
            </a:r>
          </a:p>
          <a:p>
            <a:pPr marL="53975" indent="-53975"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银</a:t>
            </a:r>
            <a:r>
              <a:rPr lang="zh-CN" altLang="en-US" sz="11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保</a:t>
            </a:r>
            <a:r>
              <a:rPr lang="en-US" altLang="zh-CN" sz="11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:</a:t>
            </a:r>
            <a:r>
              <a:rPr lang="zh-CN" altLang="en-US" sz="11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尊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宏人生财富管理计划、乐享福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/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乐享人生年金保险</a:t>
            </a:r>
          </a:p>
        </p:txBody>
      </p:sp>
      <p:sp>
        <p:nvSpPr>
          <p:cNvPr id="2" name="Rectangle 1"/>
          <p:cNvSpPr/>
          <p:nvPr/>
        </p:nvSpPr>
        <p:spPr>
          <a:xfrm>
            <a:off x="277908" y="3453422"/>
            <a:ext cx="3050353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具备稳定资产，但欠缺理财知识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789189" y="3453422"/>
            <a:ext cx="1588897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不会使用线上渠道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261029" y="4168509"/>
            <a:ext cx="3372237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975" indent="-53975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简单明了的主账户</a:t>
            </a:r>
          </a:p>
        </p:txBody>
      </p:sp>
      <p:sp>
        <p:nvSpPr>
          <p:cNvPr id="53" name="Rectangle 52"/>
          <p:cNvSpPr/>
          <p:nvPr/>
        </p:nvSpPr>
        <p:spPr bwMode="gray">
          <a:xfrm>
            <a:off x="3633267" y="3892441"/>
            <a:ext cx="5377771" cy="2704911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对客户的价值提升</a:t>
            </a: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1354129" y="2478915"/>
            <a:ext cx="1779167" cy="2516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 bwMode="gray">
          <a:xfrm>
            <a:off x="3851920" y="4325124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158013" y="4318156"/>
            <a:ext cx="372385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线下社区活动，维护关系，发现需求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071878" y="4740613"/>
            <a:ext cx="417646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通过社区型的小范围活动，促进客户关系，同时发现需求，转化销售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0" name="Oval 49"/>
          <p:cNvSpPr/>
          <p:nvPr/>
        </p:nvSpPr>
        <p:spPr bwMode="gray">
          <a:xfrm>
            <a:off x="3851920" y="5366716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4143478" y="5344628"/>
            <a:ext cx="36771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远程</a:t>
            </a: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协助查询，推荐线上极简主账户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5" name="Rectangle 54"/>
          <p:cNvSpPr/>
          <p:nvPr/>
        </p:nvSpPr>
        <p:spPr>
          <a:xfrm>
            <a:off x="4071877" y="5848076"/>
            <a:ext cx="4176463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远程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自动识别信息，快速精准的协助服务和经营账户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适时推荐线上极简操作的主账户功能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1539109" y="1474199"/>
            <a:ext cx="14976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健康财富、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1600" b="1">
                <a:solidFill>
                  <a:schemeClr val="accent2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品质</a:t>
            </a:r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的金融生活</a:t>
            </a:r>
            <a:endParaRPr lang="zh-CN" altLang="en-US" sz="14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pSp>
        <p:nvGrpSpPr>
          <p:cNvPr id="70" name="Group 16"/>
          <p:cNvGrpSpPr/>
          <p:nvPr/>
        </p:nvGrpSpPr>
        <p:grpSpPr>
          <a:xfrm>
            <a:off x="418070" y="1617658"/>
            <a:ext cx="665897" cy="361829"/>
            <a:chOff x="-5894640" y="4151313"/>
            <a:chExt cx="962277" cy="700088"/>
          </a:xfrm>
          <a:solidFill>
            <a:schemeClr val="accent2"/>
          </a:solidFill>
        </p:grpSpPr>
        <p:sp>
          <p:nvSpPr>
            <p:cNvPr id="71" name="Freeform 65"/>
            <p:cNvSpPr/>
            <p:nvPr/>
          </p:nvSpPr>
          <p:spPr bwMode="auto">
            <a:xfrm>
              <a:off x="-5375276" y="4313238"/>
              <a:ext cx="153988" cy="93663"/>
            </a:xfrm>
            <a:custGeom>
              <a:gdLst>
                <a:gd name="T0" fmla="*/ 17 w 116"/>
                <a:gd name="T1" fmla="*/ 35 h 71"/>
                <a:gd name="T2" fmla="*/ 28 w 116"/>
                <a:gd name="T3" fmla="*/ 59 h 71"/>
                <a:gd name="T4" fmla="*/ 45 w 116"/>
                <a:gd name="T5" fmla="*/ 71 h 71"/>
                <a:gd name="T6" fmla="*/ 71 w 116"/>
                <a:gd name="T7" fmla="*/ 71 h 71"/>
                <a:gd name="T8" fmla="*/ 74 w 116"/>
                <a:gd name="T9" fmla="*/ 70 h 71"/>
                <a:gd name="T10" fmla="*/ 90 w 116"/>
                <a:gd name="T11" fmla="*/ 51 h 71"/>
                <a:gd name="T12" fmla="*/ 106 w 116"/>
                <a:gd name="T13" fmla="*/ 22 h 71"/>
                <a:gd name="T14" fmla="*/ 114 w 116"/>
                <a:gd name="T15" fmla="*/ 8 h 71"/>
                <a:gd name="T16" fmla="*/ 112 w 116"/>
                <a:gd name="T17" fmla="*/ 2 h 71"/>
                <a:gd name="T18" fmla="*/ 109 w 116"/>
                <a:gd name="T19" fmla="*/ 3 h 71"/>
                <a:gd name="T20" fmla="*/ 89 w 116"/>
                <a:gd name="T21" fmla="*/ 12 h 71"/>
                <a:gd name="T22" fmla="*/ 74 w 116"/>
                <a:gd name="T23" fmla="*/ 6 h 71"/>
                <a:gd name="T24" fmla="*/ 59 w 116"/>
                <a:gd name="T25" fmla="*/ 0 h 71"/>
                <a:gd name="T26" fmla="*/ 58 w 116"/>
                <a:gd name="T27" fmla="*/ 0 h 71"/>
                <a:gd name="T28" fmla="*/ 56 w 116"/>
                <a:gd name="T29" fmla="*/ 0 h 71"/>
                <a:gd name="T30" fmla="*/ 45 w 116"/>
                <a:gd name="T31" fmla="*/ 3 h 71"/>
                <a:gd name="T32" fmla="*/ 26 w 116"/>
                <a:gd name="T33" fmla="*/ 12 h 71"/>
                <a:gd name="T34" fmla="*/ 6 w 116"/>
                <a:gd name="T35" fmla="*/ 3 h 71"/>
                <a:gd name="T36" fmla="*/ 4 w 116"/>
                <a:gd name="T37" fmla="*/ 2 h 71"/>
                <a:gd name="T38" fmla="*/ 2 w 116"/>
                <a:gd name="T39" fmla="*/ 8 h 71"/>
                <a:gd name="T40" fmla="*/ 17 w 116"/>
                <a:gd name="T41" fmla="*/ 35 h 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15" h="71">
                  <a:moveTo>
                    <a:pt x="17" y="35"/>
                  </a:moveTo>
                  <a:cubicBezTo>
                    <a:pt x="20" y="41"/>
                    <a:pt x="23" y="51"/>
                    <a:pt x="28" y="59"/>
                  </a:cubicBezTo>
                  <a:cubicBezTo>
                    <a:pt x="33" y="65"/>
                    <a:pt x="38" y="71"/>
                    <a:pt x="45" y="71"/>
                  </a:cubicBezTo>
                  <a:cubicBezTo>
                    <a:pt x="71" y="71"/>
                    <a:pt x="71" y="71"/>
                    <a:pt x="71" y="71"/>
                  </a:cubicBezTo>
                  <a:cubicBezTo>
                    <a:pt x="72" y="71"/>
                    <a:pt x="73" y="71"/>
                    <a:pt x="74" y="70"/>
                  </a:cubicBezTo>
                  <a:cubicBezTo>
                    <a:pt x="82" y="69"/>
                    <a:pt x="86" y="58"/>
                    <a:pt x="90" y="51"/>
                  </a:cubicBezTo>
                  <a:cubicBezTo>
                    <a:pt x="96" y="41"/>
                    <a:pt x="101" y="32"/>
                    <a:pt x="106" y="22"/>
                  </a:cubicBezTo>
                  <a:cubicBezTo>
                    <a:pt x="109" y="17"/>
                    <a:pt x="111" y="13"/>
                    <a:pt x="114" y="8"/>
                  </a:cubicBezTo>
                  <a:cubicBezTo>
                    <a:pt x="116" y="5"/>
                    <a:pt x="114" y="2"/>
                    <a:pt x="112" y="2"/>
                  </a:cubicBezTo>
                  <a:cubicBezTo>
                    <a:pt x="111" y="2"/>
                    <a:pt x="110" y="2"/>
                    <a:pt x="109" y="3"/>
                  </a:cubicBezTo>
                  <a:cubicBezTo>
                    <a:pt x="103" y="6"/>
                    <a:pt x="100" y="12"/>
                    <a:pt x="89" y="12"/>
                  </a:cubicBezTo>
                  <a:cubicBezTo>
                    <a:pt x="81" y="12"/>
                    <a:pt x="78" y="9"/>
                    <a:pt x="74" y="6"/>
                  </a:cubicBezTo>
                  <a:cubicBezTo>
                    <a:pt x="70" y="3"/>
                    <a:pt x="66" y="0"/>
                    <a:pt x="59" y="0"/>
                  </a:cubicBezTo>
                  <a:cubicBezTo>
                    <a:pt x="59" y="0"/>
                    <a:pt x="58" y="0"/>
                    <a:pt x="58" y="0"/>
                  </a:cubicBezTo>
                  <a:cubicBezTo>
                    <a:pt x="57" y="0"/>
                    <a:pt x="57" y="0"/>
                    <a:pt x="56" y="0"/>
                  </a:cubicBezTo>
                  <a:cubicBezTo>
                    <a:pt x="51" y="0"/>
                    <a:pt x="48" y="2"/>
                    <a:pt x="45" y="3"/>
                  </a:cubicBezTo>
                  <a:cubicBezTo>
                    <a:pt x="40" y="7"/>
                    <a:pt x="36" y="12"/>
                    <a:pt x="26" y="12"/>
                  </a:cubicBezTo>
                  <a:cubicBezTo>
                    <a:pt x="16" y="12"/>
                    <a:pt x="13" y="6"/>
                    <a:pt x="6" y="3"/>
                  </a:cubicBezTo>
                  <a:cubicBezTo>
                    <a:pt x="5" y="2"/>
                    <a:pt x="5" y="2"/>
                    <a:pt x="4" y="2"/>
                  </a:cubicBezTo>
                  <a:cubicBezTo>
                    <a:pt x="1" y="2"/>
                    <a:pt x="0" y="5"/>
                    <a:pt x="2" y="8"/>
                  </a:cubicBezTo>
                  <a:cubicBezTo>
                    <a:pt x="7" y="17"/>
                    <a:pt x="12" y="26"/>
                    <a:pt x="17" y="35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" name="Freeform 66"/>
            <p:cNvSpPr/>
            <p:nvPr/>
          </p:nvSpPr>
          <p:spPr bwMode="auto">
            <a:xfrm>
              <a:off x="-5327651" y="4576763"/>
              <a:ext cx="20638" cy="61913"/>
            </a:xfrm>
            <a:custGeom>
              <a:gdLst>
                <a:gd name="T0" fmla="*/ 0 w 15"/>
                <a:gd name="T1" fmla="*/ 21 h 47"/>
                <a:gd name="T2" fmla="*/ 15 w 15"/>
                <a:gd name="T3" fmla="*/ 47 h 47"/>
                <a:gd name="T4" fmla="*/ 15 w 15"/>
                <a:gd name="T5" fmla="*/ 0 h 47"/>
                <a:gd name="T6" fmla="*/ 0 w 15"/>
                <a:gd name="T7" fmla="*/ 21 h 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" h="47">
                  <a:moveTo>
                    <a:pt x="0" y="21"/>
                  </a:moveTo>
                  <a:cubicBezTo>
                    <a:pt x="0" y="33"/>
                    <a:pt x="4" y="41"/>
                    <a:pt x="15" y="47"/>
                  </a:cubicBezTo>
                  <a:cubicBezTo>
                    <a:pt x="15" y="0"/>
                    <a:pt x="15" y="0"/>
                    <a:pt x="15" y="0"/>
                  </a:cubicBezTo>
                  <a:cubicBezTo>
                    <a:pt x="4" y="2"/>
                    <a:pt x="0" y="11"/>
                    <a:pt x="0" y="21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" name="Freeform 67"/>
            <p:cNvSpPr/>
            <p:nvPr/>
          </p:nvSpPr>
          <p:spPr bwMode="auto">
            <a:xfrm>
              <a:off x="-5289551" y="4665663"/>
              <a:ext cx="23813" cy="66675"/>
            </a:xfrm>
            <a:custGeom>
              <a:gdLst>
                <a:gd name="T0" fmla="*/ 0 w 18"/>
                <a:gd name="T1" fmla="*/ 0 h 51"/>
                <a:gd name="T2" fmla="*/ 0 w 18"/>
                <a:gd name="T3" fmla="*/ 51 h 51"/>
                <a:gd name="T4" fmla="*/ 18 w 18"/>
                <a:gd name="T5" fmla="*/ 28 h 51"/>
                <a:gd name="T6" fmla="*/ 0 w 18"/>
                <a:gd name="T7" fmla="*/ 0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51">
                  <a:moveTo>
                    <a:pt x="0" y="0"/>
                  </a:moveTo>
                  <a:cubicBezTo>
                    <a:pt x="0" y="51"/>
                    <a:pt x="0" y="51"/>
                    <a:pt x="0" y="51"/>
                  </a:cubicBezTo>
                  <a:cubicBezTo>
                    <a:pt x="13" y="50"/>
                    <a:pt x="18" y="41"/>
                    <a:pt x="18" y="28"/>
                  </a:cubicBezTo>
                  <a:cubicBezTo>
                    <a:pt x="18" y="14"/>
                    <a:pt x="13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4" name="Freeform 68"/>
            <p:cNvSpPr>
              <a:spLocks noEditPoints="1"/>
            </p:cNvSpPr>
            <p:nvPr/>
          </p:nvSpPr>
          <p:spPr bwMode="auto">
            <a:xfrm>
              <a:off x="-5470526" y="4456113"/>
              <a:ext cx="342900" cy="395288"/>
            </a:xfrm>
            <a:custGeom>
              <a:gdLst>
                <a:gd name="T0" fmla="*/ 229 w 260"/>
                <a:gd name="T1" fmla="*/ 77 h 298"/>
                <a:gd name="T2" fmla="*/ 224 w 260"/>
                <a:gd name="T3" fmla="*/ 68 h 298"/>
                <a:gd name="T4" fmla="*/ 156 w 260"/>
                <a:gd name="T5" fmla="*/ 0 h 298"/>
                <a:gd name="T6" fmla="*/ 147 w 260"/>
                <a:gd name="T7" fmla="*/ 0 h 298"/>
                <a:gd name="T8" fmla="*/ 118 w 260"/>
                <a:gd name="T9" fmla="*/ 0 h 298"/>
                <a:gd name="T10" fmla="*/ 108 w 260"/>
                <a:gd name="T11" fmla="*/ 0 h 298"/>
                <a:gd name="T12" fmla="*/ 30 w 260"/>
                <a:gd name="T13" fmla="*/ 87 h 298"/>
                <a:gd name="T14" fmla="*/ 5 w 260"/>
                <a:gd name="T15" fmla="*/ 202 h 298"/>
                <a:gd name="T16" fmla="*/ 33 w 260"/>
                <a:gd name="T17" fmla="*/ 261 h 298"/>
                <a:gd name="T18" fmla="*/ 118 w 260"/>
                <a:gd name="T19" fmla="*/ 298 h 298"/>
                <a:gd name="T20" fmla="*/ 132 w 260"/>
                <a:gd name="T21" fmla="*/ 298 h 298"/>
                <a:gd name="T22" fmla="*/ 147 w 260"/>
                <a:gd name="T23" fmla="*/ 298 h 298"/>
                <a:gd name="T24" fmla="*/ 232 w 260"/>
                <a:gd name="T25" fmla="*/ 261 h 298"/>
                <a:gd name="T26" fmla="*/ 259 w 260"/>
                <a:gd name="T27" fmla="*/ 184 h 298"/>
                <a:gd name="T28" fmla="*/ 229 w 260"/>
                <a:gd name="T29" fmla="*/ 77 h 298"/>
                <a:gd name="T30" fmla="*/ 137 w 260"/>
                <a:gd name="T31" fmla="*/ 222 h 298"/>
                <a:gd name="T32" fmla="*/ 137 w 260"/>
                <a:gd name="T33" fmla="*/ 241 h 298"/>
                <a:gd name="T34" fmla="*/ 124 w 260"/>
                <a:gd name="T35" fmla="*/ 241 h 298"/>
                <a:gd name="T36" fmla="*/ 124 w 260"/>
                <a:gd name="T37" fmla="*/ 222 h 298"/>
                <a:gd name="T38" fmla="*/ 80 w 260"/>
                <a:gd name="T39" fmla="*/ 189 h 298"/>
                <a:gd name="T40" fmla="*/ 107 w 260"/>
                <a:gd name="T41" fmla="*/ 189 h 298"/>
                <a:gd name="T42" fmla="*/ 124 w 260"/>
                <a:gd name="T43" fmla="*/ 209 h 298"/>
                <a:gd name="T44" fmla="*/ 124 w 260"/>
                <a:gd name="T45" fmla="*/ 153 h 298"/>
                <a:gd name="T46" fmla="*/ 83 w 260"/>
                <a:gd name="T47" fmla="*/ 115 h 298"/>
                <a:gd name="T48" fmla="*/ 124 w 260"/>
                <a:gd name="T49" fmla="*/ 79 h 298"/>
                <a:gd name="T50" fmla="*/ 124 w 260"/>
                <a:gd name="T51" fmla="*/ 62 h 298"/>
                <a:gd name="T52" fmla="*/ 137 w 260"/>
                <a:gd name="T53" fmla="*/ 62 h 298"/>
                <a:gd name="T54" fmla="*/ 137 w 260"/>
                <a:gd name="T55" fmla="*/ 79 h 298"/>
                <a:gd name="T56" fmla="*/ 177 w 260"/>
                <a:gd name="T57" fmla="*/ 112 h 298"/>
                <a:gd name="T58" fmla="*/ 151 w 260"/>
                <a:gd name="T59" fmla="*/ 112 h 298"/>
                <a:gd name="T60" fmla="*/ 137 w 260"/>
                <a:gd name="T61" fmla="*/ 91 h 298"/>
                <a:gd name="T62" fmla="*/ 137 w 260"/>
                <a:gd name="T63" fmla="*/ 142 h 298"/>
                <a:gd name="T64" fmla="*/ 152 w 260"/>
                <a:gd name="T65" fmla="*/ 148 h 298"/>
                <a:gd name="T66" fmla="*/ 181 w 260"/>
                <a:gd name="T67" fmla="*/ 185 h 298"/>
                <a:gd name="T68" fmla="*/ 137 w 260"/>
                <a:gd name="T69" fmla="*/ 222 h 2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60" h="298">
                  <a:moveTo>
                    <a:pt x="229" y="77"/>
                  </a:moveTo>
                  <a:cubicBezTo>
                    <a:pt x="228" y="74"/>
                    <a:pt x="226" y="71"/>
                    <a:pt x="224" y="68"/>
                  </a:cubicBezTo>
                  <a:cubicBezTo>
                    <a:pt x="206" y="37"/>
                    <a:pt x="183" y="10"/>
                    <a:pt x="156" y="0"/>
                  </a:cubicBezTo>
                  <a:cubicBezTo>
                    <a:pt x="156" y="0"/>
                    <a:pt x="152" y="0"/>
                    <a:pt x="147" y="0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12" y="0"/>
                    <a:pt x="108" y="0"/>
                    <a:pt x="108" y="0"/>
                  </a:cubicBezTo>
                  <a:cubicBezTo>
                    <a:pt x="71" y="14"/>
                    <a:pt x="45" y="52"/>
                    <a:pt x="30" y="87"/>
                  </a:cubicBezTo>
                  <a:cubicBezTo>
                    <a:pt x="15" y="122"/>
                    <a:pt x="0" y="163"/>
                    <a:pt x="5" y="202"/>
                  </a:cubicBezTo>
                  <a:cubicBezTo>
                    <a:pt x="8" y="222"/>
                    <a:pt x="18" y="246"/>
                    <a:pt x="33" y="261"/>
                  </a:cubicBezTo>
                  <a:cubicBezTo>
                    <a:pt x="53" y="282"/>
                    <a:pt x="84" y="295"/>
                    <a:pt x="118" y="298"/>
                  </a:cubicBezTo>
                  <a:cubicBezTo>
                    <a:pt x="123" y="298"/>
                    <a:pt x="127" y="298"/>
                    <a:pt x="132" y="298"/>
                  </a:cubicBezTo>
                  <a:cubicBezTo>
                    <a:pt x="137" y="298"/>
                    <a:pt x="142" y="298"/>
                    <a:pt x="147" y="298"/>
                  </a:cubicBezTo>
                  <a:cubicBezTo>
                    <a:pt x="181" y="295"/>
                    <a:pt x="211" y="282"/>
                    <a:pt x="232" y="261"/>
                  </a:cubicBezTo>
                  <a:cubicBezTo>
                    <a:pt x="252" y="240"/>
                    <a:pt x="260" y="212"/>
                    <a:pt x="259" y="184"/>
                  </a:cubicBezTo>
                  <a:cubicBezTo>
                    <a:pt x="259" y="147"/>
                    <a:pt x="246" y="110"/>
                    <a:pt x="229" y="77"/>
                  </a:cubicBezTo>
                  <a:close/>
                  <a:moveTo>
                    <a:pt x="137" y="222"/>
                  </a:moveTo>
                  <a:cubicBezTo>
                    <a:pt x="137" y="241"/>
                    <a:pt x="137" y="241"/>
                    <a:pt x="137" y="241"/>
                  </a:cubicBezTo>
                  <a:cubicBezTo>
                    <a:pt x="124" y="241"/>
                    <a:pt x="124" y="241"/>
                    <a:pt x="124" y="241"/>
                  </a:cubicBezTo>
                  <a:cubicBezTo>
                    <a:pt x="124" y="222"/>
                    <a:pt x="124" y="222"/>
                    <a:pt x="124" y="222"/>
                  </a:cubicBezTo>
                  <a:cubicBezTo>
                    <a:pt x="101" y="221"/>
                    <a:pt x="83" y="215"/>
                    <a:pt x="80" y="189"/>
                  </a:cubicBezTo>
                  <a:cubicBezTo>
                    <a:pt x="107" y="189"/>
                    <a:pt x="107" y="189"/>
                    <a:pt x="107" y="189"/>
                  </a:cubicBezTo>
                  <a:cubicBezTo>
                    <a:pt x="107" y="201"/>
                    <a:pt x="112" y="208"/>
                    <a:pt x="124" y="209"/>
                  </a:cubicBezTo>
                  <a:cubicBezTo>
                    <a:pt x="124" y="153"/>
                    <a:pt x="124" y="153"/>
                    <a:pt x="124" y="153"/>
                  </a:cubicBezTo>
                  <a:cubicBezTo>
                    <a:pt x="104" y="147"/>
                    <a:pt x="83" y="139"/>
                    <a:pt x="83" y="115"/>
                  </a:cubicBezTo>
                  <a:cubicBezTo>
                    <a:pt x="83" y="91"/>
                    <a:pt x="102" y="79"/>
                    <a:pt x="124" y="79"/>
                  </a:cubicBezTo>
                  <a:cubicBezTo>
                    <a:pt x="124" y="62"/>
                    <a:pt x="124" y="62"/>
                    <a:pt x="124" y="62"/>
                  </a:cubicBezTo>
                  <a:cubicBezTo>
                    <a:pt x="137" y="62"/>
                    <a:pt x="137" y="62"/>
                    <a:pt x="137" y="62"/>
                  </a:cubicBezTo>
                  <a:cubicBezTo>
                    <a:pt x="137" y="79"/>
                    <a:pt x="137" y="79"/>
                    <a:pt x="137" y="79"/>
                  </a:cubicBezTo>
                  <a:cubicBezTo>
                    <a:pt x="154" y="80"/>
                    <a:pt x="177" y="91"/>
                    <a:pt x="177" y="112"/>
                  </a:cubicBezTo>
                  <a:cubicBezTo>
                    <a:pt x="151" y="112"/>
                    <a:pt x="151" y="112"/>
                    <a:pt x="151" y="112"/>
                  </a:cubicBezTo>
                  <a:cubicBezTo>
                    <a:pt x="150" y="101"/>
                    <a:pt x="148" y="94"/>
                    <a:pt x="137" y="91"/>
                  </a:cubicBezTo>
                  <a:cubicBezTo>
                    <a:pt x="137" y="142"/>
                    <a:pt x="137" y="142"/>
                    <a:pt x="137" y="142"/>
                  </a:cubicBezTo>
                  <a:cubicBezTo>
                    <a:pt x="142" y="144"/>
                    <a:pt x="147" y="146"/>
                    <a:pt x="152" y="148"/>
                  </a:cubicBezTo>
                  <a:cubicBezTo>
                    <a:pt x="170" y="154"/>
                    <a:pt x="181" y="165"/>
                    <a:pt x="181" y="185"/>
                  </a:cubicBezTo>
                  <a:cubicBezTo>
                    <a:pt x="181" y="213"/>
                    <a:pt x="161" y="220"/>
                    <a:pt x="137" y="222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5" name="Freeform 69"/>
            <p:cNvSpPr/>
            <p:nvPr/>
          </p:nvSpPr>
          <p:spPr bwMode="auto">
            <a:xfrm>
              <a:off x="-5330826" y="4418013"/>
              <a:ext cx="68263" cy="28575"/>
            </a:xfrm>
            <a:custGeom>
              <a:gdLst>
                <a:gd name="T0" fmla="*/ 52 w 52"/>
                <a:gd name="T1" fmla="*/ 5 h 21"/>
                <a:gd name="T2" fmla="*/ 47 w 52"/>
                <a:gd name="T3" fmla="*/ 0 h 21"/>
                <a:gd name="T4" fmla="*/ 6 w 52"/>
                <a:gd name="T5" fmla="*/ 0 h 21"/>
                <a:gd name="T6" fmla="*/ 0 w 52"/>
                <a:gd name="T7" fmla="*/ 5 h 21"/>
                <a:gd name="T8" fmla="*/ 4 w 52"/>
                <a:gd name="T9" fmla="*/ 10 h 21"/>
                <a:gd name="T10" fmla="*/ 0 w 52"/>
                <a:gd name="T11" fmla="*/ 16 h 21"/>
                <a:gd name="T12" fmla="*/ 6 w 52"/>
                <a:gd name="T13" fmla="*/ 21 h 21"/>
                <a:gd name="T14" fmla="*/ 47 w 52"/>
                <a:gd name="T15" fmla="*/ 21 h 21"/>
                <a:gd name="T16" fmla="*/ 52 w 52"/>
                <a:gd name="T17" fmla="*/ 16 h 21"/>
                <a:gd name="T18" fmla="*/ 48 w 52"/>
                <a:gd name="T19" fmla="*/ 10 h 21"/>
                <a:gd name="T20" fmla="*/ 52 w 52"/>
                <a:gd name="T21" fmla="*/ 5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2" h="21">
                  <a:moveTo>
                    <a:pt x="52" y="5"/>
                  </a:moveTo>
                  <a:cubicBezTo>
                    <a:pt x="52" y="2"/>
                    <a:pt x="50" y="0"/>
                    <a:pt x="47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2" y="10"/>
                    <a:pt x="4" y="10"/>
                  </a:cubicBezTo>
                  <a:cubicBezTo>
                    <a:pt x="2" y="11"/>
                    <a:pt x="0" y="13"/>
                    <a:pt x="0" y="16"/>
                  </a:cubicBezTo>
                  <a:cubicBezTo>
                    <a:pt x="0" y="19"/>
                    <a:pt x="3" y="21"/>
                    <a:pt x="6" y="21"/>
                  </a:cubicBezTo>
                  <a:cubicBezTo>
                    <a:pt x="47" y="21"/>
                    <a:pt x="47" y="21"/>
                    <a:pt x="47" y="21"/>
                  </a:cubicBezTo>
                  <a:cubicBezTo>
                    <a:pt x="50" y="21"/>
                    <a:pt x="52" y="19"/>
                    <a:pt x="52" y="16"/>
                  </a:cubicBezTo>
                  <a:cubicBezTo>
                    <a:pt x="52" y="13"/>
                    <a:pt x="50" y="11"/>
                    <a:pt x="48" y="10"/>
                  </a:cubicBezTo>
                  <a:cubicBezTo>
                    <a:pt x="50" y="10"/>
                    <a:pt x="52" y="8"/>
                    <a:pt x="52" y="5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6" name="Freeform 70"/>
            <p:cNvSpPr>
              <a:spLocks noEditPoints="1"/>
            </p:cNvSpPr>
            <p:nvPr/>
          </p:nvSpPr>
          <p:spPr bwMode="auto">
            <a:xfrm>
              <a:off x="-5894640" y="4151313"/>
              <a:ext cx="633413" cy="611189"/>
            </a:xfrm>
            <a:custGeom>
              <a:gdLst>
                <a:gd name="T0" fmla="*/ 279 w 479"/>
                <a:gd name="T1" fmla="*/ 426 h 462"/>
                <a:gd name="T2" fmla="*/ 86 w 479"/>
                <a:gd name="T3" fmla="*/ 407 h 462"/>
                <a:gd name="T4" fmla="*/ 110 w 479"/>
                <a:gd name="T5" fmla="*/ 342 h 462"/>
                <a:gd name="T6" fmla="*/ 124 w 479"/>
                <a:gd name="T7" fmla="*/ 398 h 462"/>
                <a:gd name="T8" fmla="*/ 302 w 479"/>
                <a:gd name="T9" fmla="*/ 318 h 462"/>
                <a:gd name="T10" fmla="*/ 165 w 479"/>
                <a:gd name="T11" fmla="*/ 225 h 462"/>
                <a:gd name="T12" fmla="*/ 366 w 479"/>
                <a:gd name="T13" fmla="*/ 225 h 462"/>
                <a:gd name="T14" fmla="*/ 383 w 479"/>
                <a:gd name="T15" fmla="*/ 218 h 462"/>
                <a:gd name="T16" fmla="*/ 379 w 479"/>
                <a:gd name="T17" fmla="*/ 193 h 462"/>
                <a:gd name="T18" fmla="*/ 367 w 479"/>
                <a:gd name="T19" fmla="*/ 169 h 462"/>
                <a:gd name="T20" fmla="*/ 352 w 479"/>
                <a:gd name="T21" fmla="*/ 142 h 462"/>
                <a:gd name="T22" fmla="*/ 373 w 479"/>
                <a:gd name="T23" fmla="*/ 104 h 462"/>
                <a:gd name="T24" fmla="*/ 393 w 479"/>
                <a:gd name="T25" fmla="*/ 112 h 462"/>
                <a:gd name="T26" fmla="*/ 395 w 479"/>
                <a:gd name="T27" fmla="*/ 113 h 462"/>
                <a:gd name="T28" fmla="*/ 398 w 479"/>
                <a:gd name="T29" fmla="*/ 112 h 462"/>
                <a:gd name="T30" fmla="*/ 418 w 479"/>
                <a:gd name="T31" fmla="*/ 102 h 462"/>
                <a:gd name="T32" fmla="*/ 404 w 479"/>
                <a:gd name="T33" fmla="*/ 64 h 462"/>
                <a:gd name="T34" fmla="*/ 110 w 479"/>
                <a:gd name="T35" fmla="*/ 78 h 462"/>
                <a:gd name="T36" fmla="*/ 86 w 479"/>
                <a:gd name="T37" fmla="*/ 117 h 462"/>
                <a:gd name="T38" fmla="*/ 104 w 479"/>
                <a:gd name="T39" fmla="*/ 37 h 462"/>
                <a:gd name="T40" fmla="*/ 443 w 479"/>
                <a:gd name="T41" fmla="*/ 55 h 462"/>
                <a:gd name="T42" fmla="*/ 455 w 479"/>
                <a:gd name="T43" fmla="*/ 111 h 462"/>
                <a:gd name="T44" fmla="*/ 458 w 479"/>
                <a:gd name="T45" fmla="*/ 113 h 462"/>
                <a:gd name="T46" fmla="*/ 459 w 479"/>
                <a:gd name="T47" fmla="*/ 113 h 462"/>
                <a:gd name="T48" fmla="*/ 468 w 479"/>
                <a:gd name="T49" fmla="*/ 107 h 462"/>
                <a:gd name="T50" fmla="*/ 479 w 479"/>
                <a:gd name="T51" fmla="*/ 37 h 462"/>
                <a:gd name="T52" fmla="*/ 86 w 479"/>
                <a:gd name="T53" fmla="*/ 0 h 462"/>
                <a:gd name="T54" fmla="*/ 49 w 479"/>
                <a:gd name="T55" fmla="*/ 117 h 462"/>
                <a:gd name="T56" fmla="*/ 0 w 479"/>
                <a:gd name="T57" fmla="*/ 144 h 462"/>
                <a:gd name="T58" fmla="*/ 49 w 479"/>
                <a:gd name="T59" fmla="*/ 172 h 462"/>
                <a:gd name="T60" fmla="*/ 27 w 479"/>
                <a:gd name="T61" fmla="*/ 287 h 462"/>
                <a:gd name="T62" fmla="*/ 27 w 479"/>
                <a:gd name="T63" fmla="*/ 342 h 462"/>
                <a:gd name="T64" fmla="*/ 49 w 479"/>
                <a:gd name="T65" fmla="*/ 426 h 462"/>
                <a:gd name="T66" fmla="*/ 287 w 479"/>
                <a:gd name="T67" fmla="*/ 462 h 462"/>
                <a:gd name="T68" fmla="*/ 86 w 479"/>
                <a:gd name="T69" fmla="*/ 172 h 462"/>
                <a:gd name="T70" fmla="*/ 110 w 479"/>
                <a:gd name="T71" fmla="*/ 287 h 462"/>
                <a:gd name="T72" fmla="*/ 86 w 479"/>
                <a:gd name="T73" fmla="*/ 172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79" h="462">
                  <a:moveTo>
                    <a:pt x="280" y="436"/>
                  </a:moveTo>
                  <a:cubicBezTo>
                    <a:pt x="279" y="433"/>
                    <a:pt x="279" y="429"/>
                    <a:pt x="279" y="426"/>
                  </a:cubicBezTo>
                  <a:cubicBezTo>
                    <a:pt x="104" y="426"/>
                    <a:pt x="104" y="426"/>
                    <a:pt x="104" y="426"/>
                  </a:cubicBezTo>
                  <a:cubicBezTo>
                    <a:pt x="94" y="426"/>
                    <a:pt x="86" y="417"/>
                    <a:pt x="86" y="407"/>
                  </a:cubicBezTo>
                  <a:cubicBezTo>
                    <a:pt x="86" y="342"/>
                    <a:pt x="86" y="342"/>
                    <a:pt x="86" y="342"/>
                  </a:cubicBezTo>
                  <a:cubicBezTo>
                    <a:pt x="110" y="342"/>
                    <a:pt x="110" y="342"/>
                    <a:pt x="110" y="342"/>
                  </a:cubicBezTo>
                  <a:cubicBezTo>
                    <a:pt x="110" y="384"/>
                    <a:pt x="110" y="384"/>
                    <a:pt x="110" y="384"/>
                  </a:cubicBezTo>
                  <a:cubicBezTo>
                    <a:pt x="110" y="392"/>
                    <a:pt x="116" y="398"/>
                    <a:pt x="124" y="398"/>
                  </a:cubicBezTo>
                  <a:cubicBezTo>
                    <a:pt x="280" y="398"/>
                    <a:pt x="280" y="398"/>
                    <a:pt x="280" y="398"/>
                  </a:cubicBezTo>
                  <a:cubicBezTo>
                    <a:pt x="283" y="370"/>
                    <a:pt x="292" y="343"/>
                    <a:pt x="302" y="318"/>
                  </a:cubicBezTo>
                  <a:cubicBezTo>
                    <a:pt x="291" y="323"/>
                    <a:pt x="279" y="325"/>
                    <a:pt x="266" y="325"/>
                  </a:cubicBezTo>
                  <a:cubicBezTo>
                    <a:pt x="210" y="325"/>
                    <a:pt x="165" y="280"/>
                    <a:pt x="165" y="225"/>
                  </a:cubicBezTo>
                  <a:cubicBezTo>
                    <a:pt x="165" y="169"/>
                    <a:pt x="210" y="124"/>
                    <a:pt x="266" y="124"/>
                  </a:cubicBezTo>
                  <a:cubicBezTo>
                    <a:pt x="321" y="124"/>
                    <a:pt x="366" y="169"/>
                    <a:pt x="366" y="225"/>
                  </a:cubicBezTo>
                  <a:cubicBezTo>
                    <a:pt x="366" y="226"/>
                    <a:pt x="366" y="227"/>
                    <a:pt x="366" y="228"/>
                  </a:cubicBezTo>
                  <a:cubicBezTo>
                    <a:pt x="372" y="224"/>
                    <a:pt x="378" y="220"/>
                    <a:pt x="383" y="218"/>
                  </a:cubicBezTo>
                  <a:cubicBezTo>
                    <a:pt x="388" y="215"/>
                    <a:pt x="388" y="205"/>
                    <a:pt x="384" y="200"/>
                  </a:cubicBezTo>
                  <a:cubicBezTo>
                    <a:pt x="382" y="198"/>
                    <a:pt x="381" y="196"/>
                    <a:pt x="379" y="193"/>
                  </a:cubicBezTo>
                  <a:cubicBezTo>
                    <a:pt x="375" y="187"/>
                    <a:pt x="373" y="181"/>
                    <a:pt x="370" y="175"/>
                  </a:cubicBezTo>
                  <a:cubicBezTo>
                    <a:pt x="369" y="173"/>
                    <a:pt x="368" y="170"/>
                    <a:pt x="367" y="169"/>
                  </a:cubicBezTo>
                  <a:cubicBezTo>
                    <a:pt x="363" y="162"/>
                    <a:pt x="363" y="162"/>
                    <a:pt x="363" y="162"/>
                  </a:cubicBezTo>
                  <a:cubicBezTo>
                    <a:pt x="359" y="155"/>
                    <a:pt x="356" y="148"/>
                    <a:pt x="352" y="142"/>
                  </a:cubicBezTo>
                  <a:cubicBezTo>
                    <a:pt x="347" y="133"/>
                    <a:pt x="347" y="123"/>
                    <a:pt x="352" y="115"/>
                  </a:cubicBezTo>
                  <a:cubicBezTo>
                    <a:pt x="356" y="108"/>
                    <a:pt x="364" y="104"/>
                    <a:pt x="373" y="104"/>
                  </a:cubicBezTo>
                  <a:cubicBezTo>
                    <a:pt x="377" y="104"/>
                    <a:pt x="381" y="105"/>
                    <a:pt x="385" y="107"/>
                  </a:cubicBezTo>
                  <a:cubicBezTo>
                    <a:pt x="389" y="109"/>
                    <a:pt x="391" y="110"/>
                    <a:pt x="393" y="112"/>
                  </a:cubicBezTo>
                  <a:cubicBezTo>
                    <a:pt x="394" y="112"/>
                    <a:pt x="394" y="113"/>
                    <a:pt x="395" y="113"/>
                  </a:cubicBezTo>
                  <a:cubicBezTo>
                    <a:pt x="395" y="113"/>
                    <a:pt x="395" y="113"/>
                    <a:pt x="395" y="113"/>
                  </a:cubicBezTo>
                  <a:cubicBezTo>
                    <a:pt x="395" y="113"/>
                    <a:pt x="396" y="113"/>
                    <a:pt x="396" y="113"/>
                  </a:cubicBezTo>
                  <a:cubicBezTo>
                    <a:pt x="396" y="113"/>
                    <a:pt x="397" y="112"/>
                    <a:pt x="398" y="112"/>
                  </a:cubicBezTo>
                  <a:cubicBezTo>
                    <a:pt x="399" y="111"/>
                    <a:pt x="401" y="109"/>
                    <a:pt x="403" y="108"/>
                  </a:cubicBezTo>
                  <a:cubicBezTo>
                    <a:pt x="408" y="105"/>
                    <a:pt x="413" y="103"/>
                    <a:pt x="418" y="102"/>
                  </a:cubicBezTo>
                  <a:cubicBezTo>
                    <a:pt x="418" y="78"/>
                    <a:pt x="418" y="78"/>
                    <a:pt x="418" y="78"/>
                  </a:cubicBezTo>
                  <a:cubicBezTo>
                    <a:pt x="418" y="71"/>
                    <a:pt x="412" y="64"/>
                    <a:pt x="404" y="64"/>
                  </a:cubicBezTo>
                  <a:cubicBezTo>
                    <a:pt x="124" y="64"/>
                    <a:pt x="124" y="64"/>
                    <a:pt x="124" y="64"/>
                  </a:cubicBezTo>
                  <a:cubicBezTo>
                    <a:pt x="116" y="64"/>
                    <a:pt x="110" y="71"/>
                    <a:pt x="110" y="78"/>
                  </a:cubicBezTo>
                  <a:cubicBezTo>
                    <a:pt x="110" y="117"/>
                    <a:pt x="110" y="117"/>
                    <a:pt x="110" y="117"/>
                  </a:cubicBezTo>
                  <a:cubicBezTo>
                    <a:pt x="86" y="117"/>
                    <a:pt x="86" y="117"/>
                    <a:pt x="86" y="117"/>
                  </a:cubicBezTo>
                  <a:cubicBezTo>
                    <a:pt x="86" y="55"/>
                    <a:pt x="86" y="55"/>
                    <a:pt x="86" y="55"/>
                  </a:cubicBezTo>
                  <a:cubicBezTo>
                    <a:pt x="86" y="45"/>
                    <a:pt x="94" y="37"/>
                    <a:pt x="104" y="37"/>
                  </a:cubicBezTo>
                  <a:cubicBezTo>
                    <a:pt x="424" y="37"/>
                    <a:pt x="424" y="37"/>
                    <a:pt x="424" y="37"/>
                  </a:cubicBezTo>
                  <a:cubicBezTo>
                    <a:pt x="434" y="37"/>
                    <a:pt x="443" y="45"/>
                    <a:pt x="443" y="55"/>
                  </a:cubicBezTo>
                  <a:cubicBezTo>
                    <a:pt x="443" y="104"/>
                    <a:pt x="443" y="104"/>
                    <a:pt x="443" y="104"/>
                  </a:cubicBezTo>
                  <a:cubicBezTo>
                    <a:pt x="449" y="106"/>
                    <a:pt x="453" y="109"/>
                    <a:pt x="455" y="111"/>
                  </a:cubicBezTo>
                  <a:cubicBezTo>
                    <a:pt x="456" y="112"/>
                    <a:pt x="456" y="112"/>
                    <a:pt x="456" y="112"/>
                  </a:cubicBezTo>
                  <a:cubicBezTo>
                    <a:pt x="457" y="112"/>
                    <a:pt x="457" y="113"/>
                    <a:pt x="458" y="113"/>
                  </a:cubicBezTo>
                  <a:cubicBezTo>
                    <a:pt x="458" y="113"/>
                    <a:pt x="458" y="113"/>
                    <a:pt x="458" y="113"/>
                  </a:cubicBezTo>
                  <a:cubicBezTo>
                    <a:pt x="458" y="113"/>
                    <a:pt x="459" y="113"/>
                    <a:pt x="459" y="113"/>
                  </a:cubicBezTo>
                  <a:cubicBezTo>
                    <a:pt x="459" y="113"/>
                    <a:pt x="460" y="112"/>
                    <a:pt x="461" y="112"/>
                  </a:cubicBezTo>
                  <a:cubicBezTo>
                    <a:pt x="462" y="110"/>
                    <a:pt x="465" y="109"/>
                    <a:pt x="468" y="107"/>
                  </a:cubicBezTo>
                  <a:cubicBezTo>
                    <a:pt x="472" y="105"/>
                    <a:pt x="475" y="104"/>
                    <a:pt x="479" y="104"/>
                  </a:cubicBezTo>
                  <a:cubicBezTo>
                    <a:pt x="479" y="37"/>
                    <a:pt x="479" y="37"/>
                    <a:pt x="479" y="37"/>
                  </a:cubicBezTo>
                  <a:cubicBezTo>
                    <a:pt x="479" y="16"/>
                    <a:pt x="463" y="0"/>
                    <a:pt x="443" y="0"/>
                  </a:cubicBezTo>
                  <a:cubicBezTo>
                    <a:pt x="86" y="0"/>
                    <a:pt x="86" y="0"/>
                    <a:pt x="86" y="0"/>
                  </a:cubicBezTo>
                  <a:cubicBezTo>
                    <a:pt x="66" y="0"/>
                    <a:pt x="49" y="16"/>
                    <a:pt x="49" y="37"/>
                  </a:cubicBezTo>
                  <a:cubicBezTo>
                    <a:pt x="49" y="117"/>
                    <a:pt x="49" y="117"/>
                    <a:pt x="49" y="117"/>
                  </a:cubicBezTo>
                  <a:cubicBezTo>
                    <a:pt x="27" y="117"/>
                    <a:pt x="27" y="117"/>
                    <a:pt x="27" y="117"/>
                  </a:cubicBezTo>
                  <a:cubicBezTo>
                    <a:pt x="12" y="117"/>
                    <a:pt x="0" y="129"/>
                    <a:pt x="0" y="144"/>
                  </a:cubicBezTo>
                  <a:cubicBezTo>
                    <a:pt x="0" y="160"/>
                    <a:pt x="12" y="172"/>
                    <a:pt x="27" y="172"/>
                  </a:cubicBezTo>
                  <a:cubicBezTo>
                    <a:pt x="49" y="172"/>
                    <a:pt x="49" y="172"/>
                    <a:pt x="49" y="172"/>
                  </a:cubicBezTo>
                  <a:cubicBezTo>
                    <a:pt x="49" y="287"/>
                    <a:pt x="49" y="287"/>
                    <a:pt x="49" y="287"/>
                  </a:cubicBezTo>
                  <a:cubicBezTo>
                    <a:pt x="27" y="287"/>
                    <a:pt x="27" y="287"/>
                    <a:pt x="27" y="287"/>
                  </a:cubicBezTo>
                  <a:cubicBezTo>
                    <a:pt x="12" y="287"/>
                    <a:pt x="0" y="299"/>
                    <a:pt x="0" y="314"/>
                  </a:cubicBezTo>
                  <a:cubicBezTo>
                    <a:pt x="0" y="330"/>
                    <a:pt x="12" y="342"/>
                    <a:pt x="27" y="342"/>
                  </a:cubicBezTo>
                  <a:cubicBezTo>
                    <a:pt x="49" y="342"/>
                    <a:pt x="49" y="342"/>
                    <a:pt x="49" y="342"/>
                  </a:cubicBezTo>
                  <a:cubicBezTo>
                    <a:pt x="49" y="426"/>
                    <a:pt x="49" y="426"/>
                    <a:pt x="49" y="426"/>
                  </a:cubicBezTo>
                  <a:cubicBezTo>
                    <a:pt x="49" y="446"/>
                    <a:pt x="66" y="462"/>
                    <a:pt x="86" y="462"/>
                  </a:cubicBezTo>
                  <a:cubicBezTo>
                    <a:pt x="287" y="462"/>
                    <a:pt x="287" y="462"/>
                    <a:pt x="287" y="462"/>
                  </a:cubicBezTo>
                  <a:cubicBezTo>
                    <a:pt x="284" y="454"/>
                    <a:pt x="281" y="445"/>
                    <a:pt x="280" y="436"/>
                  </a:cubicBezTo>
                  <a:close/>
                  <a:moveTo>
                    <a:pt x="86" y="172"/>
                  </a:moveTo>
                  <a:cubicBezTo>
                    <a:pt x="110" y="172"/>
                    <a:pt x="110" y="172"/>
                    <a:pt x="110" y="172"/>
                  </a:cubicBezTo>
                  <a:cubicBezTo>
                    <a:pt x="110" y="287"/>
                    <a:pt x="110" y="287"/>
                    <a:pt x="110" y="287"/>
                  </a:cubicBezTo>
                  <a:cubicBezTo>
                    <a:pt x="86" y="287"/>
                    <a:pt x="86" y="287"/>
                    <a:pt x="86" y="287"/>
                  </a:cubicBezTo>
                  <a:lnTo>
                    <a:pt x="86" y="172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7" name="Freeform 71"/>
            <p:cNvSpPr>
              <a:spLocks noEditPoints="1"/>
            </p:cNvSpPr>
            <p:nvPr/>
          </p:nvSpPr>
          <p:spPr bwMode="auto">
            <a:xfrm>
              <a:off x="-5619751" y="4338638"/>
              <a:ext cx="217488" cy="219075"/>
            </a:xfrm>
            <a:custGeom>
              <a:gdLst>
                <a:gd name="T0" fmla="*/ 161 w 164"/>
                <a:gd name="T1" fmla="*/ 106 h 165"/>
                <a:gd name="T2" fmla="*/ 164 w 164"/>
                <a:gd name="T3" fmla="*/ 83 h 165"/>
                <a:gd name="T4" fmla="*/ 82 w 164"/>
                <a:gd name="T5" fmla="*/ 0 h 165"/>
                <a:gd name="T6" fmla="*/ 0 w 164"/>
                <a:gd name="T7" fmla="*/ 83 h 165"/>
                <a:gd name="T8" fmla="*/ 82 w 164"/>
                <a:gd name="T9" fmla="*/ 165 h 165"/>
                <a:gd name="T10" fmla="*/ 132 w 164"/>
                <a:gd name="T11" fmla="*/ 148 h 165"/>
                <a:gd name="T12" fmla="*/ 161 w 164"/>
                <a:gd name="T13" fmla="*/ 106 h 165"/>
                <a:gd name="T14" fmla="*/ 82 w 164"/>
                <a:gd name="T15" fmla="*/ 124 h 165"/>
                <a:gd name="T16" fmla="*/ 41 w 164"/>
                <a:gd name="T17" fmla="*/ 83 h 165"/>
                <a:gd name="T18" fmla="*/ 82 w 164"/>
                <a:gd name="T19" fmla="*/ 41 h 165"/>
                <a:gd name="T20" fmla="*/ 122 w 164"/>
                <a:gd name="T21" fmla="*/ 72 h 165"/>
                <a:gd name="T22" fmla="*/ 141 w 164"/>
                <a:gd name="T23" fmla="*/ 81 h 165"/>
                <a:gd name="T24" fmla="*/ 122 w 164"/>
                <a:gd name="T25" fmla="*/ 92 h 165"/>
                <a:gd name="T26" fmla="*/ 82 w 164"/>
                <a:gd name="T27" fmla="*/ 124 h 1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64" h="165">
                  <a:moveTo>
                    <a:pt x="161" y="106"/>
                  </a:moveTo>
                  <a:cubicBezTo>
                    <a:pt x="163" y="99"/>
                    <a:pt x="164" y="91"/>
                    <a:pt x="164" y="83"/>
                  </a:cubicBezTo>
                  <a:cubicBezTo>
                    <a:pt x="164" y="37"/>
                    <a:pt x="127" y="0"/>
                    <a:pt x="82" y="0"/>
                  </a:cubicBezTo>
                  <a:cubicBezTo>
                    <a:pt x="36" y="0"/>
                    <a:pt x="0" y="37"/>
                    <a:pt x="0" y="83"/>
                  </a:cubicBezTo>
                  <a:cubicBezTo>
                    <a:pt x="0" y="128"/>
                    <a:pt x="36" y="165"/>
                    <a:pt x="82" y="165"/>
                  </a:cubicBezTo>
                  <a:cubicBezTo>
                    <a:pt x="101" y="165"/>
                    <a:pt x="118" y="159"/>
                    <a:pt x="132" y="148"/>
                  </a:cubicBezTo>
                  <a:cubicBezTo>
                    <a:pt x="141" y="131"/>
                    <a:pt x="151" y="117"/>
                    <a:pt x="161" y="106"/>
                  </a:cubicBezTo>
                  <a:close/>
                  <a:moveTo>
                    <a:pt x="82" y="124"/>
                  </a:moveTo>
                  <a:cubicBezTo>
                    <a:pt x="59" y="124"/>
                    <a:pt x="41" y="105"/>
                    <a:pt x="41" y="83"/>
                  </a:cubicBezTo>
                  <a:cubicBezTo>
                    <a:pt x="41" y="60"/>
                    <a:pt x="59" y="41"/>
                    <a:pt x="82" y="41"/>
                  </a:cubicBezTo>
                  <a:cubicBezTo>
                    <a:pt x="101" y="41"/>
                    <a:pt x="117" y="54"/>
                    <a:pt x="122" y="72"/>
                  </a:cubicBezTo>
                  <a:cubicBezTo>
                    <a:pt x="141" y="81"/>
                    <a:pt x="141" y="81"/>
                    <a:pt x="141" y="81"/>
                  </a:cubicBezTo>
                  <a:cubicBezTo>
                    <a:pt x="122" y="92"/>
                    <a:pt x="122" y="92"/>
                    <a:pt x="122" y="92"/>
                  </a:cubicBezTo>
                  <a:cubicBezTo>
                    <a:pt x="118" y="110"/>
                    <a:pt x="101" y="124"/>
                    <a:pt x="82" y="12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8" name="Freeform 72"/>
            <p:cNvSpPr/>
            <p:nvPr/>
          </p:nvSpPr>
          <p:spPr bwMode="auto">
            <a:xfrm>
              <a:off x="-5138738" y="4365625"/>
              <a:ext cx="128588" cy="76200"/>
            </a:xfrm>
            <a:custGeom>
              <a:gdLst>
                <a:gd name="T0" fmla="*/ 19 w 97"/>
                <a:gd name="T1" fmla="*/ 37 h 58"/>
                <a:gd name="T2" fmla="*/ 24 w 97"/>
                <a:gd name="T3" fmla="*/ 48 h 58"/>
                <a:gd name="T4" fmla="*/ 37 w 97"/>
                <a:gd name="T5" fmla="*/ 58 h 58"/>
                <a:gd name="T6" fmla="*/ 60 w 97"/>
                <a:gd name="T7" fmla="*/ 58 h 58"/>
                <a:gd name="T8" fmla="*/ 79 w 97"/>
                <a:gd name="T9" fmla="*/ 36 h 58"/>
                <a:gd name="T10" fmla="*/ 95 w 97"/>
                <a:gd name="T11" fmla="*/ 6 h 58"/>
                <a:gd name="T12" fmla="*/ 91 w 97"/>
                <a:gd name="T13" fmla="*/ 2 h 58"/>
                <a:gd name="T14" fmla="*/ 75 w 97"/>
                <a:gd name="T15" fmla="*/ 9 h 58"/>
                <a:gd name="T16" fmla="*/ 50 w 97"/>
                <a:gd name="T17" fmla="*/ 0 h 58"/>
                <a:gd name="T18" fmla="*/ 48 w 97"/>
                <a:gd name="T19" fmla="*/ 0 h 58"/>
                <a:gd name="T20" fmla="*/ 47 w 97"/>
                <a:gd name="T21" fmla="*/ 0 h 58"/>
                <a:gd name="T22" fmla="*/ 22 w 97"/>
                <a:gd name="T23" fmla="*/ 9 h 58"/>
                <a:gd name="T24" fmla="*/ 6 w 97"/>
                <a:gd name="T25" fmla="*/ 2 h 58"/>
                <a:gd name="T26" fmla="*/ 2 w 97"/>
                <a:gd name="T27" fmla="*/ 6 h 58"/>
                <a:gd name="T28" fmla="*/ 19 w 97"/>
                <a:gd name="T29" fmla="*/ 37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7" h="57">
                  <a:moveTo>
                    <a:pt x="19" y="37"/>
                  </a:moveTo>
                  <a:cubicBezTo>
                    <a:pt x="21" y="40"/>
                    <a:pt x="22" y="44"/>
                    <a:pt x="24" y="48"/>
                  </a:cubicBezTo>
                  <a:cubicBezTo>
                    <a:pt x="27" y="53"/>
                    <a:pt x="31" y="58"/>
                    <a:pt x="37" y="58"/>
                  </a:cubicBezTo>
                  <a:cubicBezTo>
                    <a:pt x="60" y="58"/>
                    <a:pt x="60" y="58"/>
                    <a:pt x="60" y="58"/>
                  </a:cubicBezTo>
                  <a:cubicBezTo>
                    <a:pt x="70" y="58"/>
                    <a:pt x="75" y="43"/>
                    <a:pt x="79" y="36"/>
                  </a:cubicBezTo>
                  <a:cubicBezTo>
                    <a:pt x="84" y="26"/>
                    <a:pt x="90" y="16"/>
                    <a:pt x="95" y="6"/>
                  </a:cubicBezTo>
                  <a:cubicBezTo>
                    <a:pt x="97" y="3"/>
                    <a:pt x="95" y="0"/>
                    <a:pt x="91" y="2"/>
                  </a:cubicBezTo>
                  <a:cubicBezTo>
                    <a:pt x="86" y="4"/>
                    <a:pt x="84" y="9"/>
                    <a:pt x="75" y="9"/>
                  </a:cubicBezTo>
                  <a:cubicBezTo>
                    <a:pt x="62" y="9"/>
                    <a:pt x="62" y="0"/>
                    <a:pt x="50" y="0"/>
                  </a:cubicBezTo>
                  <a:cubicBezTo>
                    <a:pt x="49" y="0"/>
                    <a:pt x="49" y="0"/>
                    <a:pt x="48" y="0"/>
                  </a:cubicBezTo>
                  <a:cubicBezTo>
                    <a:pt x="48" y="0"/>
                    <a:pt x="48" y="0"/>
                    <a:pt x="47" y="0"/>
                  </a:cubicBezTo>
                  <a:cubicBezTo>
                    <a:pt x="35" y="0"/>
                    <a:pt x="35" y="9"/>
                    <a:pt x="22" y="9"/>
                  </a:cubicBezTo>
                  <a:cubicBezTo>
                    <a:pt x="13" y="9"/>
                    <a:pt x="11" y="4"/>
                    <a:pt x="6" y="2"/>
                  </a:cubicBezTo>
                  <a:cubicBezTo>
                    <a:pt x="2" y="0"/>
                    <a:pt x="0" y="3"/>
                    <a:pt x="2" y="6"/>
                  </a:cubicBezTo>
                  <a:cubicBezTo>
                    <a:pt x="7" y="16"/>
                    <a:pt x="13" y="26"/>
                    <a:pt x="19" y="37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2" name="Freeform 73"/>
            <p:cNvSpPr/>
            <p:nvPr/>
          </p:nvSpPr>
          <p:spPr bwMode="auto">
            <a:xfrm>
              <a:off x="-5102226" y="4451350"/>
              <a:ext cx="57150" cy="23813"/>
            </a:xfrm>
            <a:custGeom>
              <a:gdLst>
                <a:gd name="T0" fmla="*/ 43 w 43"/>
                <a:gd name="T1" fmla="*/ 4 h 18"/>
                <a:gd name="T2" fmla="*/ 39 w 43"/>
                <a:gd name="T3" fmla="*/ 0 h 18"/>
                <a:gd name="T4" fmla="*/ 5 w 43"/>
                <a:gd name="T5" fmla="*/ 0 h 18"/>
                <a:gd name="T6" fmla="*/ 0 w 43"/>
                <a:gd name="T7" fmla="*/ 4 h 18"/>
                <a:gd name="T8" fmla="*/ 4 w 43"/>
                <a:gd name="T9" fmla="*/ 9 h 18"/>
                <a:gd name="T10" fmla="*/ 0 w 43"/>
                <a:gd name="T11" fmla="*/ 13 h 18"/>
                <a:gd name="T12" fmla="*/ 5 w 43"/>
                <a:gd name="T13" fmla="*/ 18 h 18"/>
                <a:gd name="T14" fmla="*/ 39 w 43"/>
                <a:gd name="T15" fmla="*/ 18 h 18"/>
                <a:gd name="T16" fmla="*/ 43 w 43"/>
                <a:gd name="T17" fmla="*/ 13 h 18"/>
                <a:gd name="T18" fmla="*/ 40 w 43"/>
                <a:gd name="T19" fmla="*/ 9 h 18"/>
                <a:gd name="T20" fmla="*/ 43 w 43"/>
                <a:gd name="T21" fmla="*/ 4 h 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3" h="18">
                  <a:moveTo>
                    <a:pt x="43" y="4"/>
                  </a:moveTo>
                  <a:cubicBezTo>
                    <a:pt x="43" y="2"/>
                    <a:pt x="41" y="0"/>
                    <a:pt x="39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6"/>
                    <a:pt x="2" y="8"/>
                    <a:pt x="4" y="9"/>
                  </a:cubicBezTo>
                  <a:cubicBezTo>
                    <a:pt x="2" y="9"/>
                    <a:pt x="0" y="11"/>
                    <a:pt x="0" y="13"/>
                  </a:cubicBezTo>
                  <a:cubicBezTo>
                    <a:pt x="0" y="16"/>
                    <a:pt x="2" y="18"/>
                    <a:pt x="5" y="18"/>
                  </a:cubicBezTo>
                  <a:cubicBezTo>
                    <a:pt x="39" y="18"/>
                    <a:pt x="39" y="18"/>
                    <a:pt x="39" y="18"/>
                  </a:cubicBezTo>
                  <a:cubicBezTo>
                    <a:pt x="41" y="18"/>
                    <a:pt x="43" y="16"/>
                    <a:pt x="43" y="13"/>
                  </a:cubicBezTo>
                  <a:cubicBezTo>
                    <a:pt x="43" y="11"/>
                    <a:pt x="42" y="9"/>
                    <a:pt x="40" y="9"/>
                  </a:cubicBezTo>
                  <a:cubicBezTo>
                    <a:pt x="42" y="8"/>
                    <a:pt x="43" y="6"/>
                    <a:pt x="43" y="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" name="Freeform 74"/>
            <p:cNvSpPr/>
            <p:nvPr/>
          </p:nvSpPr>
          <p:spPr bwMode="auto">
            <a:xfrm>
              <a:off x="-5097463" y="4578350"/>
              <a:ext cx="17463" cy="52388"/>
            </a:xfrm>
            <a:custGeom>
              <a:gdLst>
                <a:gd name="T0" fmla="*/ 13 w 13"/>
                <a:gd name="T1" fmla="*/ 0 h 40"/>
                <a:gd name="T2" fmla="*/ 0 w 13"/>
                <a:gd name="T3" fmla="*/ 18 h 40"/>
                <a:gd name="T4" fmla="*/ 13 w 13"/>
                <a:gd name="T5" fmla="*/ 40 h 40"/>
                <a:gd name="T6" fmla="*/ 13 w 13"/>
                <a:gd name="T7" fmla="*/ 0 h 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40">
                  <a:moveTo>
                    <a:pt x="13" y="0"/>
                  </a:moveTo>
                  <a:cubicBezTo>
                    <a:pt x="4" y="2"/>
                    <a:pt x="0" y="9"/>
                    <a:pt x="0" y="18"/>
                  </a:cubicBezTo>
                  <a:cubicBezTo>
                    <a:pt x="0" y="28"/>
                    <a:pt x="4" y="36"/>
                    <a:pt x="13" y="40"/>
                  </a:cubicBezTo>
                  <a:lnTo>
                    <a:pt x="13" y="0"/>
                  </a:ln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4" name="Freeform 75"/>
            <p:cNvSpPr/>
            <p:nvPr/>
          </p:nvSpPr>
          <p:spPr bwMode="auto">
            <a:xfrm>
              <a:off x="-5065713" y="4654550"/>
              <a:ext cx="22225" cy="58738"/>
            </a:xfrm>
            <a:custGeom>
              <a:gdLst>
                <a:gd name="T0" fmla="*/ 0 w 16"/>
                <a:gd name="T1" fmla="*/ 0 h 44"/>
                <a:gd name="T2" fmla="*/ 0 w 16"/>
                <a:gd name="T3" fmla="*/ 44 h 44"/>
                <a:gd name="T4" fmla="*/ 16 w 16"/>
                <a:gd name="T5" fmla="*/ 24 h 44"/>
                <a:gd name="T6" fmla="*/ 0 w 16"/>
                <a:gd name="T7" fmla="*/ 0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44">
                  <a:moveTo>
                    <a:pt x="0" y="0"/>
                  </a:moveTo>
                  <a:cubicBezTo>
                    <a:pt x="0" y="44"/>
                    <a:pt x="0" y="44"/>
                    <a:pt x="0" y="44"/>
                  </a:cubicBezTo>
                  <a:cubicBezTo>
                    <a:pt x="11" y="43"/>
                    <a:pt x="16" y="35"/>
                    <a:pt x="16" y="24"/>
                  </a:cubicBezTo>
                  <a:cubicBezTo>
                    <a:pt x="16" y="12"/>
                    <a:pt x="12" y="5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5" name="Freeform 76"/>
            <p:cNvSpPr/>
            <p:nvPr/>
          </p:nvSpPr>
          <p:spPr bwMode="auto">
            <a:xfrm>
              <a:off x="-5106988" y="4637088"/>
              <a:ext cx="26988" cy="76200"/>
            </a:xfrm>
            <a:custGeom>
              <a:gdLst>
                <a:gd name="T0" fmla="*/ 0 w 21"/>
                <a:gd name="T1" fmla="*/ 0 h 57"/>
                <a:gd name="T2" fmla="*/ 6 w 21"/>
                <a:gd name="T3" fmla="*/ 40 h 57"/>
                <a:gd name="T4" fmla="*/ 6 w 21"/>
                <a:gd name="T5" fmla="*/ 40 h 57"/>
                <a:gd name="T6" fmla="*/ 21 w 21"/>
                <a:gd name="T7" fmla="*/ 57 h 57"/>
                <a:gd name="T8" fmla="*/ 21 w 21"/>
                <a:gd name="T9" fmla="*/ 8 h 57"/>
                <a:gd name="T10" fmla="*/ 0 w 21"/>
                <a:gd name="T11" fmla="*/ 0 h 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1" h="57">
                  <a:moveTo>
                    <a:pt x="0" y="0"/>
                  </a:moveTo>
                  <a:cubicBezTo>
                    <a:pt x="3" y="13"/>
                    <a:pt x="5" y="27"/>
                    <a:pt x="6" y="40"/>
                  </a:cubicBezTo>
                  <a:cubicBezTo>
                    <a:pt x="6" y="40"/>
                    <a:pt x="6" y="40"/>
                    <a:pt x="6" y="40"/>
                  </a:cubicBezTo>
                  <a:cubicBezTo>
                    <a:pt x="6" y="50"/>
                    <a:pt x="11" y="56"/>
                    <a:pt x="21" y="57"/>
                  </a:cubicBezTo>
                  <a:cubicBezTo>
                    <a:pt x="21" y="8"/>
                    <a:pt x="21" y="8"/>
                    <a:pt x="21" y="8"/>
                  </a:cubicBezTo>
                  <a:cubicBezTo>
                    <a:pt x="14" y="6"/>
                    <a:pt x="6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6" name="Freeform 77"/>
            <p:cNvSpPr/>
            <p:nvPr/>
          </p:nvSpPr>
          <p:spPr bwMode="auto">
            <a:xfrm>
              <a:off x="-5151438" y="4483100"/>
              <a:ext cx="219075" cy="328613"/>
            </a:xfrm>
            <a:custGeom>
              <a:gdLst>
                <a:gd name="T0" fmla="*/ 160 w 165"/>
                <a:gd name="T1" fmla="*/ 119 h 248"/>
                <a:gd name="T2" fmla="*/ 148 w 165"/>
                <a:gd name="T3" fmla="*/ 82 h 248"/>
                <a:gd name="T4" fmla="*/ 135 w 165"/>
                <a:gd name="T5" fmla="*/ 57 h 248"/>
                <a:gd name="T6" fmla="*/ 78 w 165"/>
                <a:gd name="T7" fmla="*/ 0 h 248"/>
                <a:gd name="T8" fmla="*/ 39 w 165"/>
                <a:gd name="T9" fmla="*/ 0 h 248"/>
                <a:gd name="T10" fmla="*/ 0 w 165"/>
                <a:gd name="T11" fmla="*/ 30 h 248"/>
                <a:gd name="T12" fmla="*/ 6 w 165"/>
                <a:gd name="T13" fmla="*/ 42 h 248"/>
                <a:gd name="T14" fmla="*/ 13 w 165"/>
                <a:gd name="T15" fmla="*/ 60 h 248"/>
                <a:gd name="T16" fmla="*/ 21 w 165"/>
                <a:gd name="T17" fmla="*/ 80 h 248"/>
                <a:gd name="T18" fmla="*/ 54 w 165"/>
                <a:gd name="T19" fmla="*/ 61 h 248"/>
                <a:gd name="T20" fmla="*/ 54 w 165"/>
                <a:gd name="T21" fmla="*/ 46 h 248"/>
                <a:gd name="T22" fmla="*/ 65 w 165"/>
                <a:gd name="T23" fmla="*/ 46 h 248"/>
                <a:gd name="T24" fmla="*/ 65 w 165"/>
                <a:gd name="T25" fmla="*/ 61 h 248"/>
                <a:gd name="T26" fmla="*/ 100 w 165"/>
                <a:gd name="T27" fmla="*/ 90 h 248"/>
                <a:gd name="T28" fmla="*/ 78 w 165"/>
                <a:gd name="T29" fmla="*/ 90 h 248"/>
                <a:gd name="T30" fmla="*/ 65 w 165"/>
                <a:gd name="T31" fmla="*/ 72 h 248"/>
                <a:gd name="T32" fmla="*/ 65 w 165"/>
                <a:gd name="T33" fmla="*/ 116 h 248"/>
                <a:gd name="T34" fmla="*/ 79 w 165"/>
                <a:gd name="T35" fmla="*/ 121 h 248"/>
                <a:gd name="T36" fmla="*/ 104 w 165"/>
                <a:gd name="T37" fmla="*/ 153 h 248"/>
                <a:gd name="T38" fmla="*/ 65 w 165"/>
                <a:gd name="T39" fmla="*/ 185 h 248"/>
                <a:gd name="T40" fmla="*/ 65 w 165"/>
                <a:gd name="T41" fmla="*/ 202 h 248"/>
                <a:gd name="T42" fmla="*/ 54 w 165"/>
                <a:gd name="T43" fmla="*/ 202 h 248"/>
                <a:gd name="T44" fmla="*/ 54 w 165"/>
                <a:gd name="T45" fmla="*/ 185 h 248"/>
                <a:gd name="T46" fmla="*/ 38 w 165"/>
                <a:gd name="T47" fmla="*/ 183 h 248"/>
                <a:gd name="T48" fmla="*/ 16 w 165"/>
                <a:gd name="T49" fmla="*/ 242 h 248"/>
                <a:gd name="T50" fmla="*/ 59 w 165"/>
                <a:gd name="T51" fmla="*/ 248 h 248"/>
                <a:gd name="T52" fmla="*/ 165 w 165"/>
                <a:gd name="T53" fmla="*/ 156 h 248"/>
                <a:gd name="T54" fmla="*/ 160 w 165"/>
                <a:gd name="T55" fmla="*/ 119 h 2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65" h="248">
                  <a:moveTo>
                    <a:pt x="160" y="119"/>
                  </a:moveTo>
                  <a:cubicBezTo>
                    <a:pt x="157" y="107"/>
                    <a:pt x="153" y="94"/>
                    <a:pt x="148" y="82"/>
                  </a:cubicBezTo>
                  <a:cubicBezTo>
                    <a:pt x="144" y="73"/>
                    <a:pt x="140" y="65"/>
                    <a:pt x="135" y="57"/>
                  </a:cubicBezTo>
                  <a:cubicBezTo>
                    <a:pt x="120" y="31"/>
                    <a:pt x="101" y="9"/>
                    <a:pt x="78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25" y="6"/>
                    <a:pt x="12" y="16"/>
                    <a:pt x="0" y="30"/>
                  </a:cubicBezTo>
                  <a:cubicBezTo>
                    <a:pt x="0" y="31"/>
                    <a:pt x="5" y="41"/>
                    <a:pt x="6" y="42"/>
                  </a:cubicBezTo>
                  <a:cubicBezTo>
                    <a:pt x="8" y="48"/>
                    <a:pt x="11" y="54"/>
                    <a:pt x="13" y="60"/>
                  </a:cubicBezTo>
                  <a:cubicBezTo>
                    <a:pt x="16" y="67"/>
                    <a:pt x="19" y="73"/>
                    <a:pt x="21" y="80"/>
                  </a:cubicBezTo>
                  <a:cubicBezTo>
                    <a:pt x="26" y="68"/>
                    <a:pt x="40" y="61"/>
                    <a:pt x="54" y="61"/>
                  </a:cubicBezTo>
                  <a:cubicBezTo>
                    <a:pt x="54" y="46"/>
                    <a:pt x="54" y="46"/>
                    <a:pt x="54" y="46"/>
                  </a:cubicBezTo>
                  <a:cubicBezTo>
                    <a:pt x="65" y="46"/>
                    <a:pt x="65" y="46"/>
                    <a:pt x="65" y="46"/>
                  </a:cubicBezTo>
                  <a:cubicBezTo>
                    <a:pt x="65" y="61"/>
                    <a:pt x="65" y="61"/>
                    <a:pt x="65" y="61"/>
                  </a:cubicBezTo>
                  <a:cubicBezTo>
                    <a:pt x="80" y="62"/>
                    <a:pt x="100" y="72"/>
                    <a:pt x="100" y="90"/>
                  </a:cubicBezTo>
                  <a:cubicBezTo>
                    <a:pt x="78" y="90"/>
                    <a:pt x="78" y="90"/>
                    <a:pt x="78" y="90"/>
                  </a:cubicBezTo>
                  <a:cubicBezTo>
                    <a:pt x="77" y="80"/>
                    <a:pt x="75" y="74"/>
                    <a:pt x="65" y="72"/>
                  </a:cubicBezTo>
                  <a:cubicBezTo>
                    <a:pt x="65" y="116"/>
                    <a:pt x="65" y="116"/>
                    <a:pt x="65" y="116"/>
                  </a:cubicBezTo>
                  <a:cubicBezTo>
                    <a:pt x="70" y="118"/>
                    <a:pt x="74" y="119"/>
                    <a:pt x="79" y="121"/>
                  </a:cubicBezTo>
                  <a:cubicBezTo>
                    <a:pt x="94" y="126"/>
                    <a:pt x="104" y="136"/>
                    <a:pt x="104" y="153"/>
                  </a:cubicBezTo>
                  <a:cubicBezTo>
                    <a:pt x="104" y="178"/>
                    <a:pt x="86" y="183"/>
                    <a:pt x="65" y="185"/>
                  </a:cubicBezTo>
                  <a:cubicBezTo>
                    <a:pt x="65" y="202"/>
                    <a:pt x="65" y="202"/>
                    <a:pt x="65" y="202"/>
                  </a:cubicBezTo>
                  <a:cubicBezTo>
                    <a:pt x="54" y="202"/>
                    <a:pt x="54" y="202"/>
                    <a:pt x="54" y="202"/>
                  </a:cubicBezTo>
                  <a:cubicBezTo>
                    <a:pt x="54" y="185"/>
                    <a:pt x="54" y="185"/>
                    <a:pt x="54" y="185"/>
                  </a:cubicBezTo>
                  <a:cubicBezTo>
                    <a:pt x="48" y="185"/>
                    <a:pt x="43" y="184"/>
                    <a:pt x="38" y="183"/>
                  </a:cubicBezTo>
                  <a:cubicBezTo>
                    <a:pt x="36" y="205"/>
                    <a:pt x="28" y="225"/>
                    <a:pt x="16" y="242"/>
                  </a:cubicBezTo>
                  <a:cubicBezTo>
                    <a:pt x="29" y="246"/>
                    <a:pt x="44" y="248"/>
                    <a:pt x="59" y="248"/>
                  </a:cubicBezTo>
                  <a:cubicBezTo>
                    <a:pt x="117" y="248"/>
                    <a:pt x="165" y="215"/>
                    <a:pt x="165" y="156"/>
                  </a:cubicBezTo>
                  <a:cubicBezTo>
                    <a:pt x="165" y="144"/>
                    <a:pt x="163" y="131"/>
                    <a:pt x="160" y="119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56" name="Rectangle 55"/>
          <p:cNvSpPr/>
          <p:nvPr/>
        </p:nvSpPr>
        <p:spPr>
          <a:xfrm>
            <a:off x="6282487" y="3446295"/>
            <a:ext cx="205056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不方便去太远的线下网点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graphicFrame>
        <p:nvGraphicFramePr>
          <p:cNvPr id="57" name="Chart 56"/>
          <p:cNvGraphicFramePr/>
          <p:nvPr>
            <p:extLst>
              <p:ext uri="{D42A27DB-BD31-4B8C-83A1-F6EECF244321}">
                <p14:modId xmlns:p14="http://schemas.microsoft.com/office/powerpoint/2010/main" val="3130444458"/>
              </p:ext>
            </p:extLst>
          </p:nvPr>
        </p:nvGraphicFramePr>
        <p:xfrm>
          <a:off x="93395" y="2411349"/>
          <a:ext cx="1368152" cy="849043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58" name="Rectangle 57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34724265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848278" y="212373"/>
            <a:ext cx="544568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协同经营场景</a:t>
            </a:r>
          </a:p>
        </p:txBody>
      </p:sp>
      <p:sp>
        <p:nvSpPr>
          <p:cNvPr id="17" name="Pentagon 16"/>
          <p:cNvSpPr/>
          <p:nvPr/>
        </p:nvSpPr>
        <p:spPr bwMode="gray">
          <a:xfrm>
            <a:off x="1092990" y="1202498"/>
            <a:ext cx="1502505" cy="480710"/>
          </a:xfrm>
          <a:prstGeom prst="homePlate">
            <a:avLst/>
          </a:prstGeom>
          <a:solidFill>
            <a:srgbClr val="F2F2F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活动邀请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8" name="Chevron 17"/>
          <p:cNvSpPr/>
          <p:nvPr/>
        </p:nvSpPr>
        <p:spPr bwMode="gray">
          <a:xfrm>
            <a:off x="2442500" y="1202498"/>
            <a:ext cx="2697640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社区活动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9" name="Chevron 18"/>
          <p:cNvSpPr/>
          <p:nvPr/>
        </p:nvSpPr>
        <p:spPr bwMode="gray">
          <a:xfrm>
            <a:off x="4979107" y="1202498"/>
            <a:ext cx="1753991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转化销售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23" name="Chevron 22"/>
          <p:cNvSpPr/>
          <p:nvPr/>
        </p:nvSpPr>
        <p:spPr bwMode="gray">
          <a:xfrm>
            <a:off x="6572065" y="1202498"/>
            <a:ext cx="2282494" cy="480710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使用和查看</a:t>
            </a:r>
            <a:endParaRPr 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2704929" y="4307674"/>
            <a:ext cx="1557543" cy="849518"/>
            <a:chOff x="2464303" y="2487554"/>
            <a:chExt cx="1068414" cy="849518"/>
          </a:xfrm>
        </p:grpSpPr>
        <p:sp>
          <p:nvSpPr>
            <p:cNvPr id="59" name="Rectangle 58"/>
            <p:cNvSpPr/>
            <p:nvPr/>
          </p:nvSpPr>
          <p:spPr>
            <a:xfrm>
              <a:off x="2464303" y="2487554"/>
              <a:ext cx="1068414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参加线下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讲座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 marL="171450" indent="-171450">
                <a:buClr>
                  <a:prstClr val="black"/>
                </a:buClr>
                <a:buFont typeface="Arial" pitchFamily="34" charset="0"/>
                <a:buChar char="•"/>
              </a:pPr>
              <a:r>
                <a:rPr lang="zh-CN" altLang="en-US" sz="105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讲座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人员推荐黄金投资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+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孙辈健康险的组合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76" name="Rectangle 75"/>
            <p:cNvSpPr/>
            <p:nvPr/>
          </p:nvSpPr>
          <p:spPr bwMode="gray">
            <a:xfrm>
              <a:off x="2464303" y="2487619"/>
              <a:ext cx="1016787" cy="849453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sp>
        <p:nvSpPr>
          <p:cNvPr id="78" name="Rectangle 77"/>
          <p:cNvSpPr/>
          <p:nvPr/>
        </p:nvSpPr>
        <p:spPr bwMode="gray">
          <a:xfrm>
            <a:off x="4732458" y="4528825"/>
            <a:ext cx="1698735" cy="415498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讲座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人员直接带客户到网点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RM</a:t>
            </a:r>
            <a:r>
              <a:rPr lang="zh-CN" altLang="en-US" sz="105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购买产品组合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5" name="Rectangle 94"/>
          <p:cNvSpPr/>
          <p:nvPr/>
        </p:nvSpPr>
        <p:spPr bwMode="gray">
          <a:xfrm>
            <a:off x="6990491" y="3539123"/>
            <a:ext cx="1765380" cy="900246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prstClr val="black"/>
              </a:buClr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呼叫远程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查询：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自动识别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身份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精准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回应问题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引导线上使用极简界面的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endParaRPr lang="zh-CN" altLang="en-US" sz="105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61" name="Elbow Connector 60"/>
          <p:cNvCxnSpPr>
            <a:stCxn id="78" idx="3"/>
            <a:endCxn id="95" idx="1"/>
          </p:cNvCxnSpPr>
          <p:nvPr/>
        </p:nvCxnSpPr>
        <p:spPr bwMode="auto">
          <a:xfrm flipV="1">
            <a:off x="6431193" y="3989246"/>
            <a:ext cx="559298" cy="747328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90" name="Elbow Connector 89"/>
          <p:cNvCxnSpPr>
            <a:stCxn id="76" idx="3"/>
            <a:endCxn id="78" idx="1"/>
          </p:cNvCxnSpPr>
          <p:nvPr/>
        </p:nvCxnSpPr>
        <p:spPr bwMode="auto">
          <a:xfrm>
            <a:off x="4187210" y="4732466"/>
            <a:ext cx="545248" cy="4108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grpSp>
        <p:nvGrpSpPr>
          <p:cNvPr id="92" name="Group 91"/>
          <p:cNvGrpSpPr/>
          <p:nvPr/>
        </p:nvGrpSpPr>
        <p:grpSpPr>
          <a:xfrm>
            <a:off x="4708523" y="5541466"/>
            <a:ext cx="2166589" cy="609059"/>
            <a:chOff x="3341515" y="1474949"/>
            <a:chExt cx="2166589" cy="609059"/>
          </a:xfrm>
        </p:grpSpPr>
        <p:sp>
          <p:nvSpPr>
            <p:cNvPr id="93" name="Isosceles Triangle 92"/>
            <p:cNvSpPr/>
            <p:nvPr/>
          </p:nvSpPr>
          <p:spPr bwMode="gray">
            <a:xfrm flipH="1">
              <a:off x="3341515" y="1486310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94" name="TextBox 93"/>
            <p:cNvSpPr txBox="1"/>
            <p:nvPr/>
          </p:nvSpPr>
          <p:spPr>
            <a:xfrm>
              <a:off x="3539593" y="1474949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1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cxnSp>
          <p:nvCxnSpPr>
            <p:cNvPr id="96" name="Elbow Connector 95"/>
            <p:cNvCxnSpPr/>
            <p:nvPr/>
          </p:nvCxnSpPr>
          <p:spPr bwMode="auto">
            <a:xfrm rot="16200000" flipH="1">
              <a:off x="3293669" y="1823937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97" name="TextBox 96"/>
            <p:cNvSpPr txBox="1"/>
            <p:nvPr/>
          </p:nvSpPr>
          <p:spPr>
            <a:xfrm>
              <a:off x="3557717" y="1830092"/>
              <a:ext cx="1950387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与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RM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当面沟通，办理业务</a:t>
              </a:r>
              <a:endPara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</p:txBody>
        </p:sp>
      </p:grpSp>
      <p:grpSp>
        <p:nvGrpSpPr>
          <p:cNvPr id="44" name="Group 43"/>
          <p:cNvGrpSpPr/>
          <p:nvPr/>
        </p:nvGrpSpPr>
        <p:grpSpPr>
          <a:xfrm>
            <a:off x="6990491" y="5527641"/>
            <a:ext cx="2046005" cy="948094"/>
            <a:chOff x="5885565" y="5527641"/>
            <a:chExt cx="2046005" cy="948094"/>
          </a:xfrm>
        </p:grpSpPr>
        <p:sp>
          <p:nvSpPr>
            <p:cNvPr id="79" name="Isosceles Triangle 78"/>
            <p:cNvSpPr/>
            <p:nvPr/>
          </p:nvSpPr>
          <p:spPr bwMode="gray">
            <a:xfrm flipH="1">
              <a:off x="5885565" y="5534239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2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89" name="TextBox 88"/>
            <p:cNvSpPr txBox="1"/>
            <p:nvPr/>
          </p:nvSpPr>
          <p:spPr>
            <a:xfrm>
              <a:off x="6039919" y="5527641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2</a:t>
              </a:r>
              <a:r>
                <a:rPr lang="zh-CN" altLang="en-US" sz="1200" b="1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关键时刻</a:t>
              </a:r>
            </a:p>
          </p:txBody>
        </p:sp>
        <p:sp>
          <p:nvSpPr>
            <p:cNvPr id="98" name="TextBox 97"/>
            <p:cNvSpPr txBox="1"/>
            <p:nvPr/>
          </p:nvSpPr>
          <p:spPr>
            <a:xfrm>
              <a:off x="6029582" y="5898654"/>
              <a:ext cx="1901988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便捷查询：</a:t>
              </a:r>
              <a:endParaRPr lang="en-US" altLang="zh-CN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endParaRPr>
            </a:p>
            <a:p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通过远程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T</a:t>
              </a:r>
              <a:r>
                <a:rPr lang="zh-CN" altLang="en-US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咨询，后引导到线上</a:t>
              </a:r>
              <a:r>
                <a:rPr lang="en-US" altLang="zh-CN" sz="1050" smtClean="0">
                  <a:solidFill>
                    <a:srgbClr val="C00000"/>
                  </a:solidFill>
                  <a:latin typeface="楷体" pitchFamily="49" charset="-122"/>
                  <a:ea typeface="楷体" pitchFamily="49" charset="-122"/>
                </a:rPr>
                <a:t>APP</a:t>
              </a:r>
            </a:p>
          </p:txBody>
        </p:sp>
        <p:cxnSp>
          <p:nvCxnSpPr>
            <p:cNvPr id="99" name="Elbow Connector 98"/>
            <p:cNvCxnSpPr/>
            <p:nvPr/>
          </p:nvCxnSpPr>
          <p:spPr bwMode="auto">
            <a:xfrm rot="16200000" flipH="1">
              <a:off x="5834277" y="5875830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102" name="Group 101"/>
          <p:cNvGrpSpPr/>
          <p:nvPr/>
        </p:nvGrpSpPr>
        <p:grpSpPr>
          <a:xfrm>
            <a:off x="131037" y="1844824"/>
            <a:ext cx="527077" cy="3622386"/>
            <a:chOff x="-1200215" y="1641030"/>
            <a:chExt cx="607984" cy="3622386"/>
          </a:xfrm>
        </p:grpSpPr>
        <p:sp>
          <p:nvSpPr>
            <p:cNvPr id="103" name="Rectangle 102"/>
            <p:cNvSpPr/>
            <p:nvPr/>
          </p:nvSpPr>
          <p:spPr bwMode="gray">
            <a:xfrm>
              <a:off x="-1200215" y="1641030"/>
              <a:ext cx="607984" cy="3622386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400" b="1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04" name="Straight Connector 103"/>
            <p:cNvCxnSpPr/>
            <p:nvPr/>
          </p:nvCxnSpPr>
          <p:spPr bwMode="auto">
            <a:xfrm>
              <a:off x="-1200215" y="2784696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05" name="Rectangle 104"/>
            <p:cNvSpPr/>
            <p:nvPr/>
          </p:nvSpPr>
          <p:spPr>
            <a:xfrm>
              <a:off x="-1127429" y="182624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</a:t>
              </a:r>
              <a:b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</a:b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上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-1127429" y="306896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远程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T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-1127429" y="4371197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cxnSp>
          <p:nvCxnSpPr>
            <p:cNvPr id="108" name="Straight Connector 107"/>
            <p:cNvCxnSpPr/>
            <p:nvPr/>
          </p:nvCxnSpPr>
          <p:spPr bwMode="auto">
            <a:xfrm>
              <a:off x="-1200215" y="4067513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09" name="Rounded Rectangle 108"/>
          <p:cNvSpPr/>
          <p:nvPr/>
        </p:nvSpPr>
        <p:spPr bwMode="gray">
          <a:xfrm>
            <a:off x="734606" y="1844824"/>
            <a:ext cx="8382077" cy="3622386"/>
          </a:xfrm>
          <a:prstGeom prst="roundRect">
            <a:avLst>
              <a:gd name="adj" fmla="val 3439"/>
            </a:avLst>
          </a:prstGeom>
          <a:noFill/>
          <a:ln w="2857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0" name="Flowchart: Card 109"/>
          <p:cNvSpPr/>
          <p:nvPr/>
        </p:nvSpPr>
        <p:spPr bwMode="gray">
          <a:xfrm>
            <a:off x="3850068" y="5071979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社交分享带动需求沟通</a:t>
            </a:r>
          </a:p>
        </p:txBody>
      </p:sp>
      <p:grpSp>
        <p:nvGrpSpPr>
          <p:cNvPr id="143" name="Group 142"/>
          <p:cNvGrpSpPr/>
          <p:nvPr/>
        </p:nvGrpSpPr>
        <p:grpSpPr>
          <a:xfrm>
            <a:off x="921871" y="3272754"/>
            <a:ext cx="1520628" cy="738664"/>
            <a:chOff x="639037" y="2487716"/>
            <a:chExt cx="1520628" cy="738664"/>
          </a:xfrm>
        </p:grpSpPr>
        <p:sp>
          <p:nvSpPr>
            <p:cNvPr id="144" name="Rectangle 143"/>
            <p:cNvSpPr/>
            <p:nvPr/>
          </p:nvSpPr>
          <p:spPr>
            <a:xfrm>
              <a:off x="639037" y="2491842"/>
              <a:ext cx="1520628" cy="5770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远程</a:t>
              </a:r>
              <a:r>
                <a:rPr lang="en-US" altLang="zh-CN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T</a:t>
              </a: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主动呼出：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pPr>
                <a:buClr>
                  <a:prstClr val="black"/>
                </a:buClr>
              </a:pPr>
              <a:r>
                <a:rPr lang="zh-CN" altLang="en-US" sz="105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邀请参加社区网点举办的“老年冬季养生讲座”</a:t>
              </a:r>
              <a:endPara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45" name="Rectangle 144"/>
            <p:cNvSpPr/>
            <p:nvPr/>
          </p:nvSpPr>
          <p:spPr bwMode="gray">
            <a:xfrm>
              <a:off x="639037" y="2487716"/>
              <a:ext cx="1475698" cy="738664"/>
            </a:xfrm>
            <a:prstGeom prst="rect">
              <a:avLst/>
            </a:prstGeom>
            <a:noFill/>
            <a:ln w="9525" cap="flat" cmpd="sng" algn="ctr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400" b="1" smtClean="0">
                <a:solidFill>
                  <a:prstClr val="black"/>
                </a:solidFill>
                <a:latin typeface="华文细黑" pitchFamily="2" charset="-122"/>
              </a:endParaRPr>
            </a:p>
          </p:txBody>
        </p:sp>
      </p:grpSp>
      <p:cxnSp>
        <p:nvCxnSpPr>
          <p:cNvPr id="147" name="Elbow Connector 146"/>
          <p:cNvCxnSpPr>
            <a:stCxn id="145" idx="3"/>
            <a:endCxn id="59" idx="0"/>
          </p:cNvCxnSpPr>
          <p:nvPr/>
        </p:nvCxnSpPr>
        <p:spPr bwMode="auto">
          <a:xfrm>
            <a:off x="2397569" y="3642086"/>
            <a:ext cx="1086132" cy="665588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52" name="Flowchart: Card 51"/>
          <p:cNvSpPr/>
          <p:nvPr/>
        </p:nvSpPr>
        <p:spPr bwMode="gray">
          <a:xfrm>
            <a:off x="7917048" y="4391892"/>
            <a:ext cx="1170970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360°</a:t>
            </a: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客户视图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精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准快速回应问题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6" name="Rectangle 55"/>
          <p:cNvSpPr/>
          <p:nvPr/>
        </p:nvSpPr>
        <p:spPr bwMode="gray">
          <a:xfrm>
            <a:off x="6990491" y="2107946"/>
            <a:ext cx="1765380" cy="738664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prstClr val="black"/>
              </a:buClr>
            </a:pP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APP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使用：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简单明了的主账户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断点自动跳出联系远程</a:t>
            </a: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的按钮</a:t>
            </a:r>
            <a:endParaRPr lang="zh-CN" altLang="en-US" sz="105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7" name="Flowchart: Card 56"/>
          <p:cNvSpPr/>
          <p:nvPr/>
        </p:nvSpPr>
        <p:spPr bwMode="gray">
          <a:xfrm>
            <a:off x="7911762" y="2794530"/>
            <a:ext cx="1170970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千人千面</a:t>
            </a:r>
            <a:endParaRPr kumimoji="0" lang="en-US" altLang="zh-CN" sz="1100" b="1" i="0" u="none" strike="noStrike" cap="none" normalizeH="0" baseline="0" smtClean="0">
              <a:ln>
                <a:noFill/>
              </a:ln>
              <a:solidFill>
                <a:srgbClr val="0070C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cap="none" normalizeH="0" baseline="0" smtClean="0">
                <a:ln>
                  <a:noFill/>
                </a:ln>
                <a:solidFill>
                  <a:srgbClr val="0070C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自动极简视图</a:t>
            </a:r>
          </a:p>
        </p:txBody>
      </p:sp>
      <p:cxnSp>
        <p:nvCxnSpPr>
          <p:cNvPr id="58" name="Elbow Connector 57"/>
          <p:cNvCxnSpPr>
            <a:stCxn id="95" idx="0"/>
            <a:endCxn id="56" idx="2"/>
          </p:cNvCxnSpPr>
          <p:nvPr/>
        </p:nvCxnSpPr>
        <p:spPr bwMode="auto">
          <a:xfrm rot="5400000" flipH="1" flipV="1">
            <a:off x="7526925" y="3192867"/>
            <a:ext cx="692513" cy="12700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62" name="Rectangle 61"/>
          <p:cNvSpPr/>
          <p:nvPr/>
        </p:nvSpPr>
        <p:spPr>
          <a:xfrm>
            <a:off x="194137" y="120582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客户</a:t>
            </a:r>
            <a:endParaRPr lang="en-US" altLang="zh-CN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路径</a:t>
            </a:r>
            <a:endParaRPr lang="zh-HK" altLang="en-US" sz="1400"/>
          </a:p>
        </p:txBody>
      </p:sp>
      <p:grpSp>
        <p:nvGrpSpPr>
          <p:cNvPr id="63" name="Group 62"/>
          <p:cNvGrpSpPr/>
          <p:nvPr/>
        </p:nvGrpSpPr>
        <p:grpSpPr>
          <a:xfrm>
            <a:off x="152957" y="192484"/>
            <a:ext cx="765116" cy="576072"/>
            <a:chOff x="152957" y="192484"/>
            <a:chExt cx="765116" cy="576072"/>
          </a:xfrm>
        </p:grpSpPr>
        <p:sp>
          <p:nvSpPr>
            <p:cNvPr id="64" name="Rectangle 63"/>
            <p:cNvSpPr/>
            <p:nvPr>
              <p:custDataLst>
                <p:tags r:id="rId2"/>
              </p:custDataLst>
            </p:nvPr>
          </p:nvSpPr>
          <p:spPr bwMode="auto">
            <a:xfrm>
              <a:off x="247479" y="192484"/>
              <a:ext cx="576072" cy="576072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12700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66462" tIns="33231" rIns="66462" bIns="33231"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92"/>
                </a:lnSpc>
                <a:defRPr/>
              </a:pPr>
              <a:endParaRPr lang="en-US" altLang="zh-CN" sz="12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65" name="Group 16"/>
            <p:cNvGrpSpPr/>
            <p:nvPr/>
          </p:nvGrpSpPr>
          <p:grpSpPr>
            <a:xfrm>
              <a:off x="306915" y="260648"/>
              <a:ext cx="457200" cy="274320"/>
              <a:chOff x="-5894640" y="4151313"/>
              <a:chExt cx="962277" cy="700088"/>
            </a:xfrm>
            <a:solidFill>
              <a:schemeClr val="accent2"/>
            </a:solidFill>
          </p:grpSpPr>
          <p:sp>
            <p:nvSpPr>
              <p:cNvPr id="67" name="Freeform 65"/>
              <p:cNvSpPr/>
              <p:nvPr/>
            </p:nvSpPr>
            <p:spPr bwMode="auto">
              <a:xfrm>
                <a:off x="-5375276" y="4313238"/>
                <a:ext cx="153988" cy="93663"/>
              </a:xfrm>
              <a:custGeom>
                <a:gdLst>
                  <a:gd name="T0" fmla="*/ 17 w 116"/>
                  <a:gd name="T1" fmla="*/ 35 h 71"/>
                  <a:gd name="T2" fmla="*/ 28 w 116"/>
                  <a:gd name="T3" fmla="*/ 59 h 71"/>
                  <a:gd name="T4" fmla="*/ 45 w 116"/>
                  <a:gd name="T5" fmla="*/ 71 h 71"/>
                  <a:gd name="T6" fmla="*/ 71 w 116"/>
                  <a:gd name="T7" fmla="*/ 71 h 71"/>
                  <a:gd name="T8" fmla="*/ 74 w 116"/>
                  <a:gd name="T9" fmla="*/ 70 h 71"/>
                  <a:gd name="T10" fmla="*/ 90 w 116"/>
                  <a:gd name="T11" fmla="*/ 51 h 71"/>
                  <a:gd name="T12" fmla="*/ 106 w 116"/>
                  <a:gd name="T13" fmla="*/ 22 h 71"/>
                  <a:gd name="T14" fmla="*/ 114 w 116"/>
                  <a:gd name="T15" fmla="*/ 8 h 71"/>
                  <a:gd name="T16" fmla="*/ 112 w 116"/>
                  <a:gd name="T17" fmla="*/ 2 h 71"/>
                  <a:gd name="T18" fmla="*/ 109 w 116"/>
                  <a:gd name="T19" fmla="*/ 3 h 71"/>
                  <a:gd name="T20" fmla="*/ 89 w 116"/>
                  <a:gd name="T21" fmla="*/ 12 h 71"/>
                  <a:gd name="T22" fmla="*/ 74 w 116"/>
                  <a:gd name="T23" fmla="*/ 6 h 71"/>
                  <a:gd name="T24" fmla="*/ 59 w 116"/>
                  <a:gd name="T25" fmla="*/ 0 h 71"/>
                  <a:gd name="T26" fmla="*/ 58 w 116"/>
                  <a:gd name="T27" fmla="*/ 0 h 71"/>
                  <a:gd name="T28" fmla="*/ 56 w 116"/>
                  <a:gd name="T29" fmla="*/ 0 h 71"/>
                  <a:gd name="T30" fmla="*/ 45 w 116"/>
                  <a:gd name="T31" fmla="*/ 3 h 71"/>
                  <a:gd name="T32" fmla="*/ 26 w 116"/>
                  <a:gd name="T33" fmla="*/ 12 h 71"/>
                  <a:gd name="T34" fmla="*/ 6 w 116"/>
                  <a:gd name="T35" fmla="*/ 3 h 71"/>
                  <a:gd name="T36" fmla="*/ 4 w 116"/>
                  <a:gd name="T37" fmla="*/ 2 h 71"/>
                  <a:gd name="T38" fmla="*/ 2 w 116"/>
                  <a:gd name="T39" fmla="*/ 8 h 71"/>
                  <a:gd name="T40" fmla="*/ 17 w 116"/>
                  <a:gd name="T41" fmla="*/ 35 h 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5" h="71">
                    <a:moveTo>
                      <a:pt x="17" y="35"/>
                    </a:moveTo>
                    <a:cubicBezTo>
                      <a:pt x="20" y="41"/>
                      <a:pt x="23" y="51"/>
                      <a:pt x="28" y="59"/>
                    </a:cubicBezTo>
                    <a:cubicBezTo>
                      <a:pt x="33" y="65"/>
                      <a:pt x="38" y="71"/>
                      <a:pt x="45" y="71"/>
                    </a:cubicBezTo>
                    <a:cubicBezTo>
                      <a:pt x="71" y="71"/>
                      <a:pt x="71" y="71"/>
                      <a:pt x="71" y="71"/>
                    </a:cubicBezTo>
                    <a:cubicBezTo>
                      <a:pt x="72" y="71"/>
                      <a:pt x="73" y="71"/>
                      <a:pt x="74" y="70"/>
                    </a:cubicBezTo>
                    <a:cubicBezTo>
                      <a:pt x="82" y="69"/>
                      <a:pt x="86" y="58"/>
                      <a:pt x="90" y="51"/>
                    </a:cubicBezTo>
                    <a:cubicBezTo>
                      <a:pt x="96" y="41"/>
                      <a:pt x="101" y="32"/>
                      <a:pt x="106" y="22"/>
                    </a:cubicBezTo>
                    <a:cubicBezTo>
                      <a:pt x="109" y="17"/>
                      <a:pt x="111" y="13"/>
                      <a:pt x="114" y="8"/>
                    </a:cubicBezTo>
                    <a:cubicBezTo>
                      <a:pt x="116" y="5"/>
                      <a:pt x="114" y="2"/>
                      <a:pt x="112" y="2"/>
                    </a:cubicBezTo>
                    <a:cubicBezTo>
                      <a:pt x="111" y="2"/>
                      <a:pt x="110" y="2"/>
                      <a:pt x="109" y="3"/>
                    </a:cubicBezTo>
                    <a:cubicBezTo>
                      <a:pt x="103" y="6"/>
                      <a:pt x="100" y="12"/>
                      <a:pt x="89" y="12"/>
                    </a:cubicBezTo>
                    <a:cubicBezTo>
                      <a:pt x="81" y="12"/>
                      <a:pt x="78" y="9"/>
                      <a:pt x="74" y="6"/>
                    </a:cubicBezTo>
                    <a:cubicBezTo>
                      <a:pt x="70" y="3"/>
                      <a:pt x="66" y="0"/>
                      <a:pt x="59" y="0"/>
                    </a:cubicBezTo>
                    <a:cubicBezTo>
                      <a:pt x="59" y="0"/>
                      <a:pt x="58" y="0"/>
                      <a:pt x="58" y="0"/>
                    </a:cubicBezTo>
                    <a:cubicBezTo>
                      <a:pt x="57" y="0"/>
                      <a:pt x="57" y="0"/>
                      <a:pt x="56" y="0"/>
                    </a:cubicBezTo>
                    <a:cubicBezTo>
                      <a:pt x="51" y="0"/>
                      <a:pt x="48" y="2"/>
                      <a:pt x="45" y="3"/>
                    </a:cubicBezTo>
                    <a:cubicBezTo>
                      <a:pt x="40" y="7"/>
                      <a:pt x="36" y="12"/>
                      <a:pt x="26" y="12"/>
                    </a:cubicBezTo>
                    <a:cubicBezTo>
                      <a:pt x="16" y="12"/>
                      <a:pt x="13" y="6"/>
                      <a:pt x="6" y="3"/>
                    </a:cubicBezTo>
                    <a:cubicBezTo>
                      <a:pt x="5" y="2"/>
                      <a:pt x="5" y="2"/>
                      <a:pt x="4" y="2"/>
                    </a:cubicBezTo>
                    <a:cubicBezTo>
                      <a:pt x="1" y="2"/>
                      <a:pt x="0" y="5"/>
                      <a:pt x="2" y="8"/>
                    </a:cubicBezTo>
                    <a:cubicBezTo>
                      <a:pt x="7" y="17"/>
                      <a:pt x="12" y="26"/>
                      <a:pt x="17" y="35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8" name="Freeform 66"/>
              <p:cNvSpPr/>
              <p:nvPr/>
            </p:nvSpPr>
            <p:spPr bwMode="auto">
              <a:xfrm>
                <a:off x="-5327651" y="4576763"/>
                <a:ext cx="20638" cy="61913"/>
              </a:xfrm>
              <a:custGeom>
                <a:gdLst>
                  <a:gd name="T0" fmla="*/ 0 w 15"/>
                  <a:gd name="T1" fmla="*/ 21 h 47"/>
                  <a:gd name="T2" fmla="*/ 15 w 15"/>
                  <a:gd name="T3" fmla="*/ 47 h 47"/>
                  <a:gd name="T4" fmla="*/ 15 w 15"/>
                  <a:gd name="T5" fmla="*/ 0 h 47"/>
                  <a:gd name="T6" fmla="*/ 0 w 15"/>
                  <a:gd name="T7" fmla="*/ 21 h 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5" h="47">
                    <a:moveTo>
                      <a:pt x="0" y="21"/>
                    </a:moveTo>
                    <a:cubicBezTo>
                      <a:pt x="0" y="33"/>
                      <a:pt x="4" y="41"/>
                      <a:pt x="15" y="47"/>
                    </a:cubicBezTo>
                    <a:cubicBezTo>
                      <a:pt x="15" y="0"/>
                      <a:pt x="15" y="0"/>
                      <a:pt x="15" y="0"/>
                    </a:cubicBezTo>
                    <a:cubicBezTo>
                      <a:pt x="4" y="2"/>
                      <a:pt x="0" y="11"/>
                      <a:pt x="0" y="21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9" name="Freeform 67"/>
              <p:cNvSpPr/>
              <p:nvPr/>
            </p:nvSpPr>
            <p:spPr bwMode="auto">
              <a:xfrm>
                <a:off x="-5289551" y="4665663"/>
                <a:ext cx="23813" cy="66675"/>
              </a:xfrm>
              <a:custGeom>
                <a:gdLst>
                  <a:gd name="T0" fmla="*/ 0 w 18"/>
                  <a:gd name="T1" fmla="*/ 0 h 51"/>
                  <a:gd name="T2" fmla="*/ 0 w 18"/>
                  <a:gd name="T3" fmla="*/ 51 h 51"/>
                  <a:gd name="T4" fmla="*/ 18 w 18"/>
                  <a:gd name="T5" fmla="*/ 28 h 51"/>
                  <a:gd name="T6" fmla="*/ 0 w 18"/>
                  <a:gd name="T7" fmla="*/ 0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8" h="51">
                    <a:moveTo>
                      <a:pt x="0" y="0"/>
                    </a:moveTo>
                    <a:cubicBezTo>
                      <a:pt x="0" y="51"/>
                      <a:pt x="0" y="51"/>
                      <a:pt x="0" y="51"/>
                    </a:cubicBezTo>
                    <a:cubicBezTo>
                      <a:pt x="13" y="50"/>
                      <a:pt x="18" y="41"/>
                      <a:pt x="18" y="28"/>
                    </a:cubicBezTo>
                    <a:cubicBezTo>
                      <a:pt x="18" y="14"/>
                      <a:pt x="13" y="6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0" name="Freeform 68"/>
              <p:cNvSpPr>
                <a:spLocks noEditPoints="1"/>
              </p:cNvSpPr>
              <p:nvPr/>
            </p:nvSpPr>
            <p:spPr bwMode="auto">
              <a:xfrm>
                <a:off x="-5470526" y="4456113"/>
                <a:ext cx="342900" cy="395288"/>
              </a:xfrm>
              <a:custGeom>
                <a:gdLst>
                  <a:gd name="T0" fmla="*/ 229 w 260"/>
                  <a:gd name="T1" fmla="*/ 77 h 298"/>
                  <a:gd name="T2" fmla="*/ 224 w 260"/>
                  <a:gd name="T3" fmla="*/ 68 h 298"/>
                  <a:gd name="T4" fmla="*/ 156 w 260"/>
                  <a:gd name="T5" fmla="*/ 0 h 298"/>
                  <a:gd name="T6" fmla="*/ 147 w 260"/>
                  <a:gd name="T7" fmla="*/ 0 h 298"/>
                  <a:gd name="T8" fmla="*/ 118 w 260"/>
                  <a:gd name="T9" fmla="*/ 0 h 298"/>
                  <a:gd name="T10" fmla="*/ 108 w 260"/>
                  <a:gd name="T11" fmla="*/ 0 h 298"/>
                  <a:gd name="T12" fmla="*/ 30 w 260"/>
                  <a:gd name="T13" fmla="*/ 87 h 298"/>
                  <a:gd name="T14" fmla="*/ 5 w 260"/>
                  <a:gd name="T15" fmla="*/ 202 h 298"/>
                  <a:gd name="T16" fmla="*/ 33 w 260"/>
                  <a:gd name="T17" fmla="*/ 261 h 298"/>
                  <a:gd name="T18" fmla="*/ 118 w 260"/>
                  <a:gd name="T19" fmla="*/ 298 h 298"/>
                  <a:gd name="T20" fmla="*/ 132 w 260"/>
                  <a:gd name="T21" fmla="*/ 298 h 298"/>
                  <a:gd name="T22" fmla="*/ 147 w 260"/>
                  <a:gd name="T23" fmla="*/ 298 h 298"/>
                  <a:gd name="T24" fmla="*/ 232 w 260"/>
                  <a:gd name="T25" fmla="*/ 261 h 298"/>
                  <a:gd name="T26" fmla="*/ 259 w 260"/>
                  <a:gd name="T27" fmla="*/ 184 h 298"/>
                  <a:gd name="T28" fmla="*/ 229 w 260"/>
                  <a:gd name="T29" fmla="*/ 77 h 298"/>
                  <a:gd name="T30" fmla="*/ 137 w 260"/>
                  <a:gd name="T31" fmla="*/ 222 h 298"/>
                  <a:gd name="T32" fmla="*/ 137 w 260"/>
                  <a:gd name="T33" fmla="*/ 241 h 298"/>
                  <a:gd name="T34" fmla="*/ 124 w 260"/>
                  <a:gd name="T35" fmla="*/ 241 h 298"/>
                  <a:gd name="T36" fmla="*/ 124 w 260"/>
                  <a:gd name="T37" fmla="*/ 222 h 298"/>
                  <a:gd name="T38" fmla="*/ 80 w 260"/>
                  <a:gd name="T39" fmla="*/ 189 h 298"/>
                  <a:gd name="T40" fmla="*/ 107 w 260"/>
                  <a:gd name="T41" fmla="*/ 189 h 298"/>
                  <a:gd name="T42" fmla="*/ 124 w 260"/>
                  <a:gd name="T43" fmla="*/ 209 h 298"/>
                  <a:gd name="T44" fmla="*/ 124 w 260"/>
                  <a:gd name="T45" fmla="*/ 153 h 298"/>
                  <a:gd name="T46" fmla="*/ 83 w 260"/>
                  <a:gd name="T47" fmla="*/ 115 h 298"/>
                  <a:gd name="T48" fmla="*/ 124 w 260"/>
                  <a:gd name="T49" fmla="*/ 79 h 298"/>
                  <a:gd name="T50" fmla="*/ 124 w 260"/>
                  <a:gd name="T51" fmla="*/ 62 h 298"/>
                  <a:gd name="T52" fmla="*/ 137 w 260"/>
                  <a:gd name="T53" fmla="*/ 62 h 298"/>
                  <a:gd name="T54" fmla="*/ 137 w 260"/>
                  <a:gd name="T55" fmla="*/ 79 h 298"/>
                  <a:gd name="T56" fmla="*/ 177 w 260"/>
                  <a:gd name="T57" fmla="*/ 112 h 298"/>
                  <a:gd name="T58" fmla="*/ 151 w 260"/>
                  <a:gd name="T59" fmla="*/ 112 h 298"/>
                  <a:gd name="T60" fmla="*/ 137 w 260"/>
                  <a:gd name="T61" fmla="*/ 91 h 298"/>
                  <a:gd name="T62" fmla="*/ 137 w 260"/>
                  <a:gd name="T63" fmla="*/ 142 h 298"/>
                  <a:gd name="T64" fmla="*/ 152 w 260"/>
                  <a:gd name="T65" fmla="*/ 148 h 298"/>
                  <a:gd name="T66" fmla="*/ 181 w 260"/>
                  <a:gd name="T67" fmla="*/ 185 h 298"/>
                  <a:gd name="T68" fmla="*/ 137 w 260"/>
                  <a:gd name="T69" fmla="*/ 222 h 29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260" h="298">
                    <a:moveTo>
                      <a:pt x="229" y="77"/>
                    </a:moveTo>
                    <a:cubicBezTo>
                      <a:pt x="228" y="74"/>
                      <a:pt x="226" y="71"/>
                      <a:pt x="224" y="68"/>
                    </a:cubicBezTo>
                    <a:cubicBezTo>
                      <a:pt x="206" y="37"/>
                      <a:pt x="183" y="10"/>
                      <a:pt x="156" y="0"/>
                    </a:cubicBezTo>
                    <a:cubicBezTo>
                      <a:pt x="156" y="0"/>
                      <a:pt x="152" y="0"/>
                      <a:pt x="147" y="0"/>
                    </a:cubicBezTo>
                    <a:cubicBezTo>
                      <a:pt x="118" y="0"/>
                      <a:pt x="118" y="0"/>
                      <a:pt x="118" y="0"/>
                    </a:cubicBezTo>
                    <a:cubicBezTo>
                      <a:pt x="112" y="0"/>
                      <a:pt x="108" y="0"/>
                      <a:pt x="108" y="0"/>
                    </a:cubicBezTo>
                    <a:cubicBezTo>
                      <a:pt x="71" y="14"/>
                      <a:pt x="45" y="52"/>
                      <a:pt x="30" y="87"/>
                    </a:cubicBezTo>
                    <a:cubicBezTo>
                      <a:pt x="15" y="122"/>
                      <a:pt x="0" y="163"/>
                      <a:pt x="5" y="202"/>
                    </a:cubicBezTo>
                    <a:cubicBezTo>
                      <a:pt x="8" y="222"/>
                      <a:pt x="18" y="246"/>
                      <a:pt x="33" y="261"/>
                    </a:cubicBezTo>
                    <a:cubicBezTo>
                      <a:pt x="53" y="282"/>
                      <a:pt x="84" y="295"/>
                      <a:pt x="118" y="298"/>
                    </a:cubicBezTo>
                    <a:cubicBezTo>
                      <a:pt x="123" y="298"/>
                      <a:pt x="127" y="298"/>
                      <a:pt x="132" y="298"/>
                    </a:cubicBezTo>
                    <a:cubicBezTo>
                      <a:pt x="137" y="298"/>
                      <a:pt x="142" y="298"/>
                      <a:pt x="147" y="298"/>
                    </a:cubicBezTo>
                    <a:cubicBezTo>
                      <a:pt x="181" y="295"/>
                      <a:pt x="211" y="282"/>
                      <a:pt x="232" y="261"/>
                    </a:cubicBezTo>
                    <a:cubicBezTo>
                      <a:pt x="252" y="240"/>
                      <a:pt x="260" y="212"/>
                      <a:pt x="259" y="184"/>
                    </a:cubicBezTo>
                    <a:cubicBezTo>
                      <a:pt x="259" y="147"/>
                      <a:pt x="246" y="110"/>
                      <a:pt x="229" y="77"/>
                    </a:cubicBezTo>
                    <a:close/>
                    <a:moveTo>
                      <a:pt x="137" y="222"/>
                    </a:moveTo>
                    <a:cubicBezTo>
                      <a:pt x="137" y="241"/>
                      <a:pt x="137" y="241"/>
                      <a:pt x="137" y="241"/>
                    </a:cubicBezTo>
                    <a:cubicBezTo>
                      <a:pt x="124" y="241"/>
                      <a:pt x="124" y="241"/>
                      <a:pt x="124" y="241"/>
                    </a:cubicBezTo>
                    <a:cubicBezTo>
                      <a:pt x="124" y="222"/>
                      <a:pt x="124" y="222"/>
                      <a:pt x="124" y="222"/>
                    </a:cubicBezTo>
                    <a:cubicBezTo>
                      <a:pt x="101" y="221"/>
                      <a:pt x="83" y="215"/>
                      <a:pt x="80" y="189"/>
                    </a:cubicBezTo>
                    <a:cubicBezTo>
                      <a:pt x="107" y="189"/>
                      <a:pt x="107" y="189"/>
                      <a:pt x="107" y="189"/>
                    </a:cubicBezTo>
                    <a:cubicBezTo>
                      <a:pt x="107" y="201"/>
                      <a:pt x="112" y="208"/>
                      <a:pt x="124" y="209"/>
                    </a:cubicBezTo>
                    <a:cubicBezTo>
                      <a:pt x="124" y="153"/>
                      <a:pt x="124" y="153"/>
                      <a:pt x="124" y="153"/>
                    </a:cubicBezTo>
                    <a:cubicBezTo>
                      <a:pt x="104" y="147"/>
                      <a:pt x="83" y="139"/>
                      <a:pt x="83" y="115"/>
                    </a:cubicBezTo>
                    <a:cubicBezTo>
                      <a:pt x="83" y="91"/>
                      <a:pt x="102" y="79"/>
                      <a:pt x="124" y="79"/>
                    </a:cubicBezTo>
                    <a:cubicBezTo>
                      <a:pt x="124" y="62"/>
                      <a:pt x="124" y="62"/>
                      <a:pt x="124" y="62"/>
                    </a:cubicBezTo>
                    <a:cubicBezTo>
                      <a:pt x="137" y="62"/>
                      <a:pt x="137" y="62"/>
                      <a:pt x="137" y="62"/>
                    </a:cubicBezTo>
                    <a:cubicBezTo>
                      <a:pt x="137" y="79"/>
                      <a:pt x="137" y="79"/>
                      <a:pt x="137" y="79"/>
                    </a:cubicBezTo>
                    <a:cubicBezTo>
                      <a:pt x="154" y="80"/>
                      <a:pt x="177" y="91"/>
                      <a:pt x="177" y="112"/>
                    </a:cubicBezTo>
                    <a:cubicBezTo>
                      <a:pt x="151" y="112"/>
                      <a:pt x="151" y="112"/>
                      <a:pt x="151" y="112"/>
                    </a:cubicBezTo>
                    <a:cubicBezTo>
                      <a:pt x="150" y="101"/>
                      <a:pt x="148" y="94"/>
                      <a:pt x="137" y="91"/>
                    </a:cubicBezTo>
                    <a:cubicBezTo>
                      <a:pt x="137" y="142"/>
                      <a:pt x="137" y="142"/>
                      <a:pt x="137" y="142"/>
                    </a:cubicBezTo>
                    <a:cubicBezTo>
                      <a:pt x="142" y="144"/>
                      <a:pt x="147" y="146"/>
                      <a:pt x="152" y="148"/>
                    </a:cubicBezTo>
                    <a:cubicBezTo>
                      <a:pt x="170" y="154"/>
                      <a:pt x="181" y="165"/>
                      <a:pt x="181" y="185"/>
                    </a:cubicBezTo>
                    <a:cubicBezTo>
                      <a:pt x="181" y="213"/>
                      <a:pt x="161" y="220"/>
                      <a:pt x="137" y="222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1" name="Freeform 69"/>
              <p:cNvSpPr/>
              <p:nvPr/>
            </p:nvSpPr>
            <p:spPr bwMode="auto">
              <a:xfrm>
                <a:off x="-5330826" y="4418013"/>
                <a:ext cx="68263" cy="28575"/>
              </a:xfrm>
              <a:custGeom>
                <a:gdLst>
                  <a:gd name="T0" fmla="*/ 52 w 52"/>
                  <a:gd name="T1" fmla="*/ 5 h 21"/>
                  <a:gd name="T2" fmla="*/ 47 w 52"/>
                  <a:gd name="T3" fmla="*/ 0 h 21"/>
                  <a:gd name="T4" fmla="*/ 6 w 52"/>
                  <a:gd name="T5" fmla="*/ 0 h 21"/>
                  <a:gd name="T6" fmla="*/ 0 w 52"/>
                  <a:gd name="T7" fmla="*/ 5 h 21"/>
                  <a:gd name="T8" fmla="*/ 4 w 52"/>
                  <a:gd name="T9" fmla="*/ 10 h 21"/>
                  <a:gd name="T10" fmla="*/ 0 w 52"/>
                  <a:gd name="T11" fmla="*/ 16 h 21"/>
                  <a:gd name="T12" fmla="*/ 6 w 52"/>
                  <a:gd name="T13" fmla="*/ 21 h 21"/>
                  <a:gd name="T14" fmla="*/ 47 w 52"/>
                  <a:gd name="T15" fmla="*/ 21 h 21"/>
                  <a:gd name="T16" fmla="*/ 52 w 52"/>
                  <a:gd name="T17" fmla="*/ 16 h 21"/>
                  <a:gd name="T18" fmla="*/ 48 w 52"/>
                  <a:gd name="T19" fmla="*/ 10 h 21"/>
                  <a:gd name="T20" fmla="*/ 52 w 52"/>
                  <a:gd name="T21" fmla="*/ 5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2" h="21">
                    <a:moveTo>
                      <a:pt x="52" y="5"/>
                    </a:moveTo>
                    <a:cubicBezTo>
                      <a:pt x="52" y="2"/>
                      <a:pt x="50" y="0"/>
                      <a:pt x="47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3" y="0"/>
                      <a:pt x="0" y="2"/>
                      <a:pt x="0" y="5"/>
                    </a:cubicBezTo>
                    <a:cubicBezTo>
                      <a:pt x="0" y="8"/>
                      <a:pt x="2" y="10"/>
                      <a:pt x="4" y="10"/>
                    </a:cubicBezTo>
                    <a:cubicBezTo>
                      <a:pt x="2" y="11"/>
                      <a:pt x="0" y="13"/>
                      <a:pt x="0" y="16"/>
                    </a:cubicBezTo>
                    <a:cubicBezTo>
                      <a:pt x="0" y="19"/>
                      <a:pt x="3" y="21"/>
                      <a:pt x="6" y="21"/>
                    </a:cubicBezTo>
                    <a:cubicBezTo>
                      <a:pt x="47" y="21"/>
                      <a:pt x="47" y="21"/>
                      <a:pt x="47" y="21"/>
                    </a:cubicBezTo>
                    <a:cubicBezTo>
                      <a:pt x="50" y="21"/>
                      <a:pt x="52" y="19"/>
                      <a:pt x="52" y="16"/>
                    </a:cubicBezTo>
                    <a:cubicBezTo>
                      <a:pt x="52" y="13"/>
                      <a:pt x="50" y="11"/>
                      <a:pt x="48" y="10"/>
                    </a:cubicBezTo>
                    <a:cubicBezTo>
                      <a:pt x="50" y="10"/>
                      <a:pt x="52" y="8"/>
                      <a:pt x="52" y="5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2" name="Freeform 70"/>
              <p:cNvSpPr>
                <a:spLocks noEditPoints="1"/>
              </p:cNvSpPr>
              <p:nvPr/>
            </p:nvSpPr>
            <p:spPr bwMode="auto">
              <a:xfrm>
                <a:off x="-5894640" y="4151313"/>
                <a:ext cx="633413" cy="611189"/>
              </a:xfrm>
              <a:custGeom>
                <a:gdLst>
                  <a:gd name="T0" fmla="*/ 279 w 479"/>
                  <a:gd name="T1" fmla="*/ 426 h 462"/>
                  <a:gd name="T2" fmla="*/ 86 w 479"/>
                  <a:gd name="T3" fmla="*/ 407 h 462"/>
                  <a:gd name="T4" fmla="*/ 110 w 479"/>
                  <a:gd name="T5" fmla="*/ 342 h 462"/>
                  <a:gd name="T6" fmla="*/ 124 w 479"/>
                  <a:gd name="T7" fmla="*/ 398 h 462"/>
                  <a:gd name="T8" fmla="*/ 302 w 479"/>
                  <a:gd name="T9" fmla="*/ 318 h 462"/>
                  <a:gd name="T10" fmla="*/ 165 w 479"/>
                  <a:gd name="T11" fmla="*/ 225 h 462"/>
                  <a:gd name="T12" fmla="*/ 366 w 479"/>
                  <a:gd name="T13" fmla="*/ 225 h 462"/>
                  <a:gd name="T14" fmla="*/ 383 w 479"/>
                  <a:gd name="T15" fmla="*/ 218 h 462"/>
                  <a:gd name="T16" fmla="*/ 379 w 479"/>
                  <a:gd name="T17" fmla="*/ 193 h 462"/>
                  <a:gd name="T18" fmla="*/ 367 w 479"/>
                  <a:gd name="T19" fmla="*/ 169 h 462"/>
                  <a:gd name="T20" fmla="*/ 352 w 479"/>
                  <a:gd name="T21" fmla="*/ 142 h 462"/>
                  <a:gd name="T22" fmla="*/ 373 w 479"/>
                  <a:gd name="T23" fmla="*/ 104 h 462"/>
                  <a:gd name="T24" fmla="*/ 393 w 479"/>
                  <a:gd name="T25" fmla="*/ 112 h 462"/>
                  <a:gd name="T26" fmla="*/ 395 w 479"/>
                  <a:gd name="T27" fmla="*/ 113 h 462"/>
                  <a:gd name="T28" fmla="*/ 398 w 479"/>
                  <a:gd name="T29" fmla="*/ 112 h 462"/>
                  <a:gd name="T30" fmla="*/ 418 w 479"/>
                  <a:gd name="T31" fmla="*/ 102 h 462"/>
                  <a:gd name="T32" fmla="*/ 404 w 479"/>
                  <a:gd name="T33" fmla="*/ 64 h 462"/>
                  <a:gd name="T34" fmla="*/ 110 w 479"/>
                  <a:gd name="T35" fmla="*/ 78 h 462"/>
                  <a:gd name="T36" fmla="*/ 86 w 479"/>
                  <a:gd name="T37" fmla="*/ 117 h 462"/>
                  <a:gd name="T38" fmla="*/ 104 w 479"/>
                  <a:gd name="T39" fmla="*/ 37 h 462"/>
                  <a:gd name="T40" fmla="*/ 443 w 479"/>
                  <a:gd name="T41" fmla="*/ 55 h 462"/>
                  <a:gd name="T42" fmla="*/ 455 w 479"/>
                  <a:gd name="T43" fmla="*/ 111 h 462"/>
                  <a:gd name="T44" fmla="*/ 458 w 479"/>
                  <a:gd name="T45" fmla="*/ 113 h 462"/>
                  <a:gd name="T46" fmla="*/ 459 w 479"/>
                  <a:gd name="T47" fmla="*/ 113 h 462"/>
                  <a:gd name="T48" fmla="*/ 468 w 479"/>
                  <a:gd name="T49" fmla="*/ 107 h 462"/>
                  <a:gd name="T50" fmla="*/ 479 w 479"/>
                  <a:gd name="T51" fmla="*/ 37 h 462"/>
                  <a:gd name="T52" fmla="*/ 86 w 479"/>
                  <a:gd name="T53" fmla="*/ 0 h 462"/>
                  <a:gd name="T54" fmla="*/ 49 w 479"/>
                  <a:gd name="T55" fmla="*/ 117 h 462"/>
                  <a:gd name="T56" fmla="*/ 0 w 479"/>
                  <a:gd name="T57" fmla="*/ 144 h 462"/>
                  <a:gd name="T58" fmla="*/ 49 w 479"/>
                  <a:gd name="T59" fmla="*/ 172 h 462"/>
                  <a:gd name="T60" fmla="*/ 27 w 479"/>
                  <a:gd name="T61" fmla="*/ 287 h 462"/>
                  <a:gd name="T62" fmla="*/ 27 w 479"/>
                  <a:gd name="T63" fmla="*/ 342 h 462"/>
                  <a:gd name="T64" fmla="*/ 49 w 479"/>
                  <a:gd name="T65" fmla="*/ 426 h 462"/>
                  <a:gd name="T66" fmla="*/ 287 w 479"/>
                  <a:gd name="T67" fmla="*/ 462 h 462"/>
                  <a:gd name="T68" fmla="*/ 86 w 479"/>
                  <a:gd name="T69" fmla="*/ 172 h 462"/>
                  <a:gd name="T70" fmla="*/ 110 w 479"/>
                  <a:gd name="T71" fmla="*/ 287 h 462"/>
                  <a:gd name="T72" fmla="*/ 86 w 479"/>
                  <a:gd name="T73" fmla="*/ 172 h 4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79" h="462">
                    <a:moveTo>
                      <a:pt x="280" y="436"/>
                    </a:moveTo>
                    <a:cubicBezTo>
                      <a:pt x="279" y="433"/>
                      <a:pt x="279" y="429"/>
                      <a:pt x="279" y="426"/>
                    </a:cubicBezTo>
                    <a:cubicBezTo>
                      <a:pt x="104" y="426"/>
                      <a:pt x="104" y="426"/>
                      <a:pt x="104" y="426"/>
                    </a:cubicBezTo>
                    <a:cubicBezTo>
                      <a:pt x="94" y="426"/>
                      <a:pt x="86" y="417"/>
                      <a:pt x="86" y="407"/>
                    </a:cubicBezTo>
                    <a:cubicBezTo>
                      <a:pt x="86" y="342"/>
                      <a:pt x="86" y="342"/>
                      <a:pt x="86" y="342"/>
                    </a:cubicBezTo>
                    <a:cubicBezTo>
                      <a:pt x="110" y="342"/>
                      <a:pt x="110" y="342"/>
                      <a:pt x="110" y="342"/>
                    </a:cubicBezTo>
                    <a:cubicBezTo>
                      <a:pt x="110" y="384"/>
                      <a:pt x="110" y="384"/>
                      <a:pt x="110" y="384"/>
                    </a:cubicBezTo>
                    <a:cubicBezTo>
                      <a:pt x="110" y="392"/>
                      <a:pt x="116" y="398"/>
                      <a:pt x="124" y="398"/>
                    </a:cubicBezTo>
                    <a:cubicBezTo>
                      <a:pt x="280" y="398"/>
                      <a:pt x="280" y="398"/>
                      <a:pt x="280" y="398"/>
                    </a:cubicBezTo>
                    <a:cubicBezTo>
                      <a:pt x="283" y="370"/>
                      <a:pt x="292" y="343"/>
                      <a:pt x="302" y="318"/>
                    </a:cubicBezTo>
                    <a:cubicBezTo>
                      <a:pt x="291" y="323"/>
                      <a:pt x="279" y="325"/>
                      <a:pt x="266" y="325"/>
                    </a:cubicBezTo>
                    <a:cubicBezTo>
                      <a:pt x="210" y="325"/>
                      <a:pt x="165" y="280"/>
                      <a:pt x="165" y="225"/>
                    </a:cubicBezTo>
                    <a:cubicBezTo>
                      <a:pt x="165" y="169"/>
                      <a:pt x="210" y="124"/>
                      <a:pt x="266" y="124"/>
                    </a:cubicBezTo>
                    <a:cubicBezTo>
                      <a:pt x="321" y="124"/>
                      <a:pt x="366" y="169"/>
                      <a:pt x="366" y="225"/>
                    </a:cubicBezTo>
                    <a:cubicBezTo>
                      <a:pt x="366" y="226"/>
                      <a:pt x="366" y="227"/>
                      <a:pt x="366" y="228"/>
                    </a:cubicBezTo>
                    <a:cubicBezTo>
                      <a:pt x="372" y="224"/>
                      <a:pt x="378" y="220"/>
                      <a:pt x="383" y="218"/>
                    </a:cubicBezTo>
                    <a:cubicBezTo>
                      <a:pt x="388" y="215"/>
                      <a:pt x="388" y="205"/>
                      <a:pt x="384" y="200"/>
                    </a:cubicBezTo>
                    <a:cubicBezTo>
                      <a:pt x="382" y="198"/>
                      <a:pt x="381" y="196"/>
                      <a:pt x="379" y="193"/>
                    </a:cubicBezTo>
                    <a:cubicBezTo>
                      <a:pt x="375" y="187"/>
                      <a:pt x="373" y="181"/>
                      <a:pt x="370" y="175"/>
                    </a:cubicBezTo>
                    <a:cubicBezTo>
                      <a:pt x="369" y="173"/>
                      <a:pt x="368" y="170"/>
                      <a:pt x="367" y="169"/>
                    </a:cubicBezTo>
                    <a:cubicBezTo>
                      <a:pt x="363" y="162"/>
                      <a:pt x="363" y="162"/>
                      <a:pt x="363" y="162"/>
                    </a:cubicBezTo>
                    <a:cubicBezTo>
                      <a:pt x="359" y="155"/>
                      <a:pt x="356" y="148"/>
                      <a:pt x="352" y="142"/>
                    </a:cubicBezTo>
                    <a:cubicBezTo>
                      <a:pt x="347" y="133"/>
                      <a:pt x="347" y="123"/>
                      <a:pt x="352" y="115"/>
                    </a:cubicBezTo>
                    <a:cubicBezTo>
                      <a:pt x="356" y="108"/>
                      <a:pt x="364" y="104"/>
                      <a:pt x="373" y="104"/>
                    </a:cubicBezTo>
                    <a:cubicBezTo>
                      <a:pt x="377" y="104"/>
                      <a:pt x="381" y="105"/>
                      <a:pt x="385" y="107"/>
                    </a:cubicBezTo>
                    <a:cubicBezTo>
                      <a:pt x="389" y="109"/>
                      <a:pt x="391" y="110"/>
                      <a:pt x="393" y="112"/>
                    </a:cubicBezTo>
                    <a:cubicBezTo>
                      <a:pt x="394" y="112"/>
                      <a:pt x="394" y="113"/>
                      <a:pt x="395" y="113"/>
                    </a:cubicBezTo>
                    <a:cubicBezTo>
                      <a:pt x="395" y="113"/>
                      <a:pt x="395" y="113"/>
                      <a:pt x="395" y="113"/>
                    </a:cubicBezTo>
                    <a:cubicBezTo>
                      <a:pt x="395" y="113"/>
                      <a:pt x="396" y="113"/>
                      <a:pt x="396" y="113"/>
                    </a:cubicBezTo>
                    <a:cubicBezTo>
                      <a:pt x="396" y="113"/>
                      <a:pt x="397" y="112"/>
                      <a:pt x="398" y="112"/>
                    </a:cubicBezTo>
                    <a:cubicBezTo>
                      <a:pt x="399" y="111"/>
                      <a:pt x="401" y="109"/>
                      <a:pt x="403" y="108"/>
                    </a:cubicBezTo>
                    <a:cubicBezTo>
                      <a:pt x="408" y="105"/>
                      <a:pt x="413" y="103"/>
                      <a:pt x="418" y="102"/>
                    </a:cubicBezTo>
                    <a:cubicBezTo>
                      <a:pt x="418" y="78"/>
                      <a:pt x="418" y="78"/>
                      <a:pt x="418" y="78"/>
                    </a:cubicBezTo>
                    <a:cubicBezTo>
                      <a:pt x="418" y="71"/>
                      <a:pt x="412" y="64"/>
                      <a:pt x="404" y="64"/>
                    </a:cubicBezTo>
                    <a:cubicBezTo>
                      <a:pt x="124" y="64"/>
                      <a:pt x="124" y="64"/>
                      <a:pt x="124" y="64"/>
                    </a:cubicBezTo>
                    <a:cubicBezTo>
                      <a:pt x="116" y="64"/>
                      <a:pt x="110" y="71"/>
                      <a:pt x="110" y="78"/>
                    </a:cubicBezTo>
                    <a:cubicBezTo>
                      <a:pt x="110" y="117"/>
                      <a:pt x="110" y="117"/>
                      <a:pt x="110" y="117"/>
                    </a:cubicBezTo>
                    <a:cubicBezTo>
                      <a:pt x="86" y="117"/>
                      <a:pt x="86" y="117"/>
                      <a:pt x="86" y="117"/>
                    </a:cubicBezTo>
                    <a:cubicBezTo>
                      <a:pt x="86" y="55"/>
                      <a:pt x="86" y="55"/>
                      <a:pt x="86" y="55"/>
                    </a:cubicBezTo>
                    <a:cubicBezTo>
                      <a:pt x="86" y="45"/>
                      <a:pt x="94" y="37"/>
                      <a:pt x="104" y="37"/>
                    </a:cubicBezTo>
                    <a:cubicBezTo>
                      <a:pt x="424" y="37"/>
                      <a:pt x="424" y="37"/>
                      <a:pt x="424" y="37"/>
                    </a:cubicBezTo>
                    <a:cubicBezTo>
                      <a:pt x="434" y="37"/>
                      <a:pt x="443" y="45"/>
                      <a:pt x="443" y="55"/>
                    </a:cubicBezTo>
                    <a:cubicBezTo>
                      <a:pt x="443" y="104"/>
                      <a:pt x="443" y="104"/>
                      <a:pt x="443" y="104"/>
                    </a:cubicBezTo>
                    <a:cubicBezTo>
                      <a:pt x="449" y="106"/>
                      <a:pt x="453" y="109"/>
                      <a:pt x="455" y="111"/>
                    </a:cubicBezTo>
                    <a:cubicBezTo>
                      <a:pt x="456" y="112"/>
                      <a:pt x="456" y="112"/>
                      <a:pt x="456" y="112"/>
                    </a:cubicBezTo>
                    <a:cubicBezTo>
                      <a:pt x="457" y="112"/>
                      <a:pt x="457" y="113"/>
                      <a:pt x="458" y="113"/>
                    </a:cubicBezTo>
                    <a:cubicBezTo>
                      <a:pt x="458" y="113"/>
                      <a:pt x="458" y="113"/>
                      <a:pt x="458" y="113"/>
                    </a:cubicBezTo>
                    <a:cubicBezTo>
                      <a:pt x="458" y="113"/>
                      <a:pt x="459" y="113"/>
                      <a:pt x="459" y="113"/>
                    </a:cubicBezTo>
                    <a:cubicBezTo>
                      <a:pt x="459" y="113"/>
                      <a:pt x="460" y="112"/>
                      <a:pt x="461" y="112"/>
                    </a:cubicBezTo>
                    <a:cubicBezTo>
                      <a:pt x="462" y="110"/>
                      <a:pt x="465" y="109"/>
                      <a:pt x="468" y="107"/>
                    </a:cubicBezTo>
                    <a:cubicBezTo>
                      <a:pt x="472" y="105"/>
                      <a:pt x="475" y="104"/>
                      <a:pt x="479" y="104"/>
                    </a:cubicBezTo>
                    <a:cubicBezTo>
                      <a:pt x="479" y="37"/>
                      <a:pt x="479" y="37"/>
                      <a:pt x="479" y="37"/>
                    </a:cubicBezTo>
                    <a:cubicBezTo>
                      <a:pt x="479" y="16"/>
                      <a:pt x="463" y="0"/>
                      <a:pt x="443" y="0"/>
                    </a:cubicBezTo>
                    <a:cubicBezTo>
                      <a:pt x="86" y="0"/>
                      <a:pt x="86" y="0"/>
                      <a:pt x="86" y="0"/>
                    </a:cubicBezTo>
                    <a:cubicBezTo>
                      <a:pt x="66" y="0"/>
                      <a:pt x="49" y="16"/>
                      <a:pt x="49" y="37"/>
                    </a:cubicBezTo>
                    <a:cubicBezTo>
                      <a:pt x="49" y="117"/>
                      <a:pt x="49" y="117"/>
                      <a:pt x="49" y="117"/>
                    </a:cubicBezTo>
                    <a:cubicBezTo>
                      <a:pt x="27" y="117"/>
                      <a:pt x="27" y="117"/>
                      <a:pt x="27" y="117"/>
                    </a:cubicBezTo>
                    <a:cubicBezTo>
                      <a:pt x="12" y="117"/>
                      <a:pt x="0" y="129"/>
                      <a:pt x="0" y="144"/>
                    </a:cubicBezTo>
                    <a:cubicBezTo>
                      <a:pt x="0" y="160"/>
                      <a:pt x="12" y="172"/>
                      <a:pt x="27" y="172"/>
                    </a:cubicBezTo>
                    <a:cubicBezTo>
                      <a:pt x="49" y="172"/>
                      <a:pt x="49" y="172"/>
                      <a:pt x="49" y="172"/>
                    </a:cubicBezTo>
                    <a:cubicBezTo>
                      <a:pt x="49" y="287"/>
                      <a:pt x="49" y="287"/>
                      <a:pt x="49" y="287"/>
                    </a:cubicBezTo>
                    <a:cubicBezTo>
                      <a:pt x="27" y="287"/>
                      <a:pt x="27" y="287"/>
                      <a:pt x="27" y="287"/>
                    </a:cubicBezTo>
                    <a:cubicBezTo>
                      <a:pt x="12" y="287"/>
                      <a:pt x="0" y="299"/>
                      <a:pt x="0" y="314"/>
                    </a:cubicBezTo>
                    <a:cubicBezTo>
                      <a:pt x="0" y="330"/>
                      <a:pt x="12" y="342"/>
                      <a:pt x="27" y="342"/>
                    </a:cubicBezTo>
                    <a:cubicBezTo>
                      <a:pt x="49" y="342"/>
                      <a:pt x="49" y="342"/>
                      <a:pt x="49" y="342"/>
                    </a:cubicBezTo>
                    <a:cubicBezTo>
                      <a:pt x="49" y="426"/>
                      <a:pt x="49" y="426"/>
                      <a:pt x="49" y="426"/>
                    </a:cubicBezTo>
                    <a:cubicBezTo>
                      <a:pt x="49" y="446"/>
                      <a:pt x="66" y="462"/>
                      <a:pt x="86" y="462"/>
                    </a:cubicBezTo>
                    <a:cubicBezTo>
                      <a:pt x="287" y="462"/>
                      <a:pt x="287" y="462"/>
                      <a:pt x="287" y="462"/>
                    </a:cubicBezTo>
                    <a:cubicBezTo>
                      <a:pt x="284" y="454"/>
                      <a:pt x="281" y="445"/>
                      <a:pt x="280" y="436"/>
                    </a:cubicBezTo>
                    <a:close/>
                    <a:moveTo>
                      <a:pt x="86" y="172"/>
                    </a:moveTo>
                    <a:cubicBezTo>
                      <a:pt x="110" y="172"/>
                      <a:pt x="110" y="172"/>
                      <a:pt x="110" y="172"/>
                    </a:cubicBezTo>
                    <a:cubicBezTo>
                      <a:pt x="110" y="287"/>
                      <a:pt x="110" y="287"/>
                      <a:pt x="110" y="287"/>
                    </a:cubicBezTo>
                    <a:cubicBezTo>
                      <a:pt x="86" y="287"/>
                      <a:pt x="86" y="287"/>
                      <a:pt x="86" y="287"/>
                    </a:cubicBezTo>
                    <a:lnTo>
                      <a:pt x="86" y="172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3" name="Freeform 71"/>
              <p:cNvSpPr>
                <a:spLocks noEditPoints="1"/>
              </p:cNvSpPr>
              <p:nvPr/>
            </p:nvSpPr>
            <p:spPr bwMode="auto">
              <a:xfrm>
                <a:off x="-5619751" y="4338638"/>
                <a:ext cx="217488" cy="219075"/>
              </a:xfrm>
              <a:custGeom>
                <a:gdLst>
                  <a:gd name="T0" fmla="*/ 161 w 164"/>
                  <a:gd name="T1" fmla="*/ 106 h 165"/>
                  <a:gd name="T2" fmla="*/ 164 w 164"/>
                  <a:gd name="T3" fmla="*/ 83 h 165"/>
                  <a:gd name="T4" fmla="*/ 82 w 164"/>
                  <a:gd name="T5" fmla="*/ 0 h 165"/>
                  <a:gd name="T6" fmla="*/ 0 w 164"/>
                  <a:gd name="T7" fmla="*/ 83 h 165"/>
                  <a:gd name="T8" fmla="*/ 82 w 164"/>
                  <a:gd name="T9" fmla="*/ 165 h 165"/>
                  <a:gd name="T10" fmla="*/ 132 w 164"/>
                  <a:gd name="T11" fmla="*/ 148 h 165"/>
                  <a:gd name="T12" fmla="*/ 161 w 164"/>
                  <a:gd name="T13" fmla="*/ 106 h 165"/>
                  <a:gd name="T14" fmla="*/ 82 w 164"/>
                  <a:gd name="T15" fmla="*/ 124 h 165"/>
                  <a:gd name="T16" fmla="*/ 41 w 164"/>
                  <a:gd name="T17" fmla="*/ 83 h 165"/>
                  <a:gd name="T18" fmla="*/ 82 w 164"/>
                  <a:gd name="T19" fmla="*/ 41 h 165"/>
                  <a:gd name="T20" fmla="*/ 122 w 164"/>
                  <a:gd name="T21" fmla="*/ 72 h 165"/>
                  <a:gd name="T22" fmla="*/ 141 w 164"/>
                  <a:gd name="T23" fmla="*/ 81 h 165"/>
                  <a:gd name="T24" fmla="*/ 122 w 164"/>
                  <a:gd name="T25" fmla="*/ 92 h 165"/>
                  <a:gd name="T26" fmla="*/ 82 w 164"/>
                  <a:gd name="T27" fmla="*/ 12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4" h="165">
                    <a:moveTo>
                      <a:pt x="161" y="106"/>
                    </a:moveTo>
                    <a:cubicBezTo>
                      <a:pt x="163" y="99"/>
                      <a:pt x="164" y="91"/>
                      <a:pt x="164" y="83"/>
                    </a:cubicBezTo>
                    <a:cubicBezTo>
                      <a:pt x="164" y="37"/>
                      <a:pt x="127" y="0"/>
                      <a:pt x="82" y="0"/>
                    </a:cubicBezTo>
                    <a:cubicBezTo>
                      <a:pt x="36" y="0"/>
                      <a:pt x="0" y="37"/>
                      <a:pt x="0" y="83"/>
                    </a:cubicBezTo>
                    <a:cubicBezTo>
                      <a:pt x="0" y="128"/>
                      <a:pt x="36" y="165"/>
                      <a:pt x="82" y="165"/>
                    </a:cubicBezTo>
                    <a:cubicBezTo>
                      <a:pt x="101" y="165"/>
                      <a:pt x="118" y="159"/>
                      <a:pt x="132" y="148"/>
                    </a:cubicBezTo>
                    <a:cubicBezTo>
                      <a:pt x="141" y="131"/>
                      <a:pt x="151" y="117"/>
                      <a:pt x="161" y="106"/>
                    </a:cubicBezTo>
                    <a:close/>
                    <a:moveTo>
                      <a:pt x="82" y="124"/>
                    </a:moveTo>
                    <a:cubicBezTo>
                      <a:pt x="59" y="124"/>
                      <a:pt x="41" y="105"/>
                      <a:pt x="41" y="83"/>
                    </a:cubicBezTo>
                    <a:cubicBezTo>
                      <a:pt x="41" y="60"/>
                      <a:pt x="59" y="41"/>
                      <a:pt x="82" y="41"/>
                    </a:cubicBezTo>
                    <a:cubicBezTo>
                      <a:pt x="101" y="41"/>
                      <a:pt x="117" y="54"/>
                      <a:pt x="122" y="72"/>
                    </a:cubicBezTo>
                    <a:cubicBezTo>
                      <a:pt x="141" y="81"/>
                      <a:pt x="141" y="81"/>
                      <a:pt x="141" y="81"/>
                    </a:cubicBezTo>
                    <a:cubicBezTo>
                      <a:pt x="122" y="92"/>
                      <a:pt x="122" y="92"/>
                      <a:pt x="122" y="92"/>
                    </a:cubicBezTo>
                    <a:cubicBezTo>
                      <a:pt x="118" y="110"/>
                      <a:pt x="101" y="124"/>
                      <a:pt x="82" y="124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4" name="Freeform 72"/>
              <p:cNvSpPr/>
              <p:nvPr/>
            </p:nvSpPr>
            <p:spPr bwMode="auto">
              <a:xfrm>
                <a:off x="-5138738" y="4365625"/>
                <a:ext cx="128588" cy="76200"/>
              </a:xfrm>
              <a:custGeom>
                <a:gdLst>
                  <a:gd name="T0" fmla="*/ 19 w 97"/>
                  <a:gd name="T1" fmla="*/ 37 h 58"/>
                  <a:gd name="T2" fmla="*/ 24 w 97"/>
                  <a:gd name="T3" fmla="*/ 48 h 58"/>
                  <a:gd name="T4" fmla="*/ 37 w 97"/>
                  <a:gd name="T5" fmla="*/ 58 h 58"/>
                  <a:gd name="T6" fmla="*/ 60 w 97"/>
                  <a:gd name="T7" fmla="*/ 58 h 58"/>
                  <a:gd name="T8" fmla="*/ 79 w 97"/>
                  <a:gd name="T9" fmla="*/ 36 h 58"/>
                  <a:gd name="T10" fmla="*/ 95 w 97"/>
                  <a:gd name="T11" fmla="*/ 6 h 58"/>
                  <a:gd name="T12" fmla="*/ 91 w 97"/>
                  <a:gd name="T13" fmla="*/ 2 h 58"/>
                  <a:gd name="T14" fmla="*/ 75 w 97"/>
                  <a:gd name="T15" fmla="*/ 9 h 58"/>
                  <a:gd name="T16" fmla="*/ 50 w 97"/>
                  <a:gd name="T17" fmla="*/ 0 h 58"/>
                  <a:gd name="T18" fmla="*/ 48 w 97"/>
                  <a:gd name="T19" fmla="*/ 0 h 58"/>
                  <a:gd name="T20" fmla="*/ 47 w 97"/>
                  <a:gd name="T21" fmla="*/ 0 h 58"/>
                  <a:gd name="T22" fmla="*/ 22 w 97"/>
                  <a:gd name="T23" fmla="*/ 9 h 58"/>
                  <a:gd name="T24" fmla="*/ 6 w 97"/>
                  <a:gd name="T25" fmla="*/ 2 h 58"/>
                  <a:gd name="T26" fmla="*/ 2 w 97"/>
                  <a:gd name="T27" fmla="*/ 6 h 58"/>
                  <a:gd name="T28" fmla="*/ 19 w 97"/>
                  <a:gd name="T29" fmla="*/ 37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7" h="57">
                    <a:moveTo>
                      <a:pt x="19" y="37"/>
                    </a:moveTo>
                    <a:cubicBezTo>
                      <a:pt x="21" y="40"/>
                      <a:pt x="22" y="44"/>
                      <a:pt x="24" y="48"/>
                    </a:cubicBezTo>
                    <a:cubicBezTo>
                      <a:pt x="27" y="53"/>
                      <a:pt x="31" y="58"/>
                      <a:pt x="37" y="58"/>
                    </a:cubicBezTo>
                    <a:cubicBezTo>
                      <a:pt x="60" y="58"/>
                      <a:pt x="60" y="58"/>
                      <a:pt x="60" y="58"/>
                    </a:cubicBezTo>
                    <a:cubicBezTo>
                      <a:pt x="70" y="58"/>
                      <a:pt x="75" y="43"/>
                      <a:pt x="79" y="36"/>
                    </a:cubicBezTo>
                    <a:cubicBezTo>
                      <a:pt x="84" y="26"/>
                      <a:pt x="90" y="16"/>
                      <a:pt x="95" y="6"/>
                    </a:cubicBezTo>
                    <a:cubicBezTo>
                      <a:pt x="97" y="3"/>
                      <a:pt x="95" y="0"/>
                      <a:pt x="91" y="2"/>
                    </a:cubicBezTo>
                    <a:cubicBezTo>
                      <a:pt x="86" y="4"/>
                      <a:pt x="84" y="9"/>
                      <a:pt x="75" y="9"/>
                    </a:cubicBezTo>
                    <a:cubicBezTo>
                      <a:pt x="62" y="9"/>
                      <a:pt x="62" y="0"/>
                      <a:pt x="50" y="0"/>
                    </a:cubicBezTo>
                    <a:cubicBezTo>
                      <a:pt x="49" y="0"/>
                      <a:pt x="49" y="0"/>
                      <a:pt x="48" y="0"/>
                    </a:cubicBezTo>
                    <a:cubicBezTo>
                      <a:pt x="48" y="0"/>
                      <a:pt x="48" y="0"/>
                      <a:pt x="47" y="0"/>
                    </a:cubicBezTo>
                    <a:cubicBezTo>
                      <a:pt x="35" y="0"/>
                      <a:pt x="35" y="9"/>
                      <a:pt x="22" y="9"/>
                    </a:cubicBezTo>
                    <a:cubicBezTo>
                      <a:pt x="13" y="9"/>
                      <a:pt x="11" y="4"/>
                      <a:pt x="6" y="2"/>
                    </a:cubicBezTo>
                    <a:cubicBezTo>
                      <a:pt x="2" y="0"/>
                      <a:pt x="0" y="3"/>
                      <a:pt x="2" y="6"/>
                    </a:cubicBezTo>
                    <a:cubicBezTo>
                      <a:pt x="7" y="16"/>
                      <a:pt x="13" y="26"/>
                      <a:pt x="19" y="37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75" name="Freeform 73"/>
              <p:cNvSpPr/>
              <p:nvPr/>
            </p:nvSpPr>
            <p:spPr bwMode="auto">
              <a:xfrm>
                <a:off x="-5102226" y="4451350"/>
                <a:ext cx="57150" cy="23813"/>
              </a:xfrm>
              <a:custGeom>
                <a:gdLst>
                  <a:gd name="T0" fmla="*/ 43 w 43"/>
                  <a:gd name="T1" fmla="*/ 4 h 18"/>
                  <a:gd name="T2" fmla="*/ 39 w 43"/>
                  <a:gd name="T3" fmla="*/ 0 h 18"/>
                  <a:gd name="T4" fmla="*/ 5 w 43"/>
                  <a:gd name="T5" fmla="*/ 0 h 18"/>
                  <a:gd name="T6" fmla="*/ 0 w 43"/>
                  <a:gd name="T7" fmla="*/ 4 h 18"/>
                  <a:gd name="T8" fmla="*/ 4 w 43"/>
                  <a:gd name="T9" fmla="*/ 9 h 18"/>
                  <a:gd name="T10" fmla="*/ 0 w 43"/>
                  <a:gd name="T11" fmla="*/ 13 h 18"/>
                  <a:gd name="T12" fmla="*/ 5 w 43"/>
                  <a:gd name="T13" fmla="*/ 18 h 18"/>
                  <a:gd name="T14" fmla="*/ 39 w 43"/>
                  <a:gd name="T15" fmla="*/ 18 h 18"/>
                  <a:gd name="T16" fmla="*/ 43 w 43"/>
                  <a:gd name="T17" fmla="*/ 13 h 18"/>
                  <a:gd name="T18" fmla="*/ 40 w 43"/>
                  <a:gd name="T19" fmla="*/ 9 h 18"/>
                  <a:gd name="T20" fmla="*/ 43 w 43"/>
                  <a:gd name="T21" fmla="*/ 4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3" h="18">
                    <a:moveTo>
                      <a:pt x="43" y="4"/>
                    </a:moveTo>
                    <a:cubicBezTo>
                      <a:pt x="43" y="2"/>
                      <a:pt x="41" y="0"/>
                      <a:pt x="39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2" y="0"/>
                      <a:pt x="0" y="2"/>
                      <a:pt x="0" y="4"/>
                    </a:cubicBezTo>
                    <a:cubicBezTo>
                      <a:pt x="0" y="6"/>
                      <a:pt x="2" y="8"/>
                      <a:pt x="4" y="9"/>
                    </a:cubicBezTo>
                    <a:cubicBezTo>
                      <a:pt x="2" y="9"/>
                      <a:pt x="0" y="11"/>
                      <a:pt x="0" y="13"/>
                    </a:cubicBezTo>
                    <a:cubicBezTo>
                      <a:pt x="0" y="16"/>
                      <a:pt x="2" y="18"/>
                      <a:pt x="5" y="18"/>
                    </a:cubicBezTo>
                    <a:cubicBezTo>
                      <a:pt x="39" y="18"/>
                      <a:pt x="39" y="18"/>
                      <a:pt x="39" y="18"/>
                    </a:cubicBezTo>
                    <a:cubicBezTo>
                      <a:pt x="41" y="18"/>
                      <a:pt x="43" y="16"/>
                      <a:pt x="43" y="13"/>
                    </a:cubicBezTo>
                    <a:cubicBezTo>
                      <a:pt x="43" y="11"/>
                      <a:pt x="42" y="9"/>
                      <a:pt x="40" y="9"/>
                    </a:cubicBezTo>
                    <a:cubicBezTo>
                      <a:pt x="42" y="8"/>
                      <a:pt x="43" y="6"/>
                      <a:pt x="43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0" name="Freeform 74"/>
              <p:cNvSpPr/>
              <p:nvPr/>
            </p:nvSpPr>
            <p:spPr bwMode="auto">
              <a:xfrm>
                <a:off x="-5097463" y="4578350"/>
                <a:ext cx="17463" cy="52388"/>
              </a:xfrm>
              <a:custGeom>
                <a:gdLst>
                  <a:gd name="T0" fmla="*/ 13 w 13"/>
                  <a:gd name="T1" fmla="*/ 0 h 40"/>
                  <a:gd name="T2" fmla="*/ 0 w 13"/>
                  <a:gd name="T3" fmla="*/ 18 h 40"/>
                  <a:gd name="T4" fmla="*/ 13 w 13"/>
                  <a:gd name="T5" fmla="*/ 40 h 40"/>
                  <a:gd name="T6" fmla="*/ 13 w 13"/>
                  <a:gd name="T7" fmla="*/ 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" h="40">
                    <a:moveTo>
                      <a:pt x="13" y="0"/>
                    </a:moveTo>
                    <a:cubicBezTo>
                      <a:pt x="4" y="2"/>
                      <a:pt x="0" y="9"/>
                      <a:pt x="0" y="18"/>
                    </a:cubicBezTo>
                    <a:cubicBezTo>
                      <a:pt x="0" y="28"/>
                      <a:pt x="4" y="36"/>
                      <a:pt x="13" y="40"/>
                    </a:cubicBezTo>
                    <a:lnTo>
                      <a:pt x="13" y="0"/>
                    </a:ln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1" name="Freeform 75"/>
              <p:cNvSpPr/>
              <p:nvPr/>
            </p:nvSpPr>
            <p:spPr bwMode="auto">
              <a:xfrm>
                <a:off x="-5065713" y="4654550"/>
                <a:ext cx="22225" cy="58738"/>
              </a:xfrm>
              <a:custGeom>
                <a:gdLst>
                  <a:gd name="T0" fmla="*/ 0 w 16"/>
                  <a:gd name="T1" fmla="*/ 0 h 44"/>
                  <a:gd name="T2" fmla="*/ 0 w 16"/>
                  <a:gd name="T3" fmla="*/ 44 h 44"/>
                  <a:gd name="T4" fmla="*/ 16 w 16"/>
                  <a:gd name="T5" fmla="*/ 24 h 44"/>
                  <a:gd name="T6" fmla="*/ 0 w 16"/>
                  <a:gd name="T7" fmla="*/ 0 h 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6" h="44">
                    <a:moveTo>
                      <a:pt x="0" y="0"/>
                    </a:moveTo>
                    <a:cubicBezTo>
                      <a:pt x="0" y="44"/>
                      <a:pt x="0" y="44"/>
                      <a:pt x="0" y="44"/>
                    </a:cubicBezTo>
                    <a:cubicBezTo>
                      <a:pt x="11" y="43"/>
                      <a:pt x="16" y="35"/>
                      <a:pt x="16" y="24"/>
                    </a:cubicBezTo>
                    <a:cubicBezTo>
                      <a:pt x="16" y="12"/>
                      <a:pt x="12" y="5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2" name="Freeform 76"/>
              <p:cNvSpPr/>
              <p:nvPr/>
            </p:nvSpPr>
            <p:spPr bwMode="auto">
              <a:xfrm>
                <a:off x="-5106988" y="4637088"/>
                <a:ext cx="26988" cy="76200"/>
              </a:xfrm>
              <a:custGeom>
                <a:gdLst>
                  <a:gd name="T0" fmla="*/ 0 w 21"/>
                  <a:gd name="T1" fmla="*/ 0 h 57"/>
                  <a:gd name="T2" fmla="*/ 6 w 21"/>
                  <a:gd name="T3" fmla="*/ 40 h 57"/>
                  <a:gd name="T4" fmla="*/ 6 w 21"/>
                  <a:gd name="T5" fmla="*/ 40 h 57"/>
                  <a:gd name="T6" fmla="*/ 21 w 21"/>
                  <a:gd name="T7" fmla="*/ 57 h 57"/>
                  <a:gd name="T8" fmla="*/ 21 w 21"/>
                  <a:gd name="T9" fmla="*/ 8 h 57"/>
                  <a:gd name="T10" fmla="*/ 0 w 21"/>
                  <a:gd name="T11" fmla="*/ 0 h 5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" h="57">
                    <a:moveTo>
                      <a:pt x="0" y="0"/>
                    </a:moveTo>
                    <a:cubicBezTo>
                      <a:pt x="3" y="13"/>
                      <a:pt x="5" y="27"/>
                      <a:pt x="6" y="40"/>
                    </a:cubicBezTo>
                    <a:cubicBezTo>
                      <a:pt x="6" y="40"/>
                      <a:pt x="6" y="40"/>
                      <a:pt x="6" y="40"/>
                    </a:cubicBezTo>
                    <a:cubicBezTo>
                      <a:pt x="6" y="50"/>
                      <a:pt x="11" y="56"/>
                      <a:pt x="21" y="57"/>
                    </a:cubicBezTo>
                    <a:cubicBezTo>
                      <a:pt x="21" y="8"/>
                      <a:pt x="21" y="8"/>
                      <a:pt x="21" y="8"/>
                    </a:cubicBezTo>
                    <a:cubicBezTo>
                      <a:pt x="14" y="6"/>
                      <a:pt x="6" y="3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83" name="Freeform 77"/>
              <p:cNvSpPr/>
              <p:nvPr/>
            </p:nvSpPr>
            <p:spPr bwMode="auto">
              <a:xfrm>
                <a:off x="-5151438" y="4483100"/>
                <a:ext cx="219075" cy="328613"/>
              </a:xfrm>
              <a:custGeom>
                <a:gdLst>
                  <a:gd name="T0" fmla="*/ 160 w 165"/>
                  <a:gd name="T1" fmla="*/ 119 h 248"/>
                  <a:gd name="T2" fmla="*/ 148 w 165"/>
                  <a:gd name="T3" fmla="*/ 82 h 248"/>
                  <a:gd name="T4" fmla="*/ 135 w 165"/>
                  <a:gd name="T5" fmla="*/ 57 h 248"/>
                  <a:gd name="T6" fmla="*/ 78 w 165"/>
                  <a:gd name="T7" fmla="*/ 0 h 248"/>
                  <a:gd name="T8" fmla="*/ 39 w 165"/>
                  <a:gd name="T9" fmla="*/ 0 h 248"/>
                  <a:gd name="T10" fmla="*/ 0 w 165"/>
                  <a:gd name="T11" fmla="*/ 30 h 248"/>
                  <a:gd name="T12" fmla="*/ 6 w 165"/>
                  <a:gd name="T13" fmla="*/ 42 h 248"/>
                  <a:gd name="T14" fmla="*/ 13 w 165"/>
                  <a:gd name="T15" fmla="*/ 60 h 248"/>
                  <a:gd name="T16" fmla="*/ 21 w 165"/>
                  <a:gd name="T17" fmla="*/ 80 h 248"/>
                  <a:gd name="T18" fmla="*/ 54 w 165"/>
                  <a:gd name="T19" fmla="*/ 61 h 248"/>
                  <a:gd name="T20" fmla="*/ 54 w 165"/>
                  <a:gd name="T21" fmla="*/ 46 h 248"/>
                  <a:gd name="T22" fmla="*/ 65 w 165"/>
                  <a:gd name="T23" fmla="*/ 46 h 248"/>
                  <a:gd name="T24" fmla="*/ 65 w 165"/>
                  <a:gd name="T25" fmla="*/ 61 h 248"/>
                  <a:gd name="T26" fmla="*/ 100 w 165"/>
                  <a:gd name="T27" fmla="*/ 90 h 248"/>
                  <a:gd name="T28" fmla="*/ 78 w 165"/>
                  <a:gd name="T29" fmla="*/ 90 h 248"/>
                  <a:gd name="T30" fmla="*/ 65 w 165"/>
                  <a:gd name="T31" fmla="*/ 72 h 248"/>
                  <a:gd name="T32" fmla="*/ 65 w 165"/>
                  <a:gd name="T33" fmla="*/ 116 h 248"/>
                  <a:gd name="T34" fmla="*/ 79 w 165"/>
                  <a:gd name="T35" fmla="*/ 121 h 248"/>
                  <a:gd name="T36" fmla="*/ 104 w 165"/>
                  <a:gd name="T37" fmla="*/ 153 h 248"/>
                  <a:gd name="T38" fmla="*/ 65 w 165"/>
                  <a:gd name="T39" fmla="*/ 185 h 248"/>
                  <a:gd name="T40" fmla="*/ 65 w 165"/>
                  <a:gd name="T41" fmla="*/ 202 h 248"/>
                  <a:gd name="T42" fmla="*/ 54 w 165"/>
                  <a:gd name="T43" fmla="*/ 202 h 248"/>
                  <a:gd name="T44" fmla="*/ 54 w 165"/>
                  <a:gd name="T45" fmla="*/ 185 h 248"/>
                  <a:gd name="T46" fmla="*/ 38 w 165"/>
                  <a:gd name="T47" fmla="*/ 183 h 248"/>
                  <a:gd name="T48" fmla="*/ 16 w 165"/>
                  <a:gd name="T49" fmla="*/ 242 h 248"/>
                  <a:gd name="T50" fmla="*/ 59 w 165"/>
                  <a:gd name="T51" fmla="*/ 248 h 248"/>
                  <a:gd name="T52" fmla="*/ 165 w 165"/>
                  <a:gd name="T53" fmla="*/ 156 h 248"/>
                  <a:gd name="T54" fmla="*/ 160 w 165"/>
                  <a:gd name="T55" fmla="*/ 119 h 2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65" h="248">
                    <a:moveTo>
                      <a:pt x="160" y="119"/>
                    </a:moveTo>
                    <a:cubicBezTo>
                      <a:pt x="157" y="107"/>
                      <a:pt x="153" y="94"/>
                      <a:pt x="148" y="82"/>
                    </a:cubicBezTo>
                    <a:cubicBezTo>
                      <a:pt x="144" y="73"/>
                      <a:pt x="140" y="65"/>
                      <a:pt x="135" y="57"/>
                    </a:cubicBezTo>
                    <a:cubicBezTo>
                      <a:pt x="120" y="31"/>
                      <a:pt x="101" y="9"/>
                      <a:pt x="78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25" y="6"/>
                      <a:pt x="12" y="16"/>
                      <a:pt x="0" y="30"/>
                    </a:cubicBezTo>
                    <a:cubicBezTo>
                      <a:pt x="0" y="31"/>
                      <a:pt x="5" y="41"/>
                      <a:pt x="6" y="42"/>
                    </a:cubicBezTo>
                    <a:cubicBezTo>
                      <a:pt x="8" y="48"/>
                      <a:pt x="11" y="54"/>
                      <a:pt x="13" y="60"/>
                    </a:cubicBezTo>
                    <a:cubicBezTo>
                      <a:pt x="16" y="67"/>
                      <a:pt x="19" y="73"/>
                      <a:pt x="21" y="80"/>
                    </a:cubicBezTo>
                    <a:cubicBezTo>
                      <a:pt x="26" y="68"/>
                      <a:pt x="40" y="61"/>
                      <a:pt x="54" y="61"/>
                    </a:cubicBezTo>
                    <a:cubicBezTo>
                      <a:pt x="54" y="46"/>
                      <a:pt x="54" y="46"/>
                      <a:pt x="54" y="46"/>
                    </a:cubicBezTo>
                    <a:cubicBezTo>
                      <a:pt x="65" y="46"/>
                      <a:pt x="65" y="46"/>
                      <a:pt x="65" y="46"/>
                    </a:cubicBezTo>
                    <a:cubicBezTo>
                      <a:pt x="65" y="61"/>
                      <a:pt x="65" y="61"/>
                      <a:pt x="65" y="61"/>
                    </a:cubicBezTo>
                    <a:cubicBezTo>
                      <a:pt x="80" y="62"/>
                      <a:pt x="100" y="72"/>
                      <a:pt x="100" y="90"/>
                    </a:cubicBezTo>
                    <a:cubicBezTo>
                      <a:pt x="78" y="90"/>
                      <a:pt x="78" y="90"/>
                      <a:pt x="78" y="90"/>
                    </a:cubicBezTo>
                    <a:cubicBezTo>
                      <a:pt x="77" y="80"/>
                      <a:pt x="75" y="74"/>
                      <a:pt x="65" y="72"/>
                    </a:cubicBezTo>
                    <a:cubicBezTo>
                      <a:pt x="65" y="116"/>
                      <a:pt x="65" y="116"/>
                      <a:pt x="65" y="116"/>
                    </a:cubicBezTo>
                    <a:cubicBezTo>
                      <a:pt x="70" y="118"/>
                      <a:pt x="74" y="119"/>
                      <a:pt x="79" y="121"/>
                    </a:cubicBezTo>
                    <a:cubicBezTo>
                      <a:pt x="94" y="126"/>
                      <a:pt x="104" y="136"/>
                      <a:pt x="104" y="153"/>
                    </a:cubicBezTo>
                    <a:cubicBezTo>
                      <a:pt x="104" y="178"/>
                      <a:pt x="86" y="183"/>
                      <a:pt x="65" y="185"/>
                    </a:cubicBezTo>
                    <a:cubicBezTo>
                      <a:pt x="65" y="202"/>
                      <a:pt x="65" y="202"/>
                      <a:pt x="65" y="202"/>
                    </a:cubicBezTo>
                    <a:cubicBezTo>
                      <a:pt x="54" y="202"/>
                      <a:pt x="54" y="202"/>
                      <a:pt x="54" y="202"/>
                    </a:cubicBezTo>
                    <a:cubicBezTo>
                      <a:pt x="54" y="185"/>
                      <a:pt x="54" y="185"/>
                      <a:pt x="54" y="185"/>
                    </a:cubicBezTo>
                    <a:cubicBezTo>
                      <a:pt x="48" y="185"/>
                      <a:pt x="43" y="184"/>
                      <a:pt x="38" y="183"/>
                    </a:cubicBezTo>
                    <a:cubicBezTo>
                      <a:pt x="36" y="205"/>
                      <a:pt x="28" y="225"/>
                      <a:pt x="16" y="242"/>
                    </a:cubicBezTo>
                    <a:cubicBezTo>
                      <a:pt x="29" y="246"/>
                      <a:pt x="44" y="248"/>
                      <a:pt x="59" y="248"/>
                    </a:cubicBezTo>
                    <a:cubicBezTo>
                      <a:pt x="117" y="248"/>
                      <a:pt x="165" y="215"/>
                      <a:pt x="165" y="156"/>
                    </a:cubicBezTo>
                    <a:cubicBezTo>
                      <a:pt x="165" y="144"/>
                      <a:pt x="163" y="131"/>
                      <a:pt x="160" y="119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66" name="TextBox 65"/>
            <p:cNvSpPr txBox="1"/>
            <p:nvPr/>
          </p:nvSpPr>
          <p:spPr>
            <a:xfrm>
              <a:off x="152957" y="509121"/>
              <a:ext cx="765116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>
                  <a:latin typeface="华文楷体" panose="02010600040101010101" pitchFamily="2" charset="-122"/>
                  <a:ea typeface="华文楷体" panose="02010600040101010101" pitchFamily="2" charset="-122"/>
                </a:rPr>
                <a:t>富裕晚年</a:t>
              </a:r>
            </a:p>
          </p:txBody>
        </p:sp>
      </p:grpSp>
      <p:sp>
        <p:nvSpPr>
          <p:cNvPr id="84" name="TextBox 83"/>
          <p:cNvSpPr txBox="1"/>
          <p:nvPr/>
        </p:nvSpPr>
        <p:spPr>
          <a:xfrm>
            <a:off x="123909" y="5758108"/>
            <a:ext cx="1046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关键时刻</a:t>
            </a:r>
            <a:br>
              <a:rPr lang="en-US" altLang="zh-CN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服务策略</a:t>
            </a:r>
          </a:p>
        </p:txBody>
      </p:sp>
      <p:sp>
        <p:nvSpPr>
          <p:cNvPr id="85" name="Flowchart: Card 84"/>
          <p:cNvSpPr/>
          <p:nvPr/>
        </p:nvSpPr>
        <p:spPr bwMode="gray">
          <a:xfrm>
            <a:off x="1737040" y="4049337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社区网点</a:t>
            </a:r>
            <a:endParaRPr lang="en-US" altLang="zh-CN" sz="1100" b="1" smtClean="0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小型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活动维护客户关系</a:t>
            </a:r>
            <a:endParaRPr lang="zh-CN" altLang="en-US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1" name="Flowchart: Card 90"/>
          <p:cNvSpPr/>
          <p:nvPr/>
        </p:nvSpPr>
        <p:spPr bwMode="gray">
          <a:xfrm>
            <a:off x="5886438" y="4892669"/>
            <a:ext cx="858455" cy="418446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转化销售</a:t>
            </a:r>
            <a:endParaRPr lang="zh-CN" altLang="en-US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7" name="Rectangle 76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5086052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Rectangle 41"/>
          <p:cNvSpPr/>
          <p:nvPr/>
        </p:nvSpPr>
        <p:spPr bwMode="gray">
          <a:xfrm>
            <a:off x="251520" y="1057462"/>
            <a:ext cx="3240360" cy="208350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400" b="1">
              <a:solidFill>
                <a:prstClr val="black"/>
              </a:solidFill>
              <a:latin typeface="华文细黑" pitchFamily="2" charset="-122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204985" y="116632"/>
            <a:ext cx="7751391" cy="6804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kern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应对</a:t>
            </a:r>
            <a:r>
              <a:rPr lang="zh-CN" altLang="en-US" kern="0">
                <a:latin typeface="华文楷体" panose="02010600040101010101" pitchFamily="2" charset="-122"/>
                <a:ea typeface="华文楷体" panose="02010600040101010101" pitchFamily="2" charset="-122"/>
              </a:rPr>
              <a:t>不同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客群的特征、诉求和痛点</a:t>
            </a:r>
            <a:r>
              <a:rPr lang="zh-CN" altLang="en-US" ker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，部署</a:t>
            </a:r>
            <a:r>
              <a:rPr lang="en-US" altLang="zh-CN" ker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ker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的经营策略</a:t>
            </a:r>
          </a:p>
          <a:p>
            <a:endParaRPr lang="zh-CN" altLang="en-US" ker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9" name="Straight Connector 36"/>
          <p:cNvCxnSpPr/>
          <p:nvPr/>
        </p:nvCxnSpPr>
        <p:spPr>
          <a:xfrm>
            <a:off x="1352673" y="1399026"/>
            <a:ext cx="1779167" cy="6343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763688" y="1130410"/>
            <a:ext cx="1008112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价值主张</a:t>
            </a:r>
          </a:p>
        </p:txBody>
      </p:sp>
      <p:sp>
        <p:nvSpPr>
          <p:cNvPr id="23" name="Rectangle 43"/>
          <p:cNvSpPr/>
          <p:nvPr/>
        </p:nvSpPr>
        <p:spPr bwMode="gray">
          <a:xfrm>
            <a:off x="1370101" y="1502876"/>
            <a:ext cx="1701746" cy="753214"/>
          </a:xfrm>
          <a:prstGeom prst="rect">
            <a:avLst/>
          </a:prstGeom>
          <a:noFill/>
          <a:ln w="6350">
            <a:noFill/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ctr"/>
            <a:r>
              <a:rPr lang="zh-CN" altLang="en-US" sz="1200" b="1">
                <a:solidFill>
                  <a:srgbClr val="EC7524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综合金融        </a:t>
            </a:r>
            <a:endParaRPr lang="en-US" altLang="zh-CN" sz="1200" b="1">
              <a:solidFill>
                <a:srgbClr val="EC7524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fontAlgn="ctr"/>
            <a:r>
              <a:rPr lang="zh-CN" altLang="en-US" sz="1200" b="1">
                <a:solidFill>
                  <a:srgbClr val="EC7524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全球配置 </a:t>
            </a:r>
            <a:endParaRPr lang="en-US" altLang="zh-CN" sz="1200" b="1">
              <a:solidFill>
                <a:srgbClr val="EC7524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 fontAlgn="ctr"/>
            <a:r>
              <a:rPr lang="zh-CN" altLang="en-US" sz="1200" b="1">
                <a:solidFill>
                  <a:srgbClr val="EC7524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家族传承</a:t>
            </a:r>
            <a:endParaRPr lang="zh-CN" altLang="en-US" sz="1200">
              <a:solidFill>
                <a:srgbClr val="EC7524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452011" y="2136695"/>
            <a:ext cx="1679829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渠道偏好</a:t>
            </a:r>
            <a:endParaRPr lang="zh-CN" altLang="en-US" sz="1293" b="1" u="sng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142306" y="2602701"/>
            <a:ext cx="2401568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习惯</a:t>
            </a:r>
            <a:r>
              <a:rPr lang="zh-CN" altLang="en-US" sz="120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线</a:t>
            </a:r>
            <a:r>
              <a:rPr lang="zh-CN" altLang="en-US" sz="1200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下和远程一对一专属沟通，对线下社交活动感兴趣</a:t>
            </a:r>
            <a:endParaRPr lang="zh-CN" altLang="en-US" sz="1200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7" name="Rectangle 6"/>
          <p:cNvSpPr/>
          <p:nvPr/>
        </p:nvSpPr>
        <p:spPr bwMode="gray">
          <a:xfrm>
            <a:off x="239594" y="3925057"/>
            <a:ext cx="3252286" cy="686524"/>
          </a:xfrm>
          <a:prstGeom prst="rect">
            <a:avLst/>
          </a:prstGeom>
          <a:solidFill>
            <a:srgbClr val="FEEDAF"/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8" name="Rectangle 37"/>
          <p:cNvSpPr/>
          <p:nvPr/>
        </p:nvSpPr>
        <p:spPr bwMode="gray">
          <a:xfrm>
            <a:off x="239592" y="4725098"/>
            <a:ext cx="3252287" cy="686524"/>
          </a:xfrm>
          <a:prstGeom prst="rect">
            <a:avLst/>
          </a:prstGeom>
          <a:solidFill>
            <a:srgbClr val="FEEDAF"/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9" name="Rectangle 38"/>
          <p:cNvSpPr/>
          <p:nvPr/>
        </p:nvSpPr>
        <p:spPr bwMode="gray">
          <a:xfrm>
            <a:off x="251519" y="5578658"/>
            <a:ext cx="3240359" cy="686524"/>
          </a:xfrm>
          <a:prstGeom prst="rect">
            <a:avLst/>
          </a:prstGeom>
          <a:solidFill>
            <a:srgbClr val="FEEDAF"/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1" name="Rectangle 50"/>
          <p:cNvSpPr/>
          <p:nvPr/>
        </p:nvSpPr>
        <p:spPr>
          <a:xfrm>
            <a:off x="542324" y="4176636"/>
            <a:ext cx="2949554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私</a:t>
            </a: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行</a:t>
            </a:r>
            <a:r>
              <a:rPr lang="en-US" altLang="zh-CN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APP</a:t>
            </a: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配合</a:t>
            </a: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线下和远程</a:t>
            </a:r>
            <a:r>
              <a:rPr lang="en-US" altLang="zh-CN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T</a:t>
            </a: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的专属</a:t>
            </a: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服务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3" name="Rectangle 52"/>
          <p:cNvSpPr/>
          <p:nvPr/>
        </p:nvSpPr>
        <p:spPr bwMode="gray">
          <a:xfrm>
            <a:off x="3610549" y="3937728"/>
            <a:ext cx="5406259" cy="2327453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对客户的价值提升</a:t>
            </a: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1354129" y="2478915"/>
            <a:ext cx="1779167" cy="2516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Rectangle 39"/>
          <p:cNvSpPr/>
          <p:nvPr/>
        </p:nvSpPr>
        <p:spPr>
          <a:xfrm>
            <a:off x="222158" y="4059654"/>
            <a:ext cx="21053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线上</a:t>
            </a:r>
            <a:endParaRPr lang="en-US" altLang="zh-CN" sz="105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222158" y="4775972"/>
            <a:ext cx="210537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远程</a:t>
            </a:r>
            <a:r>
              <a:rPr lang="en-US" altLang="zh-CN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T</a:t>
            </a:r>
            <a:endParaRPr lang="en-US" altLang="zh-CN" sz="105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222158" y="5676956"/>
            <a:ext cx="21053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线下</a:t>
            </a:r>
            <a:endParaRPr lang="en-US" altLang="zh-CN" sz="12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542324" y="4868304"/>
            <a:ext cx="2748548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配合私行ＰＢ，辅助销售引导客户到线下体验店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558858" y="5681477"/>
            <a:ext cx="2748548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网点私行</a:t>
            </a:r>
            <a:r>
              <a:rPr lang="en-US" altLang="zh-CN" sz="12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PB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一对一</a:t>
            </a:r>
            <a:r>
              <a:rPr lang="zh-CN" altLang="en-US" sz="12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尊享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服务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高端专题讲座</a:t>
            </a:r>
            <a:endParaRPr lang="zh-CN" altLang="en-US" sz="120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8" name="Oval 57"/>
          <p:cNvSpPr/>
          <p:nvPr/>
        </p:nvSpPr>
        <p:spPr bwMode="gray">
          <a:xfrm>
            <a:off x="3936928" y="5296303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4181825" y="5274215"/>
            <a:ext cx="2943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定制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化产品组合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0" name="Rectangle 59"/>
          <p:cNvSpPr/>
          <p:nvPr/>
        </p:nvSpPr>
        <p:spPr>
          <a:xfrm>
            <a:off x="3936929" y="5614244"/>
            <a:ext cx="470365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远程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详细了解客户需求，私行</a:t>
            </a:r>
            <a:r>
              <a:rPr lang="en-US" altLang="zh-CN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PB</a:t>
            </a: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与产品经理为客户定制专属产品组合，满足客户个性化需求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271174" y="1726724"/>
            <a:ext cx="945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阔太太</a:t>
            </a:r>
            <a:endParaRPr lang="zh-CN" altLang="en-US" sz="1400" b="1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grpSp>
        <p:nvGrpSpPr>
          <p:cNvPr id="63" name="Group 128"/>
          <p:cNvGrpSpPr/>
          <p:nvPr/>
        </p:nvGrpSpPr>
        <p:grpSpPr>
          <a:xfrm>
            <a:off x="366117" y="1192377"/>
            <a:ext cx="679719" cy="499278"/>
            <a:chOff x="-5965826" y="2646363"/>
            <a:chExt cx="1003300" cy="622300"/>
          </a:xfrm>
          <a:solidFill>
            <a:schemeClr val="accent2"/>
          </a:solidFill>
        </p:grpSpPr>
        <p:sp>
          <p:nvSpPr>
            <p:cNvPr id="64" name="Freeform 32"/>
            <p:cNvSpPr/>
            <p:nvPr/>
          </p:nvSpPr>
          <p:spPr bwMode="auto">
            <a:xfrm>
              <a:off x="-5314951" y="2898775"/>
              <a:ext cx="109538" cy="147638"/>
            </a:xfrm>
            <a:custGeom>
              <a:gdLst>
                <a:gd name="T0" fmla="*/ 46 w 83"/>
                <a:gd name="T1" fmla="*/ 42 h 112"/>
                <a:gd name="T2" fmla="*/ 27 w 83"/>
                <a:gd name="T3" fmla="*/ 39 h 112"/>
                <a:gd name="T4" fmla="*/ 34 w 83"/>
                <a:gd name="T5" fmla="*/ 29 h 112"/>
                <a:gd name="T6" fmla="*/ 52 w 83"/>
                <a:gd name="T7" fmla="*/ 26 h 112"/>
                <a:gd name="T8" fmla="*/ 55 w 83"/>
                <a:gd name="T9" fmla="*/ 23 h 112"/>
                <a:gd name="T10" fmla="*/ 53 w 83"/>
                <a:gd name="T11" fmla="*/ 9 h 112"/>
                <a:gd name="T12" fmla="*/ 49 w 83"/>
                <a:gd name="T13" fmla="*/ 7 h 112"/>
                <a:gd name="T14" fmla="*/ 34 w 83"/>
                <a:gd name="T15" fmla="*/ 10 h 112"/>
                <a:gd name="T16" fmla="*/ 30 w 83"/>
                <a:gd name="T17" fmla="*/ 8 h 112"/>
                <a:gd name="T18" fmla="*/ 28 w 83"/>
                <a:gd name="T19" fmla="*/ 2 h 112"/>
                <a:gd name="T20" fmla="*/ 24 w 83"/>
                <a:gd name="T21" fmla="*/ 1 h 112"/>
                <a:gd name="T22" fmla="*/ 15 w 83"/>
                <a:gd name="T23" fmla="*/ 5 h 112"/>
                <a:gd name="T24" fmla="*/ 13 w 83"/>
                <a:gd name="T25" fmla="*/ 9 h 112"/>
                <a:gd name="T26" fmla="*/ 16 w 83"/>
                <a:gd name="T27" fmla="*/ 15 h 112"/>
                <a:gd name="T28" fmla="*/ 15 w 83"/>
                <a:gd name="T29" fmla="*/ 20 h 112"/>
                <a:gd name="T30" fmla="*/ 5 w 83"/>
                <a:gd name="T31" fmla="*/ 52 h 112"/>
                <a:gd name="T32" fmla="*/ 38 w 83"/>
                <a:gd name="T33" fmla="*/ 66 h 112"/>
                <a:gd name="T34" fmla="*/ 55 w 83"/>
                <a:gd name="T35" fmla="*/ 70 h 112"/>
                <a:gd name="T36" fmla="*/ 47 w 83"/>
                <a:gd name="T37" fmla="*/ 81 h 112"/>
                <a:gd name="T38" fmla="*/ 25 w 83"/>
                <a:gd name="T39" fmla="*/ 85 h 112"/>
                <a:gd name="T40" fmla="*/ 23 w 83"/>
                <a:gd name="T41" fmla="*/ 88 h 112"/>
                <a:gd name="T42" fmla="*/ 25 w 83"/>
                <a:gd name="T43" fmla="*/ 102 h 112"/>
                <a:gd name="T44" fmla="*/ 29 w 83"/>
                <a:gd name="T45" fmla="*/ 105 h 112"/>
                <a:gd name="T46" fmla="*/ 47 w 83"/>
                <a:gd name="T47" fmla="*/ 101 h 112"/>
                <a:gd name="T48" fmla="*/ 52 w 83"/>
                <a:gd name="T49" fmla="*/ 103 h 112"/>
                <a:gd name="T50" fmla="*/ 54 w 83"/>
                <a:gd name="T51" fmla="*/ 110 h 112"/>
                <a:gd name="T52" fmla="*/ 58 w 83"/>
                <a:gd name="T53" fmla="*/ 111 h 112"/>
                <a:gd name="T54" fmla="*/ 67 w 83"/>
                <a:gd name="T55" fmla="*/ 108 h 112"/>
                <a:gd name="T56" fmla="*/ 69 w 83"/>
                <a:gd name="T57" fmla="*/ 104 h 112"/>
                <a:gd name="T58" fmla="*/ 65 w 83"/>
                <a:gd name="T59" fmla="*/ 96 h 112"/>
                <a:gd name="T60" fmla="*/ 67 w 83"/>
                <a:gd name="T61" fmla="*/ 91 h 112"/>
                <a:gd name="T62" fmla="*/ 78 w 83"/>
                <a:gd name="T63" fmla="*/ 58 h 112"/>
                <a:gd name="T64" fmla="*/ 46 w 83"/>
                <a:gd name="T65" fmla="*/ 42 h 1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3" h="112">
                  <a:moveTo>
                    <a:pt x="46" y="42"/>
                  </a:moveTo>
                  <a:cubicBezTo>
                    <a:pt x="41" y="43"/>
                    <a:pt x="30" y="44"/>
                    <a:pt x="27" y="39"/>
                  </a:cubicBezTo>
                  <a:cubicBezTo>
                    <a:pt x="25" y="37"/>
                    <a:pt x="27" y="33"/>
                    <a:pt x="34" y="29"/>
                  </a:cubicBezTo>
                  <a:cubicBezTo>
                    <a:pt x="40" y="27"/>
                    <a:pt x="46" y="26"/>
                    <a:pt x="52" y="26"/>
                  </a:cubicBezTo>
                  <a:cubicBezTo>
                    <a:pt x="54" y="26"/>
                    <a:pt x="55" y="24"/>
                    <a:pt x="55" y="23"/>
                  </a:cubicBezTo>
                  <a:cubicBezTo>
                    <a:pt x="54" y="18"/>
                    <a:pt x="53" y="14"/>
                    <a:pt x="53" y="9"/>
                  </a:cubicBezTo>
                  <a:cubicBezTo>
                    <a:pt x="52" y="8"/>
                    <a:pt x="51" y="6"/>
                    <a:pt x="49" y="7"/>
                  </a:cubicBezTo>
                  <a:cubicBezTo>
                    <a:pt x="44" y="7"/>
                    <a:pt x="39" y="8"/>
                    <a:pt x="34" y="10"/>
                  </a:cubicBezTo>
                  <a:cubicBezTo>
                    <a:pt x="32" y="10"/>
                    <a:pt x="31" y="9"/>
                    <a:pt x="30" y="8"/>
                  </a:cubicBezTo>
                  <a:cubicBezTo>
                    <a:pt x="29" y="6"/>
                    <a:pt x="29" y="4"/>
                    <a:pt x="28" y="2"/>
                  </a:cubicBezTo>
                  <a:cubicBezTo>
                    <a:pt x="27" y="1"/>
                    <a:pt x="25" y="0"/>
                    <a:pt x="24" y="1"/>
                  </a:cubicBezTo>
                  <a:cubicBezTo>
                    <a:pt x="21" y="2"/>
                    <a:pt x="18" y="3"/>
                    <a:pt x="15" y="5"/>
                  </a:cubicBezTo>
                  <a:cubicBezTo>
                    <a:pt x="14" y="5"/>
                    <a:pt x="13" y="7"/>
                    <a:pt x="13" y="9"/>
                  </a:cubicBezTo>
                  <a:cubicBezTo>
                    <a:pt x="14" y="11"/>
                    <a:pt x="15" y="13"/>
                    <a:pt x="16" y="15"/>
                  </a:cubicBezTo>
                  <a:cubicBezTo>
                    <a:pt x="17" y="17"/>
                    <a:pt x="16" y="19"/>
                    <a:pt x="15" y="20"/>
                  </a:cubicBezTo>
                  <a:cubicBezTo>
                    <a:pt x="6" y="27"/>
                    <a:pt x="0" y="39"/>
                    <a:pt x="5" y="52"/>
                  </a:cubicBezTo>
                  <a:cubicBezTo>
                    <a:pt x="10" y="65"/>
                    <a:pt x="26" y="68"/>
                    <a:pt x="38" y="66"/>
                  </a:cubicBezTo>
                  <a:cubicBezTo>
                    <a:pt x="43" y="66"/>
                    <a:pt x="53" y="65"/>
                    <a:pt x="55" y="70"/>
                  </a:cubicBezTo>
                  <a:cubicBezTo>
                    <a:pt x="57" y="75"/>
                    <a:pt x="51" y="79"/>
                    <a:pt x="47" y="81"/>
                  </a:cubicBezTo>
                  <a:cubicBezTo>
                    <a:pt x="40" y="83"/>
                    <a:pt x="33" y="85"/>
                    <a:pt x="25" y="85"/>
                  </a:cubicBezTo>
                  <a:cubicBezTo>
                    <a:pt x="24" y="85"/>
                    <a:pt x="23" y="86"/>
                    <a:pt x="23" y="88"/>
                  </a:cubicBezTo>
                  <a:cubicBezTo>
                    <a:pt x="24" y="92"/>
                    <a:pt x="24" y="97"/>
                    <a:pt x="25" y="102"/>
                  </a:cubicBezTo>
                  <a:cubicBezTo>
                    <a:pt x="25" y="103"/>
                    <a:pt x="27" y="105"/>
                    <a:pt x="29" y="105"/>
                  </a:cubicBezTo>
                  <a:cubicBezTo>
                    <a:pt x="35" y="105"/>
                    <a:pt x="41" y="103"/>
                    <a:pt x="47" y="101"/>
                  </a:cubicBezTo>
                  <a:cubicBezTo>
                    <a:pt x="49" y="101"/>
                    <a:pt x="51" y="102"/>
                    <a:pt x="52" y="103"/>
                  </a:cubicBezTo>
                  <a:cubicBezTo>
                    <a:pt x="52" y="106"/>
                    <a:pt x="53" y="107"/>
                    <a:pt x="54" y="110"/>
                  </a:cubicBezTo>
                  <a:cubicBezTo>
                    <a:pt x="55" y="111"/>
                    <a:pt x="57" y="112"/>
                    <a:pt x="58" y="111"/>
                  </a:cubicBezTo>
                  <a:cubicBezTo>
                    <a:pt x="61" y="110"/>
                    <a:pt x="64" y="109"/>
                    <a:pt x="67" y="108"/>
                  </a:cubicBezTo>
                  <a:cubicBezTo>
                    <a:pt x="69" y="107"/>
                    <a:pt x="69" y="105"/>
                    <a:pt x="69" y="104"/>
                  </a:cubicBezTo>
                  <a:cubicBezTo>
                    <a:pt x="67" y="101"/>
                    <a:pt x="67" y="99"/>
                    <a:pt x="65" y="96"/>
                  </a:cubicBezTo>
                  <a:cubicBezTo>
                    <a:pt x="65" y="94"/>
                    <a:pt x="65" y="92"/>
                    <a:pt x="67" y="91"/>
                  </a:cubicBezTo>
                  <a:cubicBezTo>
                    <a:pt x="77" y="84"/>
                    <a:pt x="83" y="71"/>
                    <a:pt x="78" y="58"/>
                  </a:cubicBezTo>
                  <a:cubicBezTo>
                    <a:pt x="72" y="45"/>
                    <a:pt x="58" y="42"/>
                    <a:pt x="46" y="42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662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" name="Freeform 33"/>
            <p:cNvSpPr/>
            <p:nvPr/>
          </p:nvSpPr>
          <p:spPr bwMode="auto">
            <a:xfrm>
              <a:off x="-5588001" y="2989263"/>
              <a:ext cx="625475" cy="279400"/>
            </a:xfrm>
            <a:custGeom>
              <a:gdLst>
                <a:gd name="T0" fmla="*/ 456 w 473"/>
                <a:gd name="T1" fmla="*/ 71 h 211"/>
                <a:gd name="T2" fmla="*/ 94 w 473"/>
                <a:gd name="T3" fmla="*/ 143 h 211"/>
                <a:gd name="T4" fmla="*/ 66 w 473"/>
                <a:gd name="T5" fmla="*/ 120 h 211"/>
                <a:gd name="T6" fmla="*/ 18 w 473"/>
                <a:gd name="T7" fmla="*/ 2 h 211"/>
                <a:gd name="T8" fmla="*/ 17 w 473"/>
                <a:gd name="T9" fmla="*/ 2 h 211"/>
                <a:gd name="T10" fmla="*/ 4 w 473"/>
                <a:gd name="T11" fmla="*/ 17 h 211"/>
                <a:gd name="T12" fmla="*/ 66 w 473"/>
                <a:gd name="T13" fmla="*/ 167 h 211"/>
                <a:gd name="T14" fmla="*/ 93 w 473"/>
                <a:gd name="T15" fmla="*/ 190 h 211"/>
                <a:gd name="T16" fmla="*/ 456 w 473"/>
                <a:gd name="T17" fmla="*/ 118 h 211"/>
                <a:gd name="T18" fmla="*/ 469 w 473"/>
                <a:gd name="T19" fmla="*/ 103 h 211"/>
                <a:gd name="T20" fmla="*/ 456 w 473"/>
                <a:gd name="T21" fmla="*/ 71 h 2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72" h="211">
                  <a:moveTo>
                    <a:pt x="456" y="71"/>
                  </a:moveTo>
                  <a:cubicBezTo>
                    <a:pt x="318" y="50"/>
                    <a:pt x="232" y="165"/>
                    <a:pt x="94" y="143"/>
                  </a:cubicBezTo>
                  <a:cubicBezTo>
                    <a:pt x="83" y="141"/>
                    <a:pt x="70" y="131"/>
                    <a:pt x="66" y="120"/>
                  </a:cubicBezTo>
                  <a:cubicBezTo>
                    <a:pt x="50" y="81"/>
                    <a:pt x="34" y="42"/>
                    <a:pt x="18" y="2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5" y="0"/>
                    <a:pt x="0" y="7"/>
                    <a:pt x="4" y="17"/>
                  </a:cubicBezTo>
                  <a:cubicBezTo>
                    <a:pt x="25" y="67"/>
                    <a:pt x="45" y="117"/>
                    <a:pt x="66" y="167"/>
                  </a:cubicBezTo>
                  <a:cubicBezTo>
                    <a:pt x="70" y="177"/>
                    <a:pt x="82" y="188"/>
                    <a:pt x="93" y="190"/>
                  </a:cubicBezTo>
                  <a:cubicBezTo>
                    <a:pt x="232" y="211"/>
                    <a:pt x="318" y="96"/>
                    <a:pt x="456" y="118"/>
                  </a:cubicBezTo>
                  <a:cubicBezTo>
                    <a:pt x="468" y="120"/>
                    <a:pt x="473" y="114"/>
                    <a:pt x="469" y="103"/>
                  </a:cubicBezTo>
                  <a:cubicBezTo>
                    <a:pt x="464" y="92"/>
                    <a:pt x="460" y="82"/>
                    <a:pt x="456" y="71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662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" name="Freeform 34"/>
            <p:cNvSpPr>
              <a:spLocks noEditPoints="1"/>
            </p:cNvSpPr>
            <p:nvPr/>
          </p:nvSpPr>
          <p:spPr bwMode="auto">
            <a:xfrm>
              <a:off x="-5630928" y="2646363"/>
              <a:ext cx="619257" cy="525464"/>
            </a:xfrm>
            <a:custGeom>
              <a:gdLst>
                <a:gd name="T0" fmla="*/ 561 w 566"/>
                <a:gd name="T1" fmla="*/ 289 h 397"/>
                <a:gd name="T2" fmla="*/ 500 w 566"/>
                <a:gd name="T3" fmla="*/ 139 h 397"/>
                <a:gd name="T4" fmla="*/ 472 w 566"/>
                <a:gd name="T5" fmla="*/ 116 h 397"/>
                <a:gd name="T6" fmla="*/ 364 w 566"/>
                <a:gd name="T7" fmla="*/ 125 h 397"/>
                <a:gd name="T8" fmla="*/ 180 w 566"/>
                <a:gd name="T9" fmla="*/ 21 h 397"/>
                <a:gd name="T10" fmla="*/ 9 w 566"/>
                <a:gd name="T11" fmla="*/ 59 h 397"/>
                <a:gd name="T12" fmla="*/ 106 w 566"/>
                <a:gd name="T13" fmla="*/ 69 h 397"/>
                <a:gd name="T14" fmla="*/ 90 w 566"/>
                <a:gd name="T15" fmla="*/ 116 h 397"/>
                <a:gd name="T16" fmla="*/ 199 w 566"/>
                <a:gd name="T17" fmla="*/ 110 h 397"/>
                <a:gd name="T18" fmla="*/ 188 w 566"/>
                <a:gd name="T19" fmla="*/ 152 h 397"/>
                <a:gd name="T20" fmla="*/ 260 w 566"/>
                <a:gd name="T21" fmla="*/ 165 h 397"/>
                <a:gd name="T22" fmla="*/ 109 w 566"/>
                <a:gd name="T23" fmla="*/ 188 h 397"/>
                <a:gd name="T24" fmla="*/ 97 w 566"/>
                <a:gd name="T25" fmla="*/ 203 h 397"/>
                <a:gd name="T26" fmla="*/ 158 w 566"/>
                <a:gd name="T27" fmla="*/ 353 h 397"/>
                <a:gd name="T28" fmla="*/ 186 w 566"/>
                <a:gd name="T29" fmla="*/ 376 h 397"/>
                <a:gd name="T30" fmla="*/ 549 w 566"/>
                <a:gd name="T31" fmla="*/ 304 h 397"/>
                <a:gd name="T32" fmla="*/ 561 w 566"/>
                <a:gd name="T33" fmla="*/ 289 h 397"/>
                <a:gd name="T34" fmla="*/ 357 w 566"/>
                <a:gd name="T35" fmla="*/ 314 h 397"/>
                <a:gd name="T36" fmla="*/ 262 w 566"/>
                <a:gd name="T37" fmla="*/ 273 h 397"/>
                <a:gd name="T38" fmla="*/ 301 w 566"/>
                <a:gd name="T39" fmla="*/ 178 h 397"/>
                <a:gd name="T40" fmla="*/ 396 w 566"/>
                <a:gd name="T41" fmla="*/ 219 h 397"/>
                <a:gd name="T42" fmla="*/ 357 w 566"/>
                <a:gd name="T43" fmla="*/ 314 h 3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66" h="397">
                  <a:moveTo>
                    <a:pt x="561" y="289"/>
                  </a:moveTo>
                  <a:cubicBezTo>
                    <a:pt x="541" y="239"/>
                    <a:pt x="521" y="189"/>
                    <a:pt x="500" y="139"/>
                  </a:cubicBezTo>
                  <a:cubicBezTo>
                    <a:pt x="496" y="129"/>
                    <a:pt x="483" y="118"/>
                    <a:pt x="472" y="116"/>
                  </a:cubicBezTo>
                  <a:cubicBezTo>
                    <a:pt x="433" y="110"/>
                    <a:pt x="398" y="115"/>
                    <a:pt x="364" y="125"/>
                  </a:cubicBezTo>
                  <a:cubicBezTo>
                    <a:pt x="351" y="96"/>
                    <a:pt x="309" y="37"/>
                    <a:pt x="180" y="21"/>
                  </a:cubicBezTo>
                  <a:cubicBezTo>
                    <a:pt x="8" y="0"/>
                    <a:pt x="0" y="49"/>
                    <a:pt x="9" y="59"/>
                  </a:cubicBezTo>
                  <a:cubicBezTo>
                    <a:pt x="18" y="68"/>
                    <a:pt x="36" y="83"/>
                    <a:pt x="106" y="69"/>
                  </a:cubicBezTo>
                  <a:cubicBezTo>
                    <a:pt x="106" y="69"/>
                    <a:pt x="62" y="102"/>
                    <a:pt x="90" y="116"/>
                  </a:cubicBezTo>
                  <a:cubicBezTo>
                    <a:pt x="118" y="130"/>
                    <a:pt x="199" y="110"/>
                    <a:pt x="199" y="110"/>
                  </a:cubicBezTo>
                  <a:cubicBezTo>
                    <a:pt x="199" y="110"/>
                    <a:pt x="158" y="135"/>
                    <a:pt x="188" y="152"/>
                  </a:cubicBezTo>
                  <a:cubicBezTo>
                    <a:pt x="201" y="160"/>
                    <a:pt x="229" y="165"/>
                    <a:pt x="260" y="165"/>
                  </a:cubicBezTo>
                  <a:cubicBezTo>
                    <a:pt x="214" y="183"/>
                    <a:pt x="166" y="197"/>
                    <a:pt x="109" y="188"/>
                  </a:cubicBezTo>
                  <a:cubicBezTo>
                    <a:pt x="98" y="186"/>
                    <a:pt x="93" y="192"/>
                    <a:pt x="97" y="203"/>
                  </a:cubicBezTo>
                  <a:cubicBezTo>
                    <a:pt x="118" y="253"/>
                    <a:pt x="138" y="303"/>
                    <a:pt x="158" y="353"/>
                  </a:cubicBezTo>
                  <a:cubicBezTo>
                    <a:pt x="163" y="363"/>
                    <a:pt x="175" y="374"/>
                    <a:pt x="186" y="376"/>
                  </a:cubicBezTo>
                  <a:cubicBezTo>
                    <a:pt x="325" y="397"/>
                    <a:pt x="410" y="282"/>
                    <a:pt x="549" y="304"/>
                  </a:cubicBezTo>
                  <a:cubicBezTo>
                    <a:pt x="560" y="306"/>
                    <a:pt x="566" y="299"/>
                    <a:pt x="561" y="289"/>
                  </a:cubicBezTo>
                  <a:close/>
                  <a:moveTo>
                    <a:pt x="357" y="314"/>
                  </a:moveTo>
                  <a:cubicBezTo>
                    <a:pt x="322" y="330"/>
                    <a:pt x="278" y="310"/>
                    <a:pt x="262" y="273"/>
                  </a:cubicBezTo>
                  <a:cubicBezTo>
                    <a:pt x="247" y="234"/>
                    <a:pt x="266" y="193"/>
                    <a:pt x="301" y="178"/>
                  </a:cubicBezTo>
                  <a:cubicBezTo>
                    <a:pt x="336" y="162"/>
                    <a:pt x="381" y="182"/>
                    <a:pt x="396" y="219"/>
                  </a:cubicBezTo>
                  <a:cubicBezTo>
                    <a:pt x="412" y="258"/>
                    <a:pt x="393" y="299"/>
                    <a:pt x="357" y="314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662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" name="Freeform 35"/>
            <p:cNvSpPr/>
            <p:nvPr/>
          </p:nvSpPr>
          <p:spPr bwMode="auto">
            <a:xfrm>
              <a:off x="-5965826" y="2928938"/>
              <a:ext cx="369888" cy="185738"/>
            </a:xfrm>
            <a:custGeom>
              <a:gdLst>
                <a:gd name="T0" fmla="*/ 262 w 280"/>
                <a:gd name="T1" fmla="*/ 43 h 141"/>
                <a:gd name="T2" fmla="*/ 279 w 280"/>
                <a:gd name="T3" fmla="*/ 29 h 141"/>
                <a:gd name="T4" fmla="*/ 270 w 280"/>
                <a:gd name="T5" fmla="*/ 8 h 141"/>
                <a:gd name="T6" fmla="*/ 270 w 280"/>
                <a:gd name="T7" fmla="*/ 7 h 141"/>
                <a:gd name="T8" fmla="*/ 73 w 280"/>
                <a:gd name="T9" fmla="*/ 25 h 141"/>
                <a:gd name="T10" fmla="*/ 13 w 280"/>
                <a:gd name="T11" fmla="*/ 83 h 141"/>
                <a:gd name="T12" fmla="*/ 98 w 280"/>
                <a:gd name="T13" fmla="*/ 86 h 141"/>
                <a:gd name="T14" fmla="*/ 83 w 280"/>
                <a:gd name="T15" fmla="*/ 120 h 141"/>
                <a:gd name="T16" fmla="*/ 192 w 280"/>
                <a:gd name="T17" fmla="*/ 95 h 141"/>
                <a:gd name="T18" fmla="*/ 183 w 280"/>
                <a:gd name="T19" fmla="*/ 124 h 141"/>
                <a:gd name="T20" fmla="*/ 280 w 280"/>
                <a:gd name="T21" fmla="*/ 95 h 141"/>
                <a:gd name="T22" fmla="*/ 262 w 280"/>
                <a:gd name="T23" fmla="*/ 43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0" h="141">
                  <a:moveTo>
                    <a:pt x="262" y="43"/>
                  </a:moveTo>
                  <a:cubicBezTo>
                    <a:pt x="261" y="34"/>
                    <a:pt x="279" y="29"/>
                    <a:pt x="279" y="29"/>
                  </a:cubicBezTo>
                  <a:cubicBezTo>
                    <a:pt x="279" y="29"/>
                    <a:pt x="275" y="24"/>
                    <a:pt x="270" y="8"/>
                  </a:cubicBezTo>
                  <a:cubicBezTo>
                    <a:pt x="270" y="8"/>
                    <a:pt x="270" y="7"/>
                    <a:pt x="270" y="7"/>
                  </a:cubicBezTo>
                  <a:cubicBezTo>
                    <a:pt x="223" y="0"/>
                    <a:pt x="157" y="1"/>
                    <a:pt x="73" y="25"/>
                  </a:cubicBezTo>
                  <a:cubicBezTo>
                    <a:pt x="73" y="25"/>
                    <a:pt x="0" y="57"/>
                    <a:pt x="13" y="83"/>
                  </a:cubicBezTo>
                  <a:cubicBezTo>
                    <a:pt x="26" y="110"/>
                    <a:pt x="98" y="86"/>
                    <a:pt x="98" y="86"/>
                  </a:cubicBezTo>
                  <a:cubicBezTo>
                    <a:pt x="98" y="86"/>
                    <a:pt x="74" y="100"/>
                    <a:pt x="83" y="120"/>
                  </a:cubicBezTo>
                  <a:cubicBezTo>
                    <a:pt x="92" y="141"/>
                    <a:pt x="164" y="110"/>
                    <a:pt x="192" y="95"/>
                  </a:cubicBezTo>
                  <a:cubicBezTo>
                    <a:pt x="192" y="95"/>
                    <a:pt x="164" y="113"/>
                    <a:pt x="183" y="124"/>
                  </a:cubicBezTo>
                  <a:cubicBezTo>
                    <a:pt x="195" y="131"/>
                    <a:pt x="236" y="118"/>
                    <a:pt x="280" y="95"/>
                  </a:cubicBezTo>
                  <a:cubicBezTo>
                    <a:pt x="272" y="74"/>
                    <a:pt x="263" y="49"/>
                    <a:pt x="262" y="43"/>
                  </a:cubicBezTo>
                  <a:close/>
                </a:path>
              </a:pathLst>
            </a:custGeom>
            <a:grpFill/>
            <a:ln>
              <a:noFill/>
            </a:ln>
            <a:ex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AU" sz="1662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68" name="Chart 27"/>
          <p:cNvGraphicFramePr/>
          <p:nvPr>
            <p:extLst/>
          </p:nvPr>
        </p:nvGraphicFramePr>
        <p:xfrm>
          <a:off x="59964" y="2213340"/>
          <a:ext cx="1368152" cy="849043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71" name="Rectangle 70"/>
          <p:cNvSpPr/>
          <p:nvPr/>
        </p:nvSpPr>
        <p:spPr bwMode="gray">
          <a:xfrm>
            <a:off x="3610549" y="1051225"/>
            <a:ext cx="5406260" cy="1047312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产品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72" name="Rectangle 71"/>
          <p:cNvSpPr/>
          <p:nvPr/>
        </p:nvSpPr>
        <p:spPr bwMode="gray">
          <a:xfrm>
            <a:off x="3610550" y="2155411"/>
            <a:ext cx="5406258" cy="985557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8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营销策略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家族传承主题系列活动</a:t>
            </a:r>
            <a:endParaRPr lang="en-US" altLang="zh-CN" sz="12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移民及海外置业专题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讲座、海外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定制健康旅游</a:t>
            </a: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时尚公益类顶级盛宴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4010751" y="1268760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钩子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4" name="Rectangle 73"/>
          <p:cNvSpPr/>
          <p:nvPr/>
        </p:nvSpPr>
        <p:spPr>
          <a:xfrm>
            <a:off x="3633268" y="1455748"/>
            <a:ext cx="2089434" cy="63863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私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行专</a:t>
            </a:r>
            <a:r>
              <a:rPr lang="zh-CN" altLang="en-US" sz="11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属：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专享理财、定制化稳定投资产品房屋贷款</a:t>
            </a: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黑钻卡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6068567" y="1268760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杀手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7820672" y="1268760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主打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77" name="Rectangle 76"/>
          <p:cNvSpPr/>
          <p:nvPr/>
        </p:nvSpPr>
        <p:spPr>
          <a:xfrm>
            <a:off x="5590305" y="1455748"/>
            <a:ext cx="1709934" cy="6771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AUM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贷</a:t>
            </a: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en-US" altLang="zh-CN" sz="1100" err="1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FoHF</a:t>
            </a:r>
            <a:endParaRPr lang="en-US" altLang="zh-CN" sz="110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黑钻信用卡</a:t>
            </a:r>
          </a:p>
        </p:txBody>
      </p:sp>
      <p:sp>
        <p:nvSpPr>
          <p:cNvPr id="78" name="Rectangle 77"/>
          <p:cNvSpPr/>
          <p:nvPr/>
        </p:nvSpPr>
        <p:spPr>
          <a:xfrm>
            <a:off x="7264703" y="1455748"/>
            <a:ext cx="1752105" cy="6771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海外投资产品</a:t>
            </a: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大额寿险保单</a:t>
            </a: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家族信托 </a:t>
            </a:r>
            <a:r>
              <a:rPr lang="en-US" altLang="zh-CN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+ </a:t>
            </a:r>
            <a:r>
              <a:rPr lang="zh-CN" altLang="en-US" sz="11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全权委托</a:t>
            </a:r>
          </a:p>
        </p:txBody>
      </p:sp>
      <p:sp>
        <p:nvSpPr>
          <p:cNvPr id="79" name="Rectangle 78"/>
          <p:cNvSpPr/>
          <p:nvPr/>
        </p:nvSpPr>
        <p:spPr bwMode="gray">
          <a:xfrm>
            <a:off x="239594" y="3217890"/>
            <a:ext cx="8777214" cy="595894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痛点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80" name="Rectangle 79"/>
          <p:cNvSpPr/>
          <p:nvPr/>
        </p:nvSpPr>
        <p:spPr>
          <a:xfrm>
            <a:off x="2781747" y="3453422"/>
            <a:ext cx="2458018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缺乏</a:t>
            </a: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理财专业知识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81" name="Rectangle 80"/>
          <p:cNvSpPr/>
          <p:nvPr/>
        </p:nvSpPr>
        <p:spPr>
          <a:xfrm>
            <a:off x="4542300" y="3453422"/>
            <a:ext cx="4358886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投资和资产配置需求多样，常规银行产品无法直接满足需求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83" name="Oval 82"/>
          <p:cNvSpPr/>
          <p:nvPr/>
        </p:nvSpPr>
        <p:spPr bwMode="gray">
          <a:xfrm>
            <a:off x="3884398" y="4339372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4" name="Rectangle 83"/>
          <p:cNvSpPr/>
          <p:nvPr/>
        </p:nvSpPr>
        <p:spPr>
          <a:xfrm>
            <a:off x="3884399" y="4657313"/>
            <a:ext cx="4811840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线下举办高端专题讲座，打造高端客户金融生活圈，提升客户粘性，带动销售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5" name="TextBox 84"/>
          <p:cNvSpPr txBox="1"/>
          <p:nvPr/>
        </p:nvSpPr>
        <p:spPr>
          <a:xfrm>
            <a:off x="4118584" y="4311483"/>
            <a:ext cx="29434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高端专题讲座，提升客户粘性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7" name="Rectangle 86"/>
          <p:cNvSpPr/>
          <p:nvPr/>
        </p:nvSpPr>
        <p:spPr>
          <a:xfrm>
            <a:off x="335066" y="3453422"/>
            <a:ext cx="2458018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买了很多理财产品，没空打理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5" name="Rectangle 44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61539807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848278" y="212373"/>
            <a:ext cx="544568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协同经营场景</a:t>
            </a:r>
          </a:p>
        </p:txBody>
      </p:sp>
      <p:sp>
        <p:nvSpPr>
          <p:cNvPr id="13" name="Rounded Rectangle 12"/>
          <p:cNvSpPr/>
          <p:nvPr/>
        </p:nvSpPr>
        <p:spPr bwMode="gray">
          <a:xfrm>
            <a:off x="771907" y="1852462"/>
            <a:ext cx="8124779" cy="3583971"/>
          </a:xfrm>
          <a:prstGeom prst="roundRect">
            <a:avLst>
              <a:gd name="adj" fmla="val 3439"/>
            </a:avLst>
          </a:prstGeom>
          <a:noFill/>
          <a:ln w="3492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54545" y="1186041"/>
            <a:ext cx="885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b="1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客户</a:t>
            </a:r>
            <a:endParaRPr lang="en-US" altLang="zh-CN"/>
          </a:p>
          <a:p>
            <a:r>
              <a:rPr lang="zh-CN" altLang="en-US" smtClean="0"/>
              <a:t>路径</a:t>
            </a:r>
            <a:endParaRPr lang="zh-CN" altLang="en-US"/>
          </a:p>
        </p:txBody>
      </p:sp>
      <p:sp>
        <p:nvSpPr>
          <p:cNvPr id="19" name="Chevron 18"/>
          <p:cNvSpPr/>
          <p:nvPr/>
        </p:nvSpPr>
        <p:spPr bwMode="gray">
          <a:xfrm>
            <a:off x="848278" y="1211162"/>
            <a:ext cx="1409093" cy="489646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服务</a:t>
            </a:r>
            <a:endParaRPr lang="en-US" sz="14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91" name="Isosceles Triangle 90"/>
          <p:cNvSpPr/>
          <p:nvPr/>
        </p:nvSpPr>
        <p:spPr bwMode="gray">
          <a:xfrm flipH="1">
            <a:off x="2417609" y="5571976"/>
            <a:ext cx="209246" cy="203236"/>
          </a:xfrm>
          <a:prstGeom prst="triangle">
            <a:avLst/>
          </a:pr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50" b="1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HK" altLang="en-US" sz="105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2" name="Isosceles Triangle 91"/>
          <p:cNvSpPr/>
          <p:nvPr/>
        </p:nvSpPr>
        <p:spPr bwMode="gray">
          <a:xfrm flipH="1">
            <a:off x="4209078" y="5551343"/>
            <a:ext cx="209246" cy="203236"/>
          </a:xfrm>
          <a:prstGeom prst="triangle">
            <a:avLst/>
          </a:pr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50" b="1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endParaRPr lang="zh-HK" altLang="en-US" sz="105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3" name="Isosceles Triangle 92"/>
          <p:cNvSpPr/>
          <p:nvPr/>
        </p:nvSpPr>
        <p:spPr bwMode="gray">
          <a:xfrm flipH="1">
            <a:off x="7007794" y="5551343"/>
            <a:ext cx="209246" cy="203236"/>
          </a:xfrm>
          <a:prstGeom prst="triangle">
            <a:avLst/>
          </a:prstGeom>
          <a:solidFill>
            <a:srgbClr val="FF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720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50" b="1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endParaRPr lang="zh-HK" altLang="en-US" sz="1050" b="1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98" name="TextBox 97"/>
          <p:cNvSpPr txBox="1"/>
          <p:nvPr/>
        </p:nvSpPr>
        <p:spPr>
          <a:xfrm>
            <a:off x="2615687" y="5560615"/>
            <a:ext cx="1170074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第</a:t>
            </a:r>
            <a:r>
              <a:rPr lang="en-US" altLang="zh-CN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1</a:t>
            </a:r>
            <a:r>
              <a:rPr lang="zh-CN" altLang="en-US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关键时刻</a:t>
            </a:r>
          </a:p>
        </p:txBody>
      </p:sp>
      <p:sp>
        <p:nvSpPr>
          <p:cNvPr id="100" name="TextBox 99"/>
          <p:cNvSpPr txBox="1"/>
          <p:nvPr/>
        </p:nvSpPr>
        <p:spPr>
          <a:xfrm>
            <a:off x="4401611" y="5544745"/>
            <a:ext cx="1170074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第</a:t>
            </a:r>
            <a:r>
              <a:rPr lang="en-US" altLang="zh-CN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关键时刻</a:t>
            </a:r>
          </a:p>
        </p:txBody>
      </p:sp>
      <p:sp>
        <p:nvSpPr>
          <p:cNvPr id="101" name="TextBox 100"/>
          <p:cNvSpPr txBox="1"/>
          <p:nvPr/>
        </p:nvSpPr>
        <p:spPr>
          <a:xfrm>
            <a:off x="7194825" y="5557758"/>
            <a:ext cx="1170074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第</a:t>
            </a:r>
            <a:r>
              <a:rPr lang="en-US" altLang="zh-CN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3</a:t>
            </a:r>
            <a:r>
              <a:rPr lang="zh-CN" altLang="en-US" sz="120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关键时刻</a:t>
            </a:r>
          </a:p>
        </p:txBody>
      </p:sp>
      <p:cxnSp>
        <p:nvCxnSpPr>
          <p:cNvPr id="102" name="Elbow Connector 101"/>
          <p:cNvCxnSpPr/>
          <p:nvPr/>
        </p:nvCxnSpPr>
        <p:spPr bwMode="auto">
          <a:xfrm rot="16200000" flipH="1">
            <a:off x="2369763" y="5909603"/>
            <a:ext cx="379473" cy="69425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03" name="TextBox 102"/>
          <p:cNvSpPr txBox="1"/>
          <p:nvPr/>
        </p:nvSpPr>
        <p:spPr>
          <a:xfrm>
            <a:off x="2633811" y="5915758"/>
            <a:ext cx="1575927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远程</a:t>
            </a:r>
            <a:r>
              <a:rPr lang="en-US" altLang="zh-CN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T</a:t>
            </a:r>
            <a:r>
              <a:rPr lang="zh-CN" altLang="en-US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智能推荐产品：</a:t>
            </a:r>
            <a:endParaRPr lang="en-US" altLang="zh-CN" sz="1050" b="1">
              <a:solidFill>
                <a:srgbClr val="C00000"/>
              </a:solidFill>
              <a:latin typeface="楷体" pitchFamily="49" charset="-122"/>
              <a:ea typeface="楷体" pitchFamily="49" charset="-122"/>
            </a:endParaRPr>
          </a:p>
          <a:p>
            <a:r>
              <a:rPr lang="zh-CN" altLang="en-US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根据客户理财需求，为客户提供定制化服务</a:t>
            </a:r>
            <a:endParaRPr lang="en-US" altLang="zh-CN" sz="1050" smtClean="0">
              <a:solidFill>
                <a:srgbClr val="C00000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04" name="TextBox 103"/>
          <p:cNvSpPr txBox="1"/>
          <p:nvPr/>
        </p:nvSpPr>
        <p:spPr>
          <a:xfrm>
            <a:off x="4353094" y="5915758"/>
            <a:ext cx="1747746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产品定制，交叉销售：</a:t>
            </a:r>
            <a:br>
              <a:rPr lang="en-US" altLang="zh-CN" sz="105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</a:br>
            <a:r>
              <a:rPr lang="zh-CN" altLang="en-US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为客户定制产品，实现交叉销售</a:t>
            </a:r>
            <a:endParaRPr lang="zh-CN" altLang="en-US" sz="1050">
              <a:solidFill>
                <a:srgbClr val="C00000"/>
              </a:solidFill>
              <a:latin typeface="楷体" pitchFamily="49" charset="-122"/>
              <a:ea typeface="楷体" pitchFamily="49" charset="-122"/>
            </a:endParaRPr>
          </a:p>
        </p:txBody>
      </p:sp>
      <p:cxnSp>
        <p:nvCxnSpPr>
          <p:cNvPr id="106" name="Elbow Connector 105"/>
          <p:cNvCxnSpPr/>
          <p:nvPr/>
        </p:nvCxnSpPr>
        <p:spPr bwMode="auto">
          <a:xfrm rot="16200000" flipH="1">
            <a:off x="4157790" y="5892934"/>
            <a:ext cx="379473" cy="69425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07" name="TextBox 106"/>
          <p:cNvSpPr txBox="1"/>
          <p:nvPr/>
        </p:nvSpPr>
        <p:spPr>
          <a:xfrm>
            <a:off x="7217040" y="5915758"/>
            <a:ext cx="1778272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APP</a:t>
            </a:r>
            <a:r>
              <a:rPr lang="zh-CN" altLang="en-US" sz="1050" b="1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功能使用：</a:t>
            </a:r>
            <a:br>
              <a:rPr lang="en-US" altLang="zh-CN" sz="1050" b="1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</a:br>
            <a:r>
              <a:rPr lang="zh-CN" altLang="en-US" sz="105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私</a:t>
            </a:r>
            <a:r>
              <a:rPr lang="zh-CN" altLang="en-US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行</a:t>
            </a:r>
            <a:r>
              <a:rPr lang="en-US" altLang="zh-CN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APP</a:t>
            </a:r>
            <a:r>
              <a:rPr lang="zh-CN" altLang="en-US" sz="1050" smtClean="0">
                <a:solidFill>
                  <a:srgbClr val="C00000"/>
                </a:solidFill>
                <a:latin typeface="楷体" pitchFamily="49" charset="-122"/>
                <a:ea typeface="楷体" pitchFamily="49" charset="-122"/>
              </a:rPr>
              <a:t>为客户提供专属、尊享的服务</a:t>
            </a:r>
            <a:endParaRPr lang="zh-CN" altLang="en-US" sz="1050">
              <a:solidFill>
                <a:srgbClr val="C00000"/>
              </a:solidFill>
              <a:latin typeface="楷体" pitchFamily="49" charset="-122"/>
              <a:ea typeface="楷体" pitchFamily="49" charset="-122"/>
            </a:endParaRPr>
          </a:p>
        </p:txBody>
      </p:sp>
      <p:cxnSp>
        <p:nvCxnSpPr>
          <p:cNvPr id="108" name="Elbow Connector 107"/>
          <p:cNvCxnSpPr/>
          <p:nvPr/>
        </p:nvCxnSpPr>
        <p:spPr bwMode="auto">
          <a:xfrm rot="16200000" flipH="1">
            <a:off x="6948793" y="5906370"/>
            <a:ext cx="379473" cy="69425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0" name="Rectangle 69"/>
          <p:cNvSpPr/>
          <p:nvPr/>
        </p:nvSpPr>
        <p:spPr bwMode="gray">
          <a:xfrm>
            <a:off x="4050636" y="4683052"/>
            <a:ext cx="1682226" cy="576930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用户和私行</a:t>
            </a:r>
            <a:r>
              <a:rPr lang="en-US" altLang="zh-CN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PB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在</a:t>
            </a:r>
            <a:r>
              <a:rPr lang="zh-CN" altLang="en-US" sz="105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私行中心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与产品专员进行三方视频，</a:t>
            </a:r>
            <a:r>
              <a:rPr lang="zh-CN" altLang="en-US" sz="105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定制产品组合，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购买产品</a:t>
            </a:r>
            <a:endParaRPr lang="en-US" altLang="zh-CN" sz="1050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cxnSp>
        <p:nvCxnSpPr>
          <p:cNvPr id="129" name="Elbow Connector 128"/>
          <p:cNvCxnSpPr>
            <a:stCxn id="236" idx="2"/>
            <a:endCxn id="70" idx="1"/>
          </p:cNvCxnSpPr>
          <p:nvPr/>
        </p:nvCxnSpPr>
        <p:spPr bwMode="auto">
          <a:xfrm rot="16200000" flipH="1">
            <a:off x="2966609" y="3887489"/>
            <a:ext cx="1012495" cy="1155559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47" name="Chevron 146"/>
          <p:cNvSpPr/>
          <p:nvPr/>
        </p:nvSpPr>
        <p:spPr bwMode="gray">
          <a:xfrm>
            <a:off x="2118116" y="1211162"/>
            <a:ext cx="2057412" cy="489646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远程</a:t>
            </a:r>
            <a:r>
              <a:rPr lang="en-US" altLang="zh-CN" sz="14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T</a:t>
            </a:r>
            <a:r>
              <a:rPr lang="zh-CN" altLang="en-US" sz="14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协销</a:t>
            </a:r>
            <a:endParaRPr lang="en-US" sz="14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48" name="Chevron 147"/>
          <p:cNvSpPr/>
          <p:nvPr/>
        </p:nvSpPr>
        <p:spPr bwMode="gray">
          <a:xfrm>
            <a:off x="4050636" y="1211162"/>
            <a:ext cx="1625014" cy="489646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线下交叉销售</a:t>
            </a:r>
            <a:endParaRPr lang="en-US" sz="14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67" name="Rectangle 166"/>
          <p:cNvSpPr/>
          <p:nvPr/>
        </p:nvSpPr>
        <p:spPr bwMode="gray">
          <a:xfrm>
            <a:off x="7020271" y="2256505"/>
            <a:ext cx="1538163" cy="576930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私行</a:t>
            </a:r>
            <a:r>
              <a:rPr lang="en-US" altLang="zh-CN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APP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智能推送</a:t>
            </a:r>
            <a:r>
              <a:rPr lang="zh-CN" altLang="en-US" sz="105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家庭健康沙龙讲座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，客户一键报名</a:t>
            </a:r>
            <a:endParaRPr lang="en-US" altLang="zh-CN" sz="1050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cxnSp>
        <p:nvCxnSpPr>
          <p:cNvPr id="168" name="Straight Arrow Connector 167"/>
          <p:cNvCxnSpPr>
            <a:stCxn id="269" idx="3"/>
            <a:endCxn id="167" idx="1"/>
          </p:cNvCxnSpPr>
          <p:nvPr/>
        </p:nvCxnSpPr>
        <p:spPr bwMode="auto">
          <a:xfrm flipV="1">
            <a:off x="6559163" y="2544970"/>
            <a:ext cx="461108" cy="2186"/>
          </a:xfrm>
          <a:prstGeom prst="straightConnector1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71" name="Chevron 170"/>
          <p:cNvSpPr/>
          <p:nvPr/>
        </p:nvSpPr>
        <p:spPr bwMode="gray">
          <a:xfrm>
            <a:off x="6559162" y="1201637"/>
            <a:ext cx="2337523" cy="489646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社交活动</a:t>
            </a:r>
            <a:r>
              <a:rPr lang="zh-CN" altLang="en-US" sz="14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邀约与报名</a:t>
            </a:r>
            <a:endParaRPr lang="en-US" sz="14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175" name="Flowchart: Card 174"/>
          <p:cNvSpPr/>
          <p:nvPr/>
        </p:nvSpPr>
        <p:spPr bwMode="gray">
          <a:xfrm>
            <a:off x="5829138" y="4848599"/>
            <a:ext cx="883513" cy="580005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定制产品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组合</a:t>
            </a:r>
            <a:endParaRPr lang="en-US" altLang="zh-CN" sz="1100" b="1" smtClean="0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实现</a:t>
            </a: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交叉销售</a:t>
            </a:r>
            <a:endParaRPr lang="en-US" altLang="zh-CN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84" name="Rectangle 183"/>
          <p:cNvSpPr/>
          <p:nvPr/>
        </p:nvSpPr>
        <p:spPr bwMode="gray">
          <a:xfrm>
            <a:off x="7020272" y="4575587"/>
            <a:ext cx="1538163" cy="793021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来到</a:t>
            </a:r>
            <a:r>
              <a:rPr lang="zh-CN" altLang="en-US" sz="105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私</a:t>
            </a:r>
            <a:r>
              <a:rPr lang="zh-CN" altLang="en-US" sz="105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行中心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参加</a:t>
            </a:r>
            <a:r>
              <a:rPr lang="zh-CN" altLang="en-US" sz="105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平安家庭健康沙龙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讲座</a:t>
            </a:r>
            <a:endParaRPr lang="en-US" altLang="zh-CN" sz="105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05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在体验区了解产品</a:t>
            </a:r>
            <a:endParaRPr lang="en-US" altLang="zh-CN" sz="105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cxnSp>
        <p:nvCxnSpPr>
          <p:cNvPr id="186" name="Elbow Connector 185"/>
          <p:cNvCxnSpPr>
            <a:stCxn id="167" idx="2"/>
            <a:endCxn id="191" idx="0"/>
          </p:cNvCxnSpPr>
          <p:nvPr/>
        </p:nvCxnSpPr>
        <p:spPr bwMode="auto">
          <a:xfrm rot="16200000" flipH="1">
            <a:off x="7543884" y="3078903"/>
            <a:ext cx="490938" cy="1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91" name="Rectangle 190"/>
          <p:cNvSpPr/>
          <p:nvPr/>
        </p:nvSpPr>
        <p:spPr bwMode="gray">
          <a:xfrm>
            <a:off x="7020272" y="3324373"/>
            <a:ext cx="1538163" cy="576930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7432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临近报名时间，远程</a:t>
            </a:r>
            <a:r>
              <a:rPr lang="en-US" altLang="zh-CN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T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友情提示客户参加线下活动</a:t>
            </a:r>
            <a:endParaRPr lang="en-US" altLang="zh-CN" sz="105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cxnSp>
        <p:nvCxnSpPr>
          <p:cNvPr id="194" name="Straight Arrow Connector 193"/>
          <p:cNvCxnSpPr>
            <a:stCxn id="191" idx="2"/>
            <a:endCxn id="184" idx="0"/>
          </p:cNvCxnSpPr>
          <p:nvPr/>
        </p:nvCxnSpPr>
        <p:spPr bwMode="auto">
          <a:xfrm flipH="1">
            <a:off x="7789354" y="3901303"/>
            <a:ext cx="0" cy="674284"/>
          </a:xfrm>
          <a:prstGeom prst="straightConnector1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/>
          </a:ln>
          <a:effectLst/>
        </p:spPr>
      </p:cxnSp>
      <p:grpSp>
        <p:nvGrpSpPr>
          <p:cNvPr id="206" name="Group 205"/>
          <p:cNvGrpSpPr/>
          <p:nvPr/>
        </p:nvGrpSpPr>
        <p:grpSpPr>
          <a:xfrm>
            <a:off x="107348" y="171688"/>
            <a:ext cx="776456" cy="612000"/>
            <a:chOff x="3275856" y="1916832"/>
            <a:chExt cx="776456" cy="612000"/>
          </a:xfrm>
        </p:grpSpPr>
        <p:sp>
          <p:nvSpPr>
            <p:cNvPr id="207" name="Rectangle 206"/>
            <p:cNvSpPr/>
            <p:nvPr>
              <p:custDataLst>
                <p:tags r:id="rId2"/>
              </p:custDataLst>
            </p:nvPr>
          </p:nvSpPr>
          <p:spPr bwMode="auto">
            <a:xfrm>
              <a:off x="3328416" y="1916832"/>
              <a:ext cx="612000" cy="612000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12700" cap="flat" cmpd="sng" algn="ctr">
              <a:solidFill>
                <a:srgbClr val="EC7524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lIns="66462" tIns="33231" rIns="66462" bIns="33231" anchor="b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ts val="1292"/>
                </a:lnSpc>
                <a:defRPr/>
              </a:pPr>
              <a:endParaRPr lang="zh-CN" altLang="en-US" sz="12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grpSp>
          <p:nvGrpSpPr>
            <p:cNvPr id="208" name="Group 128"/>
            <p:cNvGrpSpPr/>
            <p:nvPr/>
          </p:nvGrpSpPr>
          <p:grpSpPr>
            <a:xfrm>
              <a:off x="3455928" y="1982503"/>
              <a:ext cx="399805" cy="272919"/>
              <a:chOff x="-5965826" y="2646363"/>
              <a:chExt cx="1003300" cy="622300"/>
            </a:xfrm>
            <a:solidFill>
              <a:schemeClr val="accent2"/>
            </a:solidFill>
          </p:grpSpPr>
          <p:sp>
            <p:nvSpPr>
              <p:cNvPr id="210" name="Freeform 32"/>
              <p:cNvSpPr/>
              <p:nvPr/>
            </p:nvSpPr>
            <p:spPr bwMode="auto">
              <a:xfrm>
                <a:off x="-5314951" y="2898775"/>
                <a:ext cx="109538" cy="147638"/>
              </a:xfrm>
              <a:custGeom>
                <a:gdLst>
                  <a:gd name="T0" fmla="*/ 46 w 83"/>
                  <a:gd name="T1" fmla="*/ 42 h 112"/>
                  <a:gd name="T2" fmla="*/ 27 w 83"/>
                  <a:gd name="T3" fmla="*/ 39 h 112"/>
                  <a:gd name="T4" fmla="*/ 34 w 83"/>
                  <a:gd name="T5" fmla="*/ 29 h 112"/>
                  <a:gd name="T6" fmla="*/ 52 w 83"/>
                  <a:gd name="T7" fmla="*/ 26 h 112"/>
                  <a:gd name="T8" fmla="*/ 55 w 83"/>
                  <a:gd name="T9" fmla="*/ 23 h 112"/>
                  <a:gd name="T10" fmla="*/ 53 w 83"/>
                  <a:gd name="T11" fmla="*/ 9 h 112"/>
                  <a:gd name="T12" fmla="*/ 49 w 83"/>
                  <a:gd name="T13" fmla="*/ 7 h 112"/>
                  <a:gd name="T14" fmla="*/ 34 w 83"/>
                  <a:gd name="T15" fmla="*/ 10 h 112"/>
                  <a:gd name="T16" fmla="*/ 30 w 83"/>
                  <a:gd name="T17" fmla="*/ 8 h 112"/>
                  <a:gd name="T18" fmla="*/ 28 w 83"/>
                  <a:gd name="T19" fmla="*/ 2 h 112"/>
                  <a:gd name="T20" fmla="*/ 24 w 83"/>
                  <a:gd name="T21" fmla="*/ 1 h 112"/>
                  <a:gd name="T22" fmla="*/ 15 w 83"/>
                  <a:gd name="T23" fmla="*/ 5 h 112"/>
                  <a:gd name="T24" fmla="*/ 13 w 83"/>
                  <a:gd name="T25" fmla="*/ 9 h 112"/>
                  <a:gd name="T26" fmla="*/ 16 w 83"/>
                  <a:gd name="T27" fmla="*/ 15 h 112"/>
                  <a:gd name="T28" fmla="*/ 15 w 83"/>
                  <a:gd name="T29" fmla="*/ 20 h 112"/>
                  <a:gd name="T30" fmla="*/ 5 w 83"/>
                  <a:gd name="T31" fmla="*/ 52 h 112"/>
                  <a:gd name="T32" fmla="*/ 38 w 83"/>
                  <a:gd name="T33" fmla="*/ 66 h 112"/>
                  <a:gd name="T34" fmla="*/ 55 w 83"/>
                  <a:gd name="T35" fmla="*/ 70 h 112"/>
                  <a:gd name="T36" fmla="*/ 47 w 83"/>
                  <a:gd name="T37" fmla="*/ 81 h 112"/>
                  <a:gd name="T38" fmla="*/ 25 w 83"/>
                  <a:gd name="T39" fmla="*/ 85 h 112"/>
                  <a:gd name="T40" fmla="*/ 23 w 83"/>
                  <a:gd name="T41" fmla="*/ 88 h 112"/>
                  <a:gd name="T42" fmla="*/ 25 w 83"/>
                  <a:gd name="T43" fmla="*/ 102 h 112"/>
                  <a:gd name="T44" fmla="*/ 29 w 83"/>
                  <a:gd name="T45" fmla="*/ 105 h 112"/>
                  <a:gd name="T46" fmla="*/ 47 w 83"/>
                  <a:gd name="T47" fmla="*/ 101 h 112"/>
                  <a:gd name="T48" fmla="*/ 52 w 83"/>
                  <a:gd name="T49" fmla="*/ 103 h 112"/>
                  <a:gd name="T50" fmla="*/ 54 w 83"/>
                  <a:gd name="T51" fmla="*/ 110 h 112"/>
                  <a:gd name="T52" fmla="*/ 58 w 83"/>
                  <a:gd name="T53" fmla="*/ 111 h 112"/>
                  <a:gd name="T54" fmla="*/ 67 w 83"/>
                  <a:gd name="T55" fmla="*/ 108 h 112"/>
                  <a:gd name="T56" fmla="*/ 69 w 83"/>
                  <a:gd name="T57" fmla="*/ 104 h 112"/>
                  <a:gd name="T58" fmla="*/ 65 w 83"/>
                  <a:gd name="T59" fmla="*/ 96 h 112"/>
                  <a:gd name="T60" fmla="*/ 67 w 83"/>
                  <a:gd name="T61" fmla="*/ 91 h 112"/>
                  <a:gd name="T62" fmla="*/ 78 w 83"/>
                  <a:gd name="T63" fmla="*/ 58 h 112"/>
                  <a:gd name="T64" fmla="*/ 46 w 83"/>
                  <a:gd name="T65" fmla="*/ 42 h 1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83" h="112">
                    <a:moveTo>
                      <a:pt x="46" y="42"/>
                    </a:moveTo>
                    <a:cubicBezTo>
                      <a:pt x="41" y="43"/>
                      <a:pt x="30" y="44"/>
                      <a:pt x="27" y="39"/>
                    </a:cubicBezTo>
                    <a:cubicBezTo>
                      <a:pt x="25" y="37"/>
                      <a:pt x="27" y="33"/>
                      <a:pt x="34" y="29"/>
                    </a:cubicBezTo>
                    <a:cubicBezTo>
                      <a:pt x="40" y="27"/>
                      <a:pt x="46" y="26"/>
                      <a:pt x="52" y="26"/>
                    </a:cubicBezTo>
                    <a:cubicBezTo>
                      <a:pt x="54" y="26"/>
                      <a:pt x="55" y="24"/>
                      <a:pt x="55" y="23"/>
                    </a:cubicBezTo>
                    <a:cubicBezTo>
                      <a:pt x="54" y="18"/>
                      <a:pt x="53" y="14"/>
                      <a:pt x="53" y="9"/>
                    </a:cubicBezTo>
                    <a:cubicBezTo>
                      <a:pt x="52" y="8"/>
                      <a:pt x="51" y="6"/>
                      <a:pt x="49" y="7"/>
                    </a:cubicBezTo>
                    <a:cubicBezTo>
                      <a:pt x="44" y="7"/>
                      <a:pt x="39" y="8"/>
                      <a:pt x="34" y="10"/>
                    </a:cubicBezTo>
                    <a:cubicBezTo>
                      <a:pt x="32" y="10"/>
                      <a:pt x="31" y="9"/>
                      <a:pt x="30" y="8"/>
                    </a:cubicBezTo>
                    <a:cubicBezTo>
                      <a:pt x="29" y="6"/>
                      <a:pt x="29" y="4"/>
                      <a:pt x="28" y="2"/>
                    </a:cubicBezTo>
                    <a:cubicBezTo>
                      <a:pt x="27" y="1"/>
                      <a:pt x="25" y="0"/>
                      <a:pt x="24" y="1"/>
                    </a:cubicBezTo>
                    <a:cubicBezTo>
                      <a:pt x="21" y="2"/>
                      <a:pt x="18" y="3"/>
                      <a:pt x="15" y="5"/>
                    </a:cubicBezTo>
                    <a:cubicBezTo>
                      <a:pt x="14" y="5"/>
                      <a:pt x="13" y="7"/>
                      <a:pt x="13" y="9"/>
                    </a:cubicBezTo>
                    <a:cubicBezTo>
                      <a:pt x="14" y="11"/>
                      <a:pt x="15" y="13"/>
                      <a:pt x="16" y="15"/>
                    </a:cubicBezTo>
                    <a:cubicBezTo>
                      <a:pt x="17" y="17"/>
                      <a:pt x="16" y="19"/>
                      <a:pt x="15" y="20"/>
                    </a:cubicBezTo>
                    <a:cubicBezTo>
                      <a:pt x="6" y="27"/>
                      <a:pt x="0" y="39"/>
                      <a:pt x="5" y="52"/>
                    </a:cubicBezTo>
                    <a:cubicBezTo>
                      <a:pt x="10" y="65"/>
                      <a:pt x="26" y="68"/>
                      <a:pt x="38" y="66"/>
                    </a:cubicBezTo>
                    <a:cubicBezTo>
                      <a:pt x="43" y="66"/>
                      <a:pt x="53" y="65"/>
                      <a:pt x="55" y="70"/>
                    </a:cubicBezTo>
                    <a:cubicBezTo>
                      <a:pt x="57" y="75"/>
                      <a:pt x="51" y="79"/>
                      <a:pt x="47" y="81"/>
                    </a:cubicBezTo>
                    <a:cubicBezTo>
                      <a:pt x="40" y="83"/>
                      <a:pt x="33" y="85"/>
                      <a:pt x="25" y="85"/>
                    </a:cubicBezTo>
                    <a:cubicBezTo>
                      <a:pt x="24" y="85"/>
                      <a:pt x="23" y="86"/>
                      <a:pt x="23" y="88"/>
                    </a:cubicBezTo>
                    <a:cubicBezTo>
                      <a:pt x="24" y="92"/>
                      <a:pt x="24" y="97"/>
                      <a:pt x="25" y="102"/>
                    </a:cubicBezTo>
                    <a:cubicBezTo>
                      <a:pt x="25" y="103"/>
                      <a:pt x="27" y="105"/>
                      <a:pt x="29" y="105"/>
                    </a:cubicBezTo>
                    <a:cubicBezTo>
                      <a:pt x="35" y="105"/>
                      <a:pt x="41" y="103"/>
                      <a:pt x="47" y="101"/>
                    </a:cubicBezTo>
                    <a:cubicBezTo>
                      <a:pt x="49" y="101"/>
                      <a:pt x="51" y="102"/>
                      <a:pt x="52" y="103"/>
                    </a:cubicBezTo>
                    <a:cubicBezTo>
                      <a:pt x="52" y="106"/>
                      <a:pt x="53" y="107"/>
                      <a:pt x="54" y="110"/>
                    </a:cubicBezTo>
                    <a:cubicBezTo>
                      <a:pt x="55" y="111"/>
                      <a:pt x="57" y="112"/>
                      <a:pt x="58" y="111"/>
                    </a:cubicBezTo>
                    <a:cubicBezTo>
                      <a:pt x="61" y="110"/>
                      <a:pt x="64" y="109"/>
                      <a:pt x="67" y="108"/>
                    </a:cubicBezTo>
                    <a:cubicBezTo>
                      <a:pt x="69" y="107"/>
                      <a:pt x="69" y="105"/>
                      <a:pt x="69" y="104"/>
                    </a:cubicBezTo>
                    <a:cubicBezTo>
                      <a:pt x="67" y="101"/>
                      <a:pt x="67" y="99"/>
                      <a:pt x="65" y="96"/>
                    </a:cubicBezTo>
                    <a:cubicBezTo>
                      <a:pt x="65" y="94"/>
                      <a:pt x="65" y="92"/>
                      <a:pt x="67" y="91"/>
                    </a:cubicBezTo>
                    <a:cubicBezTo>
                      <a:pt x="77" y="84"/>
                      <a:pt x="83" y="71"/>
                      <a:pt x="78" y="58"/>
                    </a:cubicBezTo>
                    <a:cubicBezTo>
                      <a:pt x="72" y="45"/>
                      <a:pt x="58" y="42"/>
                      <a:pt x="46" y="42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11" name="Freeform 33"/>
              <p:cNvSpPr/>
              <p:nvPr/>
            </p:nvSpPr>
            <p:spPr bwMode="auto">
              <a:xfrm>
                <a:off x="-5588001" y="2989263"/>
                <a:ext cx="625475" cy="279400"/>
              </a:xfrm>
              <a:custGeom>
                <a:gdLst>
                  <a:gd name="T0" fmla="*/ 456 w 473"/>
                  <a:gd name="T1" fmla="*/ 71 h 211"/>
                  <a:gd name="T2" fmla="*/ 94 w 473"/>
                  <a:gd name="T3" fmla="*/ 143 h 211"/>
                  <a:gd name="T4" fmla="*/ 66 w 473"/>
                  <a:gd name="T5" fmla="*/ 120 h 211"/>
                  <a:gd name="T6" fmla="*/ 18 w 473"/>
                  <a:gd name="T7" fmla="*/ 2 h 211"/>
                  <a:gd name="T8" fmla="*/ 17 w 473"/>
                  <a:gd name="T9" fmla="*/ 2 h 211"/>
                  <a:gd name="T10" fmla="*/ 4 w 473"/>
                  <a:gd name="T11" fmla="*/ 17 h 211"/>
                  <a:gd name="T12" fmla="*/ 66 w 473"/>
                  <a:gd name="T13" fmla="*/ 167 h 211"/>
                  <a:gd name="T14" fmla="*/ 93 w 473"/>
                  <a:gd name="T15" fmla="*/ 190 h 211"/>
                  <a:gd name="T16" fmla="*/ 456 w 473"/>
                  <a:gd name="T17" fmla="*/ 118 h 211"/>
                  <a:gd name="T18" fmla="*/ 469 w 473"/>
                  <a:gd name="T19" fmla="*/ 103 h 211"/>
                  <a:gd name="T20" fmla="*/ 456 w 473"/>
                  <a:gd name="T21" fmla="*/ 71 h 2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72" h="211">
                    <a:moveTo>
                      <a:pt x="456" y="71"/>
                    </a:moveTo>
                    <a:cubicBezTo>
                      <a:pt x="318" y="50"/>
                      <a:pt x="232" y="165"/>
                      <a:pt x="94" y="143"/>
                    </a:cubicBezTo>
                    <a:cubicBezTo>
                      <a:pt x="83" y="141"/>
                      <a:pt x="70" y="131"/>
                      <a:pt x="66" y="120"/>
                    </a:cubicBezTo>
                    <a:cubicBezTo>
                      <a:pt x="50" y="81"/>
                      <a:pt x="34" y="42"/>
                      <a:pt x="18" y="2"/>
                    </a:cubicBezTo>
                    <a:cubicBezTo>
                      <a:pt x="17" y="2"/>
                      <a:pt x="17" y="2"/>
                      <a:pt x="17" y="2"/>
                    </a:cubicBezTo>
                    <a:cubicBezTo>
                      <a:pt x="5" y="0"/>
                      <a:pt x="0" y="7"/>
                      <a:pt x="4" y="17"/>
                    </a:cubicBezTo>
                    <a:cubicBezTo>
                      <a:pt x="25" y="67"/>
                      <a:pt x="45" y="117"/>
                      <a:pt x="66" y="167"/>
                    </a:cubicBezTo>
                    <a:cubicBezTo>
                      <a:pt x="70" y="177"/>
                      <a:pt x="82" y="188"/>
                      <a:pt x="93" y="190"/>
                    </a:cubicBezTo>
                    <a:cubicBezTo>
                      <a:pt x="232" y="211"/>
                      <a:pt x="318" y="96"/>
                      <a:pt x="456" y="118"/>
                    </a:cubicBezTo>
                    <a:cubicBezTo>
                      <a:pt x="468" y="120"/>
                      <a:pt x="473" y="114"/>
                      <a:pt x="469" y="103"/>
                    </a:cubicBezTo>
                    <a:cubicBezTo>
                      <a:pt x="464" y="92"/>
                      <a:pt x="460" y="82"/>
                      <a:pt x="456" y="71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12" name="Freeform 34"/>
              <p:cNvSpPr>
                <a:spLocks noEditPoints="1"/>
              </p:cNvSpPr>
              <p:nvPr/>
            </p:nvSpPr>
            <p:spPr bwMode="auto">
              <a:xfrm>
                <a:off x="-5630928" y="2646363"/>
                <a:ext cx="619257" cy="525464"/>
              </a:xfrm>
              <a:custGeom>
                <a:gdLst>
                  <a:gd name="T0" fmla="*/ 561 w 566"/>
                  <a:gd name="T1" fmla="*/ 289 h 397"/>
                  <a:gd name="T2" fmla="*/ 500 w 566"/>
                  <a:gd name="T3" fmla="*/ 139 h 397"/>
                  <a:gd name="T4" fmla="*/ 472 w 566"/>
                  <a:gd name="T5" fmla="*/ 116 h 397"/>
                  <a:gd name="T6" fmla="*/ 364 w 566"/>
                  <a:gd name="T7" fmla="*/ 125 h 397"/>
                  <a:gd name="T8" fmla="*/ 180 w 566"/>
                  <a:gd name="T9" fmla="*/ 21 h 397"/>
                  <a:gd name="T10" fmla="*/ 9 w 566"/>
                  <a:gd name="T11" fmla="*/ 59 h 397"/>
                  <a:gd name="T12" fmla="*/ 106 w 566"/>
                  <a:gd name="T13" fmla="*/ 69 h 397"/>
                  <a:gd name="T14" fmla="*/ 90 w 566"/>
                  <a:gd name="T15" fmla="*/ 116 h 397"/>
                  <a:gd name="T16" fmla="*/ 199 w 566"/>
                  <a:gd name="T17" fmla="*/ 110 h 397"/>
                  <a:gd name="T18" fmla="*/ 188 w 566"/>
                  <a:gd name="T19" fmla="*/ 152 h 397"/>
                  <a:gd name="T20" fmla="*/ 260 w 566"/>
                  <a:gd name="T21" fmla="*/ 165 h 397"/>
                  <a:gd name="T22" fmla="*/ 109 w 566"/>
                  <a:gd name="T23" fmla="*/ 188 h 397"/>
                  <a:gd name="T24" fmla="*/ 97 w 566"/>
                  <a:gd name="T25" fmla="*/ 203 h 397"/>
                  <a:gd name="T26" fmla="*/ 158 w 566"/>
                  <a:gd name="T27" fmla="*/ 353 h 397"/>
                  <a:gd name="T28" fmla="*/ 186 w 566"/>
                  <a:gd name="T29" fmla="*/ 376 h 397"/>
                  <a:gd name="T30" fmla="*/ 549 w 566"/>
                  <a:gd name="T31" fmla="*/ 304 h 397"/>
                  <a:gd name="T32" fmla="*/ 561 w 566"/>
                  <a:gd name="T33" fmla="*/ 289 h 397"/>
                  <a:gd name="T34" fmla="*/ 357 w 566"/>
                  <a:gd name="T35" fmla="*/ 314 h 397"/>
                  <a:gd name="T36" fmla="*/ 262 w 566"/>
                  <a:gd name="T37" fmla="*/ 273 h 397"/>
                  <a:gd name="T38" fmla="*/ 301 w 566"/>
                  <a:gd name="T39" fmla="*/ 178 h 397"/>
                  <a:gd name="T40" fmla="*/ 396 w 566"/>
                  <a:gd name="T41" fmla="*/ 219 h 397"/>
                  <a:gd name="T42" fmla="*/ 357 w 566"/>
                  <a:gd name="T43" fmla="*/ 314 h 3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66" h="397">
                    <a:moveTo>
                      <a:pt x="561" y="289"/>
                    </a:moveTo>
                    <a:cubicBezTo>
                      <a:pt x="541" y="239"/>
                      <a:pt x="521" y="189"/>
                      <a:pt x="500" y="139"/>
                    </a:cubicBezTo>
                    <a:cubicBezTo>
                      <a:pt x="496" y="129"/>
                      <a:pt x="483" y="118"/>
                      <a:pt x="472" y="116"/>
                    </a:cubicBezTo>
                    <a:cubicBezTo>
                      <a:pt x="433" y="110"/>
                      <a:pt x="398" y="115"/>
                      <a:pt x="364" y="125"/>
                    </a:cubicBezTo>
                    <a:cubicBezTo>
                      <a:pt x="351" y="96"/>
                      <a:pt x="309" y="37"/>
                      <a:pt x="180" y="21"/>
                    </a:cubicBezTo>
                    <a:cubicBezTo>
                      <a:pt x="8" y="0"/>
                      <a:pt x="0" y="49"/>
                      <a:pt x="9" y="59"/>
                    </a:cubicBezTo>
                    <a:cubicBezTo>
                      <a:pt x="18" y="68"/>
                      <a:pt x="36" y="83"/>
                      <a:pt x="106" y="69"/>
                    </a:cubicBezTo>
                    <a:cubicBezTo>
                      <a:pt x="106" y="69"/>
                      <a:pt x="62" y="102"/>
                      <a:pt x="90" y="116"/>
                    </a:cubicBezTo>
                    <a:cubicBezTo>
                      <a:pt x="118" y="130"/>
                      <a:pt x="199" y="110"/>
                      <a:pt x="199" y="110"/>
                    </a:cubicBezTo>
                    <a:cubicBezTo>
                      <a:pt x="199" y="110"/>
                      <a:pt x="158" y="135"/>
                      <a:pt x="188" y="152"/>
                    </a:cubicBezTo>
                    <a:cubicBezTo>
                      <a:pt x="201" y="160"/>
                      <a:pt x="229" y="165"/>
                      <a:pt x="260" y="165"/>
                    </a:cubicBezTo>
                    <a:cubicBezTo>
                      <a:pt x="214" y="183"/>
                      <a:pt x="166" y="197"/>
                      <a:pt x="109" y="188"/>
                    </a:cubicBezTo>
                    <a:cubicBezTo>
                      <a:pt x="98" y="186"/>
                      <a:pt x="93" y="192"/>
                      <a:pt x="97" y="203"/>
                    </a:cubicBezTo>
                    <a:cubicBezTo>
                      <a:pt x="118" y="253"/>
                      <a:pt x="138" y="303"/>
                      <a:pt x="158" y="353"/>
                    </a:cubicBezTo>
                    <a:cubicBezTo>
                      <a:pt x="163" y="363"/>
                      <a:pt x="175" y="374"/>
                      <a:pt x="186" y="376"/>
                    </a:cubicBezTo>
                    <a:cubicBezTo>
                      <a:pt x="325" y="397"/>
                      <a:pt x="410" y="282"/>
                      <a:pt x="549" y="304"/>
                    </a:cubicBezTo>
                    <a:cubicBezTo>
                      <a:pt x="560" y="306"/>
                      <a:pt x="566" y="299"/>
                      <a:pt x="561" y="289"/>
                    </a:cubicBezTo>
                    <a:close/>
                    <a:moveTo>
                      <a:pt x="357" y="314"/>
                    </a:moveTo>
                    <a:cubicBezTo>
                      <a:pt x="322" y="330"/>
                      <a:pt x="278" y="310"/>
                      <a:pt x="262" y="273"/>
                    </a:cubicBezTo>
                    <a:cubicBezTo>
                      <a:pt x="247" y="234"/>
                      <a:pt x="266" y="193"/>
                      <a:pt x="301" y="178"/>
                    </a:cubicBezTo>
                    <a:cubicBezTo>
                      <a:pt x="336" y="162"/>
                      <a:pt x="381" y="182"/>
                      <a:pt x="396" y="219"/>
                    </a:cubicBezTo>
                    <a:cubicBezTo>
                      <a:pt x="412" y="258"/>
                      <a:pt x="393" y="299"/>
                      <a:pt x="357" y="314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213" name="Freeform 35"/>
              <p:cNvSpPr/>
              <p:nvPr/>
            </p:nvSpPr>
            <p:spPr bwMode="auto">
              <a:xfrm>
                <a:off x="-5965826" y="2928938"/>
                <a:ext cx="369888" cy="185738"/>
              </a:xfrm>
              <a:custGeom>
                <a:gdLst>
                  <a:gd name="T0" fmla="*/ 262 w 280"/>
                  <a:gd name="T1" fmla="*/ 43 h 141"/>
                  <a:gd name="T2" fmla="*/ 279 w 280"/>
                  <a:gd name="T3" fmla="*/ 29 h 141"/>
                  <a:gd name="T4" fmla="*/ 270 w 280"/>
                  <a:gd name="T5" fmla="*/ 8 h 141"/>
                  <a:gd name="T6" fmla="*/ 270 w 280"/>
                  <a:gd name="T7" fmla="*/ 7 h 141"/>
                  <a:gd name="T8" fmla="*/ 73 w 280"/>
                  <a:gd name="T9" fmla="*/ 25 h 141"/>
                  <a:gd name="T10" fmla="*/ 13 w 280"/>
                  <a:gd name="T11" fmla="*/ 83 h 141"/>
                  <a:gd name="T12" fmla="*/ 98 w 280"/>
                  <a:gd name="T13" fmla="*/ 86 h 141"/>
                  <a:gd name="T14" fmla="*/ 83 w 280"/>
                  <a:gd name="T15" fmla="*/ 120 h 141"/>
                  <a:gd name="T16" fmla="*/ 192 w 280"/>
                  <a:gd name="T17" fmla="*/ 95 h 141"/>
                  <a:gd name="T18" fmla="*/ 183 w 280"/>
                  <a:gd name="T19" fmla="*/ 124 h 141"/>
                  <a:gd name="T20" fmla="*/ 280 w 280"/>
                  <a:gd name="T21" fmla="*/ 95 h 141"/>
                  <a:gd name="T22" fmla="*/ 262 w 280"/>
                  <a:gd name="T23" fmla="*/ 43 h 1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0" h="141">
                    <a:moveTo>
                      <a:pt x="262" y="43"/>
                    </a:moveTo>
                    <a:cubicBezTo>
                      <a:pt x="261" y="34"/>
                      <a:pt x="279" y="29"/>
                      <a:pt x="279" y="29"/>
                    </a:cubicBezTo>
                    <a:cubicBezTo>
                      <a:pt x="279" y="29"/>
                      <a:pt x="275" y="24"/>
                      <a:pt x="270" y="8"/>
                    </a:cubicBezTo>
                    <a:cubicBezTo>
                      <a:pt x="270" y="8"/>
                      <a:pt x="270" y="7"/>
                      <a:pt x="270" y="7"/>
                    </a:cubicBezTo>
                    <a:cubicBezTo>
                      <a:pt x="223" y="0"/>
                      <a:pt x="157" y="1"/>
                      <a:pt x="73" y="25"/>
                    </a:cubicBezTo>
                    <a:cubicBezTo>
                      <a:pt x="73" y="25"/>
                      <a:pt x="0" y="57"/>
                      <a:pt x="13" y="83"/>
                    </a:cubicBezTo>
                    <a:cubicBezTo>
                      <a:pt x="26" y="110"/>
                      <a:pt x="98" y="86"/>
                      <a:pt x="98" y="86"/>
                    </a:cubicBezTo>
                    <a:cubicBezTo>
                      <a:pt x="98" y="86"/>
                      <a:pt x="74" y="100"/>
                      <a:pt x="83" y="120"/>
                    </a:cubicBezTo>
                    <a:cubicBezTo>
                      <a:pt x="92" y="141"/>
                      <a:pt x="164" y="110"/>
                      <a:pt x="192" y="95"/>
                    </a:cubicBezTo>
                    <a:cubicBezTo>
                      <a:pt x="192" y="95"/>
                      <a:pt x="164" y="113"/>
                      <a:pt x="183" y="124"/>
                    </a:cubicBezTo>
                    <a:cubicBezTo>
                      <a:pt x="195" y="131"/>
                      <a:pt x="236" y="118"/>
                      <a:pt x="280" y="95"/>
                    </a:cubicBezTo>
                    <a:cubicBezTo>
                      <a:pt x="272" y="74"/>
                      <a:pt x="263" y="49"/>
                      <a:pt x="262" y="43"/>
                    </a:cubicBezTo>
                    <a:close/>
                  </a:path>
                </a:pathLst>
              </a:custGeom>
              <a:grpFill/>
              <a:ln>
                <a:noFill/>
              </a:ln>
              <a:extLst/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defRPr/>
                </a:pPr>
                <a:endParaRPr lang="en-AU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sp>
          <p:nvSpPr>
            <p:cNvPr id="209" name="TextBox 208"/>
            <p:cNvSpPr txBox="1"/>
            <p:nvPr/>
          </p:nvSpPr>
          <p:spPr>
            <a:xfrm>
              <a:off x="3275856" y="2254606"/>
              <a:ext cx="776456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10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阔太太</a:t>
              </a:r>
              <a:endParaRPr lang="zh-CN" altLang="en-US" sz="110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sp>
        <p:nvSpPr>
          <p:cNvPr id="231" name="Rectangle 230"/>
          <p:cNvSpPr/>
          <p:nvPr/>
        </p:nvSpPr>
        <p:spPr bwMode="gray">
          <a:xfrm>
            <a:off x="1054440" y="3373994"/>
            <a:ext cx="1128298" cy="576930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7432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大额理财到期，协销</a:t>
            </a:r>
            <a:r>
              <a:rPr lang="en-US" altLang="zh-CN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RM</a:t>
            </a: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致电客户，帮助客户快速转投</a:t>
            </a:r>
            <a:endParaRPr lang="en-US" altLang="zh-CN" sz="105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236" name="Rectangle 235"/>
          <p:cNvSpPr/>
          <p:nvPr/>
        </p:nvSpPr>
        <p:spPr bwMode="gray">
          <a:xfrm>
            <a:off x="2319564" y="3382092"/>
            <a:ext cx="1151026" cy="576930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7432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发现客户新的理财需求，协助预约私行</a:t>
            </a:r>
            <a:r>
              <a:rPr lang="en-US" altLang="zh-CN" sz="105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PB</a:t>
            </a:r>
            <a:endParaRPr lang="en-US" altLang="zh-CN" sz="105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cxnSp>
        <p:nvCxnSpPr>
          <p:cNvPr id="239" name="Straight Arrow Connector 238"/>
          <p:cNvCxnSpPr>
            <a:stCxn id="231" idx="3"/>
            <a:endCxn id="236" idx="1"/>
          </p:cNvCxnSpPr>
          <p:nvPr/>
        </p:nvCxnSpPr>
        <p:spPr bwMode="auto">
          <a:xfrm>
            <a:off x="2182738" y="3662459"/>
            <a:ext cx="136826" cy="8098"/>
          </a:xfrm>
          <a:prstGeom prst="straightConnector1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252" name="Elbow Connector 251"/>
          <p:cNvCxnSpPr>
            <a:stCxn id="70" idx="0"/>
            <a:endCxn id="269" idx="1"/>
          </p:cNvCxnSpPr>
          <p:nvPr/>
        </p:nvCxnSpPr>
        <p:spPr bwMode="auto">
          <a:xfrm rot="5400000" flipH="1" flipV="1">
            <a:off x="4022399" y="3416506"/>
            <a:ext cx="2135896" cy="397196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257" name="Flowchart: Card 256"/>
          <p:cNvSpPr/>
          <p:nvPr/>
        </p:nvSpPr>
        <p:spPr bwMode="gray">
          <a:xfrm>
            <a:off x="7966872" y="3755257"/>
            <a:ext cx="942508" cy="580005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社交带动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销售提升</a:t>
            </a: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客户价值</a:t>
            </a:r>
            <a:endParaRPr lang="en-US" altLang="zh-CN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269" name="Rectangle 268"/>
          <p:cNvSpPr/>
          <p:nvPr/>
        </p:nvSpPr>
        <p:spPr bwMode="gray">
          <a:xfrm>
            <a:off x="5288945" y="2258691"/>
            <a:ext cx="1270218" cy="576930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300"/>
              </a:spcBef>
            </a:pPr>
            <a:r>
              <a:rPr lang="zh-CN" altLang="en-US" sz="105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智能投顾、健康账户、投资管家、私人管家功能使用</a:t>
            </a:r>
            <a:endParaRPr lang="zh-CN" altLang="en-US" sz="105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82" name="Chevron 281"/>
          <p:cNvSpPr/>
          <p:nvPr/>
        </p:nvSpPr>
        <p:spPr bwMode="gray">
          <a:xfrm>
            <a:off x="5486368" y="1211162"/>
            <a:ext cx="1238902" cy="489646"/>
          </a:xfrm>
          <a:prstGeom prst="chevron">
            <a:avLst/>
          </a:prstGeom>
          <a:solidFill>
            <a:srgbClr val="FDDB5F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持续使用</a:t>
            </a:r>
            <a:endParaRPr lang="en-US" sz="1400" b="1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</p:txBody>
      </p:sp>
      <p:sp>
        <p:nvSpPr>
          <p:cNvPr id="59" name="Rectangle 58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60" name="Group 59"/>
          <p:cNvGrpSpPr/>
          <p:nvPr/>
        </p:nvGrpSpPr>
        <p:grpSpPr>
          <a:xfrm>
            <a:off x="116690" y="1841157"/>
            <a:ext cx="527077" cy="3622386"/>
            <a:chOff x="-1200215" y="1641030"/>
            <a:chExt cx="607984" cy="3622386"/>
          </a:xfrm>
        </p:grpSpPr>
        <p:sp>
          <p:nvSpPr>
            <p:cNvPr id="61" name="Rectangle 60"/>
            <p:cNvSpPr/>
            <p:nvPr/>
          </p:nvSpPr>
          <p:spPr bwMode="gray">
            <a:xfrm>
              <a:off x="-1200215" y="1641030"/>
              <a:ext cx="607984" cy="3622386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400" b="1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62" name="Straight Connector 61"/>
            <p:cNvCxnSpPr/>
            <p:nvPr/>
          </p:nvCxnSpPr>
          <p:spPr bwMode="auto">
            <a:xfrm>
              <a:off x="-1200215" y="2784696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63" name="Rectangle 62"/>
            <p:cNvSpPr/>
            <p:nvPr/>
          </p:nvSpPr>
          <p:spPr>
            <a:xfrm>
              <a:off x="-1127429" y="182624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</a:t>
              </a:r>
              <a:b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</a:b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上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</a:p>
          </p:txBody>
        </p:sp>
        <p:sp>
          <p:nvSpPr>
            <p:cNvPr id="64" name="Rectangle 63"/>
            <p:cNvSpPr/>
            <p:nvPr/>
          </p:nvSpPr>
          <p:spPr>
            <a:xfrm>
              <a:off x="-1127429" y="306896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远程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T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sp>
          <p:nvSpPr>
            <p:cNvPr id="65" name="Rectangle 64"/>
            <p:cNvSpPr/>
            <p:nvPr/>
          </p:nvSpPr>
          <p:spPr>
            <a:xfrm>
              <a:off x="-1127429" y="4371197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cxnSp>
          <p:nvCxnSpPr>
            <p:cNvPr id="66" name="Straight Connector 65"/>
            <p:cNvCxnSpPr/>
            <p:nvPr/>
          </p:nvCxnSpPr>
          <p:spPr bwMode="auto">
            <a:xfrm>
              <a:off x="-1200215" y="4067513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53" name="Flowchart: Card 52"/>
          <p:cNvSpPr/>
          <p:nvPr/>
        </p:nvSpPr>
        <p:spPr bwMode="gray">
          <a:xfrm>
            <a:off x="3061137" y="3753682"/>
            <a:ext cx="964111" cy="588927"/>
          </a:xfrm>
          <a:prstGeom prst="flowChartPunchedCard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经营带动销售</a:t>
            </a:r>
            <a:endParaRPr lang="en-US" altLang="zh-CN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8212585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Rectangle 41"/>
          <p:cNvSpPr/>
          <p:nvPr/>
        </p:nvSpPr>
        <p:spPr bwMode="gray">
          <a:xfrm>
            <a:off x="251520" y="1057462"/>
            <a:ext cx="3240360" cy="208350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400" b="1">
              <a:solidFill>
                <a:prstClr val="black"/>
              </a:solidFill>
              <a:latin typeface="华文细黑" pitchFamily="2" charset="-122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204985" y="243063"/>
            <a:ext cx="8388424" cy="6804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kern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应对</a:t>
            </a:r>
            <a:r>
              <a:rPr lang="zh-CN" altLang="en-US" kern="0">
                <a:latin typeface="华文楷体" panose="02010600040101010101" pitchFamily="2" charset="-122"/>
                <a:ea typeface="华文楷体" panose="02010600040101010101" pitchFamily="2" charset="-122"/>
              </a:rPr>
              <a:t>不同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客群的特征、诉求和痛点，部署</a:t>
            </a:r>
            <a:r>
              <a:rPr lang="en-US" altLang="zh-CN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的策略</a:t>
            </a:r>
            <a:endParaRPr lang="zh-CN" altLang="en-US" ker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9" name="Straight Connector 36"/>
          <p:cNvCxnSpPr/>
          <p:nvPr/>
        </p:nvCxnSpPr>
        <p:spPr>
          <a:xfrm>
            <a:off x="1352673" y="1399026"/>
            <a:ext cx="1779167" cy="6343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763688" y="1130410"/>
            <a:ext cx="1008112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价值主张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67148" y="1830453"/>
            <a:ext cx="945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小业主</a:t>
            </a:r>
            <a:endParaRPr lang="zh-CN" altLang="en-US" sz="1400" b="1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3" name="Rectangle 43"/>
          <p:cNvSpPr/>
          <p:nvPr/>
        </p:nvSpPr>
        <p:spPr bwMode="gray">
          <a:xfrm>
            <a:off x="1370101" y="1502876"/>
            <a:ext cx="1701746" cy="753214"/>
          </a:xfrm>
          <a:prstGeom prst="rect">
            <a:avLst/>
          </a:prstGeom>
          <a:noFill/>
          <a:ln w="6350">
            <a:noFill/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KaiTi" panose="02010609060101010101" pitchFamily="49" charset="-122"/>
                <a:ea typeface="KaiTi" panose="02010609060101010101" pitchFamily="49" charset="-122"/>
              </a:rPr>
              <a:t>健康财富、</a:t>
            </a:r>
            <a:endParaRPr lang="en-US" altLang="zh-CN" sz="12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1200" b="1">
                <a:solidFill>
                  <a:schemeClr val="accent2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品质</a:t>
            </a:r>
            <a:r>
              <a:rPr lang="zh-CN" altLang="en-US" sz="1200" b="1">
                <a:latin typeface="KaiTi" panose="02010609060101010101" pitchFamily="49" charset="-122"/>
                <a:ea typeface="KaiTi" panose="02010609060101010101" pitchFamily="49" charset="-122"/>
              </a:rPr>
              <a:t>的金融生活</a:t>
            </a:r>
            <a:endParaRPr lang="zh-CN" altLang="en-US" sz="12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452011" y="2136695"/>
            <a:ext cx="1679829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渠道偏好</a:t>
            </a:r>
            <a:endParaRPr lang="zh-CN" altLang="en-US" sz="1293" b="1" u="sng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208981" y="2602701"/>
            <a:ext cx="2051881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同时使用线上和线下渠道</a:t>
            </a:r>
            <a:endParaRPr lang="zh-CN" altLang="en-US" sz="1200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2" name="Rectangle 31"/>
          <p:cNvSpPr/>
          <p:nvPr/>
        </p:nvSpPr>
        <p:spPr bwMode="gray">
          <a:xfrm>
            <a:off x="3610549" y="1051224"/>
            <a:ext cx="5406260" cy="1324910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产品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3" name="Rectangle 32"/>
          <p:cNvSpPr/>
          <p:nvPr/>
        </p:nvSpPr>
        <p:spPr bwMode="gray">
          <a:xfrm>
            <a:off x="239594" y="3205435"/>
            <a:ext cx="8777214" cy="595894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痛点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6" name="Rectangle 35"/>
          <p:cNvSpPr/>
          <p:nvPr/>
        </p:nvSpPr>
        <p:spPr bwMode="gray">
          <a:xfrm>
            <a:off x="3610550" y="2409823"/>
            <a:ext cx="5406258" cy="731145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8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营销策略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线上理财</a:t>
            </a:r>
            <a:r>
              <a:rPr lang="zh-CN" altLang="en-US" sz="1200">
                <a:latin typeface="楷体" pitchFamily="49" charset="-122"/>
                <a:ea typeface="楷体" pitchFamily="49" charset="-122"/>
              </a:rPr>
              <a:t>、投资讲座</a:t>
            </a:r>
            <a:r>
              <a:rPr lang="zh-CN" altLang="en-US" sz="1200" smtClean="0">
                <a:latin typeface="楷体" pitchFamily="49" charset="-122"/>
                <a:ea typeface="楷体" pitchFamily="49" charset="-122"/>
              </a:rPr>
              <a:t>直播</a:t>
            </a:r>
            <a:endParaRPr lang="en-US" altLang="zh-CN" sz="1200" smtClean="0">
              <a:latin typeface="楷体" pitchFamily="49" charset="-122"/>
              <a:ea typeface="楷体" pitchFamily="49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</a:t>
            </a: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上线下信用卡商铺优惠活动与大型商超等推出联名</a:t>
            </a: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信用卡</a:t>
            </a:r>
            <a:endParaRPr lang="en-US" altLang="zh-CN" sz="1200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举办</a:t>
            </a: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行业沙龙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7" name="Rectangle 6"/>
          <p:cNvSpPr/>
          <p:nvPr/>
        </p:nvSpPr>
        <p:spPr bwMode="gray">
          <a:xfrm>
            <a:off x="239594" y="3875897"/>
            <a:ext cx="3252286" cy="686524"/>
          </a:xfrm>
          <a:prstGeom prst="rect">
            <a:avLst/>
          </a:prstGeom>
          <a:solidFill>
            <a:srgbClr val="FEEDAF"/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8" name="Rectangle 37"/>
          <p:cNvSpPr/>
          <p:nvPr/>
        </p:nvSpPr>
        <p:spPr bwMode="gray">
          <a:xfrm>
            <a:off x="239592" y="4675938"/>
            <a:ext cx="3252287" cy="686524"/>
          </a:xfrm>
          <a:prstGeom prst="rect">
            <a:avLst/>
          </a:prstGeom>
          <a:solidFill>
            <a:srgbClr val="FEEDAF"/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9" name="Rectangle 38"/>
          <p:cNvSpPr/>
          <p:nvPr/>
        </p:nvSpPr>
        <p:spPr bwMode="gray">
          <a:xfrm>
            <a:off x="251519" y="5529498"/>
            <a:ext cx="3240359" cy="686524"/>
          </a:xfrm>
          <a:prstGeom prst="rect">
            <a:avLst/>
          </a:prstGeom>
          <a:solidFill>
            <a:srgbClr val="FEEDAF"/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010751" y="1309549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钩子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33268" y="1498373"/>
            <a:ext cx="3595900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贷款：新一</a:t>
            </a: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贷</a:t>
            </a:r>
            <a:endParaRPr lang="en-US" altLang="zh-CN" sz="1100" smtClean="0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信用卡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：保险</a:t>
            </a: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卡</a:t>
            </a:r>
            <a:endParaRPr lang="en-US" altLang="zh-CN" sz="1100" smtClean="0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理财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：现金</a:t>
            </a: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管理、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智能定活</a:t>
            </a: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通</a:t>
            </a:r>
            <a:endParaRPr lang="en-US" altLang="zh-CN" sz="1100" smtClean="0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支付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结算：扫码支付（待上线）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068567" y="1309549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杀手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7820672" y="1309549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主打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590305" y="1512655"/>
            <a:ext cx="1709934" cy="4308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理财：银行和</a:t>
            </a: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盈系列</a:t>
            </a:r>
            <a:endParaRPr lang="en-US" altLang="zh-CN" sz="1100" smtClean="0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信用卡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：保险卡</a:t>
            </a:r>
          </a:p>
        </p:txBody>
      </p:sp>
      <p:sp>
        <p:nvSpPr>
          <p:cNvPr id="47" name="Rectangle 46"/>
          <p:cNvSpPr/>
          <p:nvPr/>
        </p:nvSpPr>
        <p:spPr>
          <a:xfrm>
            <a:off x="7264703" y="1498373"/>
            <a:ext cx="1774825" cy="9387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贷款：新一贷、车抵</a:t>
            </a: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贷、房按揭</a:t>
            </a:r>
            <a:endParaRPr lang="en-US" altLang="zh-CN" sz="1100" smtClean="0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信用卡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：保险</a:t>
            </a: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卡</a:t>
            </a:r>
            <a:endParaRPr lang="en-US" altLang="zh-CN" sz="1100" smtClean="0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ctr">
              <a:buFont typeface="Arial" pitchFamily="34" charset="0"/>
              <a:buChar char="•"/>
            </a:pPr>
            <a:r>
              <a:rPr lang="zh-CN" altLang="en-US" sz="11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理财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：银行和盈系列、公募基金产品组合</a:t>
            </a:r>
          </a:p>
        </p:txBody>
      </p:sp>
      <p:sp>
        <p:nvSpPr>
          <p:cNvPr id="2" name="Rectangle 1"/>
          <p:cNvSpPr/>
          <p:nvPr/>
        </p:nvSpPr>
        <p:spPr>
          <a:xfrm>
            <a:off x="277908" y="3453422"/>
            <a:ext cx="3440816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资金需求旺盛，但又不具备专业资产配置知识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337215" y="3451857"/>
            <a:ext cx="3589444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资金需求不清晰，客服提问很多，总是频繁转接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1" name="Rectangle 50"/>
          <p:cNvSpPr/>
          <p:nvPr/>
        </p:nvSpPr>
        <p:spPr>
          <a:xfrm>
            <a:off x="651951" y="3978408"/>
            <a:ext cx="2748548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12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提供全方位的金融生活服务</a:t>
            </a:r>
          </a:p>
        </p:txBody>
      </p:sp>
      <p:sp>
        <p:nvSpPr>
          <p:cNvPr id="53" name="Rectangle 52"/>
          <p:cNvSpPr/>
          <p:nvPr/>
        </p:nvSpPr>
        <p:spPr bwMode="gray">
          <a:xfrm>
            <a:off x="3610549" y="3888568"/>
            <a:ext cx="5406259" cy="2327453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对客户的价值提升</a:t>
            </a: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1354129" y="2478915"/>
            <a:ext cx="1779167" cy="2516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Oval 14"/>
          <p:cNvSpPr/>
          <p:nvPr/>
        </p:nvSpPr>
        <p:spPr bwMode="gray">
          <a:xfrm>
            <a:off x="3936928" y="4303440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181824" y="4281352"/>
            <a:ext cx="36388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线上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预约，网点快速办理，节约时间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936929" y="4621381"/>
            <a:ext cx="4703654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线上预约业务办理，最大程度节约客户时间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222158" y="4010494"/>
            <a:ext cx="21053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线上</a:t>
            </a:r>
            <a:endParaRPr lang="en-US" altLang="zh-CN" sz="105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222158" y="4726812"/>
            <a:ext cx="210537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远程</a:t>
            </a:r>
            <a:r>
              <a:rPr lang="en-US" altLang="zh-CN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T</a:t>
            </a:r>
            <a:endParaRPr lang="en-US" altLang="zh-CN" sz="105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8" name="Rectangle 47"/>
          <p:cNvSpPr/>
          <p:nvPr/>
        </p:nvSpPr>
        <p:spPr>
          <a:xfrm>
            <a:off x="222158" y="5627796"/>
            <a:ext cx="21053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线下</a:t>
            </a:r>
            <a:endParaRPr lang="en-US" altLang="zh-CN" sz="12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56" name="Rectangle 55"/>
          <p:cNvSpPr/>
          <p:nvPr/>
        </p:nvSpPr>
        <p:spPr>
          <a:xfrm>
            <a:off x="651951" y="4788042"/>
            <a:ext cx="2748548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12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远程</a:t>
            </a:r>
            <a:r>
              <a:rPr lang="en-US" altLang="zh-CN" sz="12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2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专员，</a:t>
            </a:r>
            <a:r>
              <a:rPr lang="zh-CN" altLang="en-US" sz="12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助力</a:t>
            </a:r>
            <a:r>
              <a:rPr lang="zh-CN" altLang="en-US" sz="1200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经营，适时协销</a:t>
            </a:r>
            <a:endParaRPr lang="zh-CN" altLang="en-US" sz="1200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651951" y="5639157"/>
            <a:ext cx="2748548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12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综合网点理财顾问、经理协助办理复杂业务</a:t>
            </a:r>
          </a:p>
        </p:txBody>
      </p:sp>
      <p:sp>
        <p:nvSpPr>
          <p:cNvPr id="58" name="Oval 57"/>
          <p:cNvSpPr/>
          <p:nvPr/>
        </p:nvSpPr>
        <p:spPr bwMode="gray">
          <a:xfrm>
            <a:off x="3936928" y="5247143"/>
            <a:ext cx="252000" cy="252000"/>
          </a:xfrm>
          <a:prstGeom prst="ellipse">
            <a:avLst/>
          </a:prstGeom>
          <a:solidFill>
            <a:srgbClr val="00B0F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endParaRPr lang="zh-CN" altLang="en-US" sz="12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4181825" y="5225055"/>
            <a:ext cx="44115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线上感知，远程及时呼出，安排专员助力复杂业务</a:t>
            </a:r>
            <a:endParaRPr lang="en-US" altLang="zh-CN" sz="1400" b="1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0" name="Rectangle 59"/>
          <p:cNvSpPr/>
          <p:nvPr/>
        </p:nvSpPr>
        <p:spPr>
          <a:xfrm>
            <a:off x="3936929" y="5565084"/>
            <a:ext cx="470365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第一手感知客户需求，即刻呼出响应，由专员为其安排复杂业务办理</a:t>
            </a:r>
            <a:endParaRPr lang="en-US" altLang="zh-CN" sz="12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49" name="Group 48"/>
          <p:cNvGrpSpPr/>
          <p:nvPr/>
        </p:nvGrpSpPr>
        <p:grpSpPr>
          <a:xfrm>
            <a:off x="430537" y="1223582"/>
            <a:ext cx="574572" cy="484812"/>
            <a:chOff x="415806" y="365518"/>
            <a:chExt cx="404911" cy="275270"/>
          </a:xfrm>
        </p:grpSpPr>
        <p:sp>
          <p:nvSpPr>
            <p:cNvPr id="50" name="Freeform 82"/>
            <p:cNvSpPr/>
            <p:nvPr/>
          </p:nvSpPr>
          <p:spPr bwMode="auto">
            <a:xfrm>
              <a:off x="415806" y="505397"/>
              <a:ext cx="370142" cy="135391"/>
            </a:xfrm>
            <a:custGeom>
              <a:gdLst>
                <a:gd name="T0" fmla="*/ 27 w 308"/>
                <a:gd name="T1" fmla="*/ 3 h 109"/>
                <a:gd name="T2" fmla="*/ 0 w 308"/>
                <a:gd name="T3" fmla="*/ 4 h 109"/>
                <a:gd name="T4" fmla="*/ 3 w 308"/>
                <a:gd name="T5" fmla="*/ 57 h 109"/>
                <a:gd name="T6" fmla="*/ 50 w 308"/>
                <a:gd name="T7" fmla="*/ 53 h 109"/>
                <a:gd name="T8" fmla="*/ 150 w 308"/>
                <a:gd name="T9" fmla="*/ 106 h 109"/>
                <a:gd name="T10" fmla="*/ 244 w 308"/>
                <a:gd name="T11" fmla="*/ 109 h 109"/>
                <a:gd name="T12" fmla="*/ 305 w 308"/>
                <a:gd name="T13" fmla="*/ 97 h 109"/>
                <a:gd name="T14" fmla="*/ 240 w 308"/>
                <a:gd name="T15" fmla="*/ 90 h 109"/>
                <a:gd name="T16" fmla="*/ 168 w 308"/>
                <a:gd name="T17" fmla="*/ 80 h 109"/>
                <a:gd name="T18" fmla="*/ 124 w 308"/>
                <a:gd name="T19" fmla="*/ 53 h 109"/>
                <a:gd name="T20" fmla="*/ 200 w 308"/>
                <a:gd name="T21" fmla="*/ 77 h 109"/>
                <a:gd name="T22" fmla="*/ 175 w 308"/>
                <a:gd name="T23" fmla="*/ 45 h 109"/>
                <a:gd name="T24" fmla="*/ 107 w 308"/>
                <a:gd name="T25" fmla="*/ 1 h 109"/>
                <a:gd name="T26" fmla="*/ 27 w 308"/>
                <a:gd name="T27" fmla="*/ 3 h 1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8" h="109">
                  <a:moveTo>
                    <a:pt x="27" y="3"/>
                  </a:moveTo>
                  <a:cubicBezTo>
                    <a:pt x="15" y="3"/>
                    <a:pt x="8" y="4"/>
                    <a:pt x="0" y="4"/>
                  </a:cubicBezTo>
                  <a:cubicBezTo>
                    <a:pt x="3" y="57"/>
                    <a:pt x="3" y="57"/>
                    <a:pt x="3" y="57"/>
                  </a:cubicBezTo>
                  <a:cubicBezTo>
                    <a:pt x="16" y="53"/>
                    <a:pt x="27" y="48"/>
                    <a:pt x="50" y="53"/>
                  </a:cubicBezTo>
                  <a:cubicBezTo>
                    <a:pt x="83" y="61"/>
                    <a:pt x="108" y="106"/>
                    <a:pt x="150" y="106"/>
                  </a:cubicBezTo>
                  <a:cubicBezTo>
                    <a:pt x="192" y="106"/>
                    <a:pt x="209" y="109"/>
                    <a:pt x="244" y="109"/>
                  </a:cubicBezTo>
                  <a:cubicBezTo>
                    <a:pt x="279" y="109"/>
                    <a:pt x="308" y="107"/>
                    <a:pt x="305" y="97"/>
                  </a:cubicBezTo>
                  <a:cubicBezTo>
                    <a:pt x="302" y="88"/>
                    <a:pt x="261" y="93"/>
                    <a:pt x="240" y="90"/>
                  </a:cubicBezTo>
                  <a:cubicBezTo>
                    <a:pt x="218" y="87"/>
                    <a:pt x="182" y="87"/>
                    <a:pt x="168" y="80"/>
                  </a:cubicBezTo>
                  <a:cubicBezTo>
                    <a:pt x="154" y="74"/>
                    <a:pt x="126" y="62"/>
                    <a:pt x="124" y="53"/>
                  </a:cubicBezTo>
                  <a:cubicBezTo>
                    <a:pt x="123" y="44"/>
                    <a:pt x="194" y="89"/>
                    <a:pt x="200" y="77"/>
                  </a:cubicBezTo>
                  <a:cubicBezTo>
                    <a:pt x="206" y="65"/>
                    <a:pt x="183" y="51"/>
                    <a:pt x="175" y="45"/>
                  </a:cubicBezTo>
                  <a:cubicBezTo>
                    <a:pt x="167" y="39"/>
                    <a:pt x="120" y="2"/>
                    <a:pt x="107" y="1"/>
                  </a:cubicBezTo>
                  <a:cubicBezTo>
                    <a:pt x="94" y="0"/>
                    <a:pt x="50" y="2"/>
                    <a:pt x="27" y="3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  <p:sp>
          <p:nvSpPr>
            <p:cNvPr id="52" name="Freeform 83"/>
            <p:cNvSpPr/>
            <p:nvPr/>
          </p:nvSpPr>
          <p:spPr bwMode="auto">
            <a:xfrm>
              <a:off x="663533" y="365518"/>
              <a:ext cx="157184" cy="237869"/>
            </a:xfrm>
            <a:custGeom>
              <a:gdLst>
                <a:gd name="T0" fmla="*/ 130 w 131"/>
                <a:gd name="T1" fmla="*/ 112 h 192"/>
                <a:gd name="T2" fmla="*/ 89 w 131"/>
                <a:gd name="T3" fmla="*/ 48 h 192"/>
                <a:gd name="T4" fmla="*/ 105 w 131"/>
                <a:gd name="T5" fmla="*/ 30 h 192"/>
                <a:gd name="T6" fmla="*/ 109 w 131"/>
                <a:gd name="T7" fmla="*/ 23 h 192"/>
                <a:gd name="T8" fmla="*/ 109 w 131"/>
                <a:gd name="T9" fmla="*/ 17 h 192"/>
                <a:gd name="T10" fmla="*/ 92 w 131"/>
                <a:gd name="T11" fmla="*/ 1 h 192"/>
                <a:gd name="T12" fmla="*/ 82 w 131"/>
                <a:gd name="T13" fmla="*/ 3 h 192"/>
                <a:gd name="T14" fmla="*/ 71 w 131"/>
                <a:gd name="T15" fmla="*/ 0 h 192"/>
                <a:gd name="T16" fmla="*/ 55 w 131"/>
                <a:gd name="T17" fmla="*/ 10 h 192"/>
                <a:gd name="T18" fmla="*/ 41 w 131"/>
                <a:gd name="T19" fmla="*/ 2 h 192"/>
                <a:gd name="T20" fmla="*/ 23 w 131"/>
                <a:gd name="T21" fmla="*/ 18 h 192"/>
                <a:gd name="T22" fmla="*/ 27 w 131"/>
                <a:gd name="T23" fmla="*/ 30 h 192"/>
                <a:gd name="T24" fmla="*/ 42 w 131"/>
                <a:gd name="T25" fmla="*/ 48 h 192"/>
                <a:gd name="T26" fmla="*/ 1 w 131"/>
                <a:gd name="T27" fmla="*/ 112 h 192"/>
                <a:gd name="T28" fmla="*/ 0 w 131"/>
                <a:gd name="T29" fmla="*/ 120 h 192"/>
                <a:gd name="T30" fmla="*/ 0 w 131"/>
                <a:gd name="T31" fmla="*/ 162 h 192"/>
                <a:gd name="T32" fmla="*/ 29 w 131"/>
                <a:gd name="T33" fmla="*/ 192 h 192"/>
                <a:gd name="T34" fmla="*/ 103 w 131"/>
                <a:gd name="T35" fmla="*/ 192 h 192"/>
                <a:gd name="T36" fmla="*/ 131 w 131"/>
                <a:gd name="T37" fmla="*/ 162 h 192"/>
                <a:gd name="T38" fmla="*/ 131 w 131"/>
                <a:gd name="T39" fmla="*/ 120 h 192"/>
                <a:gd name="T40" fmla="*/ 130 w 131"/>
                <a:gd name="T41" fmla="*/ 112 h 1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31" h="192">
                  <a:moveTo>
                    <a:pt x="130" y="112"/>
                  </a:moveTo>
                  <a:cubicBezTo>
                    <a:pt x="129" y="83"/>
                    <a:pt x="113" y="58"/>
                    <a:pt x="89" y="48"/>
                  </a:cubicBezTo>
                  <a:cubicBezTo>
                    <a:pt x="105" y="30"/>
                    <a:pt x="105" y="30"/>
                    <a:pt x="105" y="30"/>
                  </a:cubicBezTo>
                  <a:cubicBezTo>
                    <a:pt x="107" y="28"/>
                    <a:pt x="108" y="27"/>
                    <a:pt x="109" y="23"/>
                  </a:cubicBezTo>
                  <a:cubicBezTo>
                    <a:pt x="110" y="19"/>
                    <a:pt x="109" y="19"/>
                    <a:pt x="109" y="17"/>
                  </a:cubicBezTo>
                  <a:cubicBezTo>
                    <a:pt x="109" y="8"/>
                    <a:pt x="101" y="1"/>
                    <a:pt x="92" y="1"/>
                  </a:cubicBezTo>
                  <a:cubicBezTo>
                    <a:pt x="88" y="1"/>
                    <a:pt x="85" y="2"/>
                    <a:pt x="82" y="3"/>
                  </a:cubicBezTo>
                  <a:cubicBezTo>
                    <a:pt x="79" y="1"/>
                    <a:pt x="75" y="0"/>
                    <a:pt x="71" y="0"/>
                  </a:cubicBezTo>
                  <a:cubicBezTo>
                    <a:pt x="64" y="0"/>
                    <a:pt x="58" y="4"/>
                    <a:pt x="55" y="10"/>
                  </a:cubicBezTo>
                  <a:cubicBezTo>
                    <a:pt x="52" y="5"/>
                    <a:pt x="47" y="2"/>
                    <a:pt x="41" y="2"/>
                  </a:cubicBezTo>
                  <a:cubicBezTo>
                    <a:pt x="31" y="2"/>
                    <a:pt x="23" y="9"/>
                    <a:pt x="23" y="18"/>
                  </a:cubicBezTo>
                  <a:cubicBezTo>
                    <a:pt x="23" y="19"/>
                    <a:pt x="25" y="28"/>
                    <a:pt x="27" y="30"/>
                  </a:cubicBezTo>
                  <a:cubicBezTo>
                    <a:pt x="42" y="48"/>
                    <a:pt x="42" y="48"/>
                    <a:pt x="42" y="48"/>
                  </a:cubicBezTo>
                  <a:cubicBezTo>
                    <a:pt x="19" y="58"/>
                    <a:pt x="3" y="83"/>
                    <a:pt x="1" y="112"/>
                  </a:cubicBezTo>
                  <a:cubicBezTo>
                    <a:pt x="1" y="115"/>
                    <a:pt x="0" y="117"/>
                    <a:pt x="0" y="120"/>
                  </a:cubicBezTo>
                  <a:cubicBezTo>
                    <a:pt x="0" y="162"/>
                    <a:pt x="0" y="162"/>
                    <a:pt x="0" y="162"/>
                  </a:cubicBezTo>
                  <a:cubicBezTo>
                    <a:pt x="0" y="179"/>
                    <a:pt x="13" y="192"/>
                    <a:pt x="29" y="192"/>
                  </a:cubicBezTo>
                  <a:cubicBezTo>
                    <a:pt x="103" y="192"/>
                    <a:pt x="103" y="192"/>
                    <a:pt x="103" y="192"/>
                  </a:cubicBezTo>
                  <a:cubicBezTo>
                    <a:pt x="119" y="192"/>
                    <a:pt x="131" y="179"/>
                    <a:pt x="131" y="162"/>
                  </a:cubicBezTo>
                  <a:cubicBezTo>
                    <a:pt x="131" y="120"/>
                    <a:pt x="131" y="120"/>
                    <a:pt x="131" y="120"/>
                  </a:cubicBezTo>
                  <a:cubicBezTo>
                    <a:pt x="131" y="117"/>
                    <a:pt x="131" y="115"/>
                    <a:pt x="130" y="112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IE" sz="1050">
                <a:solidFill>
                  <a:prstClr val="black"/>
                </a:solidFill>
              </a:endParaRPr>
            </a:p>
          </p:txBody>
        </p:sp>
      </p:grpSp>
      <p:graphicFrame>
        <p:nvGraphicFramePr>
          <p:cNvPr id="54" name="Chart 27"/>
          <p:cNvGraphicFramePr/>
          <p:nvPr>
            <p:extLst/>
          </p:nvPr>
        </p:nvGraphicFramePr>
        <p:xfrm>
          <a:off x="82705" y="2150072"/>
          <a:ext cx="1369305" cy="941845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6" name="Rectangle 5"/>
          <p:cNvSpPr/>
          <p:nvPr/>
        </p:nvSpPr>
        <p:spPr>
          <a:xfrm>
            <a:off x="3773864" y="3451857"/>
            <a:ext cx="1435008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没时间总去网点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3" name="Rectangle 42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6976781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848278" y="212373"/>
            <a:ext cx="5445684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2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协同经营场景</a:t>
            </a:r>
          </a:p>
        </p:txBody>
      </p:sp>
      <p:grpSp>
        <p:nvGrpSpPr>
          <p:cNvPr id="102" name="Group 101"/>
          <p:cNvGrpSpPr/>
          <p:nvPr/>
        </p:nvGrpSpPr>
        <p:grpSpPr>
          <a:xfrm>
            <a:off x="131037" y="1844824"/>
            <a:ext cx="527077" cy="3622386"/>
            <a:chOff x="-1200215" y="1641030"/>
            <a:chExt cx="607984" cy="3622386"/>
          </a:xfrm>
        </p:grpSpPr>
        <p:sp>
          <p:nvSpPr>
            <p:cNvPr id="103" name="Rectangle 102"/>
            <p:cNvSpPr/>
            <p:nvPr/>
          </p:nvSpPr>
          <p:spPr bwMode="gray">
            <a:xfrm>
              <a:off x="-1200215" y="1641030"/>
              <a:ext cx="607984" cy="3622386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400" b="1" i="0" u="none" strike="noStrike" cap="none" normalizeH="0" baseline="0">
                <a:ln>
                  <a:noFill/>
                </a:ln>
                <a:effectLst/>
                <a:latin typeface="华文细黑" pitchFamily="2" charset="-122"/>
                <a:ea typeface="华文细黑" pitchFamily="2" charset="-122"/>
              </a:endParaRPr>
            </a:p>
          </p:txBody>
        </p:sp>
        <p:cxnSp>
          <p:nvCxnSpPr>
            <p:cNvPr id="104" name="Straight Connector 103"/>
            <p:cNvCxnSpPr/>
            <p:nvPr/>
          </p:nvCxnSpPr>
          <p:spPr bwMode="auto">
            <a:xfrm>
              <a:off x="-1200215" y="2784696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05" name="Rectangle 104"/>
            <p:cNvSpPr/>
            <p:nvPr/>
          </p:nvSpPr>
          <p:spPr>
            <a:xfrm>
              <a:off x="-1127429" y="182624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</a:t>
              </a:r>
              <a:b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</a:br>
              <a:r>
                <a:rPr lang="zh-CN" altLang="en-US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上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400" b="1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</a:p>
          </p:txBody>
        </p:sp>
        <p:sp>
          <p:nvSpPr>
            <p:cNvPr id="106" name="Rectangle 105"/>
            <p:cNvSpPr/>
            <p:nvPr/>
          </p:nvSpPr>
          <p:spPr>
            <a:xfrm>
              <a:off x="-1127429" y="3068960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远程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T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sp>
          <p:nvSpPr>
            <p:cNvPr id="107" name="Rectangle 106"/>
            <p:cNvSpPr/>
            <p:nvPr/>
          </p:nvSpPr>
          <p:spPr>
            <a:xfrm>
              <a:off x="-1127429" y="4371197"/>
              <a:ext cx="468992" cy="738664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线下</a:t>
              </a:r>
              <a:r>
                <a:rPr lang="en-US" altLang="zh-CN" sz="1400" b="1" smtClean="0">
                  <a:latin typeface="华文楷体" panose="02010600040101010101" pitchFamily="2" charset="-122"/>
                  <a:ea typeface="华文楷体" panose="02010600040101010101" pitchFamily="2" charset="-122"/>
                  <a:cs typeface="Kaiti SC" charset="-122"/>
                </a:rPr>
                <a:t>O</a:t>
              </a:r>
              <a:endParaRPr lang="en-US" altLang="zh-CN" sz="1400" b="1">
                <a:latin typeface="华文楷体" panose="02010600040101010101" pitchFamily="2" charset="-122"/>
                <a:ea typeface="华文楷体" panose="02010600040101010101" pitchFamily="2" charset="-122"/>
                <a:cs typeface="Kaiti SC" charset="-122"/>
              </a:endParaRPr>
            </a:p>
          </p:txBody>
        </p:sp>
        <p:cxnSp>
          <p:nvCxnSpPr>
            <p:cNvPr id="108" name="Straight Connector 107"/>
            <p:cNvCxnSpPr/>
            <p:nvPr/>
          </p:nvCxnSpPr>
          <p:spPr bwMode="auto">
            <a:xfrm>
              <a:off x="-1200215" y="4067513"/>
              <a:ext cx="607984" cy="0"/>
            </a:xfrm>
            <a:prstGeom prst="line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chemeClr val="bg1">
                  <a:lumMod val="50000"/>
                </a:schemeClr>
              </a:solidFill>
              <a:prstDash val="sys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09" name="Rounded Rectangle 108"/>
          <p:cNvSpPr/>
          <p:nvPr/>
        </p:nvSpPr>
        <p:spPr bwMode="gray">
          <a:xfrm>
            <a:off x="734606" y="1844824"/>
            <a:ext cx="8382077" cy="3622386"/>
          </a:xfrm>
          <a:prstGeom prst="roundRect">
            <a:avLst>
              <a:gd name="adj" fmla="val 3439"/>
            </a:avLst>
          </a:prstGeom>
          <a:noFill/>
          <a:ln w="28575" cap="flat" cmpd="sng" algn="ctr">
            <a:solidFill>
              <a:schemeClr val="accent4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94137" y="120582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客户</a:t>
            </a:r>
            <a:endParaRPr lang="en-US" altLang="zh-CN" sz="1400" b="1" smtClean="0">
              <a:solidFill>
                <a:prstClr val="black"/>
              </a:solidFill>
              <a:latin typeface="楷体" pitchFamily="49" charset="-122"/>
              <a:ea typeface="楷体" pitchFamily="49" charset="-122"/>
              <a:cs typeface="Kaiti SC" charset="-122"/>
            </a:endParaRPr>
          </a:p>
          <a:p>
            <a:r>
              <a:rPr lang="zh-CN" altLang="en-US" sz="14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rPr>
              <a:t>路径</a:t>
            </a:r>
            <a:endParaRPr lang="zh-HK" altLang="en-US" sz="1400"/>
          </a:p>
        </p:txBody>
      </p:sp>
      <p:sp>
        <p:nvSpPr>
          <p:cNvPr id="115" name="TextBox 114"/>
          <p:cNvSpPr txBox="1"/>
          <p:nvPr/>
        </p:nvSpPr>
        <p:spPr>
          <a:xfrm>
            <a:off x="123909" y="5758108"/>
            <a:ext cx="10462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关键时刻</a:t>
            </a:r>
            <a:br>
              <a:rPr lang="en-US" altLang="zh-CN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400" b="1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服务策略</a:t>
            </a:r>
          </a:p>
        </p:txBody>
      </p:sp>
      <p:sp>
        <p:nvSpPr>
          <p:cNvPr id="65" name="Rectangle 64"/>
          <p:cNvSpPr/>
          <p:nvPr/>
        </p:nvSpPr>
        <p:spPr bwMode="gray">
          <a:xfrm>
            <a:off x="1002949" y="2068236"/>
            <a:ext cx="1902165" cy="92116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主账户智能进行资产配置规划，推荐产品，如：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小额信贷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旅游</a:t>
            </a:r>
            <a:r>
              <a:rPr lang="en-US" altLang="zh-CN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+</a:t>
            </a: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保险方案组合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致电</a:t>
            </a:r>
            <a:r>
              <a:rPr lang="en-US" altLang="zh-CN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询问详情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6" name="Rectangle 65"/>
          <p:cNvSpPr/>
          <p:nvPr/>
        </p:nvSpPr>
        <p:spPr bwMode="gray">
          <a:xfrm>
            <a:off x="2663439" y="4643425"/>
            <a:ext cx="1390438" cy="618737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无需排队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经理主动接待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快速审核</a:t>
            </a:r>
            <a:r>
              <a:rPr lang="zh-CN" altLang="en-US" sz="11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、</a:t>
            </a: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办理</a:t>
            </a:r>
          </a:p>
        </p:txBody>
      </p:sp>
      <p:sp>
        <p:nvSpPr>
          <p:cNvPr id="67" name="Rectangle 66"/>
          <p:cNvSpPr/>
          <p:nvPr/>
        </p:nvSpPr>
        <p:spPr bwMode="gray">
          <a:xfrm>
            <a:off x="4950614" y="3298948"/>
            <a:ext cx="1214958" cy="415498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lr>
                <a:prstClr val="black"/>
              </a:buClr>
              <a:buFont typeface="Arial" pitchFamily="34" charset="0"/>
              <a:buChar char="•"/>
            </a:pPr>
            <a:r>
              <a:rPr lang="zh-CN" altLang="en-US" sz="105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立即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触发相关业务专员呼出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68" name="Rectangle 67"/>
          <p:cNvSpPr/>
          <p:nvPr/>
        </p:nvSpPr>
        <p:spPr bwMode="gray">
          <a:xfrm>
            <a:off x="7903867" y="4522416"/>
            <a:ext cx="1060621" cy="415498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prstClr val="black"/>
              </a:buClr>
            </a:pPr>
            <a:r>
              <a:rPr lang="en-US" altLang="zh-CN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RM</a:t>
            </a: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离行为客户办理业务</a:t>
            </a:r>
            <a:endParaRPr lang="zh-CN" altLang="en-US" sz="105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69" name="Elbow Connector 68"/>
          <p:cNvCxnSpPr>
            <a:stCxn id="90" idx="3"/>
            <a:endCxn id="68" idx="1"/>
          </p:cNvCxnSpPr>
          <p:nvPr/>
        </p:nvCxnSpPr>
        <p:spPr bwMode="auto">
          <a:xfrm>
            <a:off x="7434200" y="3513796"/>
            <a:ext cx="469667" cy="1216369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74" name="Elbow Connector 73"/>
          <p:cNvCxnSpPr>
            <a:stCxn id="122" idx="2"/>
            <a:endCxn id="66" idx="1"/>
          </p:cNvCxnSpPr>
          <p:nvPr/>
        </p:nvCxnSpPr>
        <p:spPr bwMode="auto">
          <a:xfrm rot="16200000" flipH="1">
            <a:off x="1820675" y="4110029"/>
            <a:ext cx="963801" cy="721727"/>
          </a:xfrm>
          <a:prstGeom prst="bentConnector2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75" name="Elbow Connector 74"/>
          <p:cNvCxnSpPr>
            <a:stCxn id="66" idx="3"/>
            <a:endCxn id="117" idx="1"/>
          </p:cNvCxnSpPr>
          <p:nvPr/>
        </p:nvCxnSpPr>
        <p:spPr bwMode="auto">
          <a:xfrm flipV="1">
            <a:off x="4053877" y="2289264"/>
            <a:ext cx="960313" cy="2663530"/>
          </a:xfrm>
          <a:prstGeom prst="bentConnector3">
            <a:avLst>
              <a:gd name="adj1" fmla="val 50000"/>
            </a:avLst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90" name="Rectangle 89"/>
          <p:cNvSpPr/>
          <p:nvPr/>
        </p:nvSpPr>
        <p:spPr bwMode="gray">
          <a:xfrm>
            <a:off x="6433667" y="3225255"/>
            <a:ext cx="1000533" cy="577081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prstClr val="black"/>
              </a:buClr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了解客户无时间来网点办理，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>
              <a:buClr>
                <a:prstClr val="black"/>
              </a:buClr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安排ＲＭ离行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16" name="Straight Arrow Connector 115"/>
          <p:cNvCxnSpPr>
            <a:stCxn id="67" idx="3"/>
            <a:endCxn id="90" idx="1"/>
          </p:cNvCxnSpPr>
          <p:nvPr/>
        </p:nvCxnSpPr>
        <p:spPr bwMode="auto">
          <a:xfrm>
            <a:off x="6165572" y="3506697"/>
            <a:ext cx="268095" cy="7099"/>
          </a:xfrm>
          <a:prstGeom prst="straightConnector1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17" name="Rectangle 116"/>
          <p:cNvSpPr/>
          <p:nvPr/>
        </p:nvSpPr>
        <p:spPr bwMode="gray">
          <a:xfrm>
            <a:off x="5014190" y="2081515"/>
            <a:ext cx="1087806" cy="415498"/>
          </a:xfrm>
          <a:prstGeom prst="rect">
            <a:avLst/>
          </a:prstGeom>
          <a:ln>
            <a:solidFill>
              <a:srgbClr val="EC7524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prstClr val="black"/>
              </a:buClr>
            </a:pPr>
            <a:r>
              <a:rPr lang="zh-CN" altLang="en-US" sz="105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搜索浏览非主账户推荐产品</a:t>
            </a:r>
            <a:endParaRPr lang="en-US" altLang="zh-CN" sz="105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18" name="Straight Arrow Connector 117"/>
          <p:cNvCxnSpPr>
            <a:stCxn id="117" idx="2"/>
            <a:endCxn id="67" idx="0"/>
          </p:cNvCxnSpPr>
          <p:nvPr/>
        </p:nvCxnSpPr>
        <p:spPr bwMode="auto">
          <a:xfrm flipH="1">
            <a:off x="5558093" y="2497013"/>
            <a:ext cx="0" cy="801935"/>
          </a:xfrm>
          <a:prstGeom prst="straightConnector1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22" name="Rectangle 121"/>
          <p:cNvSpPr/>
          <p:nvPr/>
        </p:nvSpPr>
        <p:spPr bwMode="gray">
          <a:xfrm>
            <a:off x="1045579" y="3224092"/>
            <a:ext cx="1792265" cy="764901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远程</a:t>
            </a:r>
            <a:r>
              <a:rPr lang="en-US" altLang="zh-CN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</a:t>
            </a: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显示客户视图</a:t>
            </a:r>
            <a:r>
              <a:rPr lang="zh-CN" altLang="en-US" sz="11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：</a:t>
            </a: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包括客户信息、需求预判、最佳推荐等</a:t>
            </a:r>
            <a:endParaRPr lang="en-US" altLang="zh-CN" sz="110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0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复杂</a:t>
            </a:r>
            <a:r>
              <a:rPr lang="zh-CN" altLang="en-US" sz="110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需求为客户预约网点</a:t>
            </a:r>
          </a:p>
        </p:txBody>
      </p:sp>
      <p:cxnSp>
        <p:nvCxnSpPr>
          <p:cNvPr id="124" name="Straight Arrow Connector 123"/>
          <p:cNvCxnSpPr>
            <a:stCxn id="65" idx="2"/>
            <a:endCxn id="122" idx="0"/>
          </p:cNvCxnSpPr>
          <p:nvPr/>
        </p:nvCxnSpPr>
        <p:spPr bwMode="auto">
          <a:xfrm flipH="1">
            <a:off x="1941712" y="2989402"/>
            <a:ext cx="12320" cy="234690"/>
          </a:xfrm>
          <a:prstGeom prst="straightConnector1">
            <a:avLst/>
          </a:prstGeom>
          <a:solidFill>
            <a:srgbClr val="006441">
              <a:alpha val="39999"/>
            </a:srgbClr>
          </a:solidFill>
          <a:ln w="9525" cap="flat" cmpd="sng" algn="ctr">
            <a:solidFill>
              <a:srgbClr val="003366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25" name="Rectangular Callout 124"/>
          <p:cNvSpPr/>
          <p:nvPr/>
        </p:nvSpPr>
        <p:spPr bwMode="gray">
          <a:xfrm>
            <a:off x="2001549" y="3889700"/>
            <a:ext cx="1380198" cy="579877"/>
          </a:xfrm>
          <a:prstGeom prst="wedgeRectCallout">
            <a:avLst>
              <a:gd name="adj1" fmla="val -23165"/>
              <a:gd name="adj2" fmla="val -48341"/>
            </a:avLst>
          </a:prstGeom>
          <a:noFill/>
          <a:ln w="349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360°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客户视图</a:t>
            </a:r>
            <a:endParaRPr lang="en-US" altLang="zh-CN" sz="1100" b="1" smtClean="0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精准响应需求</a:t>
            </a:r>
            <a:endParaRPr lang="en-US" altLang="zh-CN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7" name="Rectangular Callout 126"/>
          <p:cNvSpPr/>
          <p:nvPr/>
        </p:nvSpPr>
        <p:spPr bwMode="gray">
          <a:xfrm>
            <a:off x="4976307" y="3668297"/>
            <a:ext cx="1380198" cy="579877"/>
          </a:xfrm>
          <a:prstGeom prst="wedgeRectCallout">
            <a:avLst>
              <a:gd name="adj1" fmla="val -23165"/>
              <a:gd name="adj2" fmla="val -48341"/>
            </a:avLst>
          </a:prstGeom>
          <a:noFill/>
          <a:ln w="349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感知需求</a:t>
            </a:r>
            <a:endParaRPr lang="en-US" altLang="zh-CN" sz="1100" b="1" smtClean="0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立即触发协</a:t>
            </a: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销</a:t>
            </a:r>
            <a:endParaRPr lang="en-US" altLang="zh-CN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8" name="Rectangular Callout 127"/>
          <p:cNvSpPr/>
          <p:nvPr/>
        </p:nvSpPr>
        <p:spPr bwMode="gray">
          <a:xfrm>
            <a:off x="8350487" y="4861851"/>
            <a:ext cx="1380198" cy="580005"/>
          </a:xfrm>
          <a:prstGeom prst="wedgeRectCallout">
            <a:avLst>
              <a:gd name="adj1" fmla="val 28254"/>
              <a:gd name="adj2" fmla="val -46846"/>
            </a:avLst>
          </a:prstGeom>
          <a:noFill/>
          <a:ln w="349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RM</a:t>
            </a: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离行</a:t>
            </a:r>
            <a:endParaRPr lang="en-US" altLang="zh-CN" sz="1100" b="1" smtClean="0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达成销售</a:t>
            </a:r>
            <a:endParaRPr lang="en-US" altLang="zh-CN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31" name="Rectangular Callout 130"/>
          <p:cNvSpPr/>
          <p:nvPr/>
        </p:nvSpPr>
        <p:spPr bwMode="gray">
          <a:xfrm>
            <a:off x="3831967" y="4972223"/>
            <a:ext cx="1380198" cy="579877"/>
          </a:xfrm>
          <a:prstGeom prst="wedgeRectCallout">
            <a:avLst>
              <a:gd name="adj1" fmla="val -23165"/>
              <a:gd name="adj2" fmla="val -48341"/>
            </a:avLst>
          </a:prstGeom>
          <a:noFill/>
          <a:ln w="349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预先安排</a:t>
            </a:r>
            <a:endParaRPr lang="en-US" altLang="zh-CN" sz="1100" b="1" smtClean="0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0070C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节约网点办理时间</a:t>
            </a:r>
            <a:endParaRPr lang="en-US" altLang="zh-CN" sz="1100" b="1">
              <a:solidFill>
                <a:srgbClr val="0070C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grpSp>
        <p:nvGrpSpPr>
          <p:cNvPr id="133" name="Group 132"/>
          <p:cNvGrpSpPr/>
          <p:nvPr/>
        </p:nvGrpSpPr>
        <p:grpSpPr>
          <a:xfrm>
            <a:off x="1259632" y="5589240"/>
            <a:ext cx="2166589" cy="865044"/>
            <a:chOff x="3341515" y="1474949"/>
            <a:chExt cx="2166589" cy="865044"/>
          </a:xfrm>
        </p:grpSpPr>
        <p:sp>
          <p:nvSpPr>
            <p:cNvPr id="134" name="Isosceles Triangle 133"/>
            <p:cNvSpPr/>
            <p:nvPr/>
          </p:nvSpPr>
          <p:spPr bwMode="gray">
            <a:xfrm flipH="1">
              <a:off x="3341515" y="1486310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35" name="TextBox 134"/>
            <p:cNvSpPr txBox="1"/>
            <p:nvPr/>
          </p:nvSpPr>
          <p:spPr>
            <a:xfrm>
              <a:off x="3539593" y="1474949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r>
                <a:rPr lang="zh-CN" altLang="en-US" sz="1200" b="1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关键时刻</a:t>
              </a:r>
            </a:p>
          </p:txBody>
        </p:sp>
        <p:cxnSp>
          <p:nvCxnSpPr>
            <p:cNvPr id="136" name="Elbow Connector 135"/>
            <p:cNvCxnSpPr/>
            <p:nvPr/>
          </p:nvCxnSpPr>
          <p:spPr bwMode="auto">
            <a:xfrm rot="16200000" flipH="1">
              <a:off x="3293669" y="1823937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37" name="TextBox 136"/>
            <p:cNvSpPr txBox="1"/>
            <p:nvPr/>
          </p:nvSpPr>
          <p:spPr>
            <a:xfrm>
              <a:off x="3557717" y="1762912"/>
              <a:ext cx="1950387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沟通介绍</a:t>
              </a:r>
              <a:r>
                <a:rPr lang="zh-CN" altLang="en-US" sz="1050" b="1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：</a:t>
              </a:r>
              <a:endParaRPr lang="en-US" altLang="zh-CN" sz="105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r>
                <a:rPr lang="zh-CN" altLang="en-US" sz="105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向</a:t>
              </a:r>
              <a:r>
                <a:rPr lang="zh-CN" altLang="en-US" sz="1050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客户推荐相关产品和配置规划，预约网点</a:t>
              </a:r>
              <a:endParaRPr lang="zh-CN" altLang="en-US" sz="105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grpSp>
        <p:nvGrpSpPr>
          <p:cNvPr id="138" name="Group 137"/>
          <p:cNvGrpSpPr/>
          <p:nvPr/>
        </p:nvGrpSpPr>
        <p:grpSpPr>
          <a:xfrm>
            <a:off x="5796136" y="5589240"/>
            <a:ext cx="2046005" cy="948094"/>
            <a:chOff x="5895375" y="1459079"/>
            <a:chExt cx="2046005" cy="948094"/>
          </a:xfrm>
        </p:grpSpPr>
        <p:sp>
          <p:nvSpPr>
            <p:cNvPr id="139" name="Isosceles Triangle 138"/>
            <p:cNvSpPr/>
            <p:nvPr/>
          </p:nvSpPr>
          <p:spPr bwMode="gray">
            <a:xfrm flipH="1">
              <a:off x="5895375" y="1465677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2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40" name="TextBox 139"/>
            <p:cNvSpPr txBox="1"/>
            <p:nvPr/>
          </p:nvSpPr>
          <p:spPr>
            <a:xfrm>
              <a:off x="6049729" y="1459079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第</a:t>
              </a:r>
              <a:r>
                <a:rPr lang="en-US" altLang="zh-CN" sz="1200" b="1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3</a:t>
              </a:r>
              <a:r>
                <a:rPr lang="zh-CN" altLang="en-US" sz="1200" b="1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关键</a:t>
              </a:r>
              <a:r>
                <a:rPr lang="zh-CN" altLang="en-US" sz="1200" b="1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时刻</a:t>
              </a:r>
            </a:p>
          </p:txBody>
        </p:sp>
        <p:sp>
          <p:nvSpPr>
            <p:cNvPr id="141" name="TextBox 140"/>
            <p:cNvSpPr txBox="1"/>
            <p:nvPr/>
          </p:nvSpPr>
          <p:spPr>
            <a:xfrm>
              <a:off x="6039392" y="1830092"/>
              <a:ext cx="1901988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使用过程，感知需求升级：</a:t>
              </a:r>
              <a:endParaRPr lang="en-US" altLang="zh-CN" sz="1050" b="1" smtClean="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r>
                <a:rPr lang="zh-CN" altLang="en-US" sz="1050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线上经营过程中，感知新需求，触发</a:t>
              </a:r>
              <a:r>
                <a:rPr lang="en-US" altLang="zh-CN" sz="1050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T</a:t>
              </a:r>
              <a:r>
                <a:rPr lang="zh-CN" altLang="en-US" sz="1050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的协销</a:t>
              </a:r>
              <a:endParaRPr lang="zh-CN" altLang="en-US" sz="105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cxnSp>
          <p:nvCxnSpPr>
            <p:cNvPr id="142" name="Elbow Connector 141"/>
            <p:cNvCxnSpPr/>
            <p:nvPr/>
          </p:nvCxnSpPr>
          <p:spPr bwMode="auto">
            <a:xfrm rot="16200000" flipH="1">
              <a:off x="5844087" y="1807268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143" name="Group 142"/>
          <p:cNvGrpSpPr/>
          <p:nvPr/>
        </p:nvGrpSpPr>
        <p:grpSpPr>
          <a:xfrm>
            <a:off x="3214801" y="5589240"/>
            <a:ext cx="2166589" cy="865044"/>
            <a:chOff x="3341515" y="1474949"/>
            <a:chExt cx="2166589" cy="865044"/>
          </a:xfrm>
        </p:grpSpPr>
        <p:sp>
          <p:nvSpPr>
            <p:cNvPr id="144" name="Isosceles Triangle 143"/>
            <p:cNvSpPr/>
            <p:nvPr/>
          </p:nvSpPr>
          <p:spPr bwMode="gray">
            <a:xfrm flipH="1">
              <a:off x="3341515" y="1486310"/>
              <a:ext cx="209246" cy="203236"/>
            </a:xfrm>
            <a:prstGeom prst="triangle">
              <a:avLst/>
            </a:prstGeom>
            <a:solidFill>
              <a:srgbClr val="FF000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720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050" b="1">
                  <a:solidFill>
                    <a:prstClr val="white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endParaRPr lang="zh-HK" altLang="en-US" sz="1050" b="1">
                <a:solidFill>
                  <a:prstClr val="white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sp>
          <p:nvSpPr>
            <p:cNvPr id="145" name="TextBox 144"/>
            <p:cNvSpPr txBox="1"/>
            <p:nvPr/>
          </p:nvSpPr>
          <p:spPr>
            <a:xfrm>
              <a:off x="3539593" y="1474949"/>
              <a:ext cx="1170074" cy="276999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第</a:t>
              </a:r>
              <a:r>
                <a:rPr lang="en-US" altLang="zh-CN" sz="1200" b="1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2</a:t>
              </a:r>
              <a:r>
                <a:rPr lang="zh-CN" altLang="en-US" sz="1200" b="1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关键</a:t>
              </a:r>
              <a:r>
                <a:rPr lang="zh-CN" altLang="en-US" sz="1200" b="1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时刻</a:t>
              </a:r>
            </a:p>
          </p:txBody>
        </p:sp>
        <p:cxnSp>
          <p:nvCxnSpPr>
            <p:cNvPr id="146" name="Elbow Connector 145"/>
            <p:cNvCxnSpPr/>
            <p:nvPr/>
          </p:nvCxnSpPr>
          <p:spPr bwMode="auto">
            <a:xfrm rot="16200000" flipH="1">
              <a:off x="3293669" y="1823937"/>
              <a:ext cx="379473" cy="69425"/>
            </a:xfrm>
            <a:prstGeom prst="bentConnector2">
              <a:avLst/>
            </a:prstGeom>
            <a:solidFill>
              <a:srgbClr val="006441">
                <a:alpha val="39999"/>
              </a:srgbClr>
            </a:solidFill>
            <a:ln w="95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147" name="TextBox 146"/>
            <p:cNvSpPr txBox="1"/>
            <p:nvPr/>
          </p:nvSpPr>
          <p:spPr>
            <a:xfrm>
              <a:off x="3557717" y="1762912"/>
              <a:ext cx="1950387" cy="5770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办理业务：</a:t>
              </a:r>
              <a:endParaRPr lang="en-US" altLang="zh-CN" sz="1050" b="1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  <a:p>
              <a:r>
                <a:rPr lang="en-US" altLang="zh-CN" sz="1050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LBS</a:t>
              </a:r>
              <a:r>
                <a:rPr lang="zh-CN" altLang="en-US" sz="1050" smtClean="0">
                  <a:solidFill>
                    <a:srgbClr val="C00000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智能识别客户到店，客户经理主动接待，办理业务</a:t>
              </a:r>
              <a:endParaRPr lang="zh-CN" altLang="en-US" sz="1050">
                <a:solidFill>
                  <a:srgbClr val="C00000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grpSp>
        <p:nvGrpSpPr>
          <p:cNvPr id="148" name="Group 147"/>
          <p:cNvGrpSpPr/>
          <p:nvPr/>
        </p:nvGrpSpPr>
        <p:grpSpPr>
          <a:xfrm>
            <a:off x="1077218" y="1257835"/>
            <a:ext cx="7639336" cy="442973"/>
            <a:chOff x="1092992" y="1125803"/>
            <a:chExt cx="5558666" cy="333287"/>
          </a:xfrm>
        </p:grpSpPr>
        <p:sp>
          <p:nvSpPr>
            <p:cNvPr id="149" name="Pentagon 148"/>
            <p:cNvSpPr/>
            <p:nvPr/>
          </p:nvSpPr>
          <p:spPr bwMode="gray">
            <a:xfrm>
              <a:off x="1092992" y="1125803"/>
              <a:ext cx="865224" cy="326480"/>
            </a:xfrm>
            <a:prstGeom prst="homePlate">
              <a:avLst/>
            </a:prstGeom>
            <a:solidFill>
              <a:srgbClr val="FDDB5F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线上预约</a:t>
              </a:r>
              <a:endParaRPr lang="en-US" sz="11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endParaRPr>
            </a:p>
          </p:txBody>
        </p:sp>
        <p:sp>
          <p:nvSpPr>
            <p:cNvPr id="150" name="Chevron 149"/>
            <p:cNvSpPr/>
            <p:nvPr/>
          </p:nvSpPr>
          <p:spPr bwMode="gray">
            <a:xfrm>
              <a:off x="1870660" y="1132610"/>
              <a:ext cx="1195118" cy="326480"/>
            </a:xfrm>
            <a:prstGeom prst="chevron">
              <a:avLst/>
            </a:prstGeom>
            <a:solidFill>
              <a:srgbClr val="FDDB5F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网点办理业务</a:t>
              </a:r>
              <a:endParaRPr lang="en-US" sz="11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endParaRPr>
            </a:p>
          </p:txBody>
        </p:sp>
        <p:sp>
          <p:nvSpPr>
            <p:cNvPr id="151" name="Chevron 150"/>
            <p:cNvSpPr/>
            <p:nvPr/>
          </p:nvSpPr>
          <p:spPr bwMode="gray">
            <a:xfrm>
              <a:off x="2971277" y="1131651"/>
              <a:ext cx="2487021" cy="327428"/>
            </a:xfrm>
            <a:prstGeom prst="chevron">
              <a:avLst/>
            </a:prstGeom>
            <a:solidFill>
              <a:srgbClr val="FDDB5F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zh-CN" altLang="en-US" sz="11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经营、提升</a:t>
              </a:r>
              <a:endParaRPr lang="en-US" sz="11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endParaRPr>
            </a:p>
          </p:txBody>
        </p:sp>
        <p:sp>
          <p:nvSpPr>
            <p:cNvPr id="152" name="Chevron 151"/>
            <p:cNvSpPr/>
            <p:nvPr/>
          </p:nvSpPr>
          <p:spPr bwMode="gray">
            <a:xfrm>
              <a:off x="5380179" y="1132600"/>
              <a:ext cx="1271479" cy="326480"/>
            </a:xfrm>
            <a:prstGeom prst="chevron">
              <a:avLst/>
            </a:prstGeom>
            <a:solidFill>
              <a:srgbClr val="FDDB5F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1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RM</a:t>
              </a:r>
              <a:r>
                <a:rPr lang="zh-CN" altLang="en-US" sz="11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  <a:cs typeface="Kaiti SC" charset="-122"/>
                </a:rPr>
                <a:t>离行</a:t>
              </a:r>
              <a:endParaRPr lang="en-US" altLang="zh-CN" sz="11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  <a:cs typeface="Kaiti SC" charset="-122"/>
              </a:endParaRPr>
            </a:p>
          </p:txBody>
        </p:sp>
      </p:grpSp>
      <p:grpSp>
        <p:nvGrpSpPr>
          <p:cNvPr id="153" name="Group 152"/>
          <p:cNvGrpSpPr/>
          <p:nvPr/>
        </p:nvGrpSpPr>
        <p:grpSpPr>
          <a:xfrm>
            <a:off x="-108520" y="171688"/>
            <a:ext cx="1231477" cy="648914"/>
            <a:chOff x="6012160" y="3018449"/>
            <a:chExt cx="1231477" cy="648914"/>
          </a:xfrm>
        </p:grpSpPr>
        <p:grpSp>
          <p:nvGrpSpPr>
            <p:cNvPr id="154" name="Group 153"/>
            <p:cNvGrpSpPr/>
            <p:nvPr/>
          </p:nvGrpSpPr>
          <p:grpSpPr>
            <a:xfrm>
              <a:off x="6327279" y="3018449"/>
              <a:ext cx="623688" cy="612827"/>
              <a:chOff x="7092604" y="2749310"/>
              <a:chExt cx="432000" cy="432000"/>
            </a:xfrm>
          </p:grpSpPr>
          <p:sp>
            <p:nvSpPr>
              <p:cNvPr id="156" name="Rectangle 155"/>
              <p:cNvSpPr/>
              <p:nvPr>
                <p:custDataLst>
                  <p:tags r:id="rId2"/>
                </p:custDataLst>
              </p:nvPr>
            </p:nvSpPr>
            <p:spPr bwMode="auto">
              <a:xfrm>
                <a:off x="7092604" y="2749310"/>
                <a:ext cx="432000" cy="432000"/>
              </a:xfrm>
              <a:prstGeom prst="rect">
                <a:avLst/>
              </a:prstGeom>
              <a:solidFill>
                <a:srgbClr val="CEDFC0"/>
              </a:solidFill>
              <a:ln w="12700" cap="flat" cmpd="sng" algn="ctr">
                <a:solidFill>
                  <a:srgbClr val="A1B39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lIns="66462" tIns="33231" rIns="66462" bIns="33231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ts val="1292"/>
                  </a:lnSpc>
                  <a:defRPr/>
                </a:pPr>
                <a:endParaRPr lang="zh-CN" altLang="en-US" sz="1050" b="1">
                  <a:solidFill>
                    <a:prstClr val="black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grpSp>
            <p:nvGrpSpPr>
              <p:cNvPr id="157" name="Group 156"/>
              <p:cNvGrpSpPr/>
              <p:nvPr/>
            </p:nvGrpSpPr>
            <p:grpSpPr>
              <a:xfrm>
                <a:off x="7167474" y="2784916"/>
                <a:ext cx="280463" cy="194046"/>
                <a:chOff x="5066371" y="2835099"/>
                <a:chExt cx="887413" cy="584201"/>
              </a:xfrm>
              <a:solidFill>
                <a:schemeClr val="accent6">
                  <a:lumMod val="75000"/>
                </a:schemeClr>
              </a:solidFill>
            </p:grpSpPr>
            <p:sp>
              <p:nvSpPr>
                <p:cNvPr id="158" name="Freeform 82"/>
                <p:cNvSpPr/>
                <p:nvPr/>
              </p:nvSpPr>
              <p:spPr bwMode="auto">
                <a:xfrm>
                  <a:off x="5066371" y="3131961"/>
                  <a:ext cx="811212" cy="287339"/>
                </a:xfrm>
                <a:custGeom>
                  <a:gdLst>
                    <a:gd name="T0" fmla="*/ 27 w 308"/>
                    <a:gd name="T1" fmla="*/ 3 h 109"/>
                    <a:gd name="T2" fmla="*/ 0 w 308"/>
                    <a:gd name="T3" fmla="*/ 4 h 109"/>
                    <a:gd name="T4" fmla="*/ 3 w 308"/>
                    <a:gd name="T5" fmla="*/ 57 h 109"/>
                    <a:gd name="T6" fmla="*/ 50 w 308"/>
                    <a:gd name="T7" fmla="*/ 53 h 109"/>
                    <a:gd name="T8" fmla="*/ 150 w 308"/>
                    <a:gd name="T9" fmla="*/ 106 h 109"/>
                    <a:gd name="T10" fmla="*/ 244 w 308"/>
                    <a:gd name="T11" fmla="*/ 109 h 109"/>
                    <a:gd name="T12" fmla="*/ 305 w 308"/>
                    <a:gd name="T13" fmla="*/ 97 h 109"/>
                    <a:gd name="T14" fmla="*/ 240 w 308"/>
                    <a:gd name="T15" fmla="*/ 90 h 109"/>
                    <a:gd name="T16" fmla="*/ 168 w 308"/>
                    <a:gd name="T17" fmla="*/ 80 h 109"/>
                    <a:gd name="T18" fmla="*/ 124 w 308"/>
                    <a:gd name="T19" fmla="*/ 53 h 109"/>
                    <a:gd name="T20" fmla="*/ 200 w 308"/>
                    <a:gd name="T21" fmla="*/ 77 h 109"/>
                    <a:gd name="T22" fmla="*/ 175 w 308"/>
                    <a:gd name="T23" fmla="*/ 45 h 109"/>
                    <a:gd name="T24" fmla="*/ 107 w 308"/>
                    <a:gd name="T25" fmla="*/ 1 h 109"/>
                    <a:gd name="T26" fmla="*/ 27 w 308"/>
                    <a:gd name="T27" fmla="*/ 3 h 10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308" h="109">
                      <a:moveTo>
                        <a:pt x="27" y="3"/>
                      </a:moveTo>
                      <a:cubicBezTo>
                        <a:pt x="15" y="3"/>
                        <a:pt x="8" y="4"/>
                        <a:pt x="0" y="4"/>
                      </a:cubicBezTo>
                      <a:cubicBezTo>
                        <a:pt x="3" y="57"/>
                        <a:pt x="3" y="57"/>
                        <a:pt x="3" y="57"/>
                      </a:cubicBezTo>
                      <a:cubicBezTo>
                        <a:pt x="16" y="53"/>
                        <a:pt x="27" y="48"/>
                        <a:pt x="50" y="53"/>
                      </a:cubicBezTo>
                      <a:cubicBezTo>
                        <a:pt x="83" y="61"/>
                        <a:pt x="108" y="106"/>
                        <a:pt x="150" y="106"/>
                      </a:cubicBezTo>
                      <a:cubicBezTo>
                        <a:pt x="192" y="106"/>
                        <a:pt x="209" y="109"/>
                        <a:pt x="244" y="109"/>
                      </a:cubicBezTo>
                      <a:cubicBezTo>
                        <a:pt x="279" y="109"/>
                        <a:pt x="308" y="107"/>
                        <a:pt x="305" y="97"/>
                      </a:cubicBezTo>
                      <a:cubicBezTo>
                        <a:pt x="302" y="88"/>
                        <a:pt x="261" y="93"/>
                        <a:pt x="240" y="90"/>
                      </a:cubicBezTo>
                      <a:cubicBezTo>
                        <a:pt x="218" y="87"/>
                        <a:pt x="182" y="87"/>
                        <a:pt x="168" y="80"/>
                      </a:cubicBezTo>
                      <a:cubicBezTo>
                        <a:pt x="154" y="74"/>
                        <a:pt x="126" y="62"/>
                        <a:pt x="124" y="53"/>
                      </a:cubicBezTo>
                      <a:cubicBezTo>
                        <a:pt x="123" y="44"/>
                        <a:pt x="194" y="89"/>
                        <a:pt x="200" y="77"/>
                      </a:cubicBezTo>
                      <a:cubicBezTo>
                        <a:pt x="206" y="65"/>
                        <a:pt x="183" y="51"/>
                        <a:pt x="175" y="45"/>
                      </a:cubicBezTo>
                      <a:cubicBezTo>
                        <a:pt x="167" y="39"/>
                        <a:pt x="120" y="2"/>
                        <a:pt x="107" y="1"/>
                      </a:cubicBezTo>
                      <a:cubicBezTo>
                        <a:pt x="94" y="0"/>
                        <a:pt x="50" y="2"/>
                        <a:pt x="27" y="3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en-IE" sz="1050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9" name="Freeform 83"/>
                <p:cNvSpPr/>
                <p:nvPr/>
              </p:nvSpPr>
              <p:spPr bwMode="auto">
                <a:xfrm>
                  <a:off x="5609296" y="2835099"/>
                  <a:ext cx="344488" cy="504825"/>
                </a:xfrm>
                <a:custGeom>
                  <a:gdLst>
                    <a:gd name="T0" fmla="*/ 130 w 131"/>
                    <a:gd name="T1" fmla="*/ 112 h 192"/>
                    <a:gd name="T2" fmla="*/ 89 w 131"/>
                    <a:gd name="T3" fmla="*/ 48 h 192"/>
                    <a:gd name="T4" fmla="*/ 105 w 131"/>
                    <a:gd name="T5" fmla="*/ 30 h 192"/>
                    <a:gd name="T6" fmla="*/ 109 w 131"/>
                    <a:gd name="T7" fmla="*/ 23 h 192"/>
                    <a:gd name="T8" fmla="*/ 109 w 131"/>
                    <a:gd name="T9" fmla="*/ 17 h 192"/>
                    <a:gd name="T10" fmla="*/ 92 w 131"/>
                    <a:gd name="T11" fmla="*/ 1 h 192"/>
                    <a:gd name="T12" fmla="*/ 82 w 131"/>
                    <a:gd name="T13" fmla="*/ 3 h 192"/>
                    <a:gd name="T14" fmla="*/ 71 w 131"/>
                    <a:gd name="T15" fmla="*/ 0 h 192"/>
                    <a:gd name="T16" fmla="*/ 55 w 131"/>
                    <a:gd name="T17" fmla="*/ 10 h 192"/>
                    <a:gd name="T18" fmla="*/ 41 w 131"/>
                    <a:gd name="T19" fmla="*/ 2 h 192"/>
                    <a:gd name="T20" fmla="*/ 23 w 131"/>
                    <a:gd name="T21" fmla="*/ 18 h 192"/>
                    <a:gd name="T22" fmla="*/ 27 w 131"/>
                    <a:gd name="T23" fmla="*/ 30 h 192"/>
                    <a:gd name="T24" fmla="*/ 42 w 131"/>
                    <a:gd name="T25" fmla="*/ 48 h 192"/>
                    <a:gd name="T26" fmla="*/ 1 w 131"/>
                    <a:gd name="T27" fmla="*/ 112 h 192"/>
                    <a:gd name="T28" fmla="*/ 0 w 131"/>
                    <a:gd name="T29" fmla="*/ 120 h 192"/>
                    <a:gd name="T30" fmla="*/ 0 w 131"/>
                    <a:gd name="T31" fmla="*/ 162 h 192"/>
                    <a:gd name="T32" fmla="*/ 29 w 131"/>
                    <a:gd name="T33" fmla="*/ 192 h 192"/>
                    <a:gd name="T34" fmla="*/ 103 w 131"/>
                    <a:gd name="T35" fmla="*/ 192 h 192"/>
                    <a:gd name="T36" fmla="*/ 131 w 131"/>
                    <a:gd name="T37" fmla="*/ 162 h 192"/>
                    <a:gd name="T38" fmla="*/ 131 w 131"/>
                    <a:gd name="T39" fmla="*/ 120 h 192"/>
                    <a:gd name="T40" fmla="*/ 130 w 131"/>
                    <a:gd name="T41" fmla="*/ 112 h 19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31" h="192">
                      <a:moveTo>
                        <a:pt x="130" y="112"/>
                      </a:moveTo>
                      <a:cubicBezTo>
                        <a:pt x="129" y="83"/>
                        <a:pt x="113" y="58"/>
                        <a:pt x="89" y="48"/>
                      </a:cubicBezTo>
                      <a:cubicBezTo>
                        <a:pt x="105" y="30"/>
                        <a:pt x="105" y="30"/>
                        <a:pt x="105" y="30"/>
                      </a:cubicBezTo>
                      <a:cubicBezTo>
                        <a:pt x="107" y="28"/>
                        <a:pt x="108" y="27"/>
                        <a:pt x="109" y="23"/>
                      </a:cubicBezTo>
                      <a:cubicBezTo>
                        <a:pt x="110" y="19"/>
                        <a:pt x="109" y="19"/>
                        <a:pt x="109" y="17"/>
                      </a:cubicBezTo>
                      <a:cubicBezTo>
                        <a:pt x="109" y="8"/>
                        <a:pt x="101" y="1"/>
                        <a:pt x="92" y="1"/>
                      </a:cubicBezTo>
                      <a:cubicBezTo>
                        <a:pt x="88" y="1"/>
                        <a:pt x="85" y="2"/>
                        <a:pt x="82" y="3"/>
                      </a:cubicBezTo>
                      <a:cubicBezTo>
                        <a:pt x="79" y="1"/>
                        <a:pt x="75" y="0"/>
                        <a:pt x="71" y="0"/>
                      </a:cubicBezTo>
                      <a:cubicBezTo>
                        <a:pt x="64" y="0"/>
                        <a:pt x="58" y="4"/>
                        <a:pt x="55" y="10"/>
                      </a:cubicBezTo>
                      <a:cubicBezTo>
                        <a:pt x="52" y="5"/>
                        <a:pt x="47" y="2"/>
                        <a:pt x="41" y="2"/>
                      </a:cubicBezTo>
                      <a:cubicBezTo>
                        <a:pt x="31" y="2"/>
                        <a:pt x="23" y="9"/>
                        <a:pt x="23" y="18"/>
                      </a:cubicBezTo>
                      <a:cubicBezTo>
                        <a:pt x="23" y="19"/>
                        <a:pt x="25" y="28"/>
                        <a:pt x="27" y="30"/>
                      </a:cubicBezTo>
                      <a:cubicBezTo>
                        <a:pt x="42" y="48"/>
                        <a:pt x="42" y="48"/>
                        <a:pt x="42" y="48"/>
                      </a:cubicBezTo>
                      <a:cubicBezTo>
                        <a:pt x="19" y="58"/>
                        <a:pt x="3" y="83"/>
                        <a:pt x="1" y="112"/>
                      </a:cubicBezTo>
                      <a:cubicBezTo>
                        <a:pt x="1" y="115"/>
                        <a:pt x="0" y="117"/>
                        <a:pt x="0" y="120"/>
                      </a:cubicBezTo>
                      <a:cubicBezTo>
                        <a:pt x="0" y="162"/>
                        <a:pt x="0" y="162"/>
                        <a:pt x="0" y="162"/>
                      </a:cubicBezTo>
                      <a:cubicBezTo>
                        <a:pt x="0" y="179"/>
                        <a:pt x="13" y="192"/>
                        <a:pt x="29" y="192"/>
                      </a:cubicBezTo>
                      <a:cubicBezTo>
                        <a:pt x="103" y="192"/>
                        <a:pt x="103" y="192"/>
                        <a:pt x="103" y="192"/>
                      </a:cubicBezTo>
                      <a:cubicBezTo>
                        <a:pt x="119" y="192"/>
                        <a:pt x="131" y="179"/>
                        <a:pt x="131" y="162"/>
                      </a:cubicBezTo>
                      <a:cubicBezTo>
                        <a:pt x="131" y="120"/>
                        <a:pt x="131" y="120"/>
                        <a:pt x="131" y="120"/>
                      </a:cubicBezTo>
                      <a:cubicBezTo>
                        <a:pt x="131" y="117"/>
                        <a:pt x="131" y="115"/>
                        <a:pt x="130" y="112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en-IE" sz="1050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155" name="TextBox 154"/>
            <p:cNvSpPr txBox="1"/>
            <p:nvPr/>
          </p:nvSpPr>
          <p:spPr>
            <a:xfrm>
              <a:off x="6012160" y="3413447"/>
              <a:ext cx="1231477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b="1" smtClean="0">
                  <a:latin typeface="华文楷体" panose="02010600040101010101" pitchFamily="2" charset="-122"/>
                  <a:ea typeface="华文楷体" panose="02010600040101010101" pitchFamily="2" charset="-122"/>
                </a:rPr>
                <a:t>小业主</a:t>
              </a:r>
              <a:endParaRPr lang="zh-CN" altLang="en-US" sz="1050" b="1"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sp>
        <p:nvSpPr>
          <p:cNvPr id="57" name="Rectangle 56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1745533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Rectangle 41"/>
          <p:cNvSpPr/>
          <p:nvPr/>
        </p:nvSpPr>
        <p:spPr bwMode="gray">
          <a:xfrm>
            <a:off x="251520" y="1057462"/>
            <a:ext cx="3240360" cy="2083506"/>
          </a:xfrm>
          <a:prstGeom prst="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 sz="1400" b="1">
              <a:solidFill>
                <a:prstClr val="black"/>
              </a:solidFill>
              <a:latin typeface="华文细黑" pitchFamily="2" charset="-122"/>
            </a:endParaRPr>
          </a:p>
        </p:txBody>
      </p:sp>
      <p:sp>
        <p:nvSpPr>
          <p:cNvPr id="3" name="Title 1"/>
          <p:cNvSpPr txBox="1"/>
          <p:nvPr/>
        </p:nvSpPr>
        <p:spPr>
          <a:xfrm>
            <a:off x="134814" y="243340"/>
            <a:ext cx="8388424" cy="6804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b="1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华文细黑"/>
              </a:defRPr>
            </a:lvl5pPr>
            <a:lvl6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6pPr>
            <a:lvl7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7pPr>
            <a:lvl8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8pPr>
            <a:lvl9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楷体_GB2312" pitchFamily="49" charset="-122"/>
                <a:cs typeface="+mn-cs"/>
              </a:defRPr>
            </a:lvl9pPr>
          </a:lstStyle>
          <a:p>
            <a:r>
              <a:rPr lang="zh-CN" altLang="en-US" kern="0" smtClean="0">
                <a:latin typeface="华文楷体" panose="02010600040101010101" pitchFamily="2" charset="-122"/>
                <a:ea typeface="华文楷体" panose="02010600040101010101" pitchFamily="2" charset="-122"/>
              </a:rPr>
              <a:t>应对不同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客群的特征、诉求和痛点，部署</a:t>
            </a:r>
            <a:r>
              <a:rPr lang="en-US" altLang="zh-CN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kern="0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的策略</a:t>
            </a:r>
            <a:endParaRPr lang="en-US" altLang="zh-CN" kern="0" smtClean="0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19" name="Straight Connector 36"/>
          <p:cNvCxnSpPr/>
          <p:nvPr/>
        </p:nvCxnSpPr>
        <p:spPr>
          <a:xfrm>
            <a:off x="1352673" y="1399026"/>
            <a:ext cx="1779167" cy="6343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763688" y="1130410"/>
            <a:ext cx="1008112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价值主张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71174" y="2050395"/>
            <a:ext cx="945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富足优享</a:t>
            </a:r>
            <a:endParaRPr lang="zh-CN" altLang="en-US" sz="1400" b="1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3" name="Rectangle 43"/>
          <p:cNvSpPr/>
          <p:nvPr/>
        </p:nvSpPr>
        <p:spPr bwMode="gray">
          <a:xfrm>
            <a:off x="1370101" y="1502876"/>
            <a:ext cx="1701746" cy="753214"/>
          </a:xfrm>
          <a:prstGeom prst="rect">
            <a:avLst/>
          </a:prstGeom>
          <a:noFill/>
          <a:ln w="6350">
            <a:noFill/>
            <a:miter lim="800000"/>
          </a:ln>
          <a:effectLst/>
        </p:spPr>
        <p:txBody>
          <a:bodyPr vert="horz" wrap="square" lIns="72000" tIns="72000" rIns="72000" bIns="720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健康财富、</a:t>
            </a:r>
            <a:endParaRPr lang="en-US" altLang="zh-CN" sz="1400" b="1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zh-CN" altLang="en-US" sz="1400" b="1">
                <a:solidFill>
                  <a:schemeClr val="accent2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品质</a:t>
            </a:r>
            <a:r>
              <a:rPr lang="zh-CN" altLang="en-US" sz="1400" b="1">
                <a:latin typeface="KaiTi" panose="02010609060101010101" pitchFamily="49" charset="-122"/>
                <a:ea typeface="KaiTi" panose="02010609060101010101" pitchFamily="49" charset="-122"/>
              </a:rPr>
              <a:t>的金融生活</a:t>
            </a:r>
            <a:endParaRPr lang="zh-CN" altLang="en-US" sz="140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452011" y="2136695"/>
            <a:ext cx="1679829" cy="291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93" b="1" u="sng" smtClean="0">
                <a:solidFill>
                  <a:prstClr val="black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渠道偏好</a:t>
            </a:r>
            <a:endParaRPr lang="zh-CN" altLang="en-US" sz="1293" b="1" u="sng">
              <a:solidFill>
                <a:prstClr val="black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1208981" y="2602701"/>
            <a:ext cx="205188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indent="-182563">
              <a:buFont typeface="Arial" pitchFamily="34" charset="0"/>
              <a:buChar char="•"/>
            </a:pPr>
            <a:r>
              <a:rPr lang="zh-CN" altLang="en-US" sz="1200">
                <a:latin typeface="KaiTi" panose="02010609060101010101" pitchFamily="49" charset="-122"/>
                <a:ea typeface="KaiTi" panose="02010609060101010101" pitchFamily="49" charset="-122"/>
              </a:rPr>
              <a:t>同时使用网络及柜台办理业务</a:t>
            </a:r>
          </a:p>
        </p:txBody>
      </p:sp>
      <p:sp>
        <p:nvSpPr>
          <p:cNvPr id="32" name="Rectangle 31"/>
          <p:cNvSpPr/>
          <p:nvPr/>
        </p:nvSpPr>
        <p:spPr bwMode="gray">
          <a:xfrm>
            <a:off x="3610549" y="1051225"/>
            <a:ext cx="5406260" cy="1173964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72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产品</a:t>
            </a: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3" name="Rectangle 32"/>
          <p:cNvSpPr/>
          <p:nvPr/>
        </p:nvSpPr>
        <p:spPr bwMode="gray">
          <a:xfrm>
            <a:off x="239594" y="3205435"/>
            <a:ext cx="8777214" cy="595894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痛点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36" name="Rectangle 35"/>
          <p:cNvSpPr/>
          <p:nvPr/>
        </p:nvSpPr>
        <p:spPr bwMode="gray">
          <a:xfrm>
            <a:off x="3610550" y="2269042"/>
            <a:ext cx="5406258" cy="871926"/>
          </a:xfrm>
          <a:prstGeom prst="rect">
            <a:avLst/>
          </a:prstGeom>
          <a:noFill/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800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营销策略</a:t>
            </a:r>
            <a:endParaRPr lang="en-US" altLang="zh-CN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贴近生活场景的营销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活动“衣食住行玩”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的特惠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商户</a:t>
            </a:r>
            <a:endParaRPr lang="en-US" altLang="zh-CN" sz="1200" smtClean="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绑定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代扣代缴等生活功能的营销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活动</a:t>
            </a:r>
            <a:endParaRPr lang="en-US" altLang="zh-CN" sz="1200" smtClean="0">
              <a:solidFill>
                <a:srgbClr val="0000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171450" indent="-171450">
              <a:spcBef>
                <a:spcPts val="300"/>
              </a:spcBef>
              <a:buFont typeface="Arial" pitchFamily="34" charset="0"/>
              <a:buChar char="•"/>
            </a:pPr>
            <a:r>
              <a:rPr lang="en-US" altLang="zh-CN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MGM</a:t>
            </a:r>
            <a:r>
              <a:rPr lang="zh-CN" altLang="en-US" sz="120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、分享转发的奖励</a:t>
            </a:r>
            <a:r>
              <a:rPr lang="zh-CN" altLang="en-US" sz="1200" smtClean="0">
                <a:solidFill>
                  <a:srgbClr val="00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活动等</a:t>
            </a:r>
            <a:endParaRPr lang="zh-CN" altLang="en-US" sz="1200" b="1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010751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钩子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633268" y="1383740"/>
            <a:ext cx="2089434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贷款：薪易通</a:t>
            </a:r>
            <a:b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信用卡：保险卡</a:t>
            </a:r>
            <a:b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理财：现金管理（养老</a:t>
            </a:r>
            <a:r>
              <a:rPr lang="en-US" altLang="zh-CN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T+0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、</a:t>
            </a:r>
            <a:r>
              <a:rPr lang="en-US" altLang="zh-CN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T+1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）、银行和盈系列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068567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杀手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7820672" y="1196752"/>
            <a:ext cx="11961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en-US" altLang="zh-CN" sz="1200" b="1" smtClean="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. </a:t>
            </a:r>
            <a:r>
              <a:rPr lang="zh-CN" altLang="en-US" sz="1200" b="1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主打</a:t>
            </a:r>
            <a:endParaRPr lang="en-US" sz="1200" b="1">
              <a:solidFill>
                <a:srgbClr val="00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590305" y="1383740"/>
            <a:ext cx="1709934" cy="9387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理财：银行和盈系列</a:t>
            </a:r>
            <a:b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信用卡：保险卡</a:t>
            </a:r>
            <a:b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贷款：房按揭、</a:t>
            </a:r>
            <a:r>
              <a:rPr lang="en-US" altLang="zh-CN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AUM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贷</a:t>
            </a:r>
            <a:b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银保：平安福健康保障计划</a:t>
            </a:r>
          </a:p>
        </p:txBody>
      </p:sp>
      <p:sp>
        <p:nvSpPr>
          <p:cNvPr id="47" name="Rectangle 46"/>
          <p:cNvSpPr/>
          <p:nvPr/>
        </p:nvSpPr>
        <p:spPr>
          <a:xfrm>
            <a:off x="7264703" y="1383740"/>
            <a:ext cx="1752105" cy="9387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/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贷款：金领通</a:t>
            </a:r>
            <a:r>
              <a:rPr lang="en-US" altLang="zh-CN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2.0+</a:t>
            </a: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薪易通</a:t>
            </a:r>
            <a:b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信用卡：保险卡</a:t>
            </a:r>
            <a:b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理财：公募基金产品组合</a:t>
            </a:r>
            <a:b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</a:br>
            <a:r>
              <a:rPr lang="zh-CN" altLang="en-US" sz="1100">
                <a:solidFill>
                  <a:srgbClr val="00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银保：平安尊宏人生财富管理计划</a:t>
            </a:r>
          </a:p>
        </p:txBody>
      </p:sp>
      <p:sp>
        <p:nvSpPr>
          <p:cNvPr id="2" name="Rectangle 1"/>
          <p:cNvSpPr/>
          <p:nvPr/>
        </p:nvSpPr>
        <p:spPr>
          <a:xfrm>
            <a:off x="277908" y="3453422"/>
            <a:ext cx="3355360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自主决策性较强，但又欠缺专业的理财知识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907871" y="3453422"/>
            <a:ext cx="1742785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楷体" pitchFamily="49" charset="-122"/>
                <a:ea typeface="楷体" pitchFamily="49" charset="-122"/>
              </a:rPr>
              <a:t>要求稳健的理财成效</a:t>
            </a:r>
            <a:endParaRPr lang="en-US" altLang="zh-CN" sz="1200">
              <a:solidFill>
                <a:prstClr val="black"/>
              </a:solidFill>
              <a:latin typeface="楷体" pitchFamily="49" charset="-122"/>
              <a:ea typeface="楷体" pitchFamily="49" charset="-122"/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239595" y="3917185"/>
            <a:ext cx="3252285" cy="2607225"/>
            <a:chOff x="239595" y="3963482"/>
            <a:chExt cx="3252285" cy="2991890"/>
          </a:xfrm>
        </p:grpSpPr>
        <p:grpSp>
          <p:nvGrpSpPr>
            <p:cNvPr id="8" name="Group 7"/>
            <p:cNvGrpSpPr/>
            <p:nvPr/>
          </p:nvGrpSpPr>
          <p:grpSpPr>
            <a:xfrm>
              <a:off x="239595" y="3963482"/>
              <a:ext cx="3252285" cy="905678"/>
              <a:chOff x="239595" y="3963482"/>
              <a:chExt cx="2706035" cy="905678"/>
            </a:xfrm>
          </p:grpSpPr>
          <p:sp>
            <p:nvSpPr>
              <p:cNvPr id="7" name="Rectangle 6"/>
              <p:cNvSpPr/>
              <p:nvPr/>
            </p:nvSpPr>
            <p:spPr bwMode="gray">
              <a:xfrm>
                <a:off x="239595" y="3963482"/>
                <a:ext cx="2690388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线上</a:t>
                </a:r>
              </a:p>
            </p:txBody>
          </p:sp>
          <p:sp>
            <p:nvSpPr>
              <p:cNvPr id="49" name="Rectangle 48"/>
              <p:cNvSpPr/>
              <p:nvPr/>
            </p:nvSpPr>
            <p:spPr>
              <a:xfrm>
                <a:off x="261029" y="4173126"/>
                <a:ext cx="2684601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fontAlgn="base">
                  <a:spcAft>
                    <a:spcPct val="0"/>
                  </a:spcAft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线上维护，提供综合、人性化的的智能服务</a:t>
                </a:r>
                <a:endParaRPr lang="zh-CN" altLang="en-US" sz="12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</p:grpSp>
        <p:grpSp>
          <p:nvGrpSpPr>
            <p:cNvPr id="5" name="Group 4"/>
            <p:cNvGrpSpPr/>
            <p:nvPr/>
          </p:nvGrpSpPr>
          <p:grpSpPr>
            <a:xfrm>
              <a:off x="239595" y="6049694"/>
              <a:ext cx="3252285" cy="905678"/>
              <a:chOff x="6353136" y="3963482"/>
              <a:chExt cx="2706035" cy="905678"/>
            </a:xfrm>
          </p:grpSpPr>
          <p:sp>
            <p:nvSpPr>
              <p:cNvPr id="39" name="Rectangle 38"/>
              <p:cNvSpPr/>
              <p:nvPr/>
            </p:nvSpPr>
            <p:spPr bwMode="gray">
              <a:xfrm>
                <a:off x="6353136" y="3963482"/>
                <a:ext cx="2706035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线下</a:t>
                </a:r>
              </a:p>
            </p:txBody>
          </p:sp>
          <p:sp>
            <p:nvSpPr>
              <p:cNvPr id="51" name="Rectangle 50"/>
              <p:cNvSpPr/>
              <p:nvPr/>
            </p:nvSpPr>
            <p:spPr>
              <a:xfrm>
                <a:off x="6355059" y="4173126"/>
                <a:ext cx="2642256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fontAlgn="base">
                  <a:spcAft>
                    <a:spcPct val="0"/>
                  </a:spcAft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综合网点承接较复杂的产品及服务需求</a:t>
                </a:r>
                <a:endParaRPr lang="zh-CN" altLang="en-US" sz="120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</p:grpSp>
        <p:grpSp>
          <p:nvGrpSpPr>
            <p:cNvPr id="6" name="Group 5"/>
            <p:cNvGrpSpPr/>
            <p:nvPr/>
          </p:nvGrpSpPr>
          <p:grpSpPr>
            <a:xfrm>
              <a:off x="239595" y="5006588"/>
              <a:ext cx="3252285" cy="905678"/>
              <a:chOff x="3343909" y="3963482"/>
              <a:chExt cx="2706035" cy="905678"/>
            </a:xfrm>
          </p:grpSpPr>
          <p:sp>
            <p:nvSpPr>
              <p:cNvPr id="38" name="Rectangle 37"/>
              <p:cNvSpPr/>
              <p:nvPr/>
            </p:nvSpPr>
            <p:spPr bwMode="gray">
              <a:xfrm>
                <a:off x="3343909" y="3963482"/>
                <a:ext cx="2706035" cy="905678"/>
              </a:xfrm>
              <a:prstGeom prst="rect">
                <a:avLst/>
              </a:prstGeom>
              <a:solidFill>
                <a:srgbClr val="FEEDAF"/>
              </a:solidFill>
              <a:ln w="9525" cap="flat" cmpd="sng" algn="ctr">
                <a:solidFill>
                  <a:srgbClr val="EC752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0" tIns="25400" rIns="0" bIns="25400" numCol="1" rtlCol="0" anchor="t" anchorCtr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</a:pPr>
                <a:r>
                  <a:rPr lang="zh-CN" altLang="en-US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远程</a:t>
                </a:r>
                <a:r>
                  <a:rPr lang="en-US" altLang="zh-CN" sz="1400" b="1" smtClean="0">
                    <a:solidFill>
                      <a:prstClr val="black"/>
                    </a:solidFill>
                    <a:latin typeface="楷体" pitchFamily="49" charset="-122"/>
                    <a:ea typeface="楷体" pitchFamily="49" charset="-122"/>
                  </a:rPr>
                  <a:t>T</a:t>
                </a:r>
                <a:endParaRPr lang="zh-CN" altLang="en-US" sz="1400" b="1" smtClean="0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endParaRPr>
              </a:p>
            </p:txBody>
          </p:sp>
          <p:sp>
            <p:nvSpPr>
              <p:cNvPr id="52" name="Rectangle 51"/>
              <p:cNvSpPr/>
              <p:nvPr/>
            </p:nvSpPr>
            <p:spPr>
              <a:xfrm>
                <a:off x="3359556" y="4173126"/>
                <a:ext cx="2655980" cy="27699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配备专属远程</a:t>
                </a:r>
                <a:r>
                  <a:rPr lang="zh-CN" altLang="en-US" sz="120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理财</a:t>
                </a:r>
                <a:r>
                  <a:rPr lang="zh-CN" altLang="en-US" sz="1200" smtClean="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经理</a:t>
                </a:r>
                <a:endParaRPr lang="zh-CN" altLang="en-US" sz="120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</p:grpSp>
      </p:grpSp>
      <p:sp>
        <p:nvSpPr>
          <p:cNvPr id="53" name="Rectangle 52"/>
          <p:cNvSpPr/>
          <p:nvPr/>
        </p:nvSpPr>
        <p:spPr bwMode="gray">
          <a:xfrm>
            <a:off x="3610549" y="3917185"/>
            <a:ext cx="5400490" cy="2653522"/>
          </a:xfrm>
          <a:prstGeom prst="rect">
            <a:avLst/>
          </a:prstGeom>
          <a:solidFill>
            <a:schemeClr val="accent3">
              <a:lumMod val="60000"/>
              <a:lumOff val="40000"/>
              <a:alpha val="50196"/>
            </a:schemeClr>
          </a:solidFill>
          <a:ln w="9525" cap="flat" cmpd="sng" algn="ctr">
            <a:solidFill>
              <a:srgbClr val="EC752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O2O+T</a:t>
            </a:r>
            <a:r>
              <a:rPr lang="zh-CN" altLang="en-US" sz="14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对客户的价值提升</a:t>
            </a:r>
            <a:endParaRPr lang="zh-CN" altLang="en-US" sz="1400" b="1">
              <a:solidFill>
                <a:prstClr val="black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cxnSp>
        <p:nvCxnSpPr>
          <p:cNvPr id="37" name="Straight Connector 36"/>
          <p:cNvCxnSpPr/>
          <p:nvPr/>
        </p:nvCxnSpPr>
        <p:spPr>
          <a:xfrm>
            <a:off x="1354129" y="2478915"/>
            <a:ext cx="1779167" cy="2516"/>
          </a:xfrm>
          <a:prstGeom prst="line">
            <a:avLst/>
          </a:prstGeom>
          <a:ln w="28575" cmpd="sng">
            <a:solidFill>
              <a:schemeClr val="bg1">
                <a:lumMod val="50000"/>
              </a:schemeClr>
            </a:solidFill>
            <a:prstDash val="sysDot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>
            <a:off x="4066271" y="5481146"/>
            <a:ext cx="3962113" cy="801694"/>
            <a:chOff x="4793384" y="5485269"/>
            <a:chExt cx="3962113" cy="801694"/>
          </a:xfrm>
        </p:grpSpPr>
        <p:grpSp>
          <p:nvGrpSpPr>
            <p:cNvPr id="22" name="Group 21"/>
            <p:cNvGrpSpPr/>
            <p:nvPr/>
          </p:nvGrpSpPr>
          <p:grpSpPr>
            <a:xfrm>
              <a:off x="4802217" y="5485269"/>
              <a:ext cx="3953280" cy="801694"/>
              <a:chOff x="447556" y="5463181"/>
              <a:chExt cx="3953280" cy="801694"/>
            </a:xfrm>
          </p:grpSpPr>
          <p:sp>
            <p:nvSpPr>
              <p:cNvPr id="16" name="TextBox 15"/>
              <p:cNvSpPr txBox="1"/>
              <p:nvPr/>
            </p:nvSpPr>
            <p:spPr>
              <a:xfrm>
                <a:off x="692453" y="5463181"/>
                <a:ext cx="3409833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 b="1" smtClean="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线上推送投资理财组合，支持</a:t>
                </a:r>
                <a:r>
                  <a:rPr lang="en-US" altLang="zh-CN" sz="1400" b="1" smtClean="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DIY</a:t>
                </a:r>
                <a:r>
                  <a:rPr lang="zh-CN" altLang="en-US" sz="1400" b="1" smtClean="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配置</a:t>
                </a:r>
                <a:endParaRPr lang="en-US" altLang="zh-CN" sz="1400" b="1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17" name="Rectangle 16"/>
              <p:cNvSpPr/>
              <p:nvPr/>
            </p:nvSpPr>
            <p:spPr>
              <a:xfrm>
                <a:off x="447556" y="5803210"/>
                <a:ext cx="3953280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感知客户需求，线上推送组合，支持客户按照收益、时长、风险等维度和因素自助调整组合</a:t>
                </a:r>
                <a:endParaRPr lang="en-US" altLang="zh-CN" sz="120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</p:grpSp>
        <p:sp>
          <p:nvSpPr>
            <p:cNvPr id="50" name="Oval 49"/>
            <p:cNvSpPr/>
            <p:nvPr/>
          </p:nvSpPr>
          <p:spPr bwMode="gray">
            <a:xfrm>
              <a:off x="4793384" y="5507357"/>
              <a:ext cx="252000" cy="252000"/>
            </a:xfrm>
            <a:prstGeom prst="ellipse">
              <a:avLst/>
            </a:prstGeom>
            <a:solidFill>
              <a:srgbClr val="00B0F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200" b="1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2</a:t>
              </a:r>
              <a:endParaRPr lang="zh-CN" altLang="en-US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046302" y="4299439"/>
            <a:ext cx="4126098" cy="779606"/>
            <a:chOff x="447557" y="5463181"/>
            <a:chExt cx="4126098" cy="779606"/>
          </a:xfrm>
        </p:grpSpPr>
        <p:sp>
          <p:nvSpPr>
            <p:cNvPr id="15" name="Oval 14"/>
            <p:cNvSpPr/>
            <p:nvPr/>
          </p:nvSpPr>
          <p:spPr bwMode="gray">
            <a:xfrm>
              <a:off x="447557" y="5485269"/>
              <a:ext cx="252000" cy="252000"/>
            </a:xfrm>
            <a:prstGeom prst="ellipse">
              <a:avLst/>
            </a:prstGeom>
            <a:solidFill>
              <a:srgbClr val="00B0F0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0" tIns="25400" rIns="0" bIns="25400" numCol="1" rtlCol="0" anchor="ctr" anchorCtr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altLang="zh-CN" sz="1200" b="1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1</a:t>
              </a:r>
              <a:endParaRPr lang="zh-CN" altLang="en-US" sz="1200" b="1" smtClean="0">
                <a:solidFill>
                  <a:prstClr val="black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  <p:grpSp>
          <p:nvGrpSpPr>
            <p:cNvPr id="18" name="Group 17"/>
            <p:cNvGrpSpPr/>
            <p:nvPr/>
          </p:nvGrpSpPr>
          <p:grpSpPr>
            <a:xfrm>
              <a:off x="447557" y="5463181"/>
              <a:ext cx="4126098" cy="779606"/>
              <a:chOff x="4802218" y="5485269"/>
              <a:chExt cx="4126098" cy="779606"/>
            </a:xfrm>
          </p:grpSpPr>
          <p:sp>
            <p:nvSpPr>
              <p:cNvPr id="54" name="TextBox 53"/>
              <p:cNvSpPr txBox="1"/>
              <p:nvPr/>
            </p:nvSpPr>
            <p:spPr>
              <a:xfrm>
                <a:off x="5084942" y="5485269"/>
                <a:ext cx="2943442" cy="3077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 b="1" smtClean="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百万大军，感知需求</a:t>
                </a:r>
                <a:endParaRPr lang="en-US" altLang="zh-CN" sz="1400" b="1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  <p:sp>
            <p:nvSpPr>
              <p:cNvPr id="55" name="Rectangle 54"/>
              <p:cNvSpPr/>
              <p:nvPr/>
            </p:nvSpPr>
            <p:spPr>
              <a:xfrm>
                <a:off x="4802218" y="5803210"/>
                <a:ext cx="4126098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>
                  <a:buFont typeface="Arial" pitchFamily="34" charset="0"/>
                  <a:buChar char="•"/>
                </a:pPr>
                <a:r>
                  <a:rPr lang="zh-CN" altLang="en-US" sz="1200" smtClean="0">
                    <a:solidFill>
                      <a:prstClr val="black"/>
                    </a:solidFill>
                    <a:latin typeface="华文楷体" panose="02010600040101010101" pitchFamily="2" charset="-122"/>
                    <a:ea typeface="华文楷体" panose="02010600040101010101" pitchFamily="2" charset="-122"/>
                  </a:rPr>
                  <a:t>百万代理人大军感知需求，简单需求直接推荐产品，复杂或代理人不了解的需求，记录入系统</a:t>
                </a:r>
                <a:endParaRPr lang="en-US" altLang="zh-CN" sz="1200" smtClean="0">
                  <a:solidFill>
                    <a:prstClr val="black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endParaRPr>
              </a:p>
            </p:txBody>
          </p:sp>
        </p:grpSp>
      </p:grpSp>
      <p:pic>
        <p:nvPicPr>
          <p:cNvPr id="59" name="Picture 58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954" y="1438941"/>
            <a:ext cx="625867" cy="625867"/>
          </a:xfrm>
          <a:prstGeom prst="rect">
            <a:avLst/>
          </a:prstGeom>
        </p:spPr>
      </p:pic>
      <p:graphicFrame>
        <p:nvGraphicFramePr>
          <p:cNvPr id="48" name="Chart 27"/>
          <p:cNvGraphicFramePr/>
          <p:nvPr>
            <p:extLst>
              <p:ext uri="{D42A27DB-BD31-4B8C-83A1-F6EECF244321}">
                <p14:modId xmlns:p14="http://schemas.microsoft.com/office/powerpoint/2010/main" val="1704036747"/>
              </p:ext>
            </p:extLst>
          </p:nvPr>
        </p:nvGraphicFramePr>
        <p:xfrm>
          <a:off x="14795" y="2321855"/>
          <a:ext cx="1472184" cy="905256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sp>
        <p:nvSpPr>
          <p:cNvPr id="56" name="Rectangle 55"/>
          <p:cNvSpPr/>
          <p:nvPr/>
        </p:nvSpPr>
        <p:spPr bwMode="gray">
          <a:xfrm>
            <a:off x="7799555" y="0"/>
            <a:ext cx="1344445" cy="404664"/>
          </a:xfrm>
          <a:prstGeom prst="rect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0" tIns="25400" rIns="0" bIns="2540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anose="02010600040101010101" pitchFamily="2" charset="-122"/>
                <a:ea typeface="华文楷体" panose="02010600040101010101" pitchFamily="2" charset="-122"/>
              </a:rPr>
              <a:t>留存和价值提升</a:t>
            </a:r>
            <a:endParaRPr kumimoji="0" lang="zh-CN" altLang="en-US" sz="1400" b="1" i="0" u="none" strike="noStrike" cap="none" normalizeH="0" baseline="0" smtClean="0">
              <a:ln>
                <a:noFill/>
              </a:ln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03954524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https://d.book118.com/105013021034011044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DATE" val="12/28/2010 9:40:24 PM"/>
  <p:tag name="STYLE" val="AcnStamp"/>
</p:tagLst>
</file>

<file path=ppt/tags/tag2.xml><?xml version="1.0" encoding="utf-8"?>
<p:tagLst xmlns:p="http://schemas.openxmlformats.org/presentationml/2006/main">
  <p:tag name="DATE" val="12/28/2010 9:40:24 PM"/>
  <p:tag name="STYLE" val="AcnStpConnector"/>
</p:tagLst>
</file>

<file path=ppt/tags/tag3.xml><?xml version="1.0" encoding="utf-8"?>
<p:tagLst xmlns:p="http://schemas.openxmlformats.org/presentationml/2006/main">
  <p:tag name="DATE" val="12/28/2010 9:40:24 PM"/>
  <p:tag name="STYLE" val="AcnStpConnector"/>
</p:tagLst>
</file>

<file path=ppt/tags/tag4.xml><?xml version="1.0" encoding="utf-8"?>
<p:tagLst xmlns:p="http://schemas.openxmlformats.org/presentationml/2006/main">
  <p:tag name="THINKCELLSHAPEDONOTDELETE" val="pHO_0xU0XmE.OIflNdobknA"/>
</p:tagLst>
</file>

<file path=ppt/tags/tag5.xml><?xml version="1.0" encoding="utf-8"?>
<p:tagLst xmlns:p="http://schemas.openxmlformats.org/presentationml/2006/main">
  <p:tag name="THINKCELLSHAPEDONOTDELETE" val="pHO_0xU0XmE.OIflNdobknA"/>
</p:tagLst>
</file>

<file path=ppt/tags/tag6.xml><?xml version="1.0" encoding="utf-8"?>
<p:tagLst xmlns:p="http://schemas.openxmlformats.org/presentationml/2006/main">
  <p:tag name="THINKCELLSHAPEDONOTDELETE" val="pHO_0xU0XmE.OIflNdobknA"/>
</p:tagLst>
</file>

<file path=ppt/tags/tag7.xml><?xml version="1.0" encoding="utf-8"?>
<p:tagLst xmlns:p="http://schemas.openxmlformats.org/presentationml/2006/main">
  <p:tag name="THINKCELLSHAPEDONOTDELETE" val="pHO_0xU0XmE.OIflNdobknA"/>
</p:tagLst>
</file>

<file path=ppt/tags/tag8.xml><?xml version="1.0" encoding="utf-8"?>
<p:tagLst xmlns:p="http://schemas.openxmlformats.org/presentationml/2006/main">
  <p:tag name="THINKCELLSHAPEDONOTDELETE" val="pHO_0xU0XmE.OIflNdobknA"/>
</p:tagLst>
</file>

<file path=ppt/tags/tag9.xml><?xml version="1.0" encoding="utf-8"?>
<p:tagLst xmlns:p="http://schemas.openxmlformats.org/presentationml/2006/main">
  <p:tag name="THINKCELLSHAPEDONOTDELETE" val="pHO_0xU0XmE.OIflNdobknA"/>
</p:tagLst>
</file>

<file path=ppt/tags/tag10.xml><?xml version="1.0" encoding="utf-8"?>
<p:tagLst xmlns:p="http://schemas.openxmlformats.org/presentationml/2006/main">
  <p:tag name="THINKCELLSHAPEDONOTDELETE" val="pHO_0xU0XmE.OIflNdobknA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5_客服提升项目模板">
  <a:themeElements>
    <a:clrScheme name="Custom 1">
      <a:dk1>
        <a:sysClr val="windowText" lastClr="000000"/>
      </a:dk1>
      <a:lt1>
        <a:sysClr val="window" lastClr="FFFFFF"/>
      </a:lt1>
      <a:dk2>
        <a:srgbClr val="7F7F7F"/>
      </a:dk2>
      <a:lt2>
        <a:srgbClr val="F2F2F2"/>
      </a:lt2>
      <a:accent1>
        <a:srgbClr val="B1362D"/>
      </a:accent1>
      <a:accent2>
        <a:srgbClr val="EC7524"/>
      </a:accent2>
      <a:accent3>
        <a:srgbClr val="EDBB03"/>
      </a:accent3>
      <a:accent4>
        <a:srgbClr val="D8BB6A"/>
      </a:accent4>
      <a:accent5>
        <a:srgbClr val="61859D"/>
      </a:accent5>
      <a:accent6>
        <a:srgbClr val="78A153"/>
      </a:accent6>
      <a:hlink>
        <a:srgbClr val="002060"/>
      </a:hlink>
      <a:folHlink>
        <a:srgbClr val="954F72"/>
      </a:folHlink>
    </a:clrScheme>
    <a:fontScheme name="华文细黑">
      <a:majorFont>
        <a:latin typeface="Arial"/>
        <a:ea typeface="华文细黑"/>
        <a:cs typeface="Arial"/>
      </a:majorFont>
      <a:minorFont>
        <a:latin typeface="Arial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gray">
        <a:solidFill>
          <a:srgbClr val="FFFF00"/>
        </a:solidFill>
        <a:ln w="9525" cap="flat" cmpd="sng" algn="ctr">
          <a:solidFill>
            <a:srgbClr val="3399FF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0" tIns="25400" rIns="0" bIns="25400" numCol="1" rtlCol="0" anchor="ctr" anchorCtr="0" compatLnSpc="1">
        <a:prstTxWarp prst="textNoShape">
          <a:avLst/>
        </a:prstTxWarp>
        <a:no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1400" b="1" i="0" u="none" strike="noStrike" cap="none" normalizeH="0" baseline="0" dirty="0" smtClean="0">
            <a:ln>
              <a:noFill/>
            </a:ln>
            <a:effectLst/>
            <a:latin typeface="华文细黑" pitchFamily="2" charset="-122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6441">
            <a:alpha val="39999"/>
          </a:srgbClr>
        </a:solidFill>
        <a:ln w="9525" cap="flat" cmpd="sng" algn="ctr">
          <a:solidFill>
            <a:srgbClr val="003366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0000" tIns="46800" rIns="90000" bIns="4680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  <a:txDef>
      <a:spPr>
        <a:noFill/>
      </a:spPr>
      <a:bodyPr wrap="square" rtlCol="0">
        <a:spAutoFit/>
      </a:bodyPr>
      <a:lstStyle>
        <a:defPPr algn="l">
          <a:defRPr sz="1200" dirty="0"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raClrSchemeLst>
    <a:extraClrScheme>
      <a:clrScheme name="平安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平安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平安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平安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平安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平安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平安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平安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平安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平安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平安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平安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627</Paragraphs>
  <Slides>16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华文细黑</vt:lpstr>
      <vt:lpstr>华文楷体</vt:lpstr>
      <vt:lpstr>楷体_GB2312</vt:lpstr>
      <vt:lpstr>Wingdings</vt:lpstr>
      <vt:lpstr>Wingdings 2</vt:lpstr>
      <vt:lpstr>楷体</vt:lpstr>
      <vt:lpstr>KaiTi</vt:lpstr>
      <vt:lpstr>微软雅黑</vt:lpstr>
      <vt:lpstr>Kaiti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2024-09-06T08:54:12.511</cp:lastPrinted>
  <dcterms:created xsi:type="dcterms:W3CDTF">2024-09-06T00:54:12Z</dcterms:created>
  <dcterms:modified xsi:type="dcterms:W3CDTF">2024-09-06T00:54:15Z</dcterms:modified>
</cp:coreProperties>
</file>