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357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48F47-D93B-47A2-BFB2-63547CAC5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FC965-E854-40C1-AC11-80FA4365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DEDD4-72EB-4EFE-9BD4-0A70296CE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D5471-3E35-473B-A17C-451A0928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7813D-7348-4D19-8B99-2B5C8D04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9D9E4-0C8A-49C0-BE97-A175F4D3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50C02-AFCE-4338-BF56-61D95AFC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374A7-7BF0-4B8F-B2C1-B1ECE073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4EC60-85D4-4E51-AD3A-2AB49CDE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44079-179A-4204-AAAA-99D92BF2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FF2B8-E9EB-412B-8BE3-96C8CCAA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.xml" /><Relationship Id="rId11" Type="http://schemas.openxmlformats.org/officeDocument/2006/relationships/tags" Target="../tags/tag42.xml" /><Relationship Id="rId12" Type="http://schemas.openxmlformats.org/officeDocument/2006/relationships/tags" Target="../tags/tag43.xml" /><Relationship Id="rId13" Type="http://schemas.openxmlformats.org/officeDocument/2006/relationships/tags" Target="../tags/tag4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tags" Target="../tags/tag54.xml" /><Relationship Id="rId13" Type="http://schemas.openxmlformats.org/officeDocument/2006/relationships/tags" Target="../tags/tag5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3.xml" /><Relationship Id="rId11" Type="http://schemas.openxmlformats.org/officeDocument/2006/relationships/tags" Target="../tags/tag64.xml" /><Relationship Id="rId12" Type="http://schemas.openxmlformats.org/officeDocument/2006/relationships/tags" Target="../tags/tag65.xml" /><Relationship Id="rId13" Type="http://schemas.openxmlformats.org/officeDocument/2006/relationships/tags" Target="../tags/tag66.xml" /><Relationship Id="rId14" Type="http://schemas.openxmlformats.org/officeDocument/2006/relationships/tags" Target="../tags/tag67.xml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image" Target="../media/image2.png" /><Relationship Id="rId2" Type="http://schemas.openxmlformats.org/officeDocument/2006/relationships/notesSlide" Target="../notesSlides/notesSlide8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notesSlide" Target="../notesSlides/notesSlide11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notesSlide" Target="../notesSlides/notesSlide15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notesSlide" Target="../notesSlides/notesSlide2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22" Type="http://schemas.openxmlformats.org/officeDocument/2006/relationships/tags" Target="../tags/tag28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notesSlide" Target="../notesSlides/notesSlide24.xml" /><Relationship Id="rId20" Type="http://schemas.openxmlformats.org/officeDocument/2006/relationships/tags" Target="../tags/tag301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29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14141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402463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专题0</a:t>
            </a:r>
            <a:r>
              <a:rPr lang="en-US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5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    </a:t>
            </a: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专题05   修辞运用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1150620"/>
          <a:ext cx="11078210" cy="4837430"/>
        </p:xfrm>
        <a:graphic>
          <a:graphicData uri="http://schemas.openxmlformats.org/drawingml/2006/table">
            <a:tbl>
              <a:tblPr/>
              <a:tblGrid>
                <a:gridCol w="3606165"/>
                <a:gridCol w="5046345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170">
                <a:tc rowSpan="5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45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621030" y="2833370"/>
            <a:ext cx="3568700" cy="1666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1.辨析常见的修辞手法：比喻、比拟、借代、夸张、对偶、排比、反问、设问。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60095" y="4681220"/>
            <a:ext cx="3339465" cy="878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2.注意词语锤炼和句式的选用和变换。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133850" y="2348230"/>
            <a:ext cx="506666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1.考查常见的修辞手法：比喻、比拟、借代、夸张、对偶、排比、反问、设问。</a:t>
            </a:r>
            <a:endParaRPr lang="en-US" sz="21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133850" y="3103880"/>
            <a:ext cx="5034280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2.考查修辞方法的目的是指导语言实践，而不是单纯考查概念。</a:t>
            </a:r>
            <a:endParaRPr lang="en-US" sz="21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133850" y="3817620"/>
            <a:ext cx="5055870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3.考查学生在具体语言环境中对常用修辞手法进行判断、评价及运用的能力。</a:t>
            </a:r>
            <a:endParaRPr lang="en-US" sz="21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4134485" y="4542790"/>
            <a:ext cx="503364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4.判断对修辞方法运用效果分析的正误</a:t>
            </a:r>
            <a:r>
              <a:rPr lang="zh-CN" alt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题型为选择题。</a:t>
            </a:r>
            <a:endParaRPr lang="en-US" sz="21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4113530" y="5313680"/>
            <a:ext cx="510095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latin typeface="楷体" panose="02010609060101010101" charset="-122"/>
                <a:ea typeface="楷体" panose="02010609060101010101" charset="-122"/>
                <a:sym typeface="+mn-ea"/>
              </a:rPr>
              <a:t>5.分析修辞方法运用的效果，题型为简答题。</a:t>
            </a:r>
            <a:endParaRPr lang="en-US" sz="21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10924540" y="251714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0939780" y="327279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0961370" y="400050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0950575" y="471297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10972165" y="544068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1739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925320" y="2458720"/>
            <a:ext cx="25336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考察对偶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898650" y="3130550"/>
            <a:ext cx="2553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考察比喻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09422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11390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1105916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107630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765300" y="4060190"/>
            <a:ext cx="1004570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近几年修辞手法在仿写句式里面考查，题型分值固定，考查内容以对偶和对修辞的辨析及作用为主。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10" grpId="0"/>
      <p:bldP spid="12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0655" y="3669665"/>
            <a:ext cx="1173924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（2）比喻的结构和特点。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比喻的结构：一般由三部分组成，即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——被比喻的事物，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——作比喻的事物，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——联系本体和喻体的词语。但有时候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可以不出现。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4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5810" y="141097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1.比喻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160655" y="188150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（1）比喻的概念。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比喻就是“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”，是常用的修辞手法之一，即两种不同性质的事物，彼此有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，便用一事物来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另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事物的一种修辞方式。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84264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（一）八种常见的修辞手法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2681605" y="2598420"/>
            <a:ext cx="1421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打比方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1294765" y="3198495"/>
            <a:ext cx="1758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相似点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4585970" y="3212465"/>
            <a:ext cx="1758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6106160" y="441769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10022205" y="441769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喻体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2520950" y="498602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9229090" y="501396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0246360" y="499999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  <p:bldP spid="17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66675" y="45123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④表示举例的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。例如：社会主义的中国，在党的阳光照耀下涌现出许多英雄人物，像雷锋、焦裕绿等。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66675" y="32550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。例如：每当看到这条红领巾，我就仿佛置身于天真烂漫的少年时代。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66675" y="25565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。例如：这天黑沉沉的，好像要下雨了。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66675" y="18859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相比。例如：她的性格很像她母亲。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6705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本体和喻体必须是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的事物，否则不能构成比喻。一个句子是不是比喻，不能单看有没有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，下列几处情况，虽有比喻词，但不是比喻。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25955" y="3400425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想象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6675" y="27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构成比喻必须具备的条件：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3401695" y="839470"/>
            <a:ext cx="1598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不同类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0"/>
            </p:custDataLst>
          </p:nvPr>
        </p:nvSpPr>
        <p:spPr>
          <a:xfrm>
            <a:off x="2495550" y="1426210"/>
            <a:ext cx="13823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179830" y="2035175"/>
            <a:ext cx="8807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同类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1819275" y="2710815"/>
            <a:ext cx="8896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猜度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2811145" y="4669155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4"/>
            </p:custDataLst>
          </p:nvPr>
        </p:nvSpPr>
        <p:spPr>
          <a:xfrm>
            <a:off x="5530850" y="2075815"/>
            <a:ext cx="38862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>
            <p:custDataLst>
              <p:tags r:id="rId15"/>
            </p:custDataLst>
          </p:nvPr>
        </p:nvSpPr>
        <p:spPr>
          <a:xfrm>
            <a:off x="6352540" y="2765425"/>
            <a:ext cx="72199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" name="矩形 12"/>
          <p:cNvSpPr/>
          <p:nvPr>
            <p:custDataLst>
              <p:tags r:id="rId16"/>
            </p:custDataLst>
          </p:nvPr>
        </p:nvSpPr>
        <p:spPr>
          <a:xfrm>
            <a:off x="7985760" y="3481705"/>
            <a:ext cx="72199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" name="矩形 13"/>
          <p:cNvSpPr/>
          <p:nvPr>
            <p:custDataLst>
              <p:tags r:id="rId17"/>
            </p:custDataLst>
          </p:nvPr>
        </p:nvSpPr>
        <p:spPr>
          <a:xfrm>
            <a:off x="2092960" y="5304155"/>
            <a:ext cx="38862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flipH="1">
            <a:off x="11874500" y="10325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7" grpId="0"/>
      <p:bldP spid="18" grpId="0"/>
      <p:bldP spid="20" grpId="0"/>
      <p:bldP spid="21" grpId="0"/>
      <p:bldP spid="4" grpId="0"/>
      <p:bldP spid="5" grpId="0"/>
      <p:bldP spid="3" grpId="0"/>
      <p:bldP spid="7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53975" y="4415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本体、喻体相似点为“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53975" y="36893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例如：独有英雄驱虎豹，更无豪杰怕熊罴。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4210685" y="4566285"/>
            <a:ext cx="84645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3460115" y="3898900"/>
            <a:ext cx="61912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" name="矩形 15"/>
          <p:cNvSpPr/>
          <p:nvPr>
            <p:custDataLst>
              <p:tags r:id="rId7"/>
            </p:custDataLst>
          </p:nvPr>
        </p:nvSpPr>
        <p:spPr>
          <a:xfrm>
            <a:off x="5986780" y="3898265"/>
            <a:ext cx="70866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6675" y="2891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本体、喻体相似点为“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66675" y="21653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例如：更多的时候，乌云四合，层峦叠嶂都成了水墨山水。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66675" y="13271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本体、喻体相似点为“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8670" y="97790"/>
            <a:ext cx="95338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本体和喻体必须有相似点。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例如：叶子出水很高，像亭亭的舞女的裙。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4210685" y="146177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4210685" y="303149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4"/>
            </p:custDataLst>
          </p:nvPr>
        </p:nvSpPr>
        <p:spPr>
          <a:xfrm>
            <a:off x="1795145" y="795020"/>
            <a:ext cx="61468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" name="矩形 13"/>
          <p:cNvSpPr/>
          <p:nvPr>
            <p:custDataLst>
              <p:tags r:id="rId15"/>
            </p:custDataLst>
          </p:nvPr>
        </p:nvSpPr>
        <p:spPr>
          <a:xfrm>
            <a:off x="6306820" y="781050"/>
            <a:ext cx="38862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>
            <p:custDataLst>
              <p:tags r:id="rId16"/>
            </p:custDataLst>
          </p:nvPr>
        </p:nvSpPr>
        <p:spPr>
          <a:xfrm>
            <a:off x="5351780" y="2374900"/>
            <a:ext cx="134302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>
            <a:off x="7607300" y="2374900"/>
            <a:ext cx="140208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18"/>
            </p:custDataLst>
          </p:nvPr>
        </p:nvSpPr>
        <p:spPr>
          <a:xfrm>
            <a:off x="6231890" y="3414395"/>
            <a:ext cx="73025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pí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9" grpId="0"/>
      <p:bldP spid="4" grpId="0"/>
      <p:bldP spid="5" grpId="0"/>
      <p:bldP spid="7" grpId="0"/>
      <p:bldP spid="13" grpId="0"/>
      <p:bldP spid="12" grpId="0"/>
      <p:bldP spid="10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23469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本体、喻体相似点为“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7404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例如：这种下笔以前的修改是最要紧不过的了，正如盖房子首先要打好图样，作战首先要订好计划一样。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4238625" y="250190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步骤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2504440" y="959485"/>
            <a:ext cx="222313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" name="矩形 15"/>
          <p:cNvSpPr/>
          <p:nvPr>
            <p:custDataLst>
              <p:tags r:id="rId7"/>
            </p:custDataLst>
          </p:nvPr>
        </p:nvSpPr>
        <p:spPr>
          <a:xfrm>
            <a:off x="8318500" y="959485"/>
            <a:ext cx="325691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63195" y="1564640"/>
            <a:ext cx="364807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007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①明喻。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都出现。常见形式是：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中间用比喻词“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、似、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”等连结，有时后面还有“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”“一样”等词语配合。例如：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53975" y="46672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更多的时候，乌云四合，层峦叠嶂都成了水墨山水。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53975" y="32562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②暗喻。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都出现。常见形式为：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，中间用比喻词“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”“构成了”等连结，有时暗喻不用喻词。例如：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8530590" y="775335"/>
            <a:ext cx="152590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甲像乙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7"/>
            </p:custDataLst>
          </p:nvPr>
        </p:nvSpPr>
        <p:spPr>
          <a:xfrm>
            <a:off x="4337685" y="4868545"/>
            <a:ext cx="138684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" name="矩形 15"/>
          <p:cNvSpPr/>
          <p:nvPr>
            <p:custDataLst>
              <p:tags r:id="rId8"/>
            </p:custDataLst>
          </p:nvPr>
        </p:nvSpPr>
        <p:spPr>
          <a:xfrm>
            <a:off x="5979795" y="4869180"/>
            <a:ext cx="62166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6675" y="24447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叶子出水很高，像亭亭的舞女的裙。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（3）比喻的种类。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2072005" y="75311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3091180" y="75311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喻体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2"/>
            </p:custDataLst>
          </p:nvPr>
        </p:nvSpPr>
        <p:spPr>
          <a:xfrm>
            <a:off x="784860" y="2672080"/>
            <a:ext cx="63309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>
            <p:custDataLst>
              <p:tags r:id="rId13"/>
            </p:custDataLst>
          </p:nvPr>
        </p:nvSpPr>
        <p:spPr>
          <a:xfrm>
            <a:off x="3064510" y="2649855"/>
            <a:ext cx="37401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14"/>
            </p:custDataLst>
          </p:nvPr>
        </p:nvSpPr>
        <p:spPr>
          <a:xfrm>
            <a:off x="4210685" y="764540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喻词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8657590" y="1350645"/>
            <a:ext cx="96139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似的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965835" y="1339850"/>
            <a:ext cx="628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2722245" y="1365885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仿佛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3964940" y="1366520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犹如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11116310" y="3382645"/>
            <a:ext cx="62865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2199005" y="337947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1"/>
            </p:custDataLst>
          </p:nvPr>
        </p:nvSpPr>
        <p:spPr>
          <a:xfrm>
            <a:off x="3491230" y="341376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喻体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2"/>
            </p:custDataLst>
          </p:nvPr>
        </p:nvSpPr>
        <p:spPr>
          <a:xfrm>
            <a:off x="7426325" y="3438525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甲是乙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3"/>
            </p:custDataLst>
          </p:nvPr>
        </p:nvSpPr>
        <p:spPr>
          <a:xfrm>
            <a:off x="5370830" y="2665095"/>
            <a:ext cx="37401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" name="矩形 27"/>
          <p:cNvSpPr/>
          <p:nvPr>
            <p:custDataLst>
              <p:tags r:id="rId24"/>
            </p:custDataLst>
          </p:nvPr>
        </p:nvSpPr>
        <p:spPr>
          <a:xfrm>
            <a:off x="6689725" y="4869180"/>
            <a:ext cx="131699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25"/>
            </p:custDataLst>
          </p:nvPr>
        </p:nvSpPr>
        <p:spPr>
          <a:xfrm>
            <a:off x="686435" y="3965575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6"/>
            </p:custDataLst>
          </p:nvPr>
        </p:nvSpPr>
        <p:spPr>
          <a:xfrm>
            <a:off x="2287905" y="399288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变成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9" grpId="0"/>
      <p:bldP spid="7" grpId="0"/>
      <p:bldP spid="13" grpId="0"/>
      <p:bldP spid="12" grpId="0"/>
      <p:bldP spid="10" grpId="0"/>
      <p:bldP spid="27" grpId="0"/>
      <p:bldP spid="18" grpId="0"/>
      <p:bldP spid="20" grpId="0"/>
      <p:bldP spid="3" grpId="0"/>
      <p:bldP spid="21" grpId="0"/>
      <p:bldP spid="23" grpId="0"/>
      <p:bldP spid="24" grpId="0"/>
      <p:bldP spid="22" grpId="0"/>
      <p:bldP spid="25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53975" y="45415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正如一粒粒的明珠，又如碧天里的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星星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53975" y="38709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有时博喻是以不同角度的几个比喻来描绘一个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53975" y="5240020"/>
            <a:ext cx="11833225" cy="1221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前一个比喻是从荷花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的角度，写它的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；后一个比喻是从荷花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的角度，写它在荷塘里的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26136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这种下笔以前的修改是最要紧不过的了，正如盖房子首先要打好图样，作战首先要订好计划一样。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③借喻。不出现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，直接叙述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。借喻的典型形式为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3975" y="19431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④博喻。连用几个比喻共同说明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本体。例如：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9"/>
            </p:custDataLst>
          </p:nvPr>
        </p:nvSpPr>
        <p:spPr>
          <a:xfrm>
            <a:off x="3011805" y="2825750"/>
            <a:ext cx="79311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" name="矩形 15"/>
          <p:cNvSpPr/>
          <p:nvPr>
            <p:custDataLst>
              <p:tags r:id="rId10"/>
            </p:custDataLst>
          </p:nvPr>
        </p:nvSpPr>
        <p:spPr>
          <a:xfrm>
            <a:off x="10864215" y="2815590"/>
            <a:ext cx="70802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66675" y="12992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独有英雄驱虎豹，更无豪杰怕熊罴。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（3）比喻的种类。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2"/>
            </p:custDataLst>
          </p:nvPr>
        </p:nvSpPr>
        <p:spPr>
          <a:xfrm>
            <a:off x="5091430" y="1497965"/>
            <a:ext cx="63309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3304540" y="756285"/>
            <a:ext cx="10331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5843270" y="75565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喻体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9618980" y="755650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甲代乙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6"/>
            </p:custDataLst>
          </p:nvPr>
        </p:nvSpPr>
        <p:spPr>
          <a:xfrm>
            <a:off x="7030720" y="5398770"/>
            <a:ext cx="98996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光泽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7"/>
            </p:custDataLst>
          </p:nvPr>
        </p:nvSpPr>
        <p:spPr>
          <a:xfrm>
            <a:off x="5529580" y="207772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一个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8"/>
            </p:custDataLst>
          </p:nvPr>
        </p:nvSpPr>
        <p:spPr>
          <a:xfrm>
            <a:off x="7358380" y="402717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9"/>
            </p:custDataLst>
          </p:nvPr>
        </p:nvSpPr>
        <p:spPr>
          <a:xfrm>
            <a:off x="3902710" y="5398770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个体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矩形 27"/>
          <p:cNvSpPr/>
          <p:nvPr>
            <p:custDataLst>
              <p:tags r:id="rId20"/>
            </p:custDataLst>
          </p:nvPr>
        </p:nvSpPr>
        <p:spPr>
          <a:xfrm>
            <a:off x="6689725" y="2816860"/>
            <a:ext cx="164147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21"/>
            </p:custDataLst>
          </p:nvPr>
        </p:nvSpPr>
        <p:spPr>
          <a:xfrm>
            <a:off x="8201660" y="539877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颜色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2"/>
            </p:custDataLst>
          </p:nvPr>
        </p:nvSpPr>
        <p:spPr>
          <a:xfrm>
            <a:off x="885190" y="600075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整体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3"/>
            </p:custDataLst>
          </p:nvPr>
        </p:nvSpPr>
        <p:spPr>
          <a:xfrm>
            <a:off x="5245100" y="1090930"/>
            <a:ext cx="73025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pí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4"/>
            </p:custDataLst>
          </p:nvPr>
        </p:nvSpPr>
        <p:spPr>
          <a:xfrm>
            <a:off x="5414010" y="6000750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矩形 31"/>
          <p:cNvSpPr/>
          <p:nvPr>
            <p:custDataLst>
              <p:tags r:id="rId25"/>
            </p:custDataLst>
          </p:nvPr>
        </p:nvSpPr>
        <p:spPr>
          <a:xfrm>
            <a:off x="2747645" y="4740910"/>
            <a:ext cx="61976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3" name="矩形 32"/>
          <p:cNvSpPr/>
          <p:nvPr>
            <p:custDataLst>
              <p:tags r:id="rId26"/>
            </p:custDataLst>
          </p:nvPr>
        </p:nvSpPr>
        <p:spPr>
          <a:xfrm>
            <a:off x="5716905" y="4769485"/>
            <a:ext cx="65913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/>
      <p:bldP spid="10" grpId="0"/>
      <p:bldP spid="18" grpId="0"/>
      <p:bldP spid="20" grpId="0"/>
      <p:bldP spid="21" grpId="0"/>
      <p:bldP spid="23" grpId="0"/>
      <p:bldP spid="24" grpId="0"/>
      <p:bldP spid="22" grpId="0"/>
      <p:bldP spid="25" grpId="0"/>
      <p:bldP spid="29" grpId="0"/>
      <p:bldP spid="30" grpId="0"/>
      <p:bldP spid="4" grpId="0"/>
      <p:bldP spid="5" grpId="0"/>
      <p:bldP spid="11" grpId="0"/>
      <p:bldP spid="14" grpId="0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9779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（4）比喻的作用。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0071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①化平淡为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②化深奥为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③化抽象为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④化冗长为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2553970" y="73914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2477770" y="1337945"/>
            <a:ext cx="1786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浅显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2553970" y="1951355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2553970" y="2550160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6675" y="24307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（2）比拟的种类。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35660" y="18161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2.比拟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6007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（1）比拟的概念。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比拟是借助丰富的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，把物当成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来写，或把人当成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来写，或把甲事物模拟作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来写的修辞手法。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583305" y="1348740"/>
            <a:ext cx="10629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想象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6155690" y="1362710"/>
            <a:ext cx="7010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9448165" y="1362075"/>
            <a:ext cx="7029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175510" y="1949450"/>
            <a:ext cx="1212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乙事物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2130425" y="3188970"/>
            <a:ext cx="92329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3286125" y="3190240"/>
            <a:ext cx="10820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79705" y="25438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“动物”“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”运用了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手法使语言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53975" y="1859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拟人。如：海底的动物常常在窃窃私语。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①拟人。拟人是赋予物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的一种修辞手法，能使物具有人的音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动作行为思想感情，可把无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写得栩栩如生，可把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写得可爱可憎。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6376035" y="2074545"/>
            <a:ext cx="129921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的种类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4065270" y="779145"/>
            <a:ext cx="13944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人格化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10409555" y="770255"/>
            <a:ext cx="13385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容笑貌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2657475" y="2680970"/>
            <a:ext cx="16643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窃窃私语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3749040" y="1354455"/>
            <a:ext cx="15881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生命的物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8006715" y="1333500"/>
            <a:ext cx="19754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有生命的物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1258570" y="2032635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5408930" y="2648585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4"/>
            </p:custDataLst>
          </p:nvPr>
        </p:nvSpPr>
        <p:spPr>
          <a:xfrm>
            <a:off x="7893685" y="2689860"/>
            <a:ext cx="1642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167005" y="39560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“森林”本是植物，此处运用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手法，让“森林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41275" y="32156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拟人。如：森林目睹世纪沧桑。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7"/>
            </p:custDataLst>
          </p:nvPr>
        </p:nvSpPr>
        <p:spPr>
          <a:xfrm>
            <a:off x="4217670" y="3420745"/>
            <a:ext cx="66357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8"/>
            </p:custDataLst>
          </p:nvPr>
        </p:nvSpPr>
        <p:spPr>
          <a:xfrm>
            <a:off x="8252460" y="4125595"/>
            <a:ext cx="92646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目睹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129665" y="3359150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植物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0"/>
            </p:custDataLst>
          </p:nvPr>
        </p:nvSpPr>
        <p:spPr>
          <a:xfrm>
            <a:off x="5184140" y="411607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1"/>
            </p:custDataLst>
          </p:nvPr>
        </p:nvSpPr>
        <p:spPr>
          <a:xfrm>
            <a:off x="9507855" y="4130675"/>
            <a:ext cx="1642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22"/>
            </p:custDataLst>
          </p:nvPr>
        </p:nvSpPr>
        <p:spPr>
          <a:xfrm>
            <a:off x="167005" y="5911850"/>
            <a:ext cx="11833225" cy="878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0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作者根据星星的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特征，使其人格化，赋予它以人的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，形象生动。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23"/>
            </p:custDataLst>
          </p:nvPr>
        </p:nvSpPr>
        <p:spPr>
          <a:xfrm>
            <a:off x="41275" y="46266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拟人。如：枪口对准星星，星星大吃一惊！看它呀，躲躲闪闪；看它呀，蹦蹦跳跳。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4"/>
            </p:custDataLst>
          </p:nvPr>
        </p:nvSpPr>
        <p:spPr>
          <a:xfrm>
            <a:off x="6415405" y="4853305"/>
            <a:ext cx="213677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25"/>
            </p:custDataLst>
          </p:nvPr>
        </p:nvSpPr>
        <p:spPr>
          <a:xfrm>
            <a:off x="3334385" y="5885815"/>
            <a:ext cx="88328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26"/>
            </p:custDataLst>
          </p:nvPr>
        </p:nvSpPr>
        <p:spPr>
          <a:xfrm>
            <a:off x="1245870" y="4785995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非生物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27"/>
            </p:custDataLst>
          </p:nvPr>
        </p:nvSpPr>
        <p:spPr>
          <a:xfrm>
            <a:off x="10180955" y="5885815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0" name="文本框 39"/>
          <p:cNvSpPr txBox="1"/>
          <p:nvPr>
            <p:custDataLst>
              <p:tags r:id="rId28"/>
            </p:custDataLst>
          </p:nvPr>
        </p:nvSpPr>
        <p:spPr>
          <a:xfrm>
            <a:off x="9131935" y="5899150"/>
            <a:ext cx="10350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29"/>
            </p:custDataLst>
          </p:nvPr>
        </p:nvSpPr>
        <p:spPr>
          <a:xfrm>
            <a:off x="9982835" y="4841240"/>
            <a:ext cx="1414780" cy="35052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2" name="矩形 41"/>
          <p:cNvSpPr/>
          <p:nvPr>
            <p:custDataLst>
              <p:tags r:id="rId30"/>
            </p:custDataLst>
          </p:nvPr>
        </p:nvSpPr>
        <p:spPr>
          <a:xfrm>
            <a:off x="1367155" y="5440045"/>
            <a:ext cx="1414780" cy="35750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 nodeType="clickPar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 nodeType="clickPar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 nodeType="clickPar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0" grpId="0"/>
      <p:bldP spid="23" grpId="0"/>
      <p:bldP spid="24" grpId="0"/>
      <p:bldP spid="22" grpId="0"/>
      <p:bldP spid="25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27" grpId="0"/>
      <p:bldP spid="3" grpId="0"/>
      <p:bldP spid="35" grpId="0"/>
      <p:bldP spid="37" grpId="0"/>
      <p:bldP spid="38" grpId="0"/>
      <p:bldP spid="39" grpId="0"/>
      <p:bldP spid="40" grpId="0"/>
      <p:bldP spid="3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976630" y="279400"/>
            <a:ext cx="93459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d.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拟人。如：这里叫教条主义休息，有些同志却叫它起床。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9080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作者将“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”人格化，形象地说明它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，便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；若是活动起来，便害人至深。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1367155" y="279400"/>
            <a:ext cx="11791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2237105" y="1057275"/>
            <a:ext cx="1583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教条主义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7268210" y="1071245"/>
            <a:ext cx="18745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躺着休息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9436735" y="1071245"/>
            <a:ext cx="15055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安然无事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矩形 35"/>
          <p:cNvSpPr/>
          <p:nvPr>
            <p:custDataLst>
              <p:tags r:id="rId8"/>
            </p:custDataLst>
          </p:nvPr>
        </p:nvSpPr>
        <p:spPr>
          <a:xfrm>
            <a:off x="4793615" y="335280"/>
            <a:ext cx="191960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79705" y="25438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”是鸟特有的本领，作者却用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手法把人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化了。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53975" y="1859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拟为动物。如：阿Q飘飘然地飞了一通，回到土谷祠，酒已经醒透了。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②拟物。拟物常常在一定的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中进行，可以给人以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，起到生动的富有情趣的表达效果。拟物可分为以下几种：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5878195" y="2052955"/>
            <a:ext cx="32512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的种类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4808855" y="796290"/>
            <a:ext cx="13944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人格化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9001125" y="784860"/>
            <a:ext cx="13385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1294130" y="2694940"/>
            <a:ext cx="62230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10339705" y="770890"/>
            <a:ext cx="19754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新奇感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1227455" y="1988820"/>
            <a:ext cx="42100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2"/>
            </p:custDataLst>
          </p:nvPr>
        </p:nvSpPr>
        <p:spPr>
          <a:xfrm>
            <a:off x="6231255" y="274574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3"/>
            </p:custDataLst>
          </p:nvPr>
        </p:nvSpPr>
        <p:spPr>
          <a:xfrm>
            <a:off x="8474710" y="2705735"/>
            <a:ext cx="991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4"/>
            </p:custDataLst>
          </p:nvPr>
        </p:nvSpPr>
        <p:spPr>
          <a:xfrm>
            <a:off x="167005" y="43472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“下半截身子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在水里”，将隐蔽在荷叶下面的战士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41275" y="32156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b.人拟为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。如：那肥大的荷叶下面，有一个人的脸，下半截身子长在水里。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6"/>
            </p:custDataLst>
          </p:nvPr>
        </p:nvSpPr>
        <p:spPr>
          <a:xfrm>
            <a:off x="10868660" y="3397250"/>
            <a:ext cx="3314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8742045" y="4502785"/>
            <a:ext cx="131699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植物化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2172970" y="3388995"/>
            <a:ext cx="124523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植物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9"/>
            </p:custDataLst>
          </p:nvPr>
        </p:nvSpPr>
        <p:spPr>
          <a:xfrm>
            <a:off x="2949575" y="4505960"/>
            <a:ext cx="6946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0" grpId="0"/>
      <p:bldP spid="24" grpId="0"/>
      <p:bldP spid="22" grpId="0"/>
      <p:bldP spid="25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976630" y="279400"/>
            <a:ext cx="10185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c.非生物拟为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。如：衔远山，吞长江，浩浩汤汤，横无际涯。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9080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”与“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”都是动词，可以表示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的动作行为。根据文意作者是将“洞庭湖”拟为动物。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3044190" y="279400"/>
            <a:ext cx="11791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267460" y="1057275"/>
            <a:ext cx="614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2882265" y="1071245"/>
            <a:ext cx="615315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6694170" y="1071245"/>
            <a:ext cx="9264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矩形 35"/>
          <p:cNvSpPr/>
          <p:nvPr>
            <p:custDataLst>
              <p:tags r:id="rId8"/>
            </p:custDataLst>
          </p:nvPr>
        </p:nvSpPr>
        <p:spPr>
          <a:xfrm>
            <a:off x="4909185" y="335280"/>
            <a:ext cx="4711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>
            <p:custDataLst>
              <p:tags r:id="rId9"/>
            </p:custDataLst>
          </p:nvPr>
        </p:nvSpPr>
        <p:spPr>
          <a:xfrm>
            <a:off x="6223000" y="335280"/>
            <a:ext cx="4711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55270" y="2487930"/>
            <a:ext cx="114725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/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d.抽象事理拟为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。如：战士布鲁诺的思想在自由的人民当中翱翔。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53975" y="31165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”是鸟特有的本领，“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”不是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鸟，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作者运用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手法，赋予布鲁诺的思想以雄健的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。把“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”写活了。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3484880" y="2497455"/>
            <a:ext cx="11791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1254760" y="325247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翱翔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5579110" y="3261360"/>
            <a:ext cx="1087120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9648190" y="3268980"/>
            <a:ext cx="926465" cy="482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5"/>
            </p:custDataLst>
          </p:nvPr>
        </p:nvSpPr>
        <p:spPr>
          <a:xfrm>
            <a:off x="10574655" y="2543810"/>
            <a:ext cx="77533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3843655" y="38950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翅膀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5775960" y="3877310"/>
            <a:ext cx="1087120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5" grpId="0"/>
      <p:bldP spid="7" grpId="0"/>
      <p:bldP spid="8" grpId="0"/>
      <p:bldP spid="9" grpId="0"/>
      <p:bldP spid="10" grpId="0"/>
      <p:bldP spid="13" grpId="0"/>
      <p:bldP spid="14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25285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（4）运用比拟的注意点。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应注意事物本身的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9779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（3）比拟的作用。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6007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①使表达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②使语言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，富有情味，增强文章的感染力。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③使抽象的事物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，可化深奥为明白易懂。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2139315" y="758825"/>
            <a:ext cx="184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形象生动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2055495" y="1363345"/>
            <a:ext cx="1743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风趣幽默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3196590" y="1954530"/>
            <a:ext cx="13677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3596640" y="3302000"/>
            <a:ext cx="1212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44220" y="41910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3.借代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88011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（1）借代的概念。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借代指说话或写文章时不直接说出所要表达的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，而是借用与它密切相关的人或事物来来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的修辞方式。被替代的叫“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”，替代的叫“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”，句中“本体”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，只用“借体”来代替。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3076575" y="2214880"/>
            <a:ext cx="9950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7780020" y="2214880"/>
            <a:ext cx="9759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0734040" y="2214880"/>
            <a:ext cx="1165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7366635" y="1635760"/>
            <a:ext cx="1776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人或事物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107565" y="2793365"/>
            <a:ext cx="13315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不出现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486283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借“雷锋”代具有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1275" y="33413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”代“海棠叶”，借“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”代“海棠花”，是抽象代具体。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705" y="204089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②具体代抽象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zh-CN" alt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。例如：昨夜雨疏风骤。浓睡不消残酒，试问卷帘人，却道海棠依旧。知否，知合应是绿肥红瘦！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1328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借“袁世凯”代“印有袁世凯头像的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①用事物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代本体事物。例如：先生给现钱，袁世凯，不行吗？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818755" y="808990"/>
            <a:ext cx="92329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（2）借代的种类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2061210" y="764540"/>
            <a:ext cx="8883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6172835" y="1503045"/>
            <a:ext cx="192532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旧制银元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1"/>
            </p:custDataLst>
          </p:nvPr>
        </p:nvSpPr>
        <p:spPr>
          <a:xfrm>
            <a:off x="3282950" y="2215515"/>
            <a:ext cx="19621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抽象代具体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2"/>
            </p:custDataLst>
          </p:nvPr>
        </p:nvSpPr>
        <p:spPr>
          <a:xfrm>
            <a:off x="1603375" y="3496310"/>
            <a:ext cx="991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167005" y="412242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③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代泛称。例如：我们的时代需要千千万万个雷锋。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4"/>
            </p:custDataLst>
          </p:nvPr>
        </p:nvSpPr>
        <p:spPr>
          <a:xfrm>
            <a:off x="5844540" y="2849880"/>
            <a:ext cx="127254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3441065" y="5016500"/>
            <a:ext cx="180467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雷锋精神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5690235" y="3498850"/>
            <a:ext cx="59436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1585595" y="4264025"/>
            <a:ext cx="1390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专名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18"/>
            </p:custDataLst>
          </p:nvPr>
        </p:nvSpPr>
        <p:spPr>
          <a:xfrm>
            <a:off x="8742045" y="434467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2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486283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借“雷锋”代具有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1275" y="33413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”代“海棠叶”，借“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”代“海棠花”，是抽象代具体。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705" y="204089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②具体代抽象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zh-CN" alt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。例如：昨夜雨疏风骤。浓睡不消残酒，试问卷帘人，却道海棠依旧。知否，知合应是绿肥红瘦！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1328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借“袁世凯”代“印有袁世凯头像的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①用事物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代本体事物。例如：先生给现钱，袁世凯，不行吗？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818755" y="808990"/>
            <a:ext cx="92329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（2）借代的种类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2061210" y="764540"/>
            <a:ext cx="8883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6172835" y="1503045"/>
            <a:ext cx="192532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旧制银元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1"/>
            </p:custDataLst>
          </p:nvPr>
        </p:nvSpPr>
        <p:spPr>
          <a:xfrm>
            <a:off x="3282950" y="2215515"/>
            <a:ext cx="19621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抽象代具体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2"/>
            </p:custDataLst>
          </p:nvPr>
        </p:nvSpPr>
        <p:spPr>
          <a:xfrm>
            <a:off x="1603375" y="3496310"/>
            <a:ext cx="991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167005" y="412242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③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代泛称。例如：我们的时代需要千千万万个雷锋。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4"/>
            </p:custDataLst>
          </p:nvPr>
        </p:nvSpPr>
        <p:spPr>
          <a:xfrm>
            <a:off x="5844540" y="2849880"/>
            <a:ext cx="127254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3441065" y="5016500"/>
            <a:ext cx="180467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雷锋精神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5690235" y="3498850"/>
            <a:ext cx="59436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1585595" y="4264025"/>
            <a:ext cx="1390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专名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18"/>
            </p:custDataLst>
          </p:nvPr>
        </p:nvSpPr>
        <p:spPr>
          <a:xfrm>
            <a:off x="8742045" y="434467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2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3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486283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借“苏”“东坡”代“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”，借“辛”“稼轩”代“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的词”。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1275" y="33413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“马褂”和“西装专”分别代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的人和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705" y="204089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⑤形象代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。如：台上坐着两个老爷，东边的一个是马褂，西边的一个是西装。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1328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借“眉”代“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④部分代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。例如：吟罢低眉无写处，月光如水照缅衣。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5403215" y="808990"/>
            <a:ext cx="32893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（2）借代的种类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2226945" y="775335"/>
            <a:ext cx="8883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整体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2715260" y="1488440"/>
            <a:ext cx="63754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1"/>
            </p:custDataLst>
          </p:nvPr>
        </p:nvSpPr>
        <p:spPr>
          <a:xfrm>
            <a:off x="2348230" y="2202180"/>
            <a:ext cx="9486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2"/>
            </p:custDataLst>
          </p:nvPr>
        </p:nvSpPr>
        <p:spPr>
          <a:xfrm>
            <a:off x="5121910" y="3516630"/>
            <a:ext cx="14236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穿马褂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167005" y="412242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代本体。如：吾喜长短句，最喜是苏辛。东坡胸次广，稼轩力万钧。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4"/>
            </p:custDataLst>
          </p:nvPr>
        </p:nvSpPr>
        <p:spPr>
          <a:xfrm>
            <a:off x="9081770" y="2256155"/>
            <a:ext cx="67945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4216400" y="5002530"/>
            <a:ext cx="180467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苏东坡的词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7359650" y="3514725"/>
            <a:ext cx="125984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穿西装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1457325" y="4262120"/>
            <a:ext cx="1390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专名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18"/>
            </p:custDataLst>
          </p:nvPr>
        </p:nvSpPr>
        <p:spPr>
          <a:xfrm>
            <a:off x="7265035" y="4328795"/>
            <a:ext cx="7378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>
            <p:custDataLst>
              <p:tags r:id="rId19"/>
            </p:custDataLst>
          </p:nvPr>
        </p:nvSpPr>
        <p:spPr>
          <a:xfrm>
            <a:off x="635000" y="2836545"/>
            <a:ext cx="67945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" name="矩形 10"/>
          <p:cNvSpPr/>
          <p:nvPr>
            <p:custDataLst>
              <p:tags r:id="rId20"/>
            </p:custDataLst>
          </p:nvPr>
        </p:nvSpPr>
        <p:spPr>
          <a:xfrm>
            <a:off x="8175625" y="4342765"/>
            <a:ext cx="7378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>
            <p:custDataLst>
              <p:tags r:id="rId21"/>
            </p:custDataLst>
          </p:nvPr>
        </p:nvSpPr>
        <p:spPr>
          <a:xfrm>
            <a:off x="10114280" y="4356735"/>
            <a:ext cx="7378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9824085" y="5024120"/>
            <a:ext cx="133667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辛弃疾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2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3" grpId="0"/>
      <p:bldP spid="4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498856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捧腹是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，捧腹的原因是出现笑话或令人发笑的东西。以“捧腹”的结果代“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”等令人发笑的原因。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1275" y="3383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古代用青铜做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，所以此处用以代称镜子。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705" y="26555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⑧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代本体。例如：五十年间万事空，懒将白发对青铜。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18732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借“延安”“清凉山”代“当年以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同志为首的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⑦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代本体。如：百年积弱叹华夏，八载干戈仗延安。试问九州谁作主？万众瞩目清凉山。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8147685" y="800100"/>
            <a:ext cx="7378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（2）借代的种类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1230630" y="747395"/>
            <a:ext cx="8883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5621020" y="2024380"/>
            <a:ext cx="170878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毛泽东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1"/>
            </p:custDataLst>
          </p:nvPr>
        </p:nvSpPr>
        <p:spPr>
          <a:xfrm>
            <a:off x="8343265" y="2014855"/>
            <a:ext cx="15132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党中央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2"/>
            </p:custDataLst>
          </p:nvPr>
        </p:nvSpPr>
        <p:spPr>
          <a:xfrm>
            <a:off x="1328420" y="2813050"/>
            <a:ext cx="8737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材料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167005" y="420624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代原因。例如：令人捧腹。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2062480" y="5147945"/>
            <a:ext cx="142811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捧着肚子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2861310" y="3556635"/>
            <a:ext cx="125984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镜子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6"/>
            </p:custDataLst>
          </p:nvPr>
        </p:nvSpPr>
        <p:spPr>
          <a:xfrm>
            <a:off x="1356360" y="4371340"/>
            <a:ext cx="1390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5120005" y="4399280"/>
            <a:ext cx="73787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>
            <p:custDataLst>
              <p:tags r:id="rId18"/>
            </p:custDataLst>
          </p:nvPr>
        </p:nvSpPr>
        <p:spPr>
          <a:xfrm>
            <a:off x="8619490" y="2880360"/>
            <a:ext cx="67945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1875790" y="5744845"/>
            <a:ext cx="133667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笑话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20"/>
            </p:custDataLst>
          </p:nvPr>
        </p:nvSpPr>
        <p:spPr>
          <a:xfrm>
            <a:off x="1457325" y="1410970"/>
            <a:ext cx="101282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2" grpId="0"/>
      <p:bldP spid="29" grpId="0"/>
      <p:bldP spid="30" grpId="0"/>
      <p:bldP spid="5" grpId="0"/>
      <p:bldP spid="9" grpId="0"/>
      <p:bldP spid="17" grpId="0"/>
      <p:bldP spid="19" grpId="0"/>
      <p:bldP spid="26" grpId="0"/>
      <p:bldP spid="3" grpId="0"/>
      <p:bldP spid="4" grpId="0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04520" y="41910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（3）借代的作用。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88011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①以简代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②以实代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③以奇代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④以事代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2105660" y="1041400"/>
            <a:ext cx="12839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2113280" y="1636395"/>
            <a:ext cx="9759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2141220" y="2182495"/>
            <a:ext cx="6311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2141220" y="2825750"/>
            <a:ext cx="69278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79705" y="26136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“五角星”既可指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，也可指铁路工人。“校微”可代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，也可代教师。因此，不符合“鲜明的代表性”，易造成歧义。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53975" y="1845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我家兄妹很多，已有两个五角星，两枚大学校徽。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①借体必须有鲜明的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让人之看就明白所指称的事物，否则容易造成歧义。如：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4340225" y="2020570"/>
            <a:ext cx="117157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（4）运用借代的注意事项。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3836670" y="775335"/>
            <a:ext cx="16306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代表性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8"/>
            </p:custDataLst>
          </p:nvPr>
        </p:nvSpPr>
        <p:spPr>
          <a:xfrm>
            <a:off x="3601720" y="2755265"/>
            <a:ext cx="16840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解放军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167005" y="399669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②用人物特征做借体时，要注意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色彩。代表正面人物时宜用褒义的称号.反之则用人皆厌恶的事物来代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4480560" y="4749800"/>
            <a:ext cx="142811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反面人物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9593580" y="2753360"/>
            <a:ext cx="125984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2"/>
            </p:custDataLst>
          </p:nvPr>
        </p:nvSpPr>
        <p:spPr>
          <a:xfrm>
            <a:off x="5509260" y="4145280"/>
            <a:ext cx="13900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褒贬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3"/>
            </p:custDataLst>
          </p:nvPr>
        </p:nvSpPr>
        <p:spPr>
          <a:xfrm>
            <a:off x="6983095" y="2062480"/>
            <a:ext cx="69405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30" grpId="0"/>
      <p:bldP spid="5" grpId="0"/>
      <p:bldP spid="17" grpId="0"/>
      <p:bldP spid="19" grpId="0"/>
      <p:bldP spid="26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392684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用“嫩苗”代替本体“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”，二者之间只有相似性是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9705" y="25158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恶意的批评家在嫩苗的地上驰马，那当然是非常快意的事情：然而遭殃的是嫩苗——平常的苗和天才的苗。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6007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③借代和借喻的区别。借代重在事物的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，脱离具体语言环境借体和本体之间仍然有直接的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；借喻重在事物的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，脱离具体语言环境，喻体和本体间不再有任何关联。如：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6"/>
            </p:custDataLst>
          </p:nvPr>
        </p:nvSpPr>
        <p:spPr>
          <a:xfrm>
            <a:off x="3125470" y="2717165"/>
            <a:ext cx="752475" cy="36576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（4）运用借代的注意事项。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6418580" y="760095"/>
            <a:ext cx="13563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相关性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9810115" y="4086225"/>
            <a:ext cx="106362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9"/>
            </p:custDataLst>
          </p:nvPr>
        </p:nvSpPr>
        <p:spPr>
          <a:xfrm>
            <a:off x="4208780" y="4064635"/>
            <a:ext cx="24034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天才和常人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0"/>
            </p:custDataLst>
          </p:nvPr>
        </p:nvSpPr>
        <p:spPr>
          <a:xfrm>
            <a:off x="1610995" y="3282950"/>
            <a:ext cx="2894330" cy="37719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518535" y="1369695"/>
            <a:ext cx="1075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7224395" y="1353185"/>
            <a:ext cx="125984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相似性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5" grpId="0"/>
      <p:bldP spid="17" grpId="0"/>
      <p:bldP spid="26" grpId="0"/>
      <p:bldP spid="4" grpId="0"/>
      <p:bldP spid="11" grpId="0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44220" y="41910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4.对偶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8801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（1）对偶的概念。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对偶是用字数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、结构形式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、意义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的“一”对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或句子来表达两个相对或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意思的修辞手法。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5306060" y="1636395"/>
            <a:ext cx="9950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7200900" y="1621790"/>
            <a:ext cx="9759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9568180" y="1621790"/>
            <a:ext cx="1165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2762885" y="1621790"/>
            <a:ext cx="864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515235" y="2200910"/>
            <a:ext cx="13315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7005" y="4038600"/>
            <a:ext cx="11833225" cy="12325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c.用对（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 ：上下句意思具有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、递进、因果、假设、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等关系的对偶形式。如：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83185" y="25590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b.反对：上下句意思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的对偶形式。如：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79705" y="1859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墙上芦苇，头重脚轻根底浅；山间竹笋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嘴尖皮厚腹中空。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3975" y="11607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a.正对：上下句意思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、相补、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的对偶形式。如：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66675" y="5308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①按内容分类。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1030" y="97790"/>
            <a:ext cx="7709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（2）对偶的种类。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3820160" y="1332230"/>
            <a:ext cx="8883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5844540" y="1304925"/>
            <a:ext cx="112903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0"/>
            </p:custDataLst>
          </p:nvPr>
        </p:nvSpPr>
        <p:spPr>
          <a:xfrm>
            <a:off x="3745230" y="2713990"/>
            <a:ext cx="991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-70485" y="3242310"/>
            <a:ext cx="11833225" cy="781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横眉冷对千夫指，俯首甘为孺子牛。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2"/>
            </p:custDataLst>
          </p:nvPr>
        </p:nvSpPr>
        <p:spPr>
          <a:xfrm>
            <a:off x="906780" y="2057400"/>
            <a:ext cx="127254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2179320" y="4200525"/>
            <a:ext cx="122618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流水对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4"/>
            </p:custDataLst>
          </p:nvPr>
        </p:nvSpPr>
        <p:spPr>
          <a:xfrm>
            <a:off x="4993005" y="2713990"/>
            <a:ext cx="1129665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15"/>
            </p:custDataLst>
          </p:nvPr>
        </p:nvSpPr>
        <p:spPr>
          <a:xfrm>
            <a:off x="792480" y="347853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>
            <p:custDataLst>
              <p:tags r:id="rId16"/>
            </p:custDataLst>
          </p:nvPr>
        </p:nvSpPr>
        <p:spPr>
          <a:xfrm>
            <a:off x="5161915" y="2040255"/>
            <a:ext cx="127254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" name="矩形 10"/>
          <p:cNvSpPr/>
          <p:nvPr>
            <p:custDataLst>
              <p:tags r:id="rId17"/>
            </p:custDataLst>
          </p:nvPr>
        </p:nvSpPr>
        <p:spPr>
          <a:xfrm>
            <a:off x="3364865" y="346456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167005" y="525399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才饮长沙水，又食武昌鱼。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167005" y="5938520"/>
            <a:ext cx="11833225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欲穷千里目，更上一层楼。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0"/>
            </p:custDataLst>
          </p:nvPr>
        </p:nvSpPr>
        <p:spPr>
          <a:xfrm>
            <a:off x="6476365" y="4174490"/>
            <a:ext cx="89408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21"/>
            </p:custDataLst>
          </p:nvPr>
        </p:nvSpPr>
        <p:spPr>
          <a:xfrm>
            <a:off x="10666095" y="4191000"/>
            <a:ext cx="894080" cy="434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条件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矩形 20"/>
          <p:cNvSpPr/>
          <p:nvPr>
            <p:custDataLst>
              <p:tags r:id="rId22"/>
            </p:custDataLst>
          </p:nvPr>
        </p:nvSpPr>
        <p:spPr>
          <a:xfrm>
            <a:off x="891540" y="5435600"/>
            <a:ext cx="667385" cy="37846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" name="矩形 22"/>
          <p:cNvSpPr/>
          <p:nvPr>
            <p:custDataLst>
              <p:tags r:id="rId23"/>
            </p:custDataLst>
          </p:nvPr>
        </p:nvSpPr>
        <p:spPr>
          <a:xfrm>
            <a:off x="2912745" y="5483225"/>
            <a:ext cx="57912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" name="矩形 23"/>
          <p:cNvSpPr/>
          <p:nvPr>
            <p:custDataLst>
              <p:tags r:id="rId24"/>
            </p:custDataLst>
          </p:nvPr>
        </p:nvSpPr>
        <p:spPr>
          <a:xfrm>
            <a:off x="863600" y="613410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" name="矩形 24"/>
          <p:cNvSpPr/>
          <p:nvPr>
            <p:custDataLst>
              <p:tags r:id="rId25"/>
            </p:custDataLst>
          </p:nvPr>
        </p:nvSpPr>
        <p:spPr>
          <a:xfrm>
            <a:off x="2807335" y="6134100"/>
            <a:ext cx="7664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22" grpId="0"/>
      <p:bldP spid="30" grpId="0"/>
      <p:bldP spid="5" grpId="0"/>
      <p:bldP spid="9" grpId="0"/>
      <p:bldP spid="17" grpId="0"/>
      <p:bldP spid="19" grpId="0"/>
      <p:bldP spid="3" grpId="0"/>
      <p:bldP spid="4" grpId="0"/>
      <p:bldP spid="12" grpId="0"/>
      <p:bldP spid="14" grpId="0"/>
      <p:bldP spid="16" grpId="0"/>
      <p:bldP spid="2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https://d.book118.com/105014141230011102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336</Paragraphs>
  <Slides>30</Slides>
  <Notes>29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2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2024-09-11T15:08:22.466</cp:lastPrinted>
  <dcterms:created xsi:type="dcterms:W3CDTF">2024-09-11T07:08:22Z</dcterms:created>
  <dcterms:modified xsi:type="dcterms:W3CDTF">2024-09-11T07:08:25Z</dcterms:modified>
</cp:coreProperties>
</file>