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64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269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ADE53-C0C4-42BA-8FF8-0BB2C74E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5C329-6136-4AF0-963B-03B79E4B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342EC-C1E4-4276-959C-E8C64C132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F7F9C-73CA-4307-A60E-A59FC6C21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B55B1D-5E0E-4DF2-ADE7-0DFE2C390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75A63-393B-4F58-B52E-D1C7BD559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57D0B-18E4-42F1-AF1D-93F2582E3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D1F8A-E6FB-4059-8C25-06F466B74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16703-BDEC-4096-A4C2-9D9C52A72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305EA-D3E0-4A5B-955D-883EC358D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8369A-540F-4C18-AB15-32651B39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638" r:id="rId2"/>
    <p:sldLayoutId id="2147495639" r:id="rId3"/>
    <p:sldLayoutId id="2147495640" r:id="rId4"/>
    <p:sldLayoutId id="2147495641" r:id="rId5"/>
    <p:sldLayoutId id="2147495642" r:id="rId6"/>
    <p:sldLayoutId id="2147495643" r:id="rId7"/>
    <p:sldLayoutId id="2147495644" r:id="rId8"/>
    <p:sldLayoutId id="2147495645" r:id="rId9"/>
    <p:sldLayoutId id="2147495646" r:id="rId10"/>
    <p:sldLayoutId id="214749564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tags" Target="../tags/tag131.xml" /><Relationship Id="rId3" Type="http://schemas.openxmlformats.org/officeDocument/2006/relationships/tags" Target="../tags/tag105.xml" /><Relationship Id="rId30" Type="http://schemas.openxmlformats.org/officeDocument/2006/relationships/tags" Target="../tags/tag132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24333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大学会计学课件第二章会计要素与会计等式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会计要素概述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资产要素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负债要素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所有者权益要素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收入要素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会计要素概述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会计要素的定义</a:t>
            </a:r>
            <a:endParaRPr lang="zh-CN" altLang="en-US"/>
          </a:p>
        </p:txBody>
      </p:sp>
      <p:sp>
        <p:nvSpPr>
          <p:cNvPr id="10489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会计要素是财务报表的基本构成单元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正确理解和运用会计要素是进行会计核算和财务分析的基础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会计要素是会计核算对象的具体化，是财务报表的基础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会计要素包括资产、负债、所有者权益、收入、费用和利润六个方面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会计要素的分类</a:t>
            </a:r>
            <a:endParaRPr lang="zh-CN" altLang="en-US"/>
          </a:p>
        </p:txBody>
      </p:sp>
      <p:sp>
        <p:nvSpPr>
          <p:cNvPr id="1049056" name="矩形: 圆角 23"/>
          <p:cNvSpPr/>
          <p:nvPr>
            <p:custDataLst>
              <p:tags r:id="rId2"/>
            </p:custDataLst>
          </p:nvPr>
        </p:nvSpPr>
        <p:spPr>
          <a:xfrm>
            <a:off x="838200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58" name="矩形: 圆角 24"/>
          <p:cNvSpPr/>
          <p:nvPr>
            <p:custDataLst>
              <p:tags r:id="rId3"/>
            </p:custDataLst>
          </p:nvPr>
        </p:nvSpPr>
        <p:spPr>
          <a:xfrm>
            <a:off x="966654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4"/>
            </p:custDataLst>
          </p:nvPr>
        </p:nvSpPr>
        <p:spPr>
          <a:xfrm>
            <a:off x="966654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资产：指企业过去的交易或事项形成的、由企业拥有或控制的、预期会给企业带来经济利益的资源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2" name="矩形: 圆角 31"/>
          <p:cNvSpPr/>
          <p:nvPr>
            <p:custDataLst>
              <p:tags r:id="rId5"/>
            </p:custDataLst>
          </p:nvPr>
        </p:nvSpPr>
        <p:spPr>
          <a:xfrm>
            <a:off x="838200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64" name="矩形: 圆角 32"/>
          <p:cNvSpPr/>
          <p:nvPr>
            <p:custDataLst>
              <p:tags r:id="rId6"/>
            </p:custDataLst>
          </p:nvPr>
        </p:nvSpPr>
        <p:spPr>
          <a:xfrm>
            <a:off x="966654" y="3177127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7"/>
            </p:custDataLst>
          </p:nvPr>
        </p:nvSpPr>
        <p:spPr>
          <a:xfrm>
            <a:off x="966654" y="3583798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所有者权益：指企业资产扣除负债后由所有者享有的剩余权益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8" name="矩形: 圆角 35"/>
          <p:cNvSpPr/>
          <p:nvPr>
            <p:custDataLst>
              <p:tags r:id="rId8"/>
            </p:custDataLst>
          </p:nvPr>
        </p:nvSpPr>
        <p:spPr>
          <a:xfrm>
            <a:off x="838200" y="4594995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70" name="矩形: 圆角 36"/>
          <p:cNvSpPr/>
          <p:nvPr>
            <p:custDataLst>
              <p:tags r:id="rId9"/>
            </p:custDataLst>
          </p:nvPr>
        </p:nvSpPr>
        <p:spPr>
          <a:xfrm>
            <a:off x="966654" y="4724058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10"/>
            </p:custDataLst>
          </p:nvPr>
        </p:nvSpPr>
        <p:spPr>
          <a:xfrm>
            <a:off x="966654" y="5130729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费用：指企业在日常活动中发生的、会导致所有者权益减少的、与向所有者分配利润无关的经济利益的总流出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4" name="矩形: 圆角 48"/>
          <p:cNvSpPr/>
          <p:nvPr>
            <p:custDataLst>
              <p:tags r:id="rId11"/>
            </p:custDataLst>
          </p:nvPr>
        </p:nvSpPr>
        <p:spPr>
          <a:xfrm>
            <a:off x="6188231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76" name="矩形: 圆角 49"/>
          <p:cNvSpPr/>
          <p:nvPr>
            <p:custDataLst>
              <p:tags r:id="rId12"/>
            </p:custDataLst>
          </p:nvPr>
        </p:nvSpPr>
        <p:spPr>
          <a:xfrm>
            <a:off x="6316686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13"/>
            </p:custDataLst>
          </p:nvPr>
        </p:nvSpPr>
        <p:spPr>
          <a:xfrm>
            <a:off x="6316686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负债：指企业过去的交易或事项形成的、预期会导致经济利益流出企业的现时义务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0" name="矩形: 圆角 45"/>
          <p:cNvSpPr/>
          <p:nvPr>
            <p:custDataLst>
              <p:tags r:id="rId14"/>
            </p:custDataLst>
          </p:nvPr>
        </p:nvSpPr>
        <p:spPr>
          <a:xfrm>
            <a:off x="6188231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82" name="矩形: 圆角 46"/>
          <p:cNvSpPr/>
          <p:nvPr>
            <p:custDataLst>
              <p:tags r:id="rId15"/>
            </p:custDataLst>
          </p:nvPr>
        </p:nvSpPr>
        <p:spPr>
          <a:xfrm>
            <a:off x="6316686" y="3177127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16"/>
            </p:custDataLst>
          </p:nvPr>
        </p:nvSpPr>
        <p:spPr>
          <a:xfrm>
            <a:off x="6316686" y="3583798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收入：指企业在日常活动中形成的、会导致所有者权益增加的、与所有者投入资本无关的经济利益的总流入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6" name="矩形: 圆角 35"/>
          <p:cNvSpPr/>
          <p:nvPr>
            <p:custDataLst>
              <p:tags r:id="rId17"/>
            </p:custDataLst>
          </p:nvPr>
        </p:nvSpPr>
        <p:spPr>
          <a:xfrm>
            <a:off x="6188231" y="4594995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88" name="矩形: 圆角 36"/>
          <p:cNvSpPr/>
          <p:nvPr>
            <p:custDataLst>
              <p:tags r:id="rId18"/>
            </p:custDataLst>
          </p:nvPr>
        </p:nvSpPr>
        <p:spPr>
          <a:xfrm>
            <a:off x="6316686" y="4724058"/>
            <a:ext cx="1644946" cy="448677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19"/>
            </p:custDataLst>
          </p:nvPr>
        </p:nvSpPr>
        <p:spPr>
          <a:xfrm>
            <a:off x="6316686" y="5130729"/>
            <a:ext cx="5037723" cy="909530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利润：指企业在一定会计期间的经营成果，包括收入减去费用后的净额、直接计入当期利润的利得和损失等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会计要素的作用</a:t>
            </a:r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反映企业财务状况：会计要素提供关于企业财务状况的信息，帮助投资者、债权人和其他利益相关者了解企业的财务状况和经营成果。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反映企业经营成果：会计要素提供关于企业经营成果的信息，帮助企业管理者了解企业的盈利能力和经营绩效，以便做出更好的经营决策。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反映企业现金流量：会计要素提供关于企业现金流量的信息，帮助企业管理者了解企业的现金流入和流出情况，以便更好地管理企业现金流。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反映企业所有者权益：会计要素提供关于企业所有者权益的信息，帮助企业管理者和投资者了解企业的所有权结构和所有者权益情况。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资产要素</a:t>
            </a:r>
            <a:endParaRPr lang="zh-CN" altLang="en-US">
              <a:sym typeface="+mn-lt"/>
            </a:endParaRPr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资产的定义</a:t>
            </a:r>
            <a:endParaRPr lang="zh-CN" altLang="en-US"/>
          </a:p>
        </p:txBody>
      </p:sp>
      <p:sp>
        <p:nvSpPr>
          <p:cNvPr id="10492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资产是指企业过去的交易或事项形成的、由企业拥有或控制的、预期会给企业带来经济利益的资源。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资产是企业从事生产经营活动而必需的经济资源，是企业拥有或控制的经济资源的总和。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资产是企业从事生产经营活动而必需的经济资源，是企业拥有或控制的经济资源的总和。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资产是企业从事生产经营活动而必需的经济资源，是企业拥有或控制的经济资源的总和。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资产的分类</a:t>
            </a:r>
            <a:endParaRPr lang="zh-CN" altLang="en-US"/>
          </a:p>
        </p:txBody>
      </p:sp>
      <p:sp>
        <p:nvSpPr>
          <p:cNvPr id="1049306" name="圆角矩形 3"/>
          <p:cNvSpPr/>
          <p:nvPr>
            <p:custDataLst>
              <p:tags r:id="rId2"/>
            </p:custDataLst>
          </p:nvPr>
        </p:nvSpPr>
        <p:spPr>
          <a:xfrm>
            <a:off x="3090520" y="1364400"/>
            <a:ext cx="6315191" cy="7084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308" name="圆角矩形 11"/>
          <p:cNvSpPr/>
          <p:nvPr>
            <p:custDataLst>
              <p:tags r:id="rId3"/>
            </p:custDataLst>
          </p:nvPr>
        </p:nvSpPr>
        <p:spPr>
          <a:xfrm>
            <a:off x="2786888" y="1488368"/>
            <a:ext cx="1522952" cy="46053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0" name="文本框 10"/>
          <p:cNvSpPr txBox="1"/>
          <p:nvPr>
            <p:custDataLst>
              <p:tags r:id="rId4"/>
            </p:custDataLst>
          </p:nvPr>
        </p:nvSpPr>
        <p:spPr>
          <a:xfrm>
            <a:off x="4548194" y="1388355"/>
            <a:ext cx="4706599" cy="660565"/>
          </a:xfrm>
          <a:prstGeom prst="rect">
            <a:avLst/>
          </a:prstGeom>
          <a:noFill/>
        </p:spPr>
        <p:txBody>
          <a:bodyPr wrap="square" rtlCol="0" anchor="ctr" anchorCtr="0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流动资产：指可以在一年内或超过一年的一个营业周期内变现或运用的资产，主要包括现金、银行存款、短期投资、应收及预付款项、存货、待摊费用等。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5"/>
            </p:custDataLst>
          </p:nvPr>
        </p:nvSpPr>
        <p:spPr>
          <a:xfrm>
            <a:off x="3090520" y="5469724"/>
            <a:ext cx="6315191" cy="7084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314" name="圆角矩形 11"/>
          <p:cNvSpPr/>
          <p:nvPr>
            <p:custDataLst>
              <p:tags r:id="rId6"/>
            </p:custDataLst>
          </p:nvPr>
        </p:nvSpPr>
        <p:spPr>
          <a:xfrm>
            <a:off x="2786888" y="5590099"/>
            <a:ext cx="1522952" cy="46053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6" name="文本框 12"/>
          <p:cNvSpPr txBox="1"/>
          <p:nvPr>
            <p:custDataLst>
              <p:tags r:id="rId7"/>
            </p:custDataLst>
          </p:nvPr>
        </p:nvSpPr>
        <p:spPr>
          <a:xfrm>
            <a:off x="4548194" y="5493679"/>
            <a:ext cx="4706599" cy="66056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其他资产：指除流动资产、非流动资产以外的其他资产，如长期待摊费用等。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318" name="圆角矩形 6"/>
          <p:cNvSpPr/>
          <p:nvPr>
            <p:custDataLst>
              <p:tags r:id="rId8"/>
            </p:custDataLst>
          </p:nvPr>
        </p:nvSpPr>
        <p:spPr>
          <a:xfrm>
            <a:off x="3090520" y="4648659"/>
            <a:ext cx="6315191" cy="7084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320" name="圆角矩形 11"/>
          <p:cNvSpPr/>
          <p:nvPr>
            <p:custDataLst>
              <p:tags r:id="rId9"/>
            </p:custDataLst>
          </p:nvPr>
        </p:nvSpPr>
        <p:spPr>
          <a:xfrm>
            <a:off x="2786888" y="4769633"/>
            <a:ext cx="1522952" cy="46053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2" name="文本框 15"/>
          <p:cNvSpPr txBox="1"/>
          <p:nvPr>
            <p:custDataLst>
              <p:tags r:id="rId10"/>
            </p:custDataLst>
          </p:nvPr>
        </p:nvSpPr>
        <p:spPr>
          <a:xfrm>
            <a:off x="4548194" y="4672614"/>
            <a:ext cx="4706599" cy="66056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无形资产：指企业拥有或控制的没有实物形态的可辨认的非货币性资产，如专利权、商标权、著作权等。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324" name="圆角矩形 8"/>
          <p:cNvSpPr/>
          <p:nvPr>
            <p:custDataLst>
              <p:tags r:id="rId11"/>
            </p:custDataLst>
          </p:nvPr>
        </p:nvSpPr>
        <p:spPr>
          <a:xfrm>
            <a:off x="3090520" y="3827594"/>
            <a:ext cx="6315191" cy="7084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326" name="圆角矩形 11"/>
          <p:cNvSpPr/>
          <p:nvPr>
            <p:custDataLst>
              <p:tags r:id="rId12"/>
            </p:custDataLst>
          </p:nvPr>
        </p:nvSpPr>
        <p:spPr>
          <a:xfrm>
            <a:off x="2786888" y="3949167"/>
            <a:ext cx="1522952" cy="46053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8" name="文本框 18"/>
          <p:cNvSpPr txBox="1"/>
          <p:nvPr>
            <p:custDataLst>
              <p:tags r:id="rId13"/>
            </p:custDataLst>
          </p:nvPr>
        </p:nvSpPr>
        <p:spPr>
          <a:xfrm>
            <a:off x="4548194" y="3850950"/>
            <a:ext cx="4706599" cy="66056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固定资产：指使用年限较长，单位价值较高，并在使用过程中保持原有实物形态的资产，如房屋、建筑物、机器设备等。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330" name="圆角矩形 9"/>
          <p:cNvSpPr/>
          <p:nvPr>
            <p:custDataLst>
              <p:tags r:id="rId14"/>
            </p:custDataLst>
          </p:nvPr>
        </p:nvSpPr>
        <p:spPr>
          <a:xfrm>
            <a:off x="3090520" y="3006529"/>
            <a:ext cx="6315191" cy="7084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332" name="圆角矩形 11"/>
          <p:cNvSpPr/>
          <p:nvPr>
            <p:custDataLst>
              <p:tags r:id="rId15"/>
            </p:custDataLst>
          </p:nvPr>
        </p:nvSpPr>
        <p:spPr>
          <a:xfrm>
            <a:off x="2786888" y="3128701"/>
            <a:ext cx="1522952" cy="46053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4" name="文本框 19"/>
          <p:cNvSpPr txBox="1"/>
          <p:nvPr>
            <p:custDataLst>
              <p:tags r:id="rId16"/>
            </p:custDataLst>
          </p:nvPr>
        </p:nvSpPr>
        <p:spPr>
          <a:xfrm>
            <a:off x="4548194" y="3030485"/>
            <a:ext cx="4706599" cy="66056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长期投资：指不准备在一年内变现的投资，如长期股权投资、长期债权投资和其他长期投资。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336" name="圆角矩形 13"/>
          <p:cNvSpPr/>
          <p:nvPr>
            <p:custDataLst>
              <p:tags r:id="rId17"/>
            </p:custDataLst>
          </p:nvPr>
        </p:nvSpPr>
        <p:spPr>
          <a:xfrm>
            <a:off x="3090520" y="2185465"/>
            <a:ext cx="6315191" cy="70847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338" name="圆角矩形 11"/>
          <p:cNvSpPr/>
          <p:nvPr>
            <p:custDataLst>
              <p:tags r:id="rId18"/>
            </p:custDataLst>
          </p:nvPr>
        </p:nvSpPr>
        <p:spPr>
          <a:xfrm>
            <a:off x="2786888" y="2308834"/>
            <a:ext cx="1522952" cy="46053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0" name="文本框 20"/>
          <p:cNvSpPr txBox="1"/>
          <p:nvPr>
            <p:custDataLst>
              <p:tags r:id="rId19"/>
            </p:custDataLst>
          </p:nvPr>
        </p:nvSpPr>
        <p:spPr>
          <a:xfrm>
            <a:off x="4548194" y="2209420"/>
            <a:ext cx="4706599" cy="66056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非流动资产：指流动资产以外的资产，包括长期投资、固定资产、无形资产和其他资产。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资产的特点</a:t>
            </a:r>
            <a:endParaRPr lang="zh-CN" altLang="en-US"/>
          </a:p>
        </p:txBody>
      </p:sp>
      <p:sp>
        <p:nvSpPr>
          <p:cNvPr id="1049376" name="正文"/>
          <p:cNvSpPr txBox="1"/>
          <p:nvPr>
            <p:custDataLst>
              <p:tags r:id="rId2"/>
            </p:custDataLst>
          </p:nvPr>
        </p:nvSpPr>
        <p:spPr>
          <a:xfrm>
            <a:off x="3354640" y="4602627"/>
            <a:ext cx="5483501" cy="1574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a. 预期会给企业带来经济利益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b. 必须为企业所拥有或控制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c. 必须是现实的资产，而不是预期的资产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标题"/>
          <p:cNvSpPr txBox="1"/>
          <p:nvPr>
            <p:custDataLst>
              <p:tags r:id="rId3"/>
            </p:custDataLst>
          </p:nvPr>
        </p:nvSpPr>
        <p:spPr>
          <a:xfrm>
            <a:off x="3354640" y="3858889"/>
            <a:ext cx="5483501" cy="69217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555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特点： a. 预期会给企业带来经济利益 b. 必须为企业所拥有或控制 c. 必须是现实的资产，而不是预期的资产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4"/>
            </p:custDataLst>
          </p:nvPr>
        </p:nvSpPr>
        <p:spPr>
          <a:xfrm>
            <a:off x="3354640" y="2108137"/>
            <a:ext cx="5483501" cy="1574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单击此处输入你的项正文，文字是您思想的提炼，请尽量言简意赅的阐述观点。单击此处输入你的项正文，文字是您思想的提炼，请尽量言简意赅的阐述你的观点。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标题"/>
          <p:cNvSpPr txBox="1"/>
          <p:nvPr>
            <p:custDataLst>
              <p:tags r:id="rId5"/>
            </p:custDataLst>
          </p:nvPr>
        </p:nvSpPr>
        <p:spPr>
          <a:xfrm>
            <a:off x="3354640" y="1364400"/>
            <a:ext cx="5483501" cy="69217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定义：资产是企业拥有或控制的，预期会给企业带来经济利益的资源</a:t>
            </a:r>
            <a:endParaRPr lang="zh-CN" altLang="en-US" sz="16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负债要素</a:t>
            </a:r>
            <a:endParaRPr lang="zh-CN" altLang="en-US">
              <a:sym typeface="+mn-lt"/>
            </a:endParaRPr>
          </a:p>
        </p:txBody>
      </p:sp>
      <p:sp>
        <p:nvSpPr>
          <p:cNvPr id="10494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负债的定义</a:t>
            </a:r>
            <a:endParaRPr lang="zh-CN" altLang="en-US"/>
          </a:p>
        </p:txBody>
      </p:sp>
      <p:sp>
        <p:nvSpPr>
          <p:cNvPr id="104948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履行该义务预期会导致经济利益流出企业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负债是企业过去的交易或事项形成的现时义务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负债是由过去的交易或事项形成的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负债的清偿会导致经济利益流出企业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负债的分类</a:t>
            </a:r>
            <a:endParaRPr lang="zh-CN" altLang="en-US"/>
          </a:p>
        </p:txBody>
      </p:sp>
      <p:sp>
        <p:nvSpPr>
          <p:cNvPr id="10495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直接负债：指因特定交易或事项产生的负债，如应付账款、应付工资等。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递延负债：指因未来事项产生的可能负债，如预计负债、递延所得税负债等。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流动负债：指在一年内或超过一年的一个营业周期内偿还的债务，如短期借款、应付账款等。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非流动负债：指偿还期超过一年的债务，如长期借款、应付债券等。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负债的特点</a:t>
            </a:r>
            <a:endParaRPr lang="zh-CN" altLang="en-US"/>
          </a:p>
        </p:txBody>
      </p:sp>
      <p:sp>
        <p:nvSpPr>
          <p:cNvPr id="104959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现实义务：负债是企业承担的现时义务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强制履行：负债通常需要在未来某一特定日期的或某一特定时点履行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可能对权益产生影响：负债会导致企业权益的减少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通常以货币计量：负债通常以货币计量，如应付账款、短期借款等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所有者权益要素</a:t>
            </a:r>
            <a:endParaRPr lang="zh-CN" altLang="en-US">
              <a:sym typeface="+mn-lt"/>
            </a:endParaRPr>
          </a:p>
        </p:txBody>
      </p:sp>
      <p:sp>
        <p:nvSpPr>
          <p:cNvPr id="10496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PART05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所有者权益的定义</a:t>
            </a:r>
            <a:endParaRPr lang="zh-CN" altLang="en-US"/>
          </a:p>
        </p:txBody>
      </p:sp>
      <p:sp>
        <p:nvSpPr>
          <p:cNvPr id="10497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所有者权益是指企业资产扣除负债后，由所有者享有的剩余权益。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所有者权益是企业投资人对企业净资产的所有权，它代表了投资人对企业资产的剩余索取权。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所有者权益与债权人权益共同构成企业资本，它是企业资产扣除负债后由所有者享有的剩余权益。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所有者权益又称为股东权益，是企业资产扣除负债后，由股东享有的剩余权益。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所有者权益的分类</a:t>
            </a:r>
            <a:endParaRPr lang="zh-CN" altLang="en-US"/>
          </a:p>
        </p:txBody>
      </p:sp>
      <p:sp>
        <p:nvSpPr>
          <p:cNvPr id="10497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投入资本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资本公积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盈余公积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未分配利润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所有者权益的特点</a:t>
            </a:r>
            <a:endParaRPr lang="zh-CN" altLang="en-US"/>
          </a:p>
        </p:txBody>
      </p:sp>
      <p:sp>
        <p:nvSpPr>
          <p:cNvPr id="10498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权益归属：所有者权益属于企业所有者的权益，是企业资产扣除负债后的净额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优先受偿：在企业清算时，所有者权益的受偿顺序优先于债权人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长期稳定：所有者权益是企业长期稳定的资金来源，对于企业的长期发展具有重要意义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不可任意支配：所有者权益受到法律的保护，不可任意被支配或挪用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/>
        <p:cNvGrpSpPr/>
        <p:nvPr/>
      </p:nvGrpSpPr>
      <p:grpSpPr>
        <a:xfrm>
          <a:off x="0" y="0"/>
          <a:ext cx="0" cy="0"/>
        </a:xfrm>
      </p:grpSpPr>
      <p:sp>
        <p:nvSpPr>
          <p:cNvPr id="1049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收入要素</a:t>
            </a:r>
            <a:endParaRPr lang="zh-CN" altLang="en-US">
              <a:sym typeface="+mn-lt"/>
            </a:endParaRPr>
          </a:p>
        </p:txBody>
      </p:sp>
      <p:sp>
        <p:nvSpPr>
          <p:cNvPr id="1049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PART06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https://d.book118.com/105024333032011034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1_1"/>
  <p:tag name="KSO_WM_UNIT_INDEX" val="1_1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3_1"/>
  <p:tag name="KSO_WM_UNIT_INDEX" val="1_3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5_1"/>
  <p:tag name="KSO_WM_UNIT_INDEX" val="1_5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5_1"/>
  <p:tag name="KSO_WM_UNIT_INDEX" val="1_5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2_1"/>
  <p:tag name="KSO_WM_UNIT_INDEX" val="1_2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4_1"/>
  <p:tag name="KSO_WM_UNIT_INDEX" val="1_4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i*1_6_1"/>
  <p:tag name="KSO_WM_UNIT_INDEX" val="1_6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5*l_h_f*1_6_1"/>
  <p:tag name="KSO_WM_UNIT_INDEX" val="1_6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5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5*l_h_f*1_6_1"/>
  <p:tag name="KSO_WM_UNIT_INDEX" val="1_6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5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5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5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5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5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5"/>
  <p:tag name="KSO_WM_UNIT_TYPE" val="e"/>
  <p:tag name="KSO_WM_UNIT_VALUE" val="13"/>
</p:tagLst>
</file>

<file path=ppt/tags/tag23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6"/>
  <p:tag name="KSO_WM_UNIT_TYPE" val="e"/>
  <p:tag name="KSO_WM_UNIT_VALUE" val="13"/>
</p:tagLst>
</file>

<file path=ppt/tags/tag26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2">
      <vt:lpstr>Arial</vt:lpstr>
      <vt:lpstr>Calibri</vt:lpstr>
      <vt:lpstr>微软雅黑</vt:lpstr>
      <vt:lpstr>Wingdings</vt:lpstr>
      <vt:lpstr>宋体</vt:lpstr>
      <vt:lpstr>mn-cs</vt:lpstr>
      <vt:lpstr>Office Theme</vt:lpstr>
      <vt:lpstr>大学会计学课件第二章会计要素与会计等式</vt:lpstr>
      <vt:lpstr>目录</vt:lpstr>
      <vt:lpstr>单击添加章节标题</vt:lpstr>
      <vt:lpstr>会计要素概述</vt:lpstr>
      <vt:lpstr>PowerPoint Presentation</vt:lpstr>
      <vt:lpstr>会计要素的定义</vt:lpstr>
      <vt:lpstr>会计要素的分类</vt:lpstr>
      <vt:lpstr>会计要素的作用</vt:lpstr>
      <vt:lpstr>资产要素</vt:lpstr>
      <vt:lpstr>PowerPoint Presentation</vt:lpstr>
      <vt:lpstr>资产的定义</vt:lpstr>
      <vt:lpstr>资产的分类</vt:lpstr>
      <vt:lpstr>资产的特点</vt:lpstr>
      <vt:lpstr>负债要素</vt:lpstr>
      <vt:lpstr>PowerPoint Presentation</vt:lpstr>
      <vt:lpstr>负债的定义</vt:lpstr>
      <vt:lpstr>负债的分类</vt:lpstr>
      <vt:lpstr>负债的特点</vt:lpstr>
      <vt:lpstr>所有者权益要素</vt:lpstr>
      <vt:lpstr>PowerPoint Presentation</vt:lpstr>
      <vt:lpstr>所有者权益的定义</vt:lpstr>
      <vt:lpstr>所有者权益的分类</vt:lpstr>
      <vt:lpstr>所有者权益的特点</vt:lpstr>
      <vt:lpstr>收入要素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2024-08-29T13:27:41.697</cp:lastPrinted>
  <dcterms:created xsi:type="dcterms:W3CDTF">2024-08-29T05:27:41Z</dcterms:created>
  <dcterms:modified xsi:type="dcterms:W3CDTF">2024-08-29T05:27:44Z</dcterms:modified>
</cp:coreProperties>
</file>