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3" r:id="rId3"/>
    <p:sldMasterId id="2147483666" r:id="rId4"/>
    <p:sldMasterId id="2147483669" r:id="rId5"/>
  </p:sldMasterIdLst>
  <p:notesMasterIdLst>
    <p:notesMasterId r:id="rId6"/>
  </p:notesMasterIdLst>
  <p:sldIdLst>
    <p:sldId id="259" r:id="rId7"/>
    <p:sldId id="262" r:id="rId8"/>
    <p:sldId id="265" r:id="rId9"/>
    <p:sldId id="268" r:id="rId10"/>
    <p:sldId id="271" r:id="rId11"/>
    <p:sldId id="274" r:id="rId12"/>
    <p:sldId id="277" r:id="rId13"/>
    <p:sldId id="280" r:id="rId14"/>
    <p:sldId id="283" r:id="rId15"/>
    <p:sldId id="286" r:id="rId16"/>
    <p:sldId id="289" r:id="rId17"/>
    <p:sldId id="292" r:id="rId18"/>
    <p:sldId id="295" r:id="rId19"/>
    <p:sldId id="298" r:id="rId20"/>
    <p:sldId id="301" r:id="rId21"/>
    <p:sldId id="304" r:id="rId22"/>
    <p:sldId id="307" r:id="rId23"/>
    <p:sldId id="310" r:id="rId24"/>
    <p:sldId id="313" r:id="rId25"/>
    <p:sldId id="316" r:id="rId26"/>
    <p:sldId id="319" r:id="rId27"/>
    <p:sldId id="322" r:id="rId28"/>
    <p:sldId id="325" r:id="rId29"/>
    <p:sldId id="328" r:id="rId30"/>
    <p:sldId id="331" r:id="rId31"/>
    <p:sldId id="334" r:id="rId32"/>
    <p:sldId id="337" r:id="rId33"/>
    <p:sldId id="339" r:id="rId34"/>
  </p:sldIdLst>
  <p:sldSz cx="10080625" cy="567055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4.xml" /><Relationship Id="rId11" Type="http://schemas.openxmlformats.org/officeDocument/2006/relationships/slide" Target="slides/slide5.xml" /><Relationship Id="rId12" Type="http://schemas.openxmlformats.org/officeDocument/2006/relationships/slide" Target="slides/slide6.xml" /><Relationship Id="rId13" Type="http://schemas.openxmlformats.org/officeDocument/2006/relationships/slide" Target="slides/slide7.xml" /><Relationship Id="rId14" Type="http://schemas.openxmlformats.org/officeDocument/2006/relationships/slide" Target="slides/slide8.xml" /><Relationship Id="rId15" Type="http://schemas.openxmlformats.org/officeDocument/2006/relationships/slide" Target="slides/slide9.xml" /><Relationship Id="rId16" Type="http://schemas.openxmlformats.org/officeDocument/2006/relationships/slide" Target="slides/slide10.xml" /><Relationship Id="rId17" Type="http://schemas.openxmlformats.org/officeDocument/2006/relationships/slide" Target="slides/slide11.xml" /><Relationship Id="rId18" Type="http://schemas.openxmlformats.org/officeDocument/2006/relationships/slide" Target="slides/slide12.xml" /><Relationship Id="rId19" Type="http://schemas.openxmlformats.org/officeDocument/2006/relationships/slide" Target="slides/slide13.xml" /><Relationship Id="rId2" Type="http://schemas.openxmlformats.org/officeDocument/2006/relationships/slideMaster" Target="slideMasters/slideMaster2.xml" /><Relationship Id="rId20" Type="http://schemas.openxmlformats.org/officeDocument/2006/relationships/slide" Target="slides/slide14.xml" /><Relationship Id="rId21" Type="http://schemas.openxmlformats.org/officeDocument/2006/relationships/slide" Target="slides/slide15.xml" /><Relationship Id="rId22" Type="http://schemas.openxmlformats.org/officeDocument/2006/relationships/slide" Target="slides/slide16.xml" /><Relationship Id="rId23" Type="http://schemas.openxmlformats.org/officeDocument/2006/relationships/slide" Target="slides/slide17.xml" /><Relationship Id="rId24" Type="http://schemas.openxmlformats.org/officeDocument/2006/relationships/slide" Target="slides/slide18.xml" /><Relationship Id="rId25" Type="http://schemas.openxmlformats.org/officeDocument/2006/relationships/slide" Target="slides/slide19.xml" /><Relationship Id="rId26" Type="http://schemas.openxmlformats.org/officeDocument/2006/relationships/slide" Target="slides/slide20.xml" /><Relationship Id="rId27" Type="http://schemas.openxmlformats.org/officeDocument/2006/relationships/slide" Target="slides/slide21.xml" /><Relationship Id="rId28" Type="http://schemas.openxmlformats.org/officeDocument/2006/relationships/slide" Target="slides/slide22.xml" /><Relationship Id="rId29" Type="http://schemas.openxmlformats.org/officeDocument/2006/relationships/slide" Target="slides/slide23.xml" /><Relationship Id="rId3" Type="http://schemas.openxmlformats.org/officeDocument/2006/relationships/slideMaster" Target="slideMasters/slideMaster3.xml" /><Relationship Id="rId30" Type="http://schemas.openxmlformats.org/officeDocument/2006/relationships/slide" Target="slides/slide24.xml" /><Relationship Id="rId31" Type="http://schemas.openxmlformats.org/officeDocument/2006/relationships/slide" Target="slides/slide25.xml" /><Relationship Id="rId32" Type="http://schemas.openxmlformats.org/officeDocument/2006/relationships/slide" Target="slides/slide26.xml" /><Relationship Id="rId33" Type="http://schemas.openxmlformats.org/officeDocument/2006/relationships/slide" Target="slides/slide27.xml" /><Relationship Id="rId34" Type="http://schemas.openxmlformats.org/officeDocument/2006/relationships/slide" Target="slides/slide28.xml" /><Relationship Id="rId35" Type="http://schemas.openxmlformats.org/officeDocument/2006/relationships/tags" Target="tags/tag1.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slideMaster" Target="slideMasters/slideMaster5.xml" /><Relationship Id="rId6" Type="http://schemas.openxmlformats.org/officeDocument/2006/relationships/notesMaster" Target="notesMasters/notesMaster1.xml" /><Relationship Id="rId7" Type="http://schemas.openxmlformats.org/officeDocument/2006/relationships/slide" Target="slides/slide1.xml" /><Relationship Id="rId8" Type="http://schemas.openxmlformats.org/officeDocument/2006/relationships/slide" Target="slides/slide2.xml" /><Relationship Id="rId9" Type="http://schemas.openxmlformats.org/officeDocument/2006/relationships/slide" Target="slides/slide3.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1107000" y="812520"/>
            <a:ext cx="5345280" cy="4008959"/>
          </a:xfrm>
          <a:prstGeom prst="rect">
            <a:avLst/>
          </a:prstGeom>
          <a:noFill/>
          <a:ln>
            <a:noFill/>
            <a:prstDash val="solid"/>
          </a:ln>
        </p:spPr>
      </p:sp>
      <p:sp>
        <p:nvSpPr>
          <p:cNvPr id="3" name="备注占位符 2"/>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US" altLang="zh-CN"/>
          </a:p>
        </p:txBody>
      </p:sp>
      <p:sp>
        <p:nvSpPr>
          <p:cNvPr id="4" name="页眉占位符 3"/>
          <p:cNvSpPr txBox="1">
            <a:spLocks noGrp="1"/>
          </p:cNvSpPr>
          <p:nvPr>
            <p:ph type="hdr" sz="quarter"/>
          </p:nvPr>
        </p:nvSpPr>
        <p:spPr>
          <a:xfrm>
            <a:off x="0" y="0"/>
            <a:ext cx="3280680" cy="534240"/>
          </a:xfrm>
          <a:prstGeom prst="rect">
            <a:avLst/>
          </a:prstGeom>
          <a:noFill/>
          <a:ln>
            <a:noFill/>
          </a:ln>
        </p:spPr>
        <p:txBody>
          <a:bodyPr vert="horz" lIns="0" tIns="0" rIns="0" bIns="0" anchorCtr="0">
            <a:noAutofit/>
          </a:bodyPr>
          <a:lstStyle>
            <a:lvl1pPr lvl="0" rtl="0" hangingPunct="0">
              <a:buNone/>
              <a:defRPr lang="en-US" sz="1400" b="1" kern="1200">
                <a:solidFill>
                  <a:srgbClr val="FFFFFF"/>
                </a:solidFill>
                <a:latin typeface="Source Sans Pro Black" pitchFamily="34"/>
                <a:ea typeface="新宋体" panose="02010609030101010101" pitchFamily="2" charset="-122"/>
                <a:cs typeface="Tahoma" panose="020b0604030504040204" pitchFamily="2"/>
              </a:defRPr>
            </a:lvl1pPr>
          </a:lstStyle>
          <a:p>
            <a:pPr lvl="0"/>
            <a:endParaRPr lang="en-US"/>
          </a:p>
        </p:txBody>
      </p:sp>
      <p:sp>
        <p:nvSpPr>
          <p:cNvPr id="5" name="日期占位符 4"/>
          <p:cNvSpPr txBox="1">
            <a:spLocks noGrp="1"/>
          </p:cNvSpPr>
          <p:nvPr>
            <p:ph type="dt" idx="1"/>
          </p:nvPr>
        </p:nvSpPr>
        <p:spPr>
          <a:xfrm>
            <a:off x="4278960" y="0"/>
            <a:ext cx="3280680" cy="534240"/>
          </a:xfrm>
          <a:prstGeom prst="rect">
            <a:avLst/>
          </a:prstGeom>
          <a:noFill/>
          <a:ln>
            <a:noFill/>
          </a:ln>
        </p:spPr>
        <p:txBody>
          <a:bodyPr vert="horz" lIns="0" tIns="0" rIns="0" bIns="0" anchorCtr="0">
            <a:noAutofit/>
          </a:bodyPr>
          <a:lstStyle>
            <a:lvl1pPr lvl="0" algn="r" rtl="0" hangingPunct="0">
              <a:buNone/>
              <a:defRPr lang="en-US" sz="1400" b="1" kern="1200">
                <a:solidFill>
                  <a:srgbClr val="FFFFFF"/>
                </a:solidFill>
                <a:latin typeface="Source Sans Pro Black" pitchFamily="34"/>
                <a:ea typeface="新宋体" panose="02010609030101010101" pitchFamily="2" charset="-122"/>
                <a:cs typeface="Tahoma" panose="020b0604030504040204" pitchFamily="2"/>
              </a:defRPr>
            </a:lvl1pPr>
          </a:lstStyle>
          <a:p>
            <a:pPr lvl="0"/>
            <a:endParaRPr lang="en-US"/>
          </a:p>
        </p:txBody>
      </p:sp>
      <p:sp>
        <p:nvSpPr>
          <p:cNvPr id="6" name="页脚占位符 5"/>
          <p:cNvSpPr txBox="1">
            <a:spLocks noGrp="1"/>
          </p:cNvSpPr>
          <p:nvPr>
            <p:ph type="ftr" sz="quarter" idx="4"/>
          </p:nvPr>
        </p:nvSpPr>
        <p:spPr>
          <a:xfrm>
            <a:off x="0" y="10157400"/>
            <a:ext cx="3280680" cy="534240"/>
          </a:xfrm>
          <a:prstGeom prst="rect">
            <a:avLst/>
          </a:prstGeom>
          <a:noFill/>
          <a:ln>
            <a:noFill/>
          </a:ln>
        </p:spPr>
        <p:txBody>
          <a:bodyPr vert="horz" lIns="0" tIns="0" rIns="0" bIns="0" anchor="b" anchorCtr="0">
            <a:noAutofit/>
          </a:bodyPr>
          <a:lstStyle>
            <a:lvl1pPr lvl="0" rtl="0" hangingPunct="0">
              <a:buNone/>
              <a:defRPr lang="en-US" sz="1400" b="1" kern="1200">
                <a:solidFill>
                  <a:srgbClr val="FFFFFF"/>
                </a:solidFill>
                <a:latin typeface="Source Sans Pro Black" pitchFamily="34"/>
                <a:ea typeface="新宋体" panose="02010609030101010101" pitchFamily="2" charset="-122"/>
                <a:cs typeface="Tahoma" panose="020b0604030504040204" pitchFamily="2"/>
              </a:defRPr>
            </a:lvl1pPr>
          </a:lstStyle>
          <a:p>
            <a:pPr lvl="0"/>
            <a:endParaRPr lang="en-US"/>
          </a:p>
        </p:txBody>
      </p:sp>
      <p:sp>
        <p:nvSpPr>
          <p:cNvPr id="7" name="灯片编号占位符 6"/>
          <p:cNvSpPr txBox="1">
            <a:spLocks noGrp="1"/>
          </p:cNvSpPr>
          <p:nvPr>
            <p:ph type="sldNum" sz="quarter" idx="5"/>
          </p:nvPr>
        </p:nvSpPr>
        <p:spPr>
          <a:xfrm>
            <a:off x="4278960" y="10157400"/>
            <a:ext cx="3280680" cy="534240"/>
          </a:xfrm>
          <a:prstGeom prst="rect">
            <a:avLst/>
          </a:prstGeom>
          <a:noFill/>
          <a:ln>
            <a:noFill/>
          </a:ln>
        </p:spPr>
        <p:txBody>
          <a:bodyPr vert="horz" lIns="0" tIns="0" rIns="0" bIns="0" anchor="b" anchorCtr="0">
            <a:noAutofit/>
          </a:bodyPr>
          <a:lstStyle>
            <a:lvl1pPr lvl="0" algn="r" rtl="0" hangingPunct="0">
              <a:buNone/>
              <a:defRPr lang="en-US" sz="1400" b="1" kern="1200">
                <a:solidFill>
                  <a:srgbClr val="FFFFFF"/>
                </a:solidFill>
                <a:latin typeface="Source Sans Pro Black" pitchFamily="34"/>
                <a:ea typeface="新宋体" panose="02010609030101010101" pitchFamily="2" charset="-122"/>
                <a:cs typeface="Tahoma" panose="020b0604030504040204" pitchFamily="2"/>
              </a:defRPr>
            </a:lvl1pPr>
          </a:lstStyle>
          <a:p>
            <a:pPr lvl="0"/>
            <a:fld id="{9603C090-0A86-4EC0-A7BF-FD905DBE74C9}" type="slidenum">
              <a:rPr/>
              <a:t/>
            </a:fld>
            <a:endParaRPr lang="en-US"/>
          </a:p>
        </p:txBody>
      </p:sp>
    </p:spTree>
  </p:cSld>
  <p:clrMap bg1="lt1" tx1="dk1" bg2="lt2" tx2="dk2" accent1="accent1" accent2="accent2" accent3="accent3" accent4="accent4" accent5="accent5" accent6="accent6" hlink="hlink" folHlink="folHlink"/>
  <p:notesStyle>
    <a:lvl1pPr marL="215900" marR="0" indent="-215900" rtl="0" hangingPunct="0">
      <a:defRPr lang="en-US" altLang="zh-CN" sz="2000" b="0" i="0" u="none" strike="noStrike" kern="1200" cap="none">
        <a:ln>
          <a:noFill/>
        </a:ln>
        <a:latin typeface="Source Sans Pro" pitchFamily="34"/>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marL="0" marR="0" lvl="0" indent="0" algn="r" defTabSz="914400" rtl="0" eaLnBrk="1" fontAlgn="auto" latinLnBrk="0" hangingPunct="0">
              <a:lnSpc>
                <a:spcPct val="100000"/>
              </a:lnSpc>
              <a:spcBef>
                <a:spcPct val="0"/>
              </a:spcBef>
              <a:spcAft>
                <a:spcPct val="0"/>
              </a:spcAft>
              <a:buClrTx/>
              <a:buSzTx/>
              <a:buFontTx/>
              <a:buNone/>
              <a:defRPr/>
            </a:pPr>
            <a:fld id="{D2192DE4-4310-41DA-9981-20110A36ABBF}" type="slidenum">
              <a:rPr kumimoji="0" lang="en-US" sz="1400" b="1" i="0" u="none" strike="noStrike" kern="1200" cap="none" spc="0" normalizeH="0" baseline="0" noProof="0">
                <a:ln>
                  <a:noFill/>
                </a:ln>
                <a:solidFill>
                  <a:srgbClr val="FFFFFF"/>
                </a:solidFill>
                <a:effectLst/>
                <a:uLnTx/>
                <a:uFillTx/>
                <a:latin typeface="Source Sans Pro Black" pitchFamily="34"/>
                <a:ea typeface="新宋体" panose="02010609030101010101" pitchFamily="2" charset="-122"/>
                <a:cs typeface="Tahoma" panose="020b0604030504040204" pitchFamily="2"/>
              </a:rPr>
              <a:t>1</a:t>
            </a:fld>
            <a:endParaRPr kumimoji="0" lang="en-US" sz="1400" b="1" i="0" u="none" strike="noStrike" kern="1200" cap="none" spc="0" normalizeH="0" baseline="0" noProof="0">
              <a:ln>
                <a:noFill/>
              </a:ln>
              <a:solidFill>
                <a:srgbClr val="FFFFFF"/>
              </a:solidFill>
              <a:effectLst/>
              <a:uLnTx/>
              <a:uFillTx/>
              <a:latin typeface="Source Sans Pro Black" pitchFamily="34"/>
              <a:ea typeface="新宋体" panose="02010609030101010101" pitchFamily="2" charset="-122"/>
              <a:cs typeface="Tahoma" panose="020b0604030504040204" pitchFamily="2"/>
            </a:endParaRPr>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sz="28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marL="0" marR="0" lvl="0" indent="0" algn="r" defTabSz="914400" rtl="0" eaLnBrk="1" fontAlgn="auto" latinLnBrk="0" hangingPunct="0">
              <a:lnSpc>
                <a:spcPct val="100000"/>
              </a:lnSpc>
              <a:spcBef>
                <a:spcPct val="0"/>
              </a:spcBef>
              <a:spcAft>
                <a:spcPct val="0"/>
              </a:spcAft>
              <a:buClrTx/>
              <a:buSzTx/>
              <a:buFontTx/>
              <a:buNone/>
              <a:defRPr/>
            </a:pPr>
            <a:fld id="{D2192DE4-4310-41DA-9981-20110A36ABBF}" type="slidenum">
              <a:rPr kumimoji="0" lang="en-US" sz="1400" b="1" i="0" u="none" strike="noStrike" kern="1200" cap="none" spc="0" normalizeH="0" baseline="0" noProof="0">
                <a:ln>
                  <a:noFill/>
                </a:ln>
                <a:solidFill>
                  <a:srgbClr val="FFFFFF"/>
                </a:solidFill>
                <a:effectLst/>
                <a:uLnTx/>
                <a:uFillTx/>
                <a:latin typeface="Source Sans Pro Black" pitchFamily="34"/>
                <a:ea typeface="新宋体" panose="02010609030101010101" pitchFamily="2" charset="-122"/>
                <a:cs typeface="Tahoma" panose="020b0604030504040204" pitchFamily="2"/>
              </a:rPr>
              <a:t>24</a:t>
            </a:fld>
            <a:endParaRPr kumimoji="0" lang="en-US" sz="1400" b="1" i="0" u="none" strike="noStrike" kern="1200" cap="none" spc="0" normalizeH="0" baseline="0" noProof="0">
              <a:ln>
                <a:noFill/>
              </a:ln>
              <a:solidFill>
                <a:srgbClr val="FFFFFF"/>
              </a:solidFill>
              <a:effectLst/>
              <a:uLnTx/>
              <a:uFillTx/>
              <a:latin typeface="Source Sans Pro Black" pitchFamily="34"/>
              <a:ea typeface="新宋体" panose="02010609030101010101" pitchFamily="2" charset="-122"/>
              <a:cs typeface="Tahoma" panose="020b0604030504040204" pitchFamily="2"/>
            </a:endParaRPr>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sz="28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EF9119-CF68-4DE7-9E12-FB09B5693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85C1FA-8F04-4A1A-9119-E5795EC2D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A529B2-9AC6-47D7-9FC8-09BAA4223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EACF61-055B-4C7C-8280-366620A6D1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9752EE-2100-42CF-A143-E199DB1D9B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096A01-4942-4DB3-8577-1E412FF166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8D67B4-2D1C-4044-82F3-2096B0CC20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639671-BEF2-46FF-9009-1F23760921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CFFE65-BC0D-4816-896A-F35F3ADC15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8EDA85-51F1-485F-9F95-79AC66CCE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11654C-5849-43A5-8CC6-4D9E8CFD9A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书标题">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lvl="0"/>
            <a:endParaRPr lang="en-US"/>
          </a:p>
        </p:txBody>
      </p:sp>
      <p:sp>
        <p:nvSpPr>
          <p:cNvPr id="5" name="页脚占位符 4"/>
          <p:cNvSpPr>
            <a:spLocks noGrp="1"/>
          </p:cNvSpPr>
          <p:nvPr>
            <p:ph type="ftr" sz="quarter" idx="11"/>
          </p:nvPr>
        </p:nvSpPr>
        <p:spPr/>
        <p:txBody>
          <a:bodyPr/>
          <a:lstStyle/>
          <a:p>
            <a:pPr lvl="0"/>
            <a:endParaRPr lang="en-US"/>
          </a:p>
        </p:txBody>
      </p:sp>
      <p:sp>
        <p:nvSpPr>
          <p:cNvPr id="6" name="灯片编号占位符 5"/>
          <p:cNvSpPr>
            <a:spLocks noGrp="1"/>
          </p:cNvSpPr>
          <p:nvPr>
            <p:ph type="sldNum" sz="quarter" idx="12"/>
          </p:nvPr>
        </p:nvSpPr>
        <p:spPr/>
        <p:txBody>
          <a:bodyPr/>
          <a:lstStyle/>
          <a:p>
            <a:pPr lvl="0"/>
            <a:fld id="{03178CB4-D063-42EA-AAC9-42EB8EC0BDEA}" type="slidenum">
              <a:rPr/>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章标题">
    <p:spTree>
      <p:nvGrpSpPr>
        <p:cNvPr id="1" name=""/>
        <p:cNvGrpSpPr/>
        <p:nvPr/>
      </p:nvGrpSpPr>
      <p:grpSpPr>
        <a:xfrm>
          <a:off x="0" y="0"/>
          <a:ext cx="0" cy="0"/>
        </a:xfrm>
      </p:grpSpPr>
      <p:sp>
        <p:nvSpPr>
          <p:cNvPr id="2" name="标题 1"/>
          <p:cNvSpPr>
            <a:spLocks noGrp="1"/>
          </p:cNvSpPr>
          <p:nvPr>
            <p:ph type="title"/>
          </p:nvPr>
        </p:nvSpPr>
        <p:spPr>
          <a:xfrm>
            <a:off x="693738" y="301625"/>
            <a:ext cx="8693150" cy="10969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p:nvPr>
        </p:nvSpPr>
        <p:spPr>
          <a:xfrm>
            <a:off x="1418400" y="2037600"/>
            <a:ext cx="7968488" cy="3069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AFAC1C0F-798E-439C-85CE-73B505A2E07C}"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09AC3AB-36B5-4F82-BB94-5BA8AFE3472E}"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页">
    <p:spTree>
      <p:nvGrpSpPr>
        <p:cNvPr id="1" name=""/>
        <p:cNvGrpSpPr/>
        <p:nvPr/>
      </p:nvGrpSpPr>
      <p:grpSpPr>
        <a:xfrm>
          <a:off x="0" y="0"/>
          <a:ext cx="0" cy="0"/>
        </a:xfrm>
      </p:grpSpPr>
      <p:sp>
        <p:nvSpPr>
          <p:cNvPr id="3" name="内容占位符 2"/>
          <p:cNvSpPr>
            <a:spLocks noGrp="1"/>
          </p:cNvSpPr>
          <p:nvPr>
            <p:ph idx="1"/>
          </p:nvPr>
        </p:nvSpPr>
        <p:spPr>
          <a:xfrm>
            <a:off x="482400" y="1058401"/>
            <a:ext cx="8904488" cy="4048588"/>
          </a:xfrm>
          <a:prstGeom prst="rect">
            <a:avLst/>
          </a:prstGeom>
        </p:spPr>
        <p:txBody>
          <a:body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EB79C48-5E8F-406D-8B43-A1DC3A93EEC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33B4C4B-51BE-4C00-8A6B-5CB70D54E717}"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内容占位符 2"/>
          <p:cNvSpPr>
            <a:spLocks noGrp="1"/>
          </p:cNvSpPr>
          <p:nvPr>
            <p:ph idx="1"/>
          </p:nvPr>
        </p:nvSpPr>
        <p:spPr>
          <a:xfrm>
            <a:off x="360000" y="936000"/>
            <a:ext cx="9180000" cy="4194000"/>
          </a:xfrm>
        </p:spPr>
        <p:txBody>
          <a:bodyPr>
            <a:normAutofit/>
          </a:bodyPr>
          <a:lstStyle>
            <a:lvl1pPr marL="0" indent="0">
              <a:buFont typeface="Arial" pitchFamily="34" charset="0"/>
              <a:buNone/>
              <a:defRPr sz="2400">
                <a:latin typeface="幼圆" panose="02010509060101010101" pitchFamily="49" charset="-122"/>
                <a:ea typeface="幼圆" panose="02010509060101010101" pitchFamily="49" charset="-122"/>
              </a:defRPr>
            </a:lvl1pPr>
          </a:lstStyle>
          <a:p>
            <a:pPr lvl="0"/>
            <a:endParaRPr lang="en-US" altLang="zh-CN"/>
          </a:p>
        </p:txBody>
      </p:sp>
      <p:sp>
        <p:nvSpPr>
          <p:cNvPr id="4" name="灯片编号占位符 3"/>
          <p:cNvSpPr>
            <a:spLocks noGrp="1"/>
          </p:cNvSpPr>
          <p:nvPr>
            <p:ph type="sldNum" sz="quarter" idx="10"/>
          </p:nvPr>
        </p:nvSpPr>
        <p:spPr/>
        <p:txBody>
          <a:bodyPr/>
          <a:lstStyle/>
          <a:p>
            <a:pPr lvl="0"/>
            <a:fld id="{8AAAE3E8-23DF-4B13-948D-F9EB3FBCE085}"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8"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pic>
        <p:nvPicPr>
          <p:cNvPr id="7" name="图片 6"/>
          <p:cNvPicPr>
            <a:picLocks noChangeAspect="1"/>
          </p:cNvPicPr>
          <p:nvPr userDrawn="1"/>
        </p:nvPicPr>
        <p:blipFill>
          <a:blip r:embed="rId1"/>
          <a:srcRect l="23146" t="10298" r="13155" b="27760"/>
          <a:stretch>
            <a:fillRect/>
          </a:stretch>
        </p:blipFill>
        <p:spPr>
          <a:xfrm>
            <a:off x="6263375" y="2845250"/>
            <a:ext cx="3766225" cy="2689750"/>
          </a:xfrm>
          <a:prstGeom prst="rect">
            <a:avLst/>
          </a:prstGeom>
          <a:ln>
            <a:noFill/>
          </a:ln>
          <a:effectLst>
            <a:outerShdw blurRad="190500" algn="tl" rotWithShape="0">
              <a:srgbClr val="000000">
                <a:alpha val="70000"/>
              </a:srgbClr>
            </a:outerShdw>
          </a:effectLst>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内容占位符 2"/>
          <p:cNvSpPr>
            <a:spLocks noGrp="1"/>
          </p:cNvSpPr>
          <p:nvPr>
            <p:ph idx="1"/>
          </p:nvPr>
        </p:nvSpPr>
        <p:spPr>
          <a:xfrm>
            <a:off x="360000" y="936000"/>
            <a:ext cx="9180000" cy="4194000"/>
          </a:xfrm>
        </p:spPr>
        <p:txBody>
          <a:bodyPr>
            <a:normAutofit/>
          </a:bodyPr>
          <a:lstStyle>
            <a:lvl1pPr marL="0" indent="0">
              <a:buFont typeface="Arial" pitchFamily="34" charset="0"/>
              <a:buNone/>
              <a:defRPr sz="2400">
                <a:latin typeface="幼圆" panose="02010509060101010101" pitchFamily="49" charset="-122"/>
                <a:ea typeface="幼圆" panose="02010509060101010101" pitchFamily="49" charset="-122"/>
              </a:defRPr>
            </a:lvl1pPr>
          </a:lstStyle>
          <a:p>
            <a:pPr lvl="0"/>
            <a:endParaRPr lang="en-US" altLang="zh-CN"/>
          </a:p>
        </p:txBody>
      </p:sp>
      <p:sp>
        <p:nvSpPr>
          <p:cNvPr id="4" name="灯片编号占位符 3"/>
          <p:cNvSpPr>
            <a:spLocks noGrp="1"/>
          </p:cNvSpPr>
          <p:nvPr>
            <p:ph type="sldNum" sz="quarter" idx="10"/>
          </p:nvPr>
        </p:nvSpPr>
        <p:spPr/>
        <p:txBody>
          <a:bodyPr/>
          <a:lstStyle/>
          <a:p>
            <a:pPr lvl="0"/>
            <a:fld id="{8AAAE3E8-23DF-4B13-948D-F9EB3FBCE085}"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8"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pic>
        <p:nvPicPr>
          <p:cNvPr id="7" name="图片 6"/>
          <p:cNvPicPr>
            <a:picLocks noChangeAspect="1"/>
          </p:cNvPicPr>
          <p:nvPr userDrawn="1"/>
        </p:nvPicPr>
        <p:blipFill>
          <a:blip r:embed="rId1"/>
          <a:srcRect l="23146" t="10298" r="13155" b="27760"/>
          <a:stretch>
            <a:fillRect/>
          </a:stretch>
        </p:blipFill>
        <p:spPr>
          <a:xfrm>
            <a:off x="6263375" y="2845250"/>
            <a:ext cx="3766225" cy="2689750"/>
          </a:xfrm>
          <a:prstGeom prst="rect">
            <a:avLst/>
          </a:prstGeom>
          <a:ln>
            <a:noFill/>
          </a:ln>
          <a:effectLst>
            <a:outerShdw blurRad="190500" algn="tl" rotWithShape="0">
              <a:srgbClr val="000000">
                <a:alpha val="70000"/>
              </a:srgbClr>
            </a:outerShdw>
          </a:effectLst>
        </p:spPr>
      </p:pic>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小节与正文">
    <p:spTree>
      <p:nvGrpSpPr>
        <p:cNvPr id="1" name=""/>
        <p:cNvGrpSpPr/>
        <p:nvPr/>
      </p:nvGrpSpPr>
      <p:grpSpPr>
        <a:xfrm>
          <a:off x="0" y="0"/>
          <a:ext cx="0" cy="0"/>
        </a:xfrm>
      </p:grpSpPr>
      <p:sp>
        <p:nvSpPr>
          <p:cNvPr id="3" name="文本占位符 2"/>
          <p:cNvSpPr>
            <a:spLocks noGrp="1"/>
          </p:cNvSpPr>
          <p:nvPr>
            <p:ph type="body" idx="1"/>
          </p:nvPr>
        </p:nvSpPr>
        <p:spPr>
          <a:xfrm>
            <a:off x="172800" y="842401"/>
            <a:ext cx="9727200" cy="4193150"/>
          </a:xfrm>
        </p:spPr>
        <p:txBody>
          <a:bodyPr/>
          <a:lstStyle>
            <a:lvl1pPr marL="0" indent="0">
              <a:buNone/>
              <a:defRPr sz="2400" b="0">
                <a:solidFill>
                  <a:schemeClr val="tx1"/>
                </a:solidFill>
                <a:latin typeface="宋体" panose="02010600030101010101" pitchFamily="2" charset="-122"/>
                <a:ea typeface="宋体" panose="02010600030101010101" pitchFamily="2"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灯片编号占位符 3"/>
          <p:cNvSpPr>
            <a:spLocks noGrp="1"/>
          </p:cNvSpPr>
          <p:nvPr>
            <p:ph type="sldNum" sz="quarter" idx="10"/>
          </p:nvPr>
        </p:nvSpPr>
        <p:spPr/>
        <p:txBody>
          <a:bodyPr/>
          <a:lstStyle/>
          <a:p>
            <a:pPr lvl="0"/>
            <a:fld id="{8C6F665C-4AB6-44D9-AD47-5FD7A5E6EF28}" type="slidenum">
              <a:rPr/>
              <a:t/>
            </a:fld>
            <a:endParaRPr lang="en-US"/>
          </a:p>
        </p:txBody>
      </p:sp>
      <p:sp>
        <p:nvSpPr>
          <p:cNvPr id="5" name="页脚占位符 4"/>
          <p:cNvSpPr>
            <a:spLocks noGrp="1"/>
          </p:cNvSpPr>
          <p:nvPr>
            <p:ph type="ftr" sz="quarter" idx="11"/>
          </p:nvPr>
        </p:nvSpPr>
        <p:spPr/>
        <p:txBody>
          <a:bodyPr/>
          <a:lstStyle>
            <a:lvl1pPr>
              <a:defRPr>
                <a:latin typeface="Times New Roman" panose="02020603050405020304" pitchFamily="18" charset="0"/>
                <a:cs typeface="Times New Roman" panose="02020603050405020304" pitchFamily="18" charset="0"/>
              </a:defRPr>
            </a:lvl1pPr>
          </a:lstStyle>
          <a:p>
            <a:endParaRPr lang="zh-CN" altLang="en-US"/>
          </a:p>
        </p:txBody>
      </p:sp>
      <p:sp>
        <p:nvSpPr>
          <p:cNvPr id="6" name="日期占位符 5"/>
          <p:cNvSpPr>
            <a:spLocks noGrp="1"/>
          </p:cNvSpPr>
          <p:nvPr>
            <p:ph type="dt" sz="half" idx="12"/>
          </p:nvPr>
        </p:nvSpPr>
        <p:spPr/>
        <p:txBody>
          <a:bodyPr/>
          <a:lstStyle/>
          <a:p>
            <a:pPr lvl="0"/>
            <a:endParaRPr lang="en-US"/>
          </a:p>
        </p:txBody>
      </p:sp>
      <p:sp>
        <p:nvSpPr>
          <p:cNvPr id="7"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slideLayout" Target="../slideLayouts/slideLayout15.xml" /><Relationship Id="rId3" Type="http://schemas.openxmlformats.org/officeDocument/2006/relationships/theme" Target="../theme/theme4.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Layout" Target="../slideLayouts/slideLayout17.xml" /><Relationship Id="rId3" Type="http://schemas.openxmlformats.org/officeDocument/2006/relationships/theme" Target="../theme/theme5.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1510748"/>
            <a:ext cx="7329600" cy="2298052"/>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a:effectLst>
            <a:outerShdw blurRad="127000" dist="317500" dir="2700000" algn="tl" rotWithShape="0">
              <a:prstClr val="black">
                <a:alpha val="40000"/>
              </a:prstClr>
            </a:outerShdw>
          </a:effectLst>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5" name="日期占位符 4"/>
          <p:cNvSpPr txBox="1">
            <a:spLocks noGrp="1"/>
          </p:cNvSpPr>
          <p:nvPr>
            <p:ph type="dt" sz="half" idx="2"/>
          </p:nvPr>
        </p:nvSpPr>
        <p:spPr>
          <a:xfrm>
            <a:off x="7560000" y="5130000"/>
            <a:ext cx="2340000" cy="405000"/>
          </a:xfrm>
          <a:prstGeom prst="rect">
            <a:avLst/>
          </a:prstGeom>
          <a:noFill/>
          <a:ln>
            <a:noFill/>
          </a:ln>
        </p:spPr>
        <p:txBody>
          <a:bodyPr vert="horz" lIns="0" tIns="0" rIns="0" bIns="0" anchor="ctr" anchorCtr="0">
            <a:noAutofit/>
          </a:bodyPr>
          <a:lstStyle>
            <a:defPPr>
              <a:defRPr lang="zh-CN"/>
            </a:defPPr>
            <a:lvl1pPr marL="0" lvl="0" algn="l" defTabSz="914400" rtl="0" eaLnBrk="1" latinLnBrk="0" hangingPunct="0">
              <a:buNone/>
              <a:defRPr lang="en-US" sz="1800" b="1" kern="1200">
                <a:solidFill>
                  <a:srgbClr val="C9211E"/>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6" name="页脚占位符 5"/>
          <p:cNvSpPr txBox="1">
            <a:spLocks noGrp="1"/>
          </p:cNvSpPr>
          <p:nvPr>
            <p:ph type="ftr" sz="quarter" idx="3"/>
          </p:nvPr>
        </p:nvSpPr>
        <p:spPr>
          <a:xfrm>
            <a:off x="1080000" y="5130000"/>
            <a:ext cx="324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C9211E"/>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7" name="灯片编号占位符 6"/>
          <p:cNvSpPr txBox="1">
            <a:spLocks noGrp="1"/>
          </p:cNvSpPr>
          <p:nvPr>
            <p:ph type="sldNum" sz="quarter" idx="4"/>
          </p:nvPr>
        </p:nvSpPr>
        <p:spPr>
          <a:xfrm>
            <a:off x="180000" y="5130000"/>
            <a:ext cx="540000" cy="405000"/>
          </a:xfrm>
          <a:prstGeom prst="rect">
            <a:avLst/>
          </a:prstGeom>
          <a:noFill/>
          <a:ln>
            <a:noFill/>
          </a:ln>
        </p:spPr>
        <p:txBody>
          <a:bodyPr vert="horz" lIns="0" tIns="0" rIns="0" bIns="0" anchorCtr="0">
            <a:noAutofit/>
          </a:bodyPr>
          <a:lstStyle>
            <a:defPPr>
              <a:defRPr lang="zh-CN"/>
            </a:defPPr>
            <a:lvl1pPr marL="0" lvl="0" algn="r" defTabSz="914400" rtl="0" eaLnBrk="1" latinLnBrk="0" hangingPunct="0">
              <a:buNone/>
              <a:defRPr lang="en-US" sz="1800" b="1" kern="1200">
                <a:solidFill>
                  <a:srgbClr val="C9211E"/>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E2899F06-5778-420E-832F-132DD078A318}" type="slidenum">
              <a:rPr/>
              <a:t/>
            </a:fld>
            <a:endParaRPr lang="en-US"/>
          </a:p>
        </p:txBody>
      </p:sp>
      <p:sp>
        <p:nvSpPr>
          <p:cNvPr id="17" name="文本框 16"/>
          <p:cNvSpPr txBox="1"/>
          <p:nvPr userDrawn="1"/>
        </p:nvSpPr>
        <p:spPr>
          <a:xfrm>
            <a:off x="0" y="1737706"/>
            <a:ext cx="7329600"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0" lang="zh-CN" altLang="en-US" sz="54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rPr>
              <a:t>政府与非营利组织会计</a:t>
            </a:r>
            <a:endParaRPr lang="zh-CN" altLang="en-US" sz="1600"/>
          </a:p>
        </p:txBody>
      </p:sp>
    </p:spTree>
  </p:cSld>
  <p:clrMap bg1="lt1" tx1="dk1" bg2="lt2" tx2="dk2" accent1="accent1" accent2="accent2" accent3="accent3" accent4="accent4" accent5="accent5" accent6="accent6" hlink="hlink" folHlink="folHlink"/>
  <p:sldLayoutIdLst>
    <p:sldLayoutId id="2147483660" r:id="rId1"/>
  </p:sldLayoutIdLst>
  <p:transition/>
  <p:timing/>
  <p:hf hdr="0" ftr="0" dt="0"/>
  <p:txStyles>
    <p:titleStyle>
      <a:lvl1pPr algn="ctr" rtl="0" hangingPunct="1">
        <a:defRPr lang="en-US" altLang="zh-CN" sz="6000" b="1" i="0" u="none" strike="noStrike" kern="1200" cap="none">
          <a:ln>
            <a:noFill/>
          </a:ln>
          <a:solidFill>
            <a:schemeClr val="tx1"/>
          </a:solidFill>
          <a:latin typeface="宋体" panose="02010600030101010101" pitchFamily="2" charset="-122"/>
          <a:ea typeface="宋体" panose="02010600030101010101" pitchFamily="2" charset="-122"/>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itchFamily="34"/>
        </a:defRPr>
      </a:lvl1pPr>
      <a:lvl2pPr marL="457200" indent="0" algn="l" defTabSz="914400" rtl="0" eaLnBrk="1" latinLnBrk="0" hangingPunct="1">
        <a:lnSpc>
          <a:spcPct val="90000"/>
        </a:lnSpc>
        <a:spcBef>
          <a:spcPts val="500"/>
        </a:spcBef>
        <a:buFont typeface="Arial"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2" name="任意多边形: 形状 11"/>
          <p:cNvSpPr/>
          <p:nvPr userDrawn="1"/>
        </p:nvSpPr>
        <p:spPr>
          <a:xfrm>
            <a:off x="693737" y="301624"/>
            <a:ext cx="8693150" cy="1096963"/>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2" name="标题占位符 1"/>
          <p:cNvSpPr>
            <a:spLocks noGrp="1"/>
          </p:cNvSpPr>
          <p:nvPr>
            <p:ph type="title"/>
          </p:nvPr>
        </p:nvSpPr>
        <p:spPr>
          <a:xfrm>
            <a:off x="693738" y="301625"/>
            <a:ext cx="8693150" cy="10969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1886400" y="1900800"/>
            <a:ext cx="7500488" cy="3206188"/>
          </a:xfrm>
          <a:prstGeom prst="rect">
            <a:avLst/>
          </a:prstGeom>
        </p:spPr>
        <p:txBody>
          <a:bodyPr vert="horz" lIns="91440" tIns="45720" rIns="91440" bIns="45720" rtlCol="0">
            <a:normAutofit/>
          </a:bodyPr>
          <a:lstStyle/>
          <a:p>
            <a:pPr lvl="0"/>
            <a:r>
              <a:rPr lang="zh-CN" altLang="en-US"/>
              <a:t>单击此处编辑母版文本样式</a:t>
            </a:r>
            <a:endParaRPr lang="zh-CN" altLang="en-US"/>
          </a:p>
        </p:txBody>
      </p:sp>
      <p:sp>
        <p:nvSpPr>
          <p:cNvPr id="4" name="日期占位符 3"/>
          <p:cNvSpPr>
            <a:spLocks noGrp="1"/>
          </p:cNvSpPr>
          <p:nvPr>
            <p:ph type="dt" sz="half" idx="2"/>
          </p:nvPr>
        </p:nvSpPr>
        <p:spPr>
          <a:xfrm>
            <a:off x="693738" y="5256213"/>
            <a:ext cx="2266950" cy="3016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FAC1C0F-798E-439C-85CE-73B505A2E07C}" type="datetimeFigureOut">
              <a:rPr lang="zh-CN" altLang="en-US" smtClean="0"/>
              <a:t/>
            </a:fld>
            <a:endParaRPr lang="zh-CN" altLang="en-US"/>
          </a:p>
        </p:txBody>
      </p:sp>
      <p:sp>
        <p:nvSpPr>
          <p:cNvPr id="5" name="页脚占位符 4"/>
          <p:cNvSpPr>
            <a:spLocks noGrp="1"/>
          </p:cNvSpPr>
          <p:nvPr>
            <p:ph type="ftr" sz="quarter" idx="3"/>
          </p:nvPr>
        </p:nvSpPr>
        <p:spPr>
          <a:xfrm>
            <a:off x="3338513" y="5256213"/>
            <a:ext cx="3403600" cy="3016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7119938" y="5256213"/>
            <a:ext cx="2266950" cy="3016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09AC3AB-36B5-4F82-BB94-5BA8AFE3472E}"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a:lvl1pPr algn="ctr" defTabSz="914400" rtl="0" eaLnBrk="1" latinLnBrk="0" hangingPunct="1">
        <a:lnSpc>
          <a:spcPct val="90000"/>
        </a:lnSpc>
        <a:spcBef>
          <a:spcPct val="0"/>
        </a:spcBef>
        <a:buNone/>
        <a:defRPr sz="3600" b="0" kern="1200">
          <a:solidFill>
            <a:schemeClr val="tx1"/>
          </a:solidFill>
          <a:latin typeface="黑体" panose="02010609060101010101" pitchFamily="49" charset="-122"/>
          <a:ea typeface="黑体" panose="02010609060101010101" pitchFamily="49" charset="-122"/>
          <a:cs typeface="+mj-cs"/>
        </a:defRPr>
      </a:lvl1pPr>
    </p:titleStyle>
    <p:bodyStyle>
      <a:lvl1pPr marL="0" indent="0" algn="l" defTabSz="914400" rtl="0" eaLnBrk="1" latinLnBrk="0" hangingPunct="1">
        <a:lnSpc>
          <a:spcPct val="90000"/>
        </a:lnSpc>
        <a:spcBef>
          <a:spcPts val="1000"/>
        </a:spcBef>
        <a:buFont typeface="Arial" pitchFamily="34" charset="0"/>
        <a:buNone/>
        <a:defRPr sz="2400" b="0" i="0" kern="1200">
          <a:solidFill>
            <a:schemeClr val="tx1"/>
          </a:solidFill>
          <a:latin typeface="仿宋" panose="02010609060101010101" pitchFamily="49" charset="-122"/>
          <a:ea typeface="仿宋"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800" b="0" i="0" kern="1200">
          <a:solidFill>
            <a:schemeClr val="tx1"/>
          </a:solidFill>
          <a:latin typeface="仿宋" panose="02010609060101010101" pitchFamily="49" charset="-122"/>
          <a:ea typeface="仿宋" panose="02010609060101010101" pitchFamily="49" charset="-122"/>
          <a:cs typeface="+mn-cs"/>
        </a:defRPr>
      </a:lvl2pPr>
      <a:lvl3pPr marL="11430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仿宋" panose="02010609060101010101" pitchFamily="49" charset="-122"/>
          <a:ea typeface="仿宋" panose="02010609060101010101" pitchFamily="49" charset="-122"/>
          <a:cs typeface="+mn-cs"/>
        </a:defRPr>
      </a:lvl3pPr>
      <a:lvl4pPr marL="16002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仿宋" panose="02010609060101010101" pitchFamily="49" charset="-122"/>
          <a:ea typeface="仿宋" panose="02010609060101010101" pitchFamily="49" charset="-122"/>
          <a:cs typeface="+mn-cs"/>
        </a:defRPr>
      </a:lvl4pPr>
      <a:lvl5pPr marL="20574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仿宋" panose="02010609060101010101" pitchFamily="49" charset="-122"/>
          <a:ea typeface="仿宋" panose="020106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0" name="任意多边形: 形状 9"/>
          <p:cNvSpPr/>
          <p:nvPr userDrawn="1"/>
        </p:nvSpPr>
        <p:spPr>
          <a:xfrm>
            <a:off x="4205586" y="142210"/>
            <a:ext cx="1669449" cy="840868"/>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4" name="日期占位符 3"/>
          <p:cNvSpPr>
            <a:spLocks noGrp="1"/>
          </p:cNvSpPr>
          <p:nvPr>
            <p:ph type="dt" sz="half" idx="2"/>
          </p:nvPr>
        </p:nvSpPr>
        <p:spPr>
          <a:xfrm>
            <a:off x="693738" y="5256213"/>
            <a:ext cx="2266950" cy="3016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B79C48-5E8F-406D-8B43-A1DC3A93EEC0}" type="datetimeFigureOut">
              <a:rPr lang="zh-CN" altLang="en-US" smtClean="0"/>
              <a:t/>
            </a:fld>
            <a:endParaRPr lang="zh-CN" altLang="en-US"/>
          </a:p>
        </p:txBody>
      </p:sp>
      <p:sp>
        <p:nvSpPr>
          <p:cNvPr id="5" name="页脚占位符 4"/>
          <p:cNvSpPr>
            <a:spLocks noGrp="1"/>
          </p:cNvSpPr>
          <p:nvPr>
            <p:ph type="ftr" sz="quarter" idx="3"/>
          </p:nvPr>
        </p:nvSpPr>
        <p:spPr>
          <a:xfrm>
            <a:off x="3338513" y="5256213"/>
            <a:ext cx="3403600" cy="3016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7119938" y="5256213"/>
            <a:ext cx="2266950" cy="3016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3B4C4B-51BE-4C00-8A6B-5CB70D54E717}" type="slidenum">
              <a:rPr lang="zh-CN" altLang="en-US" smtClean="0"/>
              <a:t/>
            </a:fld>
            <a:endParaRPr lang="zh-CN" altLang="en-US"/>
          </a:p>
        </p:txBody>
      </p:sp>
      <p:sp>
        <p:nvSpPr>
          <p:cNvPr id="12" name="文本框 11"/>
          <p:cNvSpPr txBox="1"/>
          <p:nvPr userDrawn="1"/>
        </p:nvSpPr>
        <p:spPr>
          <a:xfrm>
            <a:off x="4453351" y="239478"/>
            <a:ext cx="1173918"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宋体" panose="02010600030101010101" pitchFamily="2" charset="-122"/>
                <a:ea typeface="宋体" panose="02010600030101010101" pitchFamily="2" charset="-122"/>
              </a:rPr>
              <a:t>目录</a:t>
            </a:r>
            <a:endParaRPr lang="zh-CN" altLang="en-US" sz="3600" b="1">
              <a:latin typeface="宋体" panose="02010600030101010101" pitchFamily="2" charset="-122"/>
              <a:ea typeface="宋体" panose="02010600030101010101" pitchFamily="2" charset="-122"/>
            </a:endParaRPr>
          </a:p>
        </p:txBody>
      </p:sp>
      <p:sp>
        <p:nvSpPr>
          <p:cNvPr id="14" name="文本占位符 13"/>
          <p:cNvSpPr>
            <a:spLocks noGrp="1"/>
          </p:cNvSpPr>
          <p:nvPr>
            <p:ph type="body" idx="1"/>
          </p:nvPr>
        </p:nvSpPr>
        <p:spPr>
          <a:xfrm>
            <a:off x="693738" y="1209601"/>
            <a:ext cx="8693150" cy="3758399"/>
          </a:xfrm>
          <a:prstGeom prst="rect">
            <a:avLst/>
          </a:prstGeom>
        </p:spPr>
        <p:txBody>
          <a:bodyPr vert="horz" lIns="91440" tIns="45720" rIns="91440" bIns="45720" rtlCol="0">
            <a:normAutofit/>
          </a:bodyPr>
          <a:lstStyle/>
          <a:p>
            <a:pPr lvl="0"/>
            <a:r>
              <a:rPr lang="zh-CN" altLang="en-US"/>
              <a:t>单击此处编辑母版文本样式</a:t>
            </a:r>
            <a:endParaRPr lang="en-US" altLang="zh-CN"/>
          </a:p>
          <a:p>
            <a:pPr lvl="0"/>
            <a:endParaRPr lang="en-US" altLang="zh-CN"/>
          </a:p>
          <a:p>
            <a:pPr lvl="0"/>
            <a:endParaRPr lang="en-US" altLang="zh-CN"/>
          </a:p>
          <a:p>
            <a:pPr lvl="0"/>
            <a:endParaRPr lang="en-US" altLang="zh-CN"/>
          </a:p>
          <a:p>
            <a:pPr lvl="0"/>
            <a:endParaRPr lang="en-US" altLang="zh-CN"/>
          </a:p>
          <a:p>
            <a:pPr lvl="0"/>
            <a:endParaRPr lang="zh-CN" altLang="en-US"/>
          </a:p>
        </p:txBody>
      </p:sp>
    </p:spTree>
  </p:cSld>
  <p:clrMap bg1="lt1" tx1="dk1" bg2="lt2" tx2="dk2" accent1="accent1" accent2="accent2" accent3="accent3" accent4="accent4" accent5="accent5" accent6="accent6" hlink="hlink" folHlink="folHlink"/>
  <p:sldLayoutIdLst>
    <p:sldLayoutId id="2147483664" r:id="rId1"/>
    <p:sldLayoutId id="2147483665" r:id="rId2"/>
  </p:sldLayoutIdLst>
  <p:transition/>
  <p:timing/>
  <p:txStyles>
    <p:titleStyle>
      <a:lvl1pPr algn="l" defTabSz="914400" rtl="0" eaLnBrk="1" latinLnBrk="0" hangingPunct="1">
        <a:lnSpc>
          <a:spcPct val="90000"/>
        </a:lnSpc>
        <a:spcBef>
          <a:spcPct val="0"/>
        </a:spcBef>
        <a:buNone/>
        <a:defRPr sz="4000" kern="1200">
          <a:solidFill>
            <a:schemeClr val="tx1"/>
          </a:solidFill>
          <a:latin typeface="黑体" panose="02010609060101010101" pitchFamily="49" charset="-122"/>
          <a:ea typeface="黑体" panose="02010609060101010101" pitchFamily="49"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400" kern="1200">
          <a:solidFill>
            <a:schemeClr val="tx1"/>
          </a:solidFill>
          <a:latin typeface="黑体" panose="02010609060101010101" pitchFamily="49" charset="-122"/>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94510"/>
            <a:ext cx="9540000" cy="720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3" name="任意多边形: 形状 2"/>
          <p:cNvSpPr/>
          <p:nvPr/>
        </p:nvSpPr>
        <p:spPr>
          <a:xfrm>
            <a:off x="7560000" y="5130000"/>
            <a:ext cx="252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4" name="任意多边形: 形状 3"/>
          <p:cNvSpPr/>
          <p:nvPr/>
        </p:nvSpPr>
        <p:spPr>
          <a:xfrm>
            <a:off x="900000" y="5130000"/>
            <a:ext cx="648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B2B2B2"/>
          </a:solidFill>
          <a:ln w="0">
            <a:solidFill>
              <a:srgbClr val="808080"/>
            </a:solid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5" name="任意多边形: 形状 4"/>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lIns="0" tIns="0" rIns="0" bIns="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rtl="0" hangingPunct="0">
              <a:buNone/>
            </a:pPr>
            <a:endParaRPr lang="en-US" sz="1800" b="1" kern="1200">
              <a:solidFill>
                <a:srgbClr val="FFFFFF"/>
              </a:solidFill>
              <a:latin typeface="Source Sans Pro Black" pitchFamily="34"/>
              <a:ea typeface="新宋体" panose="02010609030101010101" pitchFamily="2" charset="-122"/>
              <a:cs typeface="Tahoma" panose="020b0604030504040204" pitchFamily="2"/>
            </a:endParaRPr>
          </a:p>
        </p:txBody>
      </p:sp>
      <p:sp>
        <p:nvSpPr>
          <p:cNvPr id="6" name="标题占位符 5"/>
          <p:cNvSpPr txBox="1">
            <a:spLocks noGrp="1"/>
          </p:cNvSpPr>
          <p:nvPr>
            <p:ph type="title"/>
          </p:nvPr>
        </p:nvSpPr>
        <p:spPr>
          <a:xfrm>
            <a:off x="0" y="94509"/>
            <a:ext cx="9540000" cy="720000"/>
          </a:xfrm>
          <a:prstGeom prst="rect">
            <a:avLst/>
          </a:prstGeom>
          <a:noFill/>
          <a:ln>
            <a:noFill/>
          </a:ln>
        </p:spPr>
        <p:txBody>
          <a:bodyPr wrap="square" lIns="0" tIns="0" rIns="0" bIns="0" anchor="b" anchorCtr="0">
            <a:noAutofit/>
          </a:bodyPr>
          <a:lstStyle/>
          <a:p>
            <a:endParaRPr lang="en-US" altLang="zh-CN"/>
          </a:p>
        </p:txBody>
      </p:sp>
      <p:sp>
        <p:nvSpPr>
          <p:cNvPr id="7" name="文本占位符 6"/>
          <p:cNvSpPr txBox="1">
            <a:spLocks noGrp="1"/>
          </p:cNvSpPr>
          <p:nvPr>
            <p:ph type="body" idx="1"/>
          </p:nvPr>
        </p:nvSpPr>
        <p:spPr>
          <a:xfrm>
            <a:off x="360000" y="863745"/>
            <a:ext cx="9180000" cy="4217020"/>
          </a:xfrm>
          <a:prstGeom prst="rect">
            <a:avLst/>
          </a:prstGeom>
          <a:noFill/>
          <a:ln>
            <a:noFill/>
          </a:ln>
        </p:spPr>
        <p:txBody>
          <a:bodyPr lIns="0" tIns="0" rIns="0" bIns="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ltLang="zh-CN"/>
          </a:p>
        </p:txBody>
      </p:sp>
      <p:sp>
        <p:nvSpPr>
          <p:cNvPr id="8" name="任意多边形: 形状 7"/>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9" name="灯片编号占位符 8"/>
          <p:cNvSpPr txBox="1">
            <a:spLocks noGrp="1"/>
          </p:cNvSpPr>
          <p:nvPr>
            <p:ph type="sldNum" sz="quarter" idx="4"/>
          </p:nvPr>
        </p:nvSpPr>
        <p:spPr>
          <a:xfrm>
            <a:off x="-180000" y="5130000"/>
            <a:ext cx="126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5DE8DFDB-B5B6-4F90-9BCB-54075DC7E550}" type="slidenum">
              <a:rPr/>
              <a:t/>
            </a:fld>
            <a:endParaRPr lang="en-US"/>
          </a:p>
        </p:txBody>
      </p:sp>
      <p:sp>
        <p:nvSpPr>
          <p:cNvPr id="10" name="页脚占位符 9"/>
          <p:cNvSpPr txBox="1">
            <a:spLocks noGrp="1"/>
          </p:cNvSpPr>
          <p:nvPr>
            <p:ph type="ftr" sz="quarter" idx="3"/>
          </p:nvPr>
        </p:nvSpPr>
        <p:spPr>
          <a:xfrm>
            <a:off x="900000" y="5130000"/>
            <a:ext cx="648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日期占位符 10"/>
          <p:cNvSpPr txBox="1">
            <a:spLocks noGrp="1"/>
          </p:cNvSpPr>
          <p:nvPr>
            <p:ph type="dt" sz="half" idx="2"/>
          </p:nvPr>
        </p:nvSpPr>
        <p:spPr>
          <a:xfrm>
            <a:off x="7560000" y="5130000"/>
            <a:ext cx="2340000" cy="391320"/>
          </a:xfrm>
          <a:prstGeom prst="rect">
            <a:avLst/>
          </a:prstGeom>
          <a:noFill/>
          <a:ln>
            <a:noFill/>
          </a:ln>
        </p:spPr>
        <p:txBody>
          <a:bodyPr vert="horz" lIns="0" tIns="0" rIns="0" bIns="0" anchor="ctr" anchorCtr="0">
            <a:noAutofit/>
          </a:bodyPr>
          <a:lstStyle>
            <a:defPPr>
              <a:defRPr lang="zh-CN"/>
            </a:defPPr>
            <a:lvl1pPr marL="0" lvl="0" algn="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Lst>
  <p:transition/>
  <p:timing/>
  <p:hf hdr="0" ftr="0" dt="0"/>
  <p:txStyles>
    <p:titleStyle>
      <a:lvl1pPr algn="l" rtl="0" hangingPunct="1">
        <a:defRPr lang="en-US" altLang="zh-CN" sz="2400" b="1" i="0" u="none" strike="noStrike" kern="1200" cap="none">
          <a:ln>
            <a:noFill/>
          </a:ln>
          <a:solidFill>
            <a:srgbClr val="FFFFFF"/>
          </a:solidFill>
          <a:latin typeface="Source Sans Pro Black" pitchFamily="34"/>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itchFamily="34"/>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040241331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第</a:t>
            </a:r>
            <a:r>
              <a:rPr lang="en-US" altLang="zh-CN"/>
              <a:t>20</a:t>
            </a:r>
            <a:r>
              <a:rPr lang="zh-CN" altLang="en-US"/>
              <a:t>章 政府单位负债的核算</a:t>
            </a:r>
            <a:endParaRPr lang="zh-CN" altLang="en-US"/>
          </a:p>
        </p:txBody>
      </p:sp>
      <p:sp>
        <p:nvSpPr>
          <p:cNvPr id="3" name="内容占位符 2"/>
          <p:cNvSpPr>
            <a:spLocks noGrp="1"/>
          </p:cNvSpPr>
          <p:nvPr>
            <p:ph idx="1"/>
          </p:nvPr>
        </p:nvSpPr>
        <p:spPr>
          <a:xfrm>
            <a:off x="1179830" y="1911350"/>
            <a:ext cx="7968615" cy="2271395"/>
          </a:xfrm>
        </p:spPr>
        <p:txBody>
          <a:bodyPr/>
          <a:lstStyle/>
          <a:p>
            <a:pPr marL="0" indent="0">
              <a:buNone/>
            </a:pPr>
            <a:r>
              <a:rPr>
                <a:latin typeface="黑体" panose="02010609060101010101" pitchFamily="49" charset="-122"/>
                <a:ea typeface="黑体" panose="02010609060101010101" pitchFamily="49" charset="-122"/>
                <a:cs typeface="黑体" panose="02010609060101010101" pitchFamily="49" charset="-122"/>
              </a:rPr>
              <a:t>1.了解政府单位负债的类别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2.了解政府单位商业信用负债的核算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3.掌握政府单位金融负债的核算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4.掌握政府单位应缴财政款的核算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5.了解政府单位其他负债的核算</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p:cNvSpPr>
            <a:spLocks noGrp="1"/>
          </p:cNvSpPr>
          <p:nvPr>
            <p:ph idx="1"/>
          </p:nvPr>
        </p:nvSpPr>
        <p:spPr>
          <a:xfrm>
            <a:off x="867410" y="1438910"/>
            <a:ext cx="8345170" cy="3257550"/>
          </a:xfrm>
        </p:spPr>
        <p:txBody>
          <a:bodyPr/>
          <a:lstStyle/>
          <a:p>
            <a:pPr>
              <a:lnSpc>
                <a:spcPts val="3500"/>
              </a:lnSpc>
            </a:pPr>
            <a:r>
              <a:rPr lang="zh-CN" altLang="en-US"/>
              <a:t>政府单位负债概述</a:t>
            </a:r>
            <a:endParaRPr lang="zh-CN" altLang="en-US">
              <a:sym typeface="+mn-ea"/>
            </a:endParaRPr>
          </a:p>
          <a:p>
            <a:pPr>
              <a:lnSpc>
                <a:spcPts val="3500"/>
              </a:lnSpc>
            </a:pPr>
            <a:r>
              <a:rPr lang="zh-CN" altLang="en-US">
                <a:sym typeface="+mn-ea"/>
              </a:rPr>
              <a:t>商业信用负债的核算</a:t>
            </a:r>
            <a:endParaRPr lang="zh-CN" altLang="en-US">
              <a:sym typeface="+mn-ea"/>
            </a:endParaRPr>
          </a:p>
          <a:p>
            <a:pPr>
              <a:lnSpc>
                <a:spcPts val="3500"/>
              </a:lnSpc>
            </a:pPr>
            <a:r>
              <a:rPr lang="zh-CN" altLang="en-US">
                <a:sym typeface="+mn-ea"/>
              </a:rPr>
              <a:t>金融负债的核算</a:t>
            </a:r>
            <a:endParaRPr lang="zh-CN" altLang="en-US">
              <a:sym typeface="+mn-ea"/>
            </a:endParaRPr>
          </a:p>
          <a:p>
            <a:pPr algn="l">
              <a:lnSpc>
                <a:spcPts val="3500"/>
              </a:lnSpc>
            </a:pPr>
            <a:r>
              <a:rPr lang="zh-CN" altLang="en-US">
                <a:sym typeface="+mn-ea"/>
              </a:rPr>
              <a:t>税收财政负债的核算</a:t>
            </a:r>
            <a:endParaRPr lang="zh-CN" altLang="en-US">
              <a:sym typeface="+mn-ea"/>
            </a:endParaRPr>
          </a:p>
          <a:p>
            <a:pPr algn="l">
              <a:lnSpc>
                <a:spcPts val="3500"/>
              </a:lnSpc>
            </a:pPr>
            <a:r>
              <a:rPr lang="zh-CN" altLang="en-US">
                <a:sym typeface="+mn-ea"/>
              </a:rPr>
              <a:t>其他负债的核算</a:t>
            </a:r>
            <a:endParaRPr lang="zh-CN" altLang="en-US">
              <a:sym typeface="+mn-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4</a:t>
            </a:fld>
            <a:endParaRPr lang="zh-CN" altLang="en-US"/>
          </a:p>
        </p:txBody>
      </p:sp>
      <p:sp>
        <p:nvSpPr>
          <p:cNvPr id="4" name="标题 3"/>
          <p:cNvSpPr>
            <a:spLocks noGrp="1"/>
          </p:cNvSpPr>
          <p:nvPr>
            <p:ph type="title"/>
          </p:nvPr>
        </p:nvSpPr>
        <p:spPr/>
        <p:txBody>
          <a:bodyPr/>
          <a:lstStyle/>
          <a:p>
            <a:r>
              <a:rPr>
                <a:sym typeface="+mn-ea"/>
              </a:rPr>
              <a:t> 20</a:t>
            </a:r>
            <a:r>
              <a:rPr lang="zh-CN" altLang="en-US">
                <a:sym typeface="+mn-ea"/>
              </a:rPr>
              <a:t>.1 政府单位负债概述</a:t>
            </a:r>
            <a:endParaRPr lang="zh-CN" altLang="en-US">
              <a:sym typeface="+mn-ea"/>
            </a:endParaRPr>
          </a:p>
        </p:txBody>
      </p:sp>
      <p:sp>
        <p:nvSpPr>
          <p:cNvPr id="2" name="文本框 1"/>
          <p:cNvSpPr txBox="1"/>
          <p:nvPr/>
        </p:nvSpPr>
        <p:spPr>
          <a:xfrm>
            <a:off x="448310" y="936625"/>
            <a:ext cx="90303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latin typeface="黑体" panose="02010609060101010101" pitchFamily="49" charset="-122"/>
                <a:ea typeface="黑体" panose="02010609060101010101" pitchFamily="49" charset="-122"/>
                <a:cs typeface="黑体" panose="02010609060101010101" pitchFamily="49" charset="-122"/>
              </a:rPr>
              <a:t>政府单位负债：</a:t>
            </a:r>
            <a:r>
              <a:rPr lang="zh-CN" altLang="en-US">
                <a:latin typeface="黑体" panose="02010609060101010101" pitchFamily="49" charset="-122"/>
                <a:ea typeface="黑体" panose="02010609060101010101" pitchFamily="49" charset="-122"/>
                <a:cs typeface="黑体" panose="02010609060101010101" pitchFamily="49" charset="-122"/>
              </a:rPr>
              <a:t>政府单位过去的经济业务或者事项形成的、 预期会导致经济资源流出政府会计主体的现时义务。</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5" name="矩形 4"/>
          <p:cNvSpPr/>
          <p:nvPr/>
        </p:nvSpPr>
        <p:spPr>
          <a:xfrm>
            <a:off x="1423670" y="1896110"/>
            <a:ext cx="1529715" cy="380365"/>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t>政府单位负债</a:t>
            </a:r>
            <a:endParaRPr lang="zh-CN" altLang="en-US" sz="1400"/>
          </a:p>
        </p:txBody>
      </p:sp>
      <p:sp>
        <p:nvSpPr>
          <p:cNvPr id="12" name="矩形 11"/>
          <p:cNvSpPr/>
          <p:nvPr/>
        </p:nvSpPr>
        <p:spPr>
          <a:xfrm>
            <a:off x="5959475" y="1896110"/>
            <a:ext cx="1529715" cy="380365"/>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t>政府单位负债</a:t>
            </a:r>
            <a:endParaRPr lang="zh-CN" altLang="en-US" sz="1400"/>
          </a:p>
        </p:txBody>
      </p:sp>
      <p:sp>
        <p:nvSpPr>
          <p:cNvPr id="23" name="矩形 22"/>
          <p:cNvSpPr/>
          <p:nvPr/>
        </p:nvSpPr>
        <p:spPr>
          <a:xfrm>
            <a:off x="1080135" y="2687955"/>
            <a:ext cx="862965" cy="294005"/>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流动负债</a:t>
            </a:r>
            <a:endParaRPr lang="zh-CN" altLang="en-US" sz="1000">
              <a:solidFill>
                <a:schemeClr val="tx1"/>
              </a:solidFill>
            </a:endParaRPr>
          </a:p>
        </p:txBody>
      </p:sp>
      <p:sp>
        <p:nvSpPr>
          <p:cNvPr id="26" name="矩形 25"/>
          <p:cNvSpPr/>
          <p:nvPr/>
        </p:nvSpPr>
        <p:spPr>
          <a:xfrm>
            <a:off x="2334260" y="2687955"/>
            <a:ext cx="863600" cy="294005"/>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非流动负债</a:t>
            </a:r>
            <a:endParaRPr lang="zh-CN" altLang="en-US" sz="1000">
              <a:solidFill>
                <a:schemeClr val="tx1"/>
              </a:solidFill>
            </a:endParaRPr>
          </a:p>
        </p:txBody>
      </p:sp>
      <p:sp>
        <p:nvSpPr>
          <p:cNvPr id="27" name="矩形 26"/>
          <p:cNvSpPr/>
          <p:nvPr/>
        </p:nvSpPr>
        <p:spPr>
          <a:xfrm>
            <a:off x="1383030" y="3580765"/>
            <a:ext cx="24447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应 付职工薪酬</a:t>
            </a:r>
            <a:endParaRPr lang="zh-CN" altLang="en-US" sz="1000">
              <a:solidFill>
                <a:schemeClr val="tx1"/>
              </a:solidFill>
            </a:endParaRPr>
          </a:p>
        </p:txBody>
      </p:sp>
      <p:sp>
        <p:nvSpPr>
          <p:cNvPr id="28" name="矩形 27"/>
          <p:cNvSpPr/>
          <p:nvPr/>
        </p:nvSpPr>
        <p:spPr>
          <a:xfrm>
            <a:off x="982345" y="3580765"/>
            <a:ext cx="23431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应付及预收款项</a:t>
            </a:r>
            <a:endParaRPr lang="zh-CN" altLang="en-US" sz="1000">
              <a:solidFill>
                <a:schemeClr val="tx1"/>
              </a:solidFill>
            </a:endParaRPr>
          </a:p>
        </p:txBody>
      </p:sp>
      <p:sp>
        <p:nvSpPr>
          <p:cNvPr id="29" name="矩形 28"/>
          <p:cNvSpPr/>
          <p:nvPr/>
        </p:nvSpPr>
        <p:spPr>
          <a:xfrm>
            <a:off x="1784985" y="3580765"/>
            <a:ext cx="24447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应缴款项</a:t>
            </a:r>
            <a:endParaRPr lang="zh-CN" altLang="en-US" sz="1000">
              <a:solidFill>
                <a:schemeClr val="tx1"/>
              </a:solidFill>
            </a:endParaRPr>
          </a:p>
        </p:txBody>
      </p:sp>
      <p:sp>
        <p:nvSpPr>
          <p:cNvPr id="30" name="矩形 29"/>
          <p:cNvSpPr/>
          <p:nvPr/>
        </p:nvSpPr>
        <p:spPr>
          <a:xfrm>
            <a:off x="2953385" y="3580765"/>
            <a:ext cx="24447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金融机构长期借款</a:t>
            </a:r>
            <a:endParaRPr lang="zh-CN" altLang="en-US" sz="1000">
              <a:solidFill>
                <a:schemeClr val="tx1"/>
              </a:solidFill>
            </a:endParaRPr>
          </a:p>
        </p:txBody>
      </p:sp>
      <p:sp>
        <p:nvSpPr>
          <p:cNvPr id="31" name="矩形 30"/>
          <p:cNvSpPr/>
          <p:nvPr/>
        </p:nvSpPr>
        <p:spPr>
          <a:xfrm>
            <a:off x="2359660" y="3580765"/>
            <a:ext cx="23431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长期应付 款</a:t>
            </a:r>
            <a:endParaRPr lang="zh-CN" altLang="en-US" sz="1000">
              <a:solidFill>
                <a:schemeClr val="tx1"/>
              </a:solidFill>
            </a:endParaRPr>
          </a:p>
        </p:txBody>
      </p:sp>
      <p:sp>
        <p:nvSpPr>
          <p:cNvPr id="32" name="矩形 31"/>
          <p:cNvSpPr/>
          <p:nvPr/>
        </p:nvSpPr>
        <p:spPr>
          <a:xfrm>
            <a:off x="4041140" y="2687955"/>
            <a:ext cx="988695" cy="294005"/>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商业信用负债</a:t>
            </a:r>
            <a:endParaRPr lang="zh-CN" altLang="en-US" sz="1000">
              <a:solidFill>
                <a:schemeClr val="tx1"/>
              </a:solidFill>
            </a:endParaRPr>
          </a:p>
        </p:txBody>
      </p:sp>
      <p:sp>
        <p:nvSpPr>
          <p:cNvPr id="33" name="矩形 32"/>
          <p:cNvSpPr/>
          <p:nvPr/>
        </p:nvSpPr>
        <p:spPr>
          <a:xfrm>
            <a:off x="4350385" y="3580765"/>
            <a:ext cx="24447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应付职工薪酬</a:t>
            </a:r>
            <a:endParaRPr lang="zh-CN" altLang="en-US" sz="1000">
              <a:solidFill>
                <a:schemeClr val="tx1"/>
              </a:solidFill>
            </a:endParaRPr>
          </a:p>
        </p:txBody>
      </p:sp>
      <p:sp>
        <p:nvSpPr>
          <p:cNvPr id="34" name="矩形 33"/>
          <p:cNvSpPr/>
          <p:nvPr/>
        </p:nvSpPr>
        <p:spPr>
          <a:xfrm>
            <a:off x="3927475" y="3580765"/>
            <a:ext cx="23431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应付账款</a:t>
            </a:r>
            <a:endParaRPr lang="zh-CN" altLang="en-US" sz="1000">
              <a:solidFill>
                <a:schemeClr val="tx1"/>
              </a:solidFill>
            </a:endParaRPr>
          </a:p>
        </p:txBody>
      </p:sp>
      <p:sp>
        <p:nvSpPr>
          <p:cNvPr id="35" name="矩形 34"/>
          <p:cNvSpPr/>
          <p:nvPr/>
        </p:nvSpPr>
        <p:spPr>
          <a:xfrm>
            <a:off x="4783455" y="3580765"/>
            <a:ext cx="24447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应付票据</a:t>
            </a:r>
            <a:endParaRPr lang="zh-CN" altLang="en-US" sz="1000">
              <a:solidFill>
                <a:schemeClr val="tx1"/>
              </a:solidFill>
            </a:endParaRPr>
          </a:p>
        </p:txBody>
      </p:sp>
      <p:sp>
        <p:nvSpPr>
          <p:cNvPr id="36" name="矩形 35"/>
          <p:cNvSpPr/>
          <p:nvPr/>
        </p:nvSpPr>
        <p:spPr>
          <a:xfrm>
            <a:off x="5592445" y="2687955"/>
            <a:ext cx="862965" cy="294005"/>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金融负债</a:t>
            </a:r>
            <a:endParaRPr lang="zh-CN" altLang="en-US" sz="1000">
              <a:solidFill>
                <a:schemeClr val="tx1"/>
              </a:solidFill>
            </a:endParaRPr>
          </a:p>
        </p:txBody>
      </p:sp>
      <p:sp>
        <p:nvSpPr>
          <p:cNvPr id="37" name="矩形 36"/>
          <p:cNvSpPr/>
          <p:nvPr/>
        </p:nvSpPr>
        <p:spPr>
          <a:xfrm>
            <a:off x="5901690" y="3580765"/>
            <a:ext cx="24447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长期借款</a:t>
            </a:r>
            <a:endParaRPr lang="zh-CN" altLang="en-US" sz="1000">
              <a:solidFill>
                <a:schemeClr val="tx1"/>
              </a:solidFill>
            </a:endParaRPr>
          </a:p>
        </p:txBody>
      </p:sp>
      <p:sp>
        <p:nvSpPr>
          <p:cNvPr id="38" name="矩形 37"/>
          <p:cNvSpPr/>
          <p:nvPr/>
        </p:nvSpPr>
        <p:spPr>
          <a:xfrm>
            <a:off x="5478780" y="3580765"/>
            <a:ext cx="23431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短期借款</a:t>
            </a:r>
            <a:endParaRPr lang="zh-CN" altLang="en-US" sz="1000">
              <a:solidFill>
                <a:schemeClr val="tx1"/>
              </a:solidFill>
            </a:endParaRPr>
          </a:p>
        </p:txBody>
      </p:sp>
      <p:sp>
        <p:nvSpPr>
          <p:cNvPr id="39" name="矩形 38"/>
          <p:cNvSpPr/>
          <p:nvPr/>
        </p:nvSpPr>
        <p:spPr>
          <a:xfrm>
            <a:off x="6334760" y="3580765"/>
            <a:ext cx="24447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应付利息</a:t>
            </a:r>
            <a:endParaRPr lang="zh-CN" altLang="en-US" sz="1000">
              <a:solidFill>
                <a:schemeClr val="tx1"/>
              </a:solidFill>
            </a:endParaRPr>
          </a:p>
        </p:txBody>
      </p:sp>
      <p:sp>
        <p:nvSpPr>
          <p:cNvPr id="40" name="矩形 39"/>
          <p:cNvSpPr/>
          <p:nvPr/>
        </p:nvSpPr>
        <p:spPr>
          <a:xfrm>
            <a:off x="7001510" y="2687955"/>
            <a:ext cx="986789" cy="294005"/>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税收财政负债</a:t>
            </a:r>
            <a:endParaRPr lang="zh-CN" altLang="en-US" sz="1000">
              <a:solidFill>
                <a:schemeClr val="tx1"/>
              </a:solidFill>
            </a:endParaRPr>
          </a:p>
        </p:txBody>
      </p:sp>
      <p:sp>
        <p:nvSpPr>
          <p:cNvPr id="41" name="矩形 40"/>
          <p:cNvSpPr/>
          <p:nvPr/>
        </p:nvSpPr>
        <p:spPr>
          <a:xfrm>
            <a:off x="7310755" y="3580765"/>
            <a:ext cx="24447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其他应交税费</a:t>
            </a:r>
            <a:endParaRPr lang="zh-CN" altLang="en-US" sz="1000">
              <a:solidFill>
                <a:schemeClr val="tx1"/>
              </a:solidFill>
            </a:endParaRPr>
          </a:p>
        </p:txBody>
      </p:sp>
      <p:sp>
        <p:nvSpPr>
          <p:cNvPr id="42" name="矩形 41"/>
          <p:cNvSpPr/>
          <p:nvPr/>
        </p:nvSpPr>
        <p:spPr>
          <a:xfrm>
            <a:off x="6887845" y="3580765"/>
            <a:ext cx="23431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应交增值税</a:t>
            </a:r>
            <a:endParaRPr lang="zh-CN" altLang="en-US" sz="1000">
              <a:solidFill>
                <a:schemeClr val="tx1"/>
              </a:solidFill>
            </a:endParaRPr>
          </a:p>
        </p:txBody>
      </p:sp>
      <p:sp>
        <p:nvSpPr>
          <p:cNvPr id="43" name="矩形 42"/>
          <p:cNvSpPr/>
          <p:nvPr/>
        </p:nvSpPr>
        <p:spPr>
          <a:xfrm>
            <a:off x="7743825" y="3580765"/>
            <a:ext cx="24447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应交财政款</a:t>
            </a:r>
            <a:endParaRPr lang="zh-CN" altLang="en-US" sz="1000">
              <a:solidFill>
                <a:schemeClr val="tx1"/>
              </a:solidFill>
            </a:endParaRPr>
          </a:p>
        </p:txBody>
      </p:sp>
      <p:sp>
        <p:nvSpPr>
          <p:cNvPr id="44" name="矩形 43"/>
          <p:cNvSpPr/>
          <p:nvPr/>
        </p:nvSpPr>
        <p:spPr>
          <a:xfrm>
            <a:off x="8432800" y="2687955"/>
            <a:ext cx="862965" cy="294005"/>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其他负债</a:t>
            </a:r>
            <a:endParaRPr lang="zh-CN" altLang="en-US" sz="1000">
              <a:solidFill>
                <a:schemeClr val="tx1"/>
              </a:solidFill>
            </a:endParaRPr>
          </a:p>
        </p:txBody>
      </p:sp>
      <p:sp>
        <p:nvSpPr>
          <p:cNvPr id="45" name="矩形 44"/>
          <p:cNvSpPr/>
          <p:nvPr/>
        </p:nvSpPr>
        <p:spPr>
          <a:xfrm>
            <a:off x="8742045" y="3580765"/>
            <a:ext cx="24447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预提费用</a:t>
            </a:r>
            <a:endParaRPr lang="zh-CN" altLang="en-US" sz="1000">
              <a:solidFill>
                <a:schemeClr val="tx1"/>
              </a:solidFill>
            </a:endParaRPr>
          </a:p>
        </p:txBody>
      </p:sp>
      <p:sp>
        <p:nvSpPr>
          <p:cNvPr id="46" name="矩形 45"/>
          <p:cNvSpPr/>
          <p:nvPr/>
        </p:nvSpPr>
        <p:spPr>
          <a:xfrm>
            <a:off x="8319135" y="3580765"/>
            <a:ext cx="23431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应付政府补贴款</a:t>
            </a:r>
            <a:endParaRPr lang="zh-CN" altLang="en-US" sz="1000">
              <a:solidFill>
                <a:schemeClr val="tx1"/>
              </a:solidFill>
            </a:endParaRPr>
          </a:p>
        </p:txBody>
      </p:sp>
      <p:sp>
        <p:nvSpPr>
          <p:cNvPr id="47" name="矩形 46"/>
          <p:cNvSpPr/>
          <p:nvPr/>
        </p:nvSpPr>
        <p:spPr>
          <a:xfrm>
            <a:off x="9175115" y="3580765"/>
            <a:ext cx="244475" cy="122682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000">
                <a:solidFill>
                  <a:schemeClr val="tx1"/>
                </a:solidFill>
              </a:rPr>
              <a:t>预计负债</a:t>
            </a:r>
            <a:endParaRPr lang="zh-CN" altLang="en-US" sz="1000">
              <a:solidFill>
                <a:schemeClr val="tx1"/>
              </a:solidFill>
            </a:endParaRPr>
          </a:p>
        </p:txBody>
      </p:sp>
      <p:sp>
        <p:nvSpPr>
          <p:cNvPr id="48" name="文本框 47"/>
          <p:cNvSpPr txBox="1"/>
          <p:nvPr/>
        </p:nvSpPr>
        <p:spPr>
          <a:xfrm>
            <a:off x="9366885" y="3731260"/>
            <a:ext cx="30988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9" name="直接连接符 48"/>
          <p:cNvCxnSpPr/>
          <p:nvPr/>
        </p:nvCxnSpPr>
        <p:spPr>
          <a:xfrm flipH="1">
            <a:off x="3529965" y="1765935"/>
            <a:ext cx="0" cy="3235960"/>
          </a:xfrm>
          <a:prstGeom prst="line">
            <a:avLst/>
          </a:prstGeom>
          <a:ln w="12700" cmpd="sng">
            <a:solidFill>
              <a:schemeClr val="accent1">
                <a:shade val="50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50" name="直接连接符 49"/>
          <p:cNvCxnSpPr>
            <a:stCxn id="5" idx="2"/>
            <a:endCxn id="23" idx="0"/>
          </p:cNvCxnSpPr>
          <p:nvPr/>
        </p:nvCxnSpPr>
        <p:spPr>
          <a:xfrm flipH="1">
            <a:off x="1511935" y="2276475"/>
            <a:ext cx="676910" cy="41148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直接连接符 50"/>
          <p:cNvCxnSpPr>
            <a:stCxn id="5" idx="2"/>
            <a:endCxn id="26" idx="0"/>
          </p:cNvCxnSpPr>
          <p:nvPr/>
        </p:nvCxnSpPr>
        <p:spPr>
          <a:xfrm>
            <a:off x="2188845" y="2276475"/>
            <a:ext cx="577215" cy="41148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直接连接符 51"/>
          <p:cNvCxnSpPr>
            <a:stCxn id="26" idx="2"/>
            <a:endCxn id="31" idx="0"/>
          </p:cNvCxnSpPr>
          <p:nvPr/>
        </p:nvCxnSpPr>
        <p:spPr>
          <a:xfrm flipH="1">
            <a:off x="2477135" y="2981960"/>
            <a:ext cx="288925"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直接连接符 52"/>
          <p:cNvCxnSpPr>
            <a:stCxn id="23" idx="2"/>
            <a:endCxn id="27" idx="0"/>
          </p:cNvCxnSpPr>
          <p:nvPr/>
        </p:nvCxnSpPr>
        <p:spPr>
          <a:xfrm flipH="1">
            <a:off x="1505585" y="2981960"/>
            <a:ext cx="6350"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直接连接符 53"/>
          <p:cNvCxnSpPr>
            <a:stCxn id="23" idx="2"/>
            <a:endCxn id="29" idx="0"/>
          </p:cNvCxnSpPr>
          <p:nvPr/>
        </p:nvCxnSpPr>
        <p:spPr>
          <a:xfrm>
            <a:off x="1511935" y="2981960"/>
            <a:ext cx="395605"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直接连接符 54"/>
          <p:cNvCxnSpPr/>
          <p:nvPr/>
        </p:nvCxnSpPr>
        <p:spPr>
          <a:xfrm flipH="1">
            <a:off x="983615" y="2981960"/>
            <a:ext cx="528320"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直接连接符 55"/>
          <p:cNvCxnSpPr>
            <a:endCxn id="30" idx="0"/>
          </p:cNvCxnSpPr>
          <p:nvPr/>
        </p:nvCxnSpPr>
        <p:spPr>
          <a:xfrm>
            <a:off x="2766060" y="2981960"/>
            <a:ext cx="309880"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直接连接符 56"/>
          <p:cNvCxnSpPr>
            <a:stCxn id="32" idx="2"/>
            <a:endCxn id="34" idx="0"/>
          </p:cNvCxnSpPr>
          <p:nvPr/>
        </p:nvCxnSpPr>
        <p:spPr>
          <a:xfrm flipH="1">
            <a:off x="4044633" y="2981960"/>
            <a:ext cx="490855"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直接连接符 57"/>
          <p:cNvCxnSpPr>
            <a:stCxn id="32" idx="2"/>
            <a:endCxn id="33" idx="0"/>
          </p:cNvCxnSpPr>
          <p:nvPr/>
        </p:nvCxnSpPr>
        <p:spPr>
          <a:xfrm flipH="1">
            <a:off x="4472623" y="2981960"/>
            <a:ext cx="62865"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直接连接符 58"/>
          <p:cNvCxnSpPr>
            <a:stCxn id="32" idx="2"/>
            <a:endCxn id="35" idx="0"/>
          </p:cNvCxnSpPr>
          <p:nvPr/>
        </p:nvCxnSpPr>
        <p:spPr>
          <a:xfrm>
            <a:off x="4535488" y="2981960"/>
            <a:ext cx="370205"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60" name="直接连接符 59"/>
          <p:cNvCxnSpPr>
            <a:stCxn id="36" idx="2"/>
            <a:endCxn id="38" idx="0"/>
          </p:cNvCxnSpPr>
          <p:nvPr/>
        </p:nvCxnSpPr>
        <p:spPr>
          <a:xfrm flipH="1">
            <a:off x="5596255" y="2981960"/>
            <a:ext cx="427990"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直接连接符 60"/>
          <p:cNvCxnSpPr>
            <a:endCxn id="37" idx="0"/>
          </p:cNvCxnSpPr>
          <p:nvPr/>
        </p:nvCxnSpPr>
        <p:spPr>
          <a:xfrm flipH="1">
            <a:off x="6024245" y="2981960"/>
            <a:ext cx="0"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直接连接符 61"/>
          <p:cNvCxnSpPr>
            <a:stCxn id="36" idx="2"/>
            <a:endCxn id="39" idx="0"/>
          </p:cNvCxnSpPr>
          <p:nvPr/>
        </p:nvCxnSpPr>
        <p:spPr>
          <a:xfrm>
            <a:off x="6024245" y="2981960"/>
            <a:ext cx="433070"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63" name="直接连接符 62"/>
          <p:cNvCxnSpPr>
            <a:stCxn id="40" idx="2"/>
            <a:endCxn id="42" idx="0"/>
          </p:cNvCxnSpPr>
          <p:nvPr/>
        </p:nvCxnSpPr>
        <p:spPr>
          <a:xfrm flipH="1">
            <a:off x="7005003" y="2981960"/>
            <a:ext cx="489902"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64" name="直接连接符 63"/>
          <p:cNvCxnSpPr>
            <a:endCxn id="41" idx="0"/>
          </p:cNvCxnSpPr>
          <p:nvPr/>
        </p:nvCxnSpPr>
        <p:spPr>
          <a:xfrm flipH="1">
            <a:off x="7433310" y="2990215"/>
            <a:ext cx="0" cy="59055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直接连接符 64"/>
          <p:cNvCxnSpPr>
            <a:stCxn id="40" idx="2"/>
            <a:endCxn id="43" idx="0"/>
          </p:cNvCxnSpPr>
          <p:nvPr/>
        </p:nvCxnSpPr>
        <p:spPr>
          <a:xfrm>
            <a:off x="7494905" y="2981960"/>
            <a:ext cx="371158"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直接连接符 65"/>
          <p:cNvCxnSpPr>
            <a:stCxn id="44" idx="2"/>
            <a:endCxn id="46" idx="0"/>
          </p:cNvCxnSpPr>
          <p:nvPr/>
        </p:nvCxnSpPr>
        <p:spPr>
          <a:xfrm flipH="1">
            <a:off x="8436610" y="2981960"/>
            <a:ext cx="427990"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67" name="直接连接符 66"/>
          <p:cNvCxnSpPr>
            <a:stCxn id="44" idx="2"/>
            <a:endCxn id="45" idx="0"/>
          </p:cNvCxnSpPr>
          <p:nvPr/>
        </p:nvCxnSpPr>
        <p:spPr>
          <a:xfrm flipH="1">
            <a:off x="8864600" y="2981960"/>
            <a:ext cx="0" cy="598805"/>
          </a:xfrm>
          <a:prstGeom prst="line">
            <a:avLst/>
          </a:prstGeom>
        </p:spPr>
        <p:style>
          <a:lnRef idx="1">
            <a:schemeClr val="accent1"/>
          </a:lnRef>
          <a:fillRef idx="0">
            <a:schemeClr val="accent1"/>
          </a:fillRef>
          <a:effectRef idx="0">
            <a:schemeClr val="accent1"/>
          </a:effectRef>
          <a:fontRef idx="minor">
            <a:schemeClr val="tx1"/>
          </a:fontRef>
        </p:style>
      </p:cxnSp>
      <p:cxnSp>
        <p:nvCxnSpPr>
          <p:cNvPr id="68" name="直接连接符 67"/>
          <p:cNvCxnSpPr>
            <a:stCxn id="44" idx="2"/>
            <a:endCxn id="47" idx="0"/>
          </p:cNvCxnSpPr>
          <p:nvPr/>
        </p:nvCxnSpPr>
        <p:spPr>
          <a:xfrm>
            <a:off x="8864600" y="2981960"/>
            <a:ext cx="433070" cy="598805"/>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574675" y="1002030"/>
            <a:ext cx="8733790" cy="3863340"/>
          </a:xfrm>
        </p:spPr>
        <p:txBody>
          <a:bodyPr>
            <a:normAutofit fontScale="92500" lnSpcReduction="10000"/>
          </a:bodyPr>
          <a:lstStyle/>
          <a:p>
            <a:r>
              <a:rPr lang="zh-CN" altLang="en-US" sz="1600" b="1">
                <a:solidFill>
                  <a:srgbClr val="FF0000"/>
                </a:solidFill>
                <a:effectLst/>
                <a:latin typeface="黑体" panose="02010609060101010101" pitchFamily="49" charset="-122"/>
                <a:ea typeface="黑体" panose="02010609060101010101" pitchFamily="49" charset="-122"/>
                <a:cs typeface="黑体" panose="02010609060101010101" pitchFamily="49" charset="-122"/>
              </a:rPr>
              <a:t>应付职工薪酬：</a:t>
            </a:r>
            <a:r>
              <a:rPr lang="zh-CN" altLang="en-US" sz="1600">
                <a:effectLst/>
                <a:latin typeface="黑体" panose="02010609060101010101" pitchFamily="49" charset="-122"/>
                <a:ea typeface="黑体" panose="02010609060101010101" pitchFamily="49" charset="-122"/>
                <a:cs typeface="黑体" panose="02010609060101010101" pitchFamily="49" charset="-122"/>
              </a:rPr>
              <a:t>是政府单位按照有关规定应付给职工 (含长期聘用人员)及为职工 支付的各种薪酬</a:t>
            </a:r>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sz="1600">
                <a:effectLst/>
                <a:latin typeface="黑体" panose="02010609060101010101" pitchFamily="49" charset="-122"/>
                <a:ea typeface="黑体" panose="02010609060101010101" pitchFamily="49" charset="-122"/>
                <a:cs typeface="黑体" panose="02010609060101010101" pitchFamily="49" charset="-122"/>
              </a:rPr>
              <a:t>基本工资</a:t>
            </a:r>
            <a:endParaRPr sz="1600">
              <a:effectLst/>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sz="1600">
                <a:effectLst/>
                <a:latin typeface="黑体" panose="02010609060101010101" pitchFamily="49" charset="-122"/>
                <a:ea typeface="黑体" panose="02010609060101010101" pitchFamily="49" charset="-122"/>
                <a:cs typeface="黑体" panose="02010609060101010101" pitchFamily="49" charset="-122"/>
              </a:rPr>
              <a:t>国家统一规定的津贴补贴</a:t>
            </a:r>
            <a:endParaRPr sz="1600">
              <a:effectLst/>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sz="1600">
                <a:effectLst/>
                <a:latin typeface="黑体" panose="02010609060101010101" pitchFamily="49" charset="-122"/>
                <a:ea typeface="黑体" panose="02010609060101010101" pitchFamily="49" charset="-122"/>
                <a:cs typeface="黑体" panose="02010609060101010101" pitchFamily="49" charset="-122"/>
              </a:rPr>
              <a:t>规范津贴补贴 (绩效工资)</a:t>
            </a:r>
            <a:endParaRPr sz="1600">
              <a:effectLst/>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sz="1600">
                <a:effectLst/>
                <a:latin typeface="黑体" panose="02010609060101010101" pitchFamily="49" charset="-122"/>
                <a:ea typeface="黑体" panose="02010609060101010101" pitchFamily="49" charset="-122"/>
                <a:cs typeface="黑体" panose="02010609060101010101" pitchFamily="49" charset="-122"/>
              </a:rPr>
              <a:t>改革性补贴</a:t>
            </a:r>
            <a:endParaRPr sz="1600">
              <a:effectLst/>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sz="1600">
                <a:effectLst/>
                <a:latin typeface="黑体" panose="02010609060101010101" pitchFamily="49" charset="-122"/>
                <a:ea typeface="黑体" panose="02010609060101010101" pitchFamily="49" charset="-122"/>
                <a:cs typeface="黑体" panose="02010609060101010101" pitchFamily="49" charset="-122"/>
              </a:rPr>
              <a:t>社会保险费</a:t>
            </a:r>
            <a:endParaRPr sz="1600">
              <a:effectLst/>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sz="1600">
                <a:effectLst/>
                <a:latin typeface="黑体" panose="02010609060101010101" pitchFamily="49" charset="-122"/>
                <a:ea typeface="黑体" panose="02010609060101010101" pitchFamily="49" charset="-122"/>
                <a:cs typeface="黑体" panose="02010609060101010101" pitchFamily="49" charset="-122"/>
              </a:rPr>
              <a:t>住房公积金</a:t>
            </a:r>
            <a:endParaRPr sz="1600">
              <a:effectLst/>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sz="1600">
                <a:effectLst/>
                <a:latin typeface="黑体" panose="02010609060101010101" pitchFamily="49" charset="-122"/>
                <a:ea typeface="黑体" panose="02010609060101010101" pitchFamily="49" charset="-122"/>
                <a:cs typeface="黑体" panose="02010609060101010101" pitchFamily="49" charset="-122"/>
              </a:rPr>
              <a:t>奖金等</a:t>
            </a:r>
            <a:endParaRPr sz="1600">
              <a:effectLst/>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endParaRPr sz="1600">
              <a:effectLst/>
              <a:latin typeface="黑体" panose="02010609060101010101" pitchFamily="49" charset="-122"/>
              <a:ea typeface="黑体" panose="02010609060101010101" pitchFamily="49" charset="-122"/>
              <a:cs typeface="黑体" panose="02010609060101010101" pitchFamily="49" charset="-122"/>
            </a:endParaRPr>
          </a:p>
          <a:p>
            <a:pPr>
              <a:buFont typeface="Arial" pitchFamily="34" charset="0"/>
            </a:pPr>
            <a:r>
              <a:rPr sz="1600">
                <a:effectLst/>
                <a:latin typeface="黑体" panose="02010609060101010101" pitchFamily="49" charset="-122"/>
                <a:ea typeface="黑体" panose="02010609060101010101" pitchFamily="49" charset="-122"/>
                <a:cs typeface="黑体" panose="02010609060101010101" pitchFamily="49" charset="-122"/>
              </a:rPr>
              <a:t>社会保险费和住房公积金分为两部分:</a:t>
            </a:r>
            <a:endParaRPr sz="1600">
              <a:effectLst/>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sz="1600">
                <a:effectLst/>
                <a:latin typeface="黑体" panose="02010609060101010101" pitchFamily="49" charset="-122"/>
                <a:ea typeface="黑体" panose="02010609060101010101" pitchFamily="49" charset="-122"/>
                <a:cs typeface="黑体" panose="02010609060101010101" pitchFamily="49" charset="-122"/>
              </a:rPr>
              <a:t>一部分是应该由职工个人承担的,政府单位只负责代扣代缴</a:t>
            </a:r>
            <a:r>
              <a:rPr lang="zh-CN" altLang="en-US" sz="1600">
                <a:effectLst/>
                <a:latin typeface="黑体" panose="02010609060101010101" pitchFamily="49" charset="-122"/>
                <a:ea typeface="黑体" panose="02010609060101010101" pitchFamily="49" charset="-122"/>
                <a:cs typeface="黑体" panose="02010609060101010101" pitchFamily="49" charset="-122"/>
              </a:rPr>
              <a:t>；</a:t>
            </a:r>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a:p>
            <a:pPr marL="285750" indent="-285750">
              <a:buFont typeface="Arial" pitchFamily="34" charset="0"/>
              <a:buChar char="•"/>
            </a:pPr>
            <a:r>
              <a:rPr sz="1600">
                <a:effectLst/>
                <a:latin typeface="黑体" panose="02010609060101010101" pitchFamily="49" charset="-122"/>
                <a:ea typeface="黑体" panose="02010609060101010101" pitchFamily="49" charset="-122"/>
                <a:cs typeface="黑体" panose="02010609060101010101" pitchFamily="49" charset="-122"/>
              </a:rPr>
              <a:t>另一部分是按照规定由单位承担的,需要由单位直接缴纳</a:t>
            </a:r>
            <a:endParaRPr sz="1600">
              <a:effectLst/>
              <a:latin typeface="黑体" panose="02010609060101010101" pitchFamily="49" charset="-122"/>
              <a:ea typeface="黑体" panose="02010609060101010101" pitchFamily="49" charset="-122"/>
              <a:cs typeface="黑体" panose="02010609060101010101" pitchFamily="49" charset="-122"/>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5</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.2.1 应付职工薪酬的核算</a:t>
            </a:r>
            <a:endParaRPr lang="zh-CN" altLang="en-US">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574675" y="1002030"/>
            <a:ext cx="8733790" cy="3607435"/>
          </a:xfrm>
        </p:spPr>
        <p:txBody>
          <a:bodyPr>
            <a:normAutofit/>
          </a:bodyPr>
          <a:lstStyle/>
          <a:p>
            <a:r>
              <a:rPr lang="zh-CN" altLang="en-US" sz="1600">
                <a:effectLst/>
                <a:latin typeface="黑体" panose="02010609060101010101" pitchFamily="49" charset="-122"/>
                <a:ea typeface="黑体" panose="02010609060101010101" pitchFamily="49" charset="-122"/>
                <a:cs typeface="黑体" panose="02010609060101010101" pitchFamily="49" charset="-122"/>
              </a:rPr>
              <a:t>科目设置：</a:t>
            </a:r>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a:p>
            <a:r>
              <a:rPr lang="zh-CN" altLang="en-US" sz="1600" b="1">
                <a:solidFill>
                  <a:srgbClr val="FF0000"/>
                </a:solidFill>
                <a:effectLst/>
                <a:latin typeface="黑体" panose="02010609060101010101" pitchFamily="49" charset="-122"/>
                <a:ea typeface="黑体" panose="02010609060101010101" pitchFamily="49" charset="-122"/>
                <a:cs typeface="黑体" panose="02010609060101010101" pitchFamily="49" charset="-122"/>
              </a:rPr>
              <a:t>“应付职工薪酬”</a:t>
            </a:r>
            <a:r>
              <a:rPr lang="zh-CN" altLang="en-US" sz="1600">
                <a:effectLst/>
                <a:latin typeface="黑体" panose="02010609060101010101" pitchFamily="49" charset="-122"/>
                <a:ea typeface="黑体" panose="02010609060101010101" pitchFamily="49" charset="-122"/>
                <a:cs typeface="黑体" panose="02010609060101010101" pitchFamily="49" charset="-122"/>
              </a:rPr>
              <a:t>总账科目</a:t>
            </a:r>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a:p>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a:p>
            <a:r>
              <a:rPr lang="zh-CN" altLang="en-US" sz="1600">
                <a:effectLst/>
                <a:latin typeface="黑体" panose="02010609060101010101" pitchFamily="49" charset="-122"/>
                <a:ea typeface="黑体" panose="02010609060101010101" pitchFamily="49" charset="-122"/>
                <a:cs typeface="黑体" panose="02010609060101010101" pitchFamily="49" charset="-122"/>
              </a:rPr>
              <a:t>业务处理：</a:t>
            </a:r>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a:p>
            <a:r>
              <a:rPr lang="zh-CN" altLang="en-US" sz="1600">
                <a:effectLst/>
                <a:latin typeface="黑体" panose="02010609060101010101" pitchFamily="49" charset="-122"/>
                <a:ea typeface="黑体" panose="02010609060101010101" pitchFamily="49" charset="-122"/>
                <a:cs typeface="黑体" panose="02010609060101010101" pitchFamily="49" charset="-122"/>
              </a:rPr>
              <a:t>(1)计算职工薪酬。政府单位计算确认当期应付职工薪酬时,根据计提的职工薪酬：</a:t>
            </a:r>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a:p>
            <a:r>
              <a:rPr sz="1600">
                <a:effectLst/>
                <a:latin typeface="黑体" panose="02010609060101010101" pitchFamily="49" charset="-122"/>
                <a:ea typeface="黑体" panose="02010609060101010101" pitchFamily="49" charset="-122"/>
                <a:cs typeface="黑体" panose="02010609060101010101" pitchFamily="49" charset="-122"/>
              </a:rPr>
              <a:t>		</a:t>
            </a:r>
            <a:r>
              <a:rPr lang="zh-CN" altLang="en-US" sz="1600">
                <a:effectLst/>
                <a:latin typeface="黑体" panose="02010609060101010101" pitchFamily="49" charset="-122"/>
                <a:ea typeface="黑体" panose="02010609060101010101" pitchFamily="49" charset="-122"/>
                <a:cs typeface="黑体" panose="02010609060101010101" pitchFamily="49" charset="-122"/>
              </a:rPr>
              <a:t>借：业务活动费用</a:t>
            </a:r>
            <a:r>
              <a:rPr lang="en-US" altLang="zh-CN" sz="1600">
                <a:effectLst/>
                <a:latin typeface="黑体" panose="02010609060101010101" pitchFamily="49" charset="-122"/>
                <a:ea typeface="黑体" panose="02010609060101010101" pitchFamily="49" charset="-122"/>
                <a:cs typeface="黑体" panose="02010609060101010101" pitchFamily="49" charset="-122"/>
              </a:rPr>
              <a:t>\</a:t>
            </a:r>
            <a:r>
              <a:rPr lang="zh-CN" altLang="en-US" sz="1600">
                <a:effectLst/>
                <a:latin typeface="黑体" panose="02010609060101010101" pitchFamily="49" charset="-122"/>
                <a:ea typeface="黑体" panose="02010609060101010101" pitchFamily="49" charset="-122"/>
                <a:cs typeface="黑体" panose="02010609060101010101" pitchFamily="49" charset="-122"/>
              </a:rPr>
              <a:t>单位管理费用</a:t>
            </a:r>
            <a:r>
              <a:rPr lang="en-US" altLang="zh-CN" sz="1600">
                <a:effectLst/>
                <a:latin typeface="黑体" panose="02010609060101010101" pitchFamily="49" charset="-122"/>
                <a:ea typeface="黑体" panose="02010609060101010101" pitchFamily="49" charset="-122"/>
                <a:cs typeface="黑体" panose="02010609060101010101" pitchFamily="49" charset="-122"/>
              </a:rPr>
              <a:t>\</a:t>
            </a:r>
            <a:r>
              <a:rPr lang="zh-CN" altLang="en-US" sz="1600">
                <a:effectLst/>
                <a:latin typeface="黑体" panose="02010609060101010101" pitchFamily="49" charset="-122"/>
                <a:ea typeface="黑体" panose="02010609060101010101" pitchFamily="49" charset="-122"/>
                <a:cs typeface="黑体" panose="02010609060101010101" pitchFamily="49" charset="-122"/>
              </a:rPr>
              <a:t>在建工程</a:t>
            </a:r>
            <a:r>
              <a:rPr lang="en-US" altLang="zh-CN" sz="1600">
                <a:effectLst/>
                <a:latin typeface="黑体" panose="02010609060101010101" pitchFamily="49" charset="-122"/>
                <a:ea typeface="黑体" panose="02010609060101010101" pitchFamily="49" charset="-122"/>
                <a:cs typeface="黑体" panose="02010609060101010101" pitchFamily="49" charset="-122"/>
              </a:rPr>
              <a:t>\</a:t>
            </a:r>
            <a:r>
              <a:rPr lang="zh-CN" altLang="en-US" sz="1600">
                <a:effectLst/>
                <a:latin typeface="黑体" panose="02010609060101010101" pitchFamily="49" charset="-122"/>
                <a:ea typeface="黑体" panose="02010609060101010101" pitchFamily="49" charset="-122"/>
                <a:cs typeface="黑体" panose="02010609060101010101" pitchFamily="49" charset="-122"/>
              </a:rPr>
              <a:t>经营费用</a:t>
            </a:r>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a:p>
            <a:r>
              <a:rPr sz="1600">
                <a:effectLst/>
                <a:latin typeface="黑体" panose="02010609060101010101" pitchFamily="49" charset="-122"/>
                <a:ea typeface="黑体" panose="02010609060101010101" pitchFamily="49" charset="-122"/>
                <a:cs typeface="黑体" panose="02010609060101010101" pitchFamily="49" charset="-122"/>
              </a:rPr>
              <a:t>			</a:t>
            </a:r>
            <a:r>
              <a:rPr lang="zh-CN" altLang="en-US" sz="1600">
                <a:effectLst/>
                <a:latin typeface="黑体" panose="02010609060101010101" pitchFamily="49" charset="-122"/>
                <a:ea typeface="黑体" panose="02010609060101010101" pitchFamily="49" charset="-122"/>
                <a:cs typeface="黑体" panose="02010609060101010101" pitchFamily="49" charset="-122"/>
              </a:rPr>
              <a:t>贷：应付职工薪酬</a:t>
            </a:r>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a:p>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6</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.2.1 应付职工薪酬的核算</a:t>
            </a:r>
            <a:endParaRPr lang="zh-CN" altLang="en-US">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618490" y="986155"/>
            <a:ext cx="8733790" cy="3995420"/>
          </a:xfrm>
        </p:spPr>
        <p:txBody>
          <a:bodyPr/>
          <a:lstStyle/>
          <a:p>
            <a:r>
              <a:rPr lang="zh-CN" altLang="en-US" sz="1400">
                <a:effectLst/>
                <a:latin typeface="黑体" panose="02010609060101010101" pitchFamily="49" charset="-122"/>
                <a:ea typeface="黑体" panose="02010609060101010101" pitchFamily="49" charset="-122"/>
                <a:cs typeface="黑体" panose="02010609060101010101" pitchFamily="49" charset="-122"/>
              </a:rPr>
              <a:t> (2)支付职工薪酬。向职工支付工资、津贴补贴等薪酬时,按照实际支付的金额,：</a:t>
            </a:r>
            <a:endParaRPr lang="zh-CN" altLang="en-US" sz="1400">
              <a:effectLst/>
              <a:latin typeface="黑体" panose="02010609060101010101" pitchFamily="49" charset="-122"/>
              <a:ea typeface="黑体" panose="02010609060101010101" pitchFamily="49" charset="-122"/>
              <a:cs typeface="黑体" panose="02010609060101010101" pitchFamily="49" charset="-122"/>
            </a:endParaRPr>
          </a:p>
          <a:p>
            <a:r>
              <a:rPr sz="1400">
                <a:effectLst/>
                <a:latin typeface="黑体" panose="02010609060101010101" pitchFamily="49" charset="-122"/>
                <a:ea typeface="黑体" panose="02010609060101010101" pitchFamily="49" charset="-122"/>
                <a:cs typeface="黑体" panose="02010609060101010101" pitchFamily="49" charset="-122"/>
              </a:rPr>
              <a:t>		</a:t>
            </a:r>
            <a:r>
              <a:rPr lang="zh-CN" altLang="en-US" sz="1400">
                <a:effectLst/>
                <a:latin typeface="黑体" panose="02010609060101010101" pitchFamily="49" charset="-122"/>
                <a:ea typeface="黑体" panose="02010609060101010101" pitchFamily="49" charset="-122"/>
                <a:cs typeface="黑体" panose="02010609060101010101" pitchFamily="49" charset="-122"/>
              </a:rPr>
              <a:t>借：应付职工薪酬</a:t>
            </a:r>
            <a:endParaRPr lang="zh-CN" altLang="en-US" sz="1400">
              <a:effectLst/>
              <a:latin typeface="黑体" panose="02010609060101010101" pitchFamily="49" charset="-122"/>
              <a:ea typeface="黑体" panose="02010609060101010101" pitchFamily="49" charset="-122"/>
              <a:cs typeface="黑体" panose="02010609060101010101" pitchFamily="49" charset="-122"/>
            </a:endParaRPr>
          </a:p>
          <a:p>
            <a:r>
              <a:rPr sz="1400">
                <a:effectLst/>
                <a:latin typeface="黑体" panose="02010609060101010101" pitchFamily="49" charset="-122"/>
                <a:ea typeface="黑体" panose="02010609060101010101" pitchFamily="49" charset="-122"/>
                <a:cs typeface="黑体" panose="02010609060101010101" pitchFamily="49" charset="-122"/>
              </a:rPr>
              <a:t>			</a:t>
            </a:r>
            <a:r>
              <a:rPr lang="zh-CN" altLang="en-US" sz="1400">
                <a:effectLst/>
                <a:latin typeface="黑体" panose="02010609060101010101" pitchFamily="49" charset="-122"/>
                <a:ea typeface="黑体" panose="02010609060101010101" pitchFamily="49" charset="-122"/>
                <a:cs typeface="黑体" panose="02010609060101010101" pitchFamily="49" charset="-122"/>
              </a:rPr>
              <a:t>贷：财政拨款收入</a:t>
            </a:r>
            <a:r>
              <a:rPr lang="en-US" altLang="zh-CN" sz="1400">
                <a:effectLst/>
                <a:latin typeface="黑体" panose="02010609060101010101" pitchFamily="49" charset="-122"/>
                <a:ea typeface="黑体" panose="02010609060101010101" pitchFamily="49" charset="-122"/>
                <a:cs typeface="黑体" panose="02010609060101010101" pitchFamily="49" charset="-122"/>
              </a:rPr>
              <a:t>\</a:t>
            </a:r>
            <a:r>
              <a:rPr lang="zh-CN" altLang="en-US" sz="1400">
                <a:effectLst/>
                <a:latin typeface="黑体" panose="02010609060101010101" pitchFamily="49" charset="-122"/>
                <a:ea typeface="黑体" panose="02010609060101010101" pitchFamily="49" charset="-122"/>
                <a:cs typeface="黑体" panose="02010609060101010101" pitchFamily="49" charset="-122"/>
              </a:rPr>
              <a:t>零余额账户用款额度</a:t>
            </a:r>
            <a:r>
              <a:rPr lang="en-US" altLang="zh-CN" sz="1400">
                <a:effectLst/>
                <a:latin typeface="黑体" panose="02010609060101010101" pitchFamily="49" charset="-122"/>
                <a:ea typeface="黑体" panose="02010609060101010101" pitchFamily="49" charset="-122"/>
                <a:cs typeface="黑体" panose="02010609060101010101" pitchFamily="49" charset="-122"/>
              </a:rPr>
              <a:t>\</a:t>
            </a:r>
            <a:r>
              <a:rPr lang="zh-CN" altLang="en-US" sz="1400">
                <a:effectLst/>
                <a:latin typeface="黑体" panose="02010609060101010101" pitchFamily="49" charset="-122"/>
                <a:ea typeface="黑体" panose="02010609060101010101" pitchFamily="49" charset="-122"/>
                <a:cs typeface="黑体" panose="02010609060101010101" pitchFamily="49" charset="-122"/>
              </a:rPr>
              <a:t>银行存款</a:t>
            </a:r>
            <a:endParaRPr lang="zh-CN" altLang="en-US" sz="1400">
              <a:effectLst/>
              <a:latin typeface="黑体" panose="02010609060101010101" pitchFamily="49" charset="-122"/>
              <a:ea typeface="黑体" panose="02010609060101010101" pitchFamily="49" charset="-122"/>
              <a:cs typeface="黑体" panose="02010609060101010101" pitchFamily="49" charset="-122"/>
            </a:endParaRPr>
          </a:p>
          <a:p>
            <a:endParaRPr lang="zh-CN" altLang="en-US" sz="1400">
              <a:effectLst/>
              <a:latin typeface="黑体" panose="02010609060101010101" pitchFamily="49" charset="-122"/>
              <a:ea typeface="黑体" panose="02010609060101010101" pitchFamily="49" charset="-122"/>
              <a:cs typeface="黑体" panose="02010609060101010101" pitchFamily="49" charset="-122"/>
            </a:endParaRPr>
          </a:p>
          <a:p>
            <a:r>
              <a:rPr lang="zh-CN" altLang="en-US" sz="1400">
                <a:effectLst/>
                <a:latin typeface="黑体" panose="02010609060101010101" pitchFamily="49" charset="-122"/>
                <a:ea typeface="黑体" panose="02010609060101010101" pitchFamily="49" charset="-122"/>
                <a:cs typeface="黑体" panose="02010609060101010101" pitchFamily="49" charset="-122"/>
              </a:rPr>
              <a:t>(3)代扣</a:t>
            </a:r>
            <a:endParaRPr lang="en-US" altLang="zh-CN" sz="1400">
              <a:effectLst/>
              <a:latin typeface="黑体" panose="02010609060101010101" pitchFamily="49" charset="-122"/>
              <a:ea typeface="黑体" panose="02010609060101010101" pitchFamily="49" charset="-122"/>
              <a:cs typeface="黑体" panose="02010609060101010101" pitchFamily="49" charset="-122"/>
            </a:endParaRPr>
          </a:p>
          <a:p>
            <a:r>
              <a:rPr lang="en-US" altLang="zh-CN" sz="1400">
                <a:latin typeface="黑体" panose="02010609060101010101" pitchFamily="49" charset="-122"/>
                <a:ea typeface="黑体" panose="02010609060101010101" pitchFamily="49" charset="-122"/>
                <a:cs typeface="黑体" panose="02010609060101010101" pitchFamily="49" charset="-122"/>
              </a:rPr>
              <a:t>	</a:t>
            </a:r>
            <a:r>
              <a:rPr lang="zh-CN" altLang="en-US" sz="1400">
                <a:effectLst/>
                <a:latin typeface="黑体" panose="02010609060101010101" pitchFamily="49" charset="-122"/>
                <a:ea typeface="黑体" panose="02010609060101010101" pitchFamily="49" charset="-122"/>
                <a:cs typeface="黑体" panose="02010609060101010101" pitchFamily="49" charset="-122"/>
              </a:rPr>
              <a:t>按照税法规定代扣职工个人所得税时：</a:t>
            </a:r>
            <a:endParaRPr lang="zh-CN" altLang="en-US" sz="1400">
              <a:effectLst/>
              <a:latin typeface="黑体" panose="02010609060101010101" pitchFamily="49" charset="-122"/>
              <a:ea typeface="黑体" panose="02010609060101010101" pitchFamily="49" charset="-122"/>
              <a:cs typeface="黑体" panose="02010609060101010101" pitchFamily="49" charset="-122"/>
            </a:endParaRPr>
          </a:p>
          <a:p>
            <a:r>
              <a:rPr sz="1400">
                <a:effectLst/>
                <a:latin typeface="黑体" panose="02010609060101010101" pitchFamily="49" charset="-122"/>
                <a:ea typeface="黑体" panose="02010609060101010101" pitchFamily="49" charset="-122"/>
                <a:cs typeface="黑体" panose="02010609060101010101" pitchFamily="49" charset="-122"/>
              </a:rPr>
              <a:t>		</a:t>
            </a:r>
            <a:r>
              <a:rPr lang="zh-CN" altLang="en-US" sz="1400">
                <a:effectLst/>
                <a:latin typeface="黑体" panose="02010609060101010101" pitchFamily="49" charset="-122"/>
                <a:ea typeface="黑体" panose="02010609060101010101" pitchFamily="49" charset="-122"/>
                <a:cs typeface="黑体" panose="02010609060101010101" pitchFamily="49" charset="-122"/>
              </a:rPr>
              <a:t>借：应付职工薪酬</a:t>
            </a:r>
            <a:endParaRPr lang="zh-CN" altLang="en-US" sz="1400">
              <a:effectLst/>
              <a:latin typeface="黑体" panose="02010609060101010101" pitchFamily="49" charset="-122"/>
              <a:ea typeface="黑体" panose="02010609060101010101" pitchFamily="49" charset="-122"/>
              <a:cs typeface="黑体" panose="02010609060101010101" pitchFamily="49" charset="-122"/>
            </a:endParaRPr>
          </a:p>
          <a:p>
            <a:r>
              <a:rPr sz="1400">
                <a:effectLst/>
                <a:latin typeface="黑体" panose="02010609060101010101" pitchFamily="49" charset="-122"/>
                <a:ea typeface="黑体" panose="02010609060101010101" pitchFamily="49" charset="-122"/>
                <a:cs typeface="黑体" panose="02010609060101010101" pitchFamily="49" charset="-122"/>
              </a:rPr>
              <a:t>			</a:t>
            </a:r>
            <a:r>
              <a:rPr lang="zh-CN" altLang="en-US" sz="1400">
                <a:effectLst/>
                <a:latin typeface="黑体" panose="02010609060101010101" pitchFamily="49" charset="-122"/>
                <a:ea typeface="黑体" panose="02010609060101010101" pitchFamily="49" charset="-122"/>
                <a:cs typeface="黑体" panose="02010609060101010101" pitchFamily="49" charset="-122"/>
              </a:rPr>
              <a:t>贷：其他应交税费</a:t>
            </a:r>
            <a:endParaRPr lang="zh-CN" altLang="en-US" sz="1400">
              <a:effectLst/>
              <a:latin typeface="黑体" panose="02010609060101010101" pitchFamily="49" charset="-122"/>
              <a:ea typeface="黑体" panose="02010609060101010101" pitchFamily="49" charset="-122"/>
              <a:cs typeface="黑体" panose="02010609060101010101" pitchFamily="49" charset="-122"/>
            </a:endParaRPr>
          </a:p>
          <a:p>
            <a:r>
              <a:rPr lang="en-US" altLang="zh-CN" sz="1400">
                <a:effectLst/>
                <a:latin typeface="黑体" panose="02010609060101010101" pitchFamily="49" charset="-122"/>
                <a:ea typeface="黑体" panose="02010609060101010101" pitchFamily="49" charset="-122"/>
                <a:cs typeface="黑体" panose="02010609060101010101" pitchFamily="49" charset="-122"/>
              </a:rPr>
              <a:t>	</a:t>
            </a:r>
            <a:r>
              <a:rPr lang="zh-CN" altLang="en-US" sz="1400">
                <a:effectLst/>
                <a:latin typeface="黑体" panose="02010609060101010101" pitchFamily="49" charset="-122"/>
                <a:ea typeface="黑体" panose="02010609060101010101" pitchFamily="49" charset="-122"/>
                <a:cs typeface="黑体" panose="02010609060101010101" pitchFamily="49" charset="-122"/>
              </a:rPr>
              <a:t>从应付职工薪酬中代扣为职工垫付的水电费、房租等费用时,按照实际扣除的金额,</a:t>
            </a:r>
            <a:endParaRPr lang="zh-CN" altLang="en-US" sz="1400">
              <a:effectLst/>
              <a:latin typeface="黑体" panose="02010609060101010101" pitchFamily="49" charset="-122"/>
              <a:ea typeface="黑体" panose="02010609060101010101" pitchFamily="49" charset="-122"/>
              <a:cs typeface="黑体" panose="02010609060101010101" pitchFamily="49" charset="-122"/>
            </a:endParaRPr>
          </a:p>
          <a:p>
            <a:r>
              <a:rPr sz="1400">
                <a:effectLst/>
                <a:latin typeface="黑体" panose="02010609060101010101" pitchFamily="49" charset="-122"/>
                <a:ea typeface="黑体" panose="02010609060101010101" pitchFamily="49" charset="-122"/>
                <a:cs typeface="黑体" panose="02010609060101010101" pitchFamily="49" charset="-122"/>
              </a:rPr>
              <a:t>		</a:t>
            </a:r>
            <a:r>
              <a:rPr lang="zh-CN" altLang="en-US" sz="1400">
                <a:effectLst/>
                <a:latin typeface="黑体" panose="02010609060101010101" pitchFamily="49" charset="-122"/>
                <a:ea typeface="黑体" panose="02010609060101010101" pitchFamily="49" charset="-122"/>
                <a:cs typeface="黑体" panose="02010609060101010101" pitchFamily="49" charset="-122"/>
              </a:rPr>
              <a:t>借：应付职工薪酬：</a:t>
            </a:r>
            <a:endParaRPr lang="zh-CN" altLang="en-US" sz="1400">
              <a:effectLst/>
              <a:latin typeface="黑体" panose="02010609060101010101" pitchFamily="49" charset="-122"/>
              <a:ea typeface="黑体" panose="02010609060101010101" pitchFamily="49" charset="-122"/>
              <a:cs typeface="黑体" panose="02010609060101010101" pitchFamily="49" charset="-122"/>
            </a:endParaRPr>
          </a:p>
          <a:p>
            <a:r>
              <a:rPr sz="1400">
                <a:effectLst/>
                <a:latin typeface="黑体" panose="02010609060101010101" pitchFamily="49" charset="-122"/>
                <a:ea typeface="黑体" panose="02010609060101010101" pitchFamily="49" charset="-122"/>
                <a:cs typeface="黑体" panose="02010609060101010101" pitchFamily="49" charset="-122"/>
              </a:rPr>
              <a:t>			</a:t>
            </a:r>
            <a:r>
              <a:rPr lang="zh-CN" altLang="en-US" sz="1400">
                <a:effectLst/>
                <a:latin typeface="黑体" panose="02010609060101010101" pitchFamily="49" charset="-122"/>
                <a:ea typeface="黑体" panose="02010609060101010101" pitchFamily="49" charset="-122"/>
                <a:cs typeface="黑体" panose="02010609060101010101" pitchFamily="49" charset="-122"/>
              </a:rPr>
              <a:t>贷：其他应收款</a:t>
            </a:r>
            <a:endParaRPr lang="zh-CN" altLang="en-US" sz="1400">
              <a:effectLst/>
              <a:latin typeface="黑体" panose="02010609060101010101" pitchFamily="49" charset="-122"/>
              <a:ea typeface="黑体" panose="02010609060101010101" pitchFamily="49" charset="-122"/>
              <a:cs typeface="黑体" panose="02010609060101010101" pitchFamily="49" charset="-122"/>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7</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.2.1 应付职工薪酬的核算</a:t>
            </a:r>
            <a:endParaRPr lang="zh-CN" altLang="en-US">
              <a:sym typeface="+mn-ea"/>
            </a:endParaRPr>
          </a:p>
        </p:txBody>
      </p:sp>
      <p:sp>
        <p:nvSpPr>
          <p:cNvPr id="6" name="文本框 5"/>
          <p:cNvSpPr txBox="1"/>
          <p:nvPr/>
        </p:nvSpPr>
        <p:spPr>
          <a:xfrm>
            <a:off x="986155" y="5130165"/>
            <a:ext cx="35941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bg1"/>
                </a:solidFill>
              </a:rPr>
              <a:t>例题：详见教材</a:t>
            </a:r>
            <a:r>
              <a:rPr lang="en-US" altLang="zh-CN" b="1">
                <a:solidFill>
                  <a:schemeClr val="bg1"/>
                </a:solidFill>
              </a:rPr>
              <a:t> </a:t>
            </a:r>
            <a:r>
              <a:rPr lang="zh-CN" altLang="en-US" b="1">
                <a:solidFill>
                  <a:schemeClr val="bg1"/>
                </a:solidFill>
              </a:rPr>
              <a:t>例</a:t>
            </a:r>
            <a:r>
              <a:rPr lang="en-US" altLang="zh-CN" b="1">
                <a:solidFill>
                  <a:schemeClr val="bg1"/>
                </a:solidFill>
              </a:rPr>
              <a:t>20-</a:t>
            </a:r>
            <a:r>
              <a:rPr lang="en-US" b="1">
                <a:solidFill>
                  <a:schemeClr val="bg1"/>
                </a:solidFill>
              </a:rPr>
              <a:t>1 </a:t>
            </a:r>
            <a:r>
              <a:rPr lang="en-US" altLang="zh-CN" b="1">
                <a:solidFill>
                  <a:schemeClr val="bg1"/>
                </a:solidFill>
              </a:rPr>
              <a:t>P329</a:t>
            </a:r>
            <a:endParaRPr lang="en-US" b="1">
              <a:solidFill>
                <a:schemeClr val="bg1"/>
              </a:solidFil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418465" y="1087120"/>
            <a:ext cx="8827770" cy="3841115"/>
          </a:xfrm>
        </p:spPr>
        <p:txBody>
          <a:bodyPr/>
          <a:lstStyle/>
          <a:p>
            <a:pPr marL="742950" lvl="1" indent="-285750">
              <a:buFont typeface="Arial" pitchFamily="34" charset="0"/>
              <a:buChar char="•"/>
            </a:pPr>
            <a:r>
              <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rPr>
              <a:t>应付账款：政府单位因购买物资、接受服务、开展工程建设等应付的偿还期限在一年以内 (含一年)的款项。 </a:t>
            </a:r>
            <a:endPar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rPr>
              <a:t>长期应付款：政府单位发生的偿还期限超过一年 (不含一年)的应付款项,如以融资租赁方式取得固定资产应付的租赁费等。 </a:t>
            </a:r>
            <a:endPar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rPr>
              <a:t>预收账款：在商业交易中预先收取的商品或服务的部分价款或定金,当政府单位采用完工百分比法确认收入时,预收账款体现已经收到但尚未确认的收入。 </a:t>
            </a:r>
            <a:endPar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rPr>
              <a:t>应付票据：事业单位因购买材料、物资等开出、承兑的商业汇票,包括银行承兑汇票和商业承兑汇票。</a:t>
            </a:r>
            <a:endPar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8</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.2.2 其他商业信用负债的核算</a:t>
            </a:r>
            <a:endParaRPr lang="zh-CN" altLang="en-US">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410210" y="1009015"/>
            <a:ext cx="8827770" cy="1851025"/>
          </a:xfrm>
        </p:spPr>
        <p:txBody>
          <a:bodyPr/>
          <a:lstStyle/>
          <a:p>
            <a:pPr>
              <a:buFont typeface="Arial" pitchFamily="34" charset="0"/>
            </a:pPr>
            <a:r>
              <a:rPr lang="zh-CN" altLang="en-US" sz="1800">
                <a:effectLst/>
                <a:latin typeface="黑体" panose="02010609060101010101" pitchFamily="49" charset="-122"/>
                <a:ea typeface="黑体" panose="02010609060101010101" pitchFamily="49" charset="-122"/>
                <a:cs typeface="黑体" panose="02010609060101010101" pitchFamily="49" charset="-122"/>
              </a:rPr>
              <a:t>金融负债</a:t>
            </a:r>
            <a:r>
              <a:rPr lang="en-US" altLang="zh-CN" sz="1800">
                <a:effectLst/>
                <a:latin typeface="黑体" panose="02010609060101010101" pitchFamily="49" charset="-122"/>
                <a:ea typeface="黑体" panose="02010609060101010101" pitchFamily="49" charset="-122"/>
                <a:cs typeface="黑体" panose="02010609060101010101" pitchFamily="49" charset="-122"/>
              </a:rPr>
              <a:t>:</a:t>
            </a:r>
            <a:r>
              <a:rPr lang="zh-CN" altLang="en-US" sz="1800">
                <a:effectLst/>
                <a:latin typeface="黑体" panose="02010609060101010101" pitchFamily="49" charset="-122"/>
                <a:ea typeface="黑体" panose="02010609060101010101" pitchFamily="49" charset="-122"/>
                <a:cs typeface="黑体" panose="02010609060101010101" pitchFamily="49" charset="-122"/>
              </a:rPr>
              <a:t>是事业单位从银行或其他金融机构借入的款项。</a:t>
            </a:r>
            <a:endParaRPr lang="zh-CN" altLang="en-US" sz="1800">
              <a:effectLst/>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rPr>
              <a:t>短期借款</a:t>
            </a:r>
            <a:r>
              <a:rPr lang="en-US" altLang="zh-CN" sz="1600">
                <a:solidFill>
                  <a:schemeClr val="tx1"/>
                </a:solidFill>
                <a:effectLst/>
                <a:latin typeface="黑体" panose="02010609060101010101" pitchFamily="49" charset="-122"/>
                <a:ea typeface="黑体" panose="02010609060101010101" pitchFamily="49" charset="-122"/>
                <a:cs typeface="黑体" panose="02010609060101010101" pitchFamily="49" charset="-122"/>
              </a:rPr>
              <a:t>:</a:t>
            </a:r>
            <a:r>
              <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rPr>
              <a:t>事业单位经批准向银行或其他金融机构等借入的期限在一年内 (含一年)的各种借款</a:t>
            </a:r>
            <a:endPar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r>
              <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rPr>
              <a:t>长期借款</a:t>
            </a:r>
            <a:r>
              <a:rPr lang="en-US" altLang="zh-CN" sz="1600">
                <a:solidFill>
                  <a:schemeClr val="tx1"/>
                </a:solidFill>
                <a:effectLst/>
                <a:latin typeface="黑体" panose="02010609060101010101" pitchFamily="49" charset="-122"/>
                <a:ea typeface="黑体" panose="02010609060101010101" pitchFamily="49" charset="-122"/>
                <a:cs typeface="黑体" panose="02010609060101010101" pitchFamily="49" charset="-122"/>
              </a:rPr>
              <a:t>:</a:t>
            </a:r>
            <a:r>
              <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rPr>
              <a:t>事业单位经批准向银行或其他金融机构等借入的期限超过一年 (不含一年)的各种借款</a:t>
            </a:r>
            <a:endPar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endParaRPr>
          </a:p>
          <a:p>
            <a:pPr marL="742950" lvl="1" indent="-285750">
              <a:buFont typeface="Arial" pitchFamily="34" charset="0"/>
              <a:buChar char="•"/>
            </a:pPr>
            <a:endPar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endParaRPr>
          </a:p>
          <a:p>
            <a:pPr lvl="1">
              <a:buFont typeface="Arial" pitchFamily="34" charset="0"/>
            </a:pPr>
            <a:endParaRPr lang="zh-CN" altLang="en-US" sz="1600">
              <a:solidFill>
                <a:schemeClr val="tx1"/>
              </a:solidFill>
              <a:effectLst/>
              <a:latin typeface="黑体" panose="02010609060101010101" pitchFamily="49" charset="-122"/>
              <a:ea typeface="黑体" panose="02010609060101010101" pitchFamily="49" charset="-122"/>
              <a:cs typeface="黑体" panose="02010609060101010101" pitchFamily="49" charset="-122"/>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9</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3</a:t>
            </a:r>
            <a:r>
              <a:rPr lang="zh-CN" altLang="en-US">
                <a:sym typeface="+mn-ea"/>
              </a:rPr>
              <a:t>.2 金融负债的核算</a:t>
            </a:r>
            <a:endParaRPr lang="zh-CN" altLang="en-US">
              <a:sym typeface="+mn-ea"/>
            </a:endParaRPr>
          </a:p>
        </p:txBody>
      </p:sp>
      <p:sp>
        <p:nvSpPr>
          <p:cNvPr id="5" name="矩形 4"/>
          <p:cNvSpPr/>
          <p:nvPr/>
        </p:nvSpPr>
        <p:spPr>
          <a:xfrm>
            <a:off x="410210" y="3023235"/>
            <a:ext cx="9006840" cy="1713865"/>
          </a:xfrm>
          <a:prstGeom prst="rect">
            <a:avLst/>
          </a:prstGeom>
          <a:noFill/>
          <a:ln>
            <a:noFill/>
          </a:ln>
        </p:spPr>
        <p:txBody>
          <a:bodyPr vert="horz"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lang="zh-CN" altLang="en-US" b="1">
                <a:ln>
                  <a:noFill/>
                </a:ln>
                <a:effectLst/>
                <a:latin typeface="黑体" panose="02010609060101010101" pitchFamily="49" charset="-122"/>
                <a:ea typeface="黑体" panose="02010609060101010101" pitchFamily="49" charset="-122"/>
                <a:cs typeface="黑体" panose="02010609060101010101" pitchFamily="49" charset="-122"/>
                <a:sym typeface="+mn-ea"/>
              </a:rPr>
              <a:t>科目设置</a:t>
            </a:r>
            <a:endParaRPr lang="zh-CN" altLang="en-US" b="1">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a:ln>
                  <a:noFill/>
                </a:ln>
                <a:effectLst/>
                <a:latin typeface="黑体" panose="02010609060101010101" pitchFamily="49" charset="-122"/>
                <a:ea typeface="黑体" panose="02010609060101010101" pitchFamily="49" charset="-122"/>
                <a:cs typeface="黑体" panose="02010609060101010101" pitchFamily="49" charset="-122"/>
                <a:sym typeface="+mn-ea"/>
              </a:rPr>
              <a:t>“短期借款”总账科目</a:t>
            </a:r>
            <a:endParaRPr lang="zh-CN" altLang="en-US">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a:ln>
                  <a:noFill/>
                </a:ln>
                <a:effectLst/>
                <a:latin typeface="黑体" panose="02010609060101010101" pitchFamily="49" charset="-122"/>
                <a:ea typeface="黑体" panose="02010609060101010101" pitchFamily="49" charset="-122"/>
                <a:cs typeface="黑体" panose="02010609060101010101" pitchFamily="49" charset="-122"/>
                <a:sym typeface="+mn-ea"/>
              </a:rPr>
              <a:t>“长期借款”总账</a:t>
            </a:r>
            <a:r>
              <a:rPr lang="zh-CN" altLang="en-US">
                <a:latin typeface="黑体" panose="02010609060101010101" pitchFamily="49" charset="-122"/>
                <a:ea typeface="黑体" panose="02010609060101010101" pitchFamily="49" charset="-122"/>
                <a:cs typeface="黑体" panose="02010609060101010101" pitchFamily="49" charset="-122"/>
                <a:sym typeface="+mn-ea"/>
              </a:rPr>
              <a:t>科目</a:t>
            </a:r>
            <a:endParaRPr lang="zh-CN" altLang="en-US">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marL="2114550" lvl="4" indent="-285750">
              <a:spcAft>
                <a:spcPts val="855"/>
              </a:spcAft>
              <a:buFont typeface="Arial" pitchFamily="34" charset="0"/>
              <a:buChar char="•"/>
            </a:pPr>
            <a:r>
              <a:rPr lang="en-US" altLang="zh-CN">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a:ln>
                  <a:noFill/>
                </a:ln>
                <a:effectLst/>
                <a:latin typeface="黑体" panose="02010609060101010101" pitchFamily="49" charset="-122"/>
                <a:ea typeface="黑体" panose="02010609060101010101" pitchFamily="49" charset="-122"/>
                <a:cs typeface="黑体" panose="02010609060101010101" pitchFamily="49" charset="-122"/>
                <a:sym typeface="+mn-ea"/>
              </a:rPr>
              <a:t>“本金”</a:t>
            </a:r>
            <a:endParaRPr lang="en-US" altLang="zh-CN">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marL="2114550" lvl="4" indent="-285750">
              <a:spcAft>
                <a:spcPts val="855"/>
              </a:spcAft>
              <a:buFont typeface="Arial" pitchFamily="34" charset="0"/>
              <a:buChar char="•"/>
            </a:pPr>
            <a:r>
              <a:rPr lang="en-US" altLang="zh-CN">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a:ln>
                  <a:noFill/>
                </a:ln>
                <a:effectLst/>
                <a:latin typeface="黑体" panose="02010609060101010101" pitchFamily="49" charset="-122"/>
                <a:ea typeface="黑体" panose="02010609060101010101" pitchFamily="49" charset="-122"/>
                <a:cs typeface="黑体" panose="02010609060101010101" pitchFamily="49" charset="-122"/>
                <a:sym typeface="+mn-ea"/>
              </a:rPr>
              <a:t> “应计利息”</a:t>
            </a:r>
            <a:endParaRPr lang="zh-CN" altLang="en-US">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10</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3</a:t>
            </a:r>
            <a:r>
              <a:rPr lang="zh-CN" altLang="en-US">
                <a:sym typeface="+mn-ea"/>
              </a:rPr>
              <a:t>.2 金融负债的核算</a:t>
            </a:r>
            <a:endParaRPr lang="zh-CN" altLang="en-US">
              <a:sym typeface="+mn-ea"/>
            </a:endParaRPr>
          </a:p>
        </p:txBody>
      </p:sp>
      <p:sp>
        <p:nvSpPr>
          <p:cNvPr id="5" name="矩形 4"/>
          <p:cNvSpPr/>
          <p:nvPr/>
        </p:nvSpPr>
        <p:spPr>
          <a:xfrm>
            <a:off x="537210" y="972185"/>
            <a:ext cx="9006840" cy="4064635"/>
          </a:xfrm>
          <a:prstGeom prst="rect">
            <a:avLst/>
          </a:prstGeom>
          <a:noFill/>
          <a:ln>
            <a:noFill/>
          </a:ln>
        </p:spPr>
        <p:txBody>
          <a:bodyPr vert="horz"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lang="zh-CN" altLang="en-US" sz="1400" b="1">
                <a:ln>
                  <a:noFill/>
                </a:ln>
                <a:effectLst/>
                <a:latin typeface="黑体" panose="02010609060101010101" pitchFamily="49" charset="-122"/>
                <a:ea typeface="黑体" panose="02010609060101010101" pitchFamily="49" charset="-122"/>
                <a:cs typeface="黑体" panose="02010609060101010101" pitchFamily="49" charset="-122"/>
                <a:sym typeface="+mn-ea"/>
              </a:rPr>
              <a:t>主要账务处理</a:t>
            </a:r>
            <a:endParaRPr lang="zh-CN" altLang="en-US" sz="1400" b="1">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）借入款项。事业单位借入各种款项时,按照实际借入的金额,</a:t>
            </a:r>
            <a:endPar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借：银行存款</a:t>
            </a:r>
            <a:endPar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贷：短期借款</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长期借款</a:t>
            </a:r>
            <a:endPar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 (2)计提和支付利息</a:t>
            </a:r>
            <a:endPar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事业单位不对短期借款计提利息,需要支付利息时</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endPar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借</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其他费用</a:t>
            </a:r>
            <a:endPar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贷</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银行存款</a:t>
            </a:r>
            <a:endPar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事业单位对长期借款应按期计提利息,按照计算确定的应付利息,</a:t>
            </a:r>
            <a:endPar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借</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在建工程(属于工程项目建设期间发生的)</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其他费用</a:t>
            </a:r>
            <a:endPar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贷</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应付利息               </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属于分期付息的</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endPar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长期借款———应计利息</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rPr>
              <a:t>属于到期一次还本付息的</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endPar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11</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3</a:t>
            </a:r>
            <a:r>
              <a:rPr lang="zh-CN" altLang="en-US">
                <a:sym typeface="+mn-ea"/>
              </a:rPr>
              <a:t>.2 金融负债的核算</a:t>
            </a:r>
            <a:endParaRPr lang="zh-CN" altLang="en-US">
              <a:sym typeface="+mn-ea"/>
            </a:endParaRPr>
          </a:p>
        </p:txBody>
      </p:sp>
      <p:sp>
        <p:nvSpPr>
          <p:cNvPr id="5" name="矩形 4"/>
          <p:cNvSpPr/>
          <p:nvPr/>
        </p:nvSpPr>
        <p:spPr>
          <a:xfrm>
            <a:off x="433070" y="1058545"/>
            <a:ext cx="9006840" cy="3872230"/>
          </a:xfrm>
          <a:prstGeom prst="rect">
            <a:avLst/>
          </a:prstGeom>
          <a:noFill/>
          <a:ln>
            <a:noFill/>
          </a:ln>
        </p:spPr>
        <p:txBody>
          <a:bodyPr vert="horz"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(3)还款。归还各类借款时</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借</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短期借款</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长期借款</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贷</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银行存款</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spcBef>
                <a:spcPct val="0"/>
              </a:spcBef>
              <a:spcAft>
                <a:spcPts val="855"/>
              </a:spcAft>
              <a:buFont typeface="Arial" pitchFamily="34" charset="0"/>
              <a:buChar char="•"/>
            </a:pPr>
            <a:r>
              <a:rPr lang="zh-CN" altLang="en-US" sz="1600">
                <a:latin typeface="黑体" panose="02010609060101010101" pitchFamily="49" charset="-122"/>
                <a:ea typeface="黑体" panose="02010609060101010101" pitchFamily="49" charset="-122"/>
                <a:cs typeface="黑体" panose="02010609060101010101" pitchFamily="49" charset="-122"/>
                <a:sym typeface="+mn-ea"/>
              </a:rPr>
              <a:t>预算会计分录：</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spcAft>
                <a:spcPts val="855"/>
              </a:spcAft>
              <a:buFont typeface="Arial" pitchFamily="34" charset="0"/>
              <a:buChar char="•"/>
            </a:pP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发生金融负债业务收到债务款项时</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按照实际收到的货币资金,确认债务预算收入;</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spcAft>
                <a:spcPts val="855"/>
              </a:spcAft>
              <a:buFont typeface="Arial" pitchFamily="34" charset="0"/>
              <a:buChar char="•"/>
            </a:pP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归还债务时,按照实际支付的货币资金中对应本金的部分,确认债务还本支出;</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marL="742950" lvl="1" indent="-285750">
              <a:spcAft>
                <a:spcPts val="855"/>
              </a:spcAft>
              <a:buFont typeface="Arial" pitchFamily="34" charset="0"/>
              <a:buChar char="•"/>
            </a:pP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支付债务利息时,按照实际支付的金额,确认其他支出</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7" name="文本框 6"/>
          <p:cNvSpPr txBox="1"/>
          <p:nvPr/>
        </p:nvSpPr>
        <p:spPr>
          <a:xfrm>
            <a:off x="986155" y="5130165"/>
            <a:ext cx="35941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bg1"/>
                </a:solidFill>
              </a:rPr>
              <a:t>例题：详见教材</a:t>
            </a:r>
            <a:r>
              <a:rPr lang="en-US" altLang="zh-CN" b="1">
                <a:solidFill>
                  <a:schemeClr val="bg1"/>
                </a:solidFill>
              </a:rPr>
              <a:t> </a:t>
            </a:r>
            <a:r>
              <a:rPr lang="zh-CN" altLang="en-US" b="1">
                <a:solidFill>
                  <a:schemeClr val="bg1"/>
                </a:solidFill>
              </a:rPr>
              <a:t>例</a:t>
            </a:r>
            <a:r>
              <a:rPr lang="en-US" altLang="zh-CN" b="1">
                <a:solidFill>
                  <a:schemeClr val="bg1"/>
                </a:solidFill>
              </a:rPr>
              <a:t>20-2 P331</a:t>
            </a:r>
            <a:endParaRPr lang="en-US" b="1">
              <a:solidFill>
                <a:schemeClr val="bg1"/>
              </a:solidFil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12</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4</a:t>
            </a:r>
            <a:r>
              <a:rPr lang="zh-CN" altLang="en-US">
                <a:sym typeface="+mn-ea"/>
              </a:rPr>
              <a:t>.2 税收财政负债的核算</a:t>
            </a:r>
            <a:endParaRPr lang="zh-CN" altLang="en-US">
              <a:sym typeface="+mn-ea"/>
            </a:endParaRPr>
          </a:p>
        </p:txBody>
      </p:sp>
      <p:sp>
        <p:nvSpPr>
          <p:cNvPr id="5" name="矩形 4"/>
          <p:cNvSpPr/>
          <p:nvPr/>
        </p:nvSpPr>
        <p:spPr>
          <a:xfrm>
            <a:off x="550545" y="951865"/>
            <a:ext cx="8610600" cy="3797935"/>
          </a:xfrm>
          <a:prstGeom prst="rect">
            <a:avLst/>
          </a:prstGeom>
          <a:noFill/>
          <a:ln>
            <a:noFill/>
          </a:ln>
        </p:spPr>
        <p:txBody>
          <a:bodyPr vert="horz"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税收财政负债：</a:t>
            </a:r>
            <a:r>
              <a:rPr sz="1600" err="1">
                <a:ln>
                  <a:noFill/>
                </a:ln>
                <a:effectLst/>
                <a:latin typeface="黑体" panose="02010609060101010101" pitchFamily="49" charset="-122"/>
                <a:ea typeface="黑体" panose="02010609060101010101" pitchFamily="49" charset="-122"/>
                <a:cs typeface="黑体" panose="02010609060101010101" pitchFamily="49" charset="-122"/>
                <a:sym typeface="+mn-ea"/>
              </a:rPr>
              <a:t>政府单位根据财政、税收管理要求,在一些货币资金取得时就已确定需要上缴国库或财政专户,从而形成政府单位的税收财政负债,包括</a:t>
            </a:r>
            <a:endParaRPr 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sz="1600" err="1">
                <a:ln>
                  <a:noFill/>
                </a:ln>
                <a:effectLst/>
                <a:latin typeface="黑体" panose="02010609060101010101" pitchFamily="49" charset="-122"/>
                <a:ea typeface="黑体" panose="02010609060101010101" pitchFamily="49" charset="-122"/>
                <a:cs typeface="黑体" panose="02010609060101010101" pitchFamily="49" charset="-122"/>
                <a:sym typeface="+mn-ea"/>
              </a:rPr>
              <a:t>应交增值税</a:t>
            </a:r>
            <a:endParaRPr 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sz="1600" err="1">
                <a:ln>
                  <a:noFill/>
                </a:ln>
                <a:effectLst/>
                <a:latin typeface="黑体" panose="02010609060101010101" pitchFamily="49" charset="-122"/>
                <a:ea typeface="黑体" panose="02010609060101010101" pitchFamily="49" charset="-122"/>
                <a:cs typeface="黑体" panose="02010609060101010101" pitchFamily="49" charset="-122"/>
                <a:sym typeface="+mn-ea"/>
              </a:rPr>
              <a:t>其他应交税费</a:t>
            </a:r>
            <a:endParaRPr 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sz="1600" err="1">
                <a:ln>
                  <a:noFill/>
                </a:ln>
                <a:effectLst/>
                <a:latin typeface="黑体" panose="02010609060101010101" pitchFamily="49" charset="-122"/>
                <a:ea typeface="黑体" panose="02010609060101010101" pitchFamily="49" charset="-122"/>
                <a:cs typeface="黑体" panose="02010609060101010101" pitchFamily="49" charset="-122"/>
                <a:sym typeface="+mn-ea"/>
              </a:rPr>
              <a:t>应缴财政款</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sz="1600" err="1">
                <a:ln>
                  <a:noFill/>
                </a:ln>
                <a:effectLst/>
                <a:latin typeface="黑体" panose="02010609060101010101" pitchFamily="49" charset="-122"/>
                <a:ea typeface="黑体" panose="02010609060101010101" pitchFamily="49" charset="-122"/>
                <a:cs typeface="黑体" panose="02010609060101010101" pitchFamily="49" charset="-122"/>
                <a:sym typeface="+mn-ea"/>
              </a:rPr>
              <a:t>政府单位收到的应缴国库和财政专户的款项统称</a:t>
            </a:r>
            <a:r>
              <a:rPr sz="1600" b="1" err="1">
                <a:ln>
                  <a:noFill/>
                </a:ln>
                <a:solidFill>
                  <a:srgbClr val="FF0000"/>
                </a:solidFill>
                <a:effectLst/>
                <a:latin typeface="黑体" panose="02010609060101010101" pitchFamily="49" charset="-122"/>
                <a:ea typeface="黑体" panose="02010609060101010101" pitchFamily="49" charset="-122"/>
                <a:cs typeface="黑体" panose="02010609060101010101" pitchFamily="49" charset="-122"/>
                <a:sym typeface="+mn-ea"/>
              </a:rPr>
              <a:t>应缴财政款</a:t>
            </a:r>
            <a:endParaRPr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502920" y="842401"/>
            <a:ext cx="9397080" cy="4193150"/>
          </a:xfrm>
        </p:spPr>
        <p:txBody>
          <a:bodyPr/>
          <a:lstStyle/>
          <a:p>
            <a:pPr lvl="0" algn="l">
              <a:spcBef>
                <a:spcPct val="0"/>
              </a:spcBef>
              <a:spcAft>
                <a:spcPts val="855"/>
              </a:spcAft>
              <a:buFont typeface="Arial" pitchFamily="34" charset="0"/>
            </a:pPr>
            <a:r>
              <a:rPr lang="en-US" altLang="zh-CN" sz="2400">
                <a:ln>
                  <a:noFill/>
                </a:ln>
                <a:effectLst/>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2400">
                <a:ln>
                  <a:noFill/>
                </a:ln>
                <a:effectLst/>
                <a:latin typeface="黑体" panose="02010609060101010101" pitchFamily="49" charset="-122"/>
                <a:ea typeface="黑体" panose="02010609060101010101" pitchFamily="49" charset="-122"/>
                <a:cs typeface="黑体" panose="02010609060101010101" pitchFamily="49" charset="-122"/>
                <a:sym typeface="+mn-ea"/>
              </a:rPr>
              <a:t>应交增值税的核算</a:t>
            </a:r>
            <a:endParaRPr lang="zh-CN" altLang="en-US" sz="2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altLang="en-US" sz="2400" b="1">
                <a:ln>
                  <a:noFill/>
                </a:ln>
                <a:effectLst/>
                <a:latin typeface="黑体" panose="02010609060101010101" pitchFamily="49" charset="-122"/>
                <a:ea typeface="黑体" panose="02010609060101010101" pitchFamily="49" charset="-122"/>
                <a:cs typeface="黑体" panose="02010609060101010101" pitchFamily="49" charset="-122"/>
                <a:sym typeface="+mn-ea"/>
              </a:rPr>
              <a:t>科目设置</a:t>
            </a:r>
            <a:endParaRPr lang="en-US" altLang="zh-CN" sz="2400" b="1">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2400" b="1">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000" b="1">
                <a:ln>
                  <a:noFill/>
                </a:ln>
                <a:effectLst/>
                <a:latin typeface="黑体" panose="02010609060101010101" pitchFamily="49" charset="-122"/>
                <a:ea typeface="黑体" panose="02010609060101010101" pitchFamily="49" charset="-122"/>
                <a:cs typeface="黑体" panose="02010609060101010101" pitchFamily="49" charset="-122"/>
                <a:sym typeface="+mn-ea"/>
              </a:rPr>
              <a:t>“应交增值税”</a:t>
            </a:r>
            <a:r>
              <a:rPr lang="zh-CN" altLang="en-US" sz="2000">
                <a:ln>
                  <a:noFill/>
                </a:ln>
                <a:effectLst/>
                <a:latin typeface="黑体" panose="02010609060101010101" pitchFamily="49" charset="-122"/>
                <a:ea typeface="黑体" panose="02010609060101010101" pitchFamily="49" charset="-122"/>
                <a:cs typeface="黑体" panose="02010609060101010101" pitchFamily="49" charset="-122"/>
                <a:sym typeface="+mn-ea"/>
              </a:rPr>
              <a:t>科目</a:t>
            </a: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000">
                <a:ln>
                  <a:noFill/>
                </a:ln>
                <a:effectLst/>
                <a:latin typeface="黑体" panose="02010609060101010101" pitchFamily="49" charset="-122"/>
                <a:ea typeface="黑体" panose="02010609060101010101" pitchFamily="49" charset="-122"/>
                <a:cs typeface="黑体" panose="02010609060101010101" pitchFamily="49" charset="-122"/>
                <a:sym typeface="+mn-ea"/>
              </a:rPr>
              <a:t>专门核算单位按照税法规定应缴纳的增值税；</a:t>
            </a:r>
            <a:endParaRPr lang="zh-CN" altLang="en-US"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2000" b="1">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000" b="1">
                <a:ln>
                  <a:noFill/>
                </a:ln>
                <a:effectLst/>
                <a:latin typeface="黑体" panose="02010609060101010101" pitchFamily="49" charset="-122"/>
                <a:ea typeface="黑体" panose="02010609060101010101" pitchFamily="49" charset="-122"/>
                <a:cs typeface="黑体" panose="02010609060101010101" pitchFamily="49" charset="-122"/>
                <a:sym typeface="+mn-ea"/>
              </a:rPr>
              <a:t>“其他应交税费”</a:t>
            </a:r>
            <a:r>
              <a:rPr lang="zh-CN" altLang="en-US" sz="2000">
                <a:ln>
                  <a:noFill/>
                </a:ln>
                <a:effectLst/>
                <a:latin typeface="黑体" panose="02010609060101010101" pitchFamily="49" charset="-122"/>
                <a:ea typeface="黑体" panose="02010609060101010101" pitchFamily="49" charset="-122"/>
                <a:cs typeface="黑体" panose="02010609060101010101" pitchFamily="49" charset="-122"/>
                <a:sym typeface="+mn-ea"/>
              </a:rPr>
              <a:t>核算其他税费</a:t>
            </a:r>
            <a:endParaRPr lang="zh-CN" altLang="en-US"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endParaRPr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13</a:t>
            </a:fld>
            <a:endParaRPr lang="zh-CN" altLang="en-US"/>
          </a:p>
        </p:txBody>
      </p:sp>
      <p:sp>
        <p:nvSpPr>
          <p:cNvPr id="5" name="标题 3"/>
          <p:cNvSpPr>
            <a:spLocks noGrp="1"/>
          </p:cNvSpPr>
          <p:nvPr>
            <p:ph type="title"/>
          </p:nvPr>
        </p:nvSpPr>
        <p:spPr>
          <a:xfrm>
            <a:off x="503238" y="206375"/>
            <a:ext cx="9036050" cy="406400"/>
          </a:xfrm>
        </p:spPr>
        <p:txBody>
          <a:bodyPr/>
          <a:lstStyle/>
          <a:p>
            <a:r>
              <a:rPr>
                <a:sym typeface="+mn-ea"/>
              </a:rPr>
              <a:t> </a:t>
            </a:r>
            <a:r>
              <a:rPr lang="en-US">
                <a:sym typeface="+mn-ea"/>
              </a:rPr>
              <a:t>20</a:t>
            </a:r>
            <a:r>
              <a:rPr lang="zh-CN" altLang="en-US">
                <a:sym typeface="+mn-ea"/>
              </a:rPr>
              <a:t>.</a:t>
            </a:r>
            <a:r>
              <a:rPr>
                <a:sym typeface="+mn-ea"/>
              </a:rPr>
              <a:t>4</a:t>
            </a:r>
            <a:r>
              <a:rPr lang="zh-CN" altLang="en-US">
                <a:sym typeface="+mn-ea"/>
              </a:rPr>
              <a:t>.2 税收财政负债的核算</a:t>
            </a:r>
            <a:endParaRPr lang="zh-CN" altLang="en-US">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14</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4</a:t>
            </a:r>
            <a:r>
              <a:rPr lang="zh-CN" altLang="en-US">
                <a:sym typeface="+mn-ea"/>
              </a:rPr>
              <a:t>.2 税收财政负债的核算</a:t>
            </a:r>
            <a:endParaRPr lang="zh-CN" altLang="en-US">
              <a:sym typeface="+mn-ea"/>
            </a:endParaRPr>
          </a:p>
        </p:txBody>
      </p:sp>
      <p:sp>
        <p:nvSpPr>
          <p:cNvPr id="5" name="矩形 4"/>
          <p:cNvSpPr/>
          <p:nvPr/>
        </p:nvSpPr>
        <p:spPr>
          <a:xfrm>
            <a:off x="628650" y="1018540"/>
            <a:ext cx="8610600" cy="3797935"/>
          </a:xfrm>
          <a:prstGeom prst="rect">
            <a:avLst/>
          </a:prstGeom>
          <a:noFill/>
          <a:ln>
            <a:noFill/>
          </a:ln>
        </p:spPr>
        <p:txBody>
          <a:bodyPr vert="horz"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账务处理</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原则</a:t>
            </a:r>
            <a:endPar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spcBef>
                <a:spcPct val="0"/>
              </a:spcBef>
              <a:spcAft>
                <a:spcPts val="855"/>
              </a:spcAft>
              <a:buFont typeface="Arial" pitchFamily="34" charset="0"/>
              <a:buChar char="•"/>
            </a:pPr>
            <a:endParaRPr lang="zh-CN" sz="1600">
              <a:ln>
                <a:noFill/>
              </a:ln>
              <a:solidFill>
                <a:srgbClr val="FF0000"/>
              </a:solidFill>
              <a:effectLst/>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spcBef>
                <a:spcPct val="0"/>
              </a:spcBef>
              <a:spcAft>
                <a:spcPts val="855"/>
              </a:spcAft>
              <a:buFont typeface="Arial" pitchFamily="34" charset="0"/>
              <a:buChar char="•"/>
            </a:pPr>
            <a:r>
              <a:rPr lang="zh-CN" sz="1600">
                <a:ln>
                  <a:noFill/>
                </a:ln>
                <a:solidFill>
                  <a:srgbClr val="FF0000"/>
                </a:solidFill>
                <a:effectLst/>
                <a:latin typeface="黑体" panose="02010609060101010101" pitchFamily="49" charset="-122"/>
                <a:ea typeface="黑体" panose="02010609060101010101" pitchFamily="49" charset="-122"/>
                <a:cs typeface="黑体" panose="02010609060101010101" pitchFamily="49" charset="-122"/>
                <a:sym typeface="+mn-ea"/>
              </a:rPr>
              <a:t>对于一般纳税人</a:t>
            </a:r>
            <a:r>
              <a:rPr lang="zh-CN" sz="1600">
                <a:ln>
                  <a:noFill/>
                </a:ln>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rPr>
              <a:t>而言,将相应的税金与价款分离,进行单独核算</a:t>
            </a:r>
            <a:endParaRPr lang="zh-CN" sz="1600">
              <a:ln>
                <a:noFill/>
              </a:ln>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spcBef>
                <a:spcPct val="0"/>
              </a:spcBef>
              <a:spcAft>
                <a:spcPts val="855"/>
              </a:spcAft>
              <a:buFont typeface="Arial" pitchFamily="34" charset="0"/>
              <a:buChar char="•"/>
            </a:pPr>
            <a:endParaRPr lang="zh-CN" sz="1600">
              <a:ln>
                <a:noFill/>
              </a:ln>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spcBef>
                <a:spcPct val="0"/>
              </a:spcBef>
              <a:spcAft>
                <a:spcPts val="855"/>
              </a:spcAft>
              <a:buFont typeface="Arial" pitchFamily="34" charset="0"/>
              <a:buChar char="•"/>
            </a:pPr>
            <a:r>
              <a:rPr lang="zh-CN" sz="1600">
                <a:ln>
                  <a:noFill/>
                </a:ln>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rPr>
              <a:t>对于</a:t>
            </a:r>
            <a:r>
              <a:rPr lang="zh-CN" sz="1600">
                <a:ln>
                  <a:noFill/>
                </a:ln>
                <a:solidFill>
                  <a:srgbClr val="FF0000"/>
                </a:solidFill>
                <a:effectLst/>
                <a:latin typeface="黑体" panose="02010609060101010101" pitchFamily="49" charset="-122"/>
                <a:ea typeface="黑体" panose="02010609060101010101" pitchFamily="49" charset="-122"/>
                <a:cs typeface="黑体" panose="02010609060101010101" pitchFamily="49" charset="-122"/>
                <a:sym typeface="+mn-ea"/>
              </a:rPr>
              <a:t>小规模纳税人</a:t>
            </a:r>
            <a:r>
              <a:rPr lang="zh-CN" sz="1600">
                <a:ln>
                  <a:noFill/>
                </a:ln>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rPr>
              <a:t>,财务会计上,将发生的增值税与价内税全部计入资产或相关成本费用,不进行价税分离单独核算;收到价款和税金时,按照应缴纳的增值税确认应交增值税,按不含税价款确认收入。 </a:t>
            </a:r>
            <a:endParaRPr lang="zh-CN" sz="1600">
              <a:ln>
                <a:noFill/>
              </a:ln>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spcBef>
                <a:spcPct val="0"/>
              </a:spcBef>
              <a:spcAft>
                <a:spcPts val="855"/>
              </a:spcAft>
              <a:buFont typeface="Arial" pitchFamily="34" charset="0"/>
              <a:buChar char="•"/>
            </a:pPr>
            <a:endParaRPr lang="zh-CN" sz="1600">
              <a:ln>
                <a:noFill/>
              </a:ln>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spcBef>
                <a:spcPct val="0"/>
              </a:spcBef>
              <a:spcAft>
                <a:spcPts val="855"/>
              </a:spcAft>
              <a:buFont typeface="Arial" pitchFamily="34" charset="0"/>
              <a:buChar char="•"/>
            </a:pPr>
            <a:r>
              <a:rPr lang="zh-CN" sz="1600">
                <a:ln>
                  <a:noFill/>
                </a:ln>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rPr>
              <a:t>政府单位发生增值税相关业务时预算会计不做这种价款与税金的分离：不论是一般纳税人还是小规模纳税人,购买时所支付的价款和税金都作为政府单位的预算支出;销售时所收到的价款和税金都作为政府单位的预算收入;后续实际缴纳的增值税作为政府单位的预算支出。</a:t>
            </a:r>
            <a:endParaRPr lang="zh-CN" sz="1600">
              <a:ln>
                <a:noFill/>
              </a:ln>
              <a:solidFill>
                <a:schemeClr val="tx1"/>
              </a:solidFill>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15</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4</a:t>
            </a:r>
            <a:r>
              <a:rPr lang="zh-CN" altLang="en-US">
                <a:sym typeface="+mn-ea"/>
              </a:rPr>
              <a:t>.2 税收财政负债的核算</a:t>
            </a:r>
            <a:endParaRPr lang="zh-CN" altLang="en-US">
              <a:sym typeface="+mn-ea"/>
            </a:endParaRPr>
          </a:p>
        </p:txBody>
      </p:sp>
      <p:sp>
        <p:nvSpPr>
          <p:cNvPr id="5" name="矩形 4"/>
          <p:cNvSpPr/>
          <p:nvPr/>
        </p:nvSpPr>
        <p:spPr>
          <a:xfrm>
            <a:off x="613410" y="878840"/>
            <a:ext cx="8610600" cy="3797935"/>
          </a:xfrm>
          <a:prstGeom prst="rect">
            <a:avLst/>
          </a:prstGeom>
          <a:noFill/>
          <a:ln>
            <a:noFill/>
          </a:ln>
        </p:spPr>
        <p:txBody>
          <a:bodyPr vert="horz"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账务处理</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1</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）小规模纳税人的政府单位购进资产或服务等：</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借：相关成本费用科目</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贷：银行存款</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2</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）小规模纳税人的政府单位出售商品或服务时,应当按照应收或已收的金额</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借：应收账款</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应收票据</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银行存款</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贷：经营收入</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事业收入</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应交增值税</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(3)</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政府单位缴纳增值税时</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endPar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借</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应交增值税</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贷</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银行存款</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7" name="文本框 6"/>
          <p:cNvSpPr txBox="1"/>
          <p:nvPr/>
        </p:nvSpPr>
        <p:spPr>
          <a:xfrm>
            <a:off x="986155" y="5130165"/>
            <a:ext cx="35941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bg1"/>
                </a:solidFill>
              </a:rPr>
              <a:t>例题：详见教材</a:t>
            </a:r>
            <a:r>
              <a:rPr lang="en-US" altLang="zh-CN" b="1">
                <a:solidFill>
                  <a:schemeClr val="bg1"/>
                </a:solidFill>
              </a:rPr>
              <a:t> </a:t>
            </a:r>
            <a:r>
              <a:rPr lang="zh-CN" altLang="en-US" b="1">
                <a:solidFill>
                  <a:schemeClr val="bg1"/>
                </a:solidFill>
              </a:rPr>
              <a:t>例</a:t>
            </a:r>
            <a:r>
              <a:rPr lang="en-US" altLang="zh-CN" b="1">
                <a:solidFill>
                  <a:schemeClr val="bg1"/>
                </a:solidFill>
              </a:rPr>
              <a:t>20-3 P333</a:t>
            </a:r>
            <a:endParaRPr lang="en-US" b="1">
              <a:solidFill>
                <a:schemeClr val="bg1"/>
              </a:solidFill>
            </a:endParaRPr>
          </a:p>
        </p:txBody>
      </p:sp>
      <p:sp>
        <p:nvSpPr>
          <p:cNvPr id="2" name="文本框 1"/>
          <p:cNvSpPr txBox="1"/>
          <p:nvPr/>
        </p:nvSpPr>
        <p:spPr>
          <a:xfrm>
            <a:off x="6447790" y="1741805"/>
            <a:ext cx="2494280" cy="30670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（按照购买时支付的增值税）</a:t>
            </a:r>
            <a:endPar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6" name="文本框 5"/>
          <p:cNvSpPr txBox="1"/>
          <p:nvPr/>
        </p:nvSpPr>
        <p:spPr>
          <a:xfrm>
            <a:off x="6566535" y="3117850"/>
            <a:ext cx="1901190" cy="30670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按照确认的收入金额</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endPar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8" name="文本框 7"/>
          <p:cNvSpPr txBox="1"/>
          <p:nvPr/>
        </p:nvSpPr>
        <p:spPr>
          <a:xfrm>
            <a:off x="6566535" y="3424555"/>
            <a:ext cx="2256790" cy="30670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(按照计算的应纳增值税额)</a:t>
            </a:r>
            <a:endPar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16</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4</a:t>
            </a:r>
            <a:r>
              <a:rPr lang="zh-CN" altLang="en-US">
                <a:sym typeface="+mn-ea"/>
              </a:rPr>
              <a:t>.</a:t>
            </a:r>
            <a:r>
              <a:rPr>
                <a:sym typeface="+mn-ea"/>
              </a:rPr>
              <a:t>3</a:t>
            </a:r>
            <a:r>
              <a:rPr lang="zh-CN" altLang="en-US">
                <a:sym typeface="+mn-ea"/>
              </a:rPr>
              <a:t> 税收财政负债的核算</a:t>
            </a:r>
            <a:endParaRPr lang="zh-CN" altLang="en-US">
              <a:sym typeface="+mn-ea"/>
            </a:endParaRPr>
          </a:p>
        </p:txBody>
      </p:sp>
      <p:sp>
        <p:nvSpPr>
          <p:cNvPr id="5" name="矩形 4"/>
          <p:cNvSpPr/>
          <p:nvPr/>
        </p:nvSpPr>
        <p:spPr>
          <a:xfrm>
            <a:off x="464820" y="972185"/>
            <a:ext cx="8610600" cy="3797935"/>
          </a:xfrm>
          <a:prstGeom prst="rect">
            <a:avLst/>
          </a:prstGeom>
          <a:noFill/>
          <a:ln>
            <a:noFill/>
          </a:ln>
        </p:spPr>
        <p:txBody>
          <a:bodyPr vert="horz"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lang="en-US" b="1">
                <a:ln>
                  <a:noFill/>
                </a:ln>
                <a:effectLst/>
                <a:latin typeface="黑体" panose="02010609060101010101" pitchFamily="49" charset="-122"/>
                <a:ea typeface="黑体" panose="02010609060101010101" pitchFamily="49" charset="-122"/>
                <a:cs typeface="黑体" panose="02010609060101010101" pitchFamily="49" charset="-122"/>
                <a:sym typeface="+mn-ea"/>
              </a:rPr>
              <a:t>2</a:t>
            </a:r>
            <a:r>
              <a:rPr lang="zh-CN" altLang="en-US" b="1">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b="1" err="1">
                <a:ln>
                  <a:noFill/>
                </a:ln>
                <a:effectLst/>
                <a:latin typeface="黑体" panose="02010609060101010101" pitchFamily="49" charset="-122"/>
                <a:ea typeface="黑体" panose="02010609060101010101" pitchFamily="49" charset="-122"/>
                <a:cs typeface="黑体" panose="02010609060101010101" pitchFamily="49" charset="-122"/>
                <a:sym typeface="+mn-ea"/>
              </a:rPr>
              <a:t>其他应交税费的核算</a:t>
            </a:r>
            <a:endParaRPr b="1">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“其他应交税费”总账科目：核算单位按照税法等规定应缴纳的除增值税以外的各种税费,包括城市维护建设税、教育费附加、地方教育附加、车船税、 房产税、城镇土地使用税和企业所得税等。</a:t>
            </a:r>
            <a:endPar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endPar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主要业务处理</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政府单位发生城市维护建设税、教育附加、地方教育附加、车船税、房产税、城镇土地使用税等纳税义务的,按照依据税法规定计算的应交税费,</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借</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en-US" altLang="zh-CN" sz="1600" err="1">
                <a:ln>
                  <a:noFill/>
                </a:ln>
                <a:effectLst/>
                <a:latin typeface="黑体" panose="02010609060101010101" pitchFamily="49" charset="-122"/>
                <a:ea typeface="黑体" panose="02010609060101010101" pitchFamily="49" charset="-122"/>
                <a:cs typeface="黑体" panose="02010609060101010101" pitchFamily="49" charset="-122"/>
                <a:sym typeface="+mn-ea"/>
              </a:rPr>
              <a:t>业务活动费用</a:t>
            </a:r>
            <a:r>
              <a:rPr lang="en-US" altLang="zh-CN" sz="1600">
                <a:latin typeface="黑体" panose="02010609060101010101" pitchFamily="49" charset="-122"/>
                <a:ea typeface="黑体" panose="02010609060101010101" pitchFamily="49" charset="-122"/>
                <a:cs typeface="黑体" panose="02010609060101010101" pitchFamily="49" charset="-122"/>
                <a:sym typeface="+mn-ea"/>
              </a:rPr>
              <a:t>\</a:t>
            </a:r>
            <a:r>
              <a:rPr lang="en-US" altLang="zh-CN" sz="1600" err="1">
                <a:ln>
                  <a:noFill/>
                </a:ln>
                <a:effectLst/>
                <a:latin typeface="黑体" panose="02010609060101010101" pitchFamily="49" charset="-122"/>
                <a:ea typeface="黑体" panose="02010609060101010101" pitchFamily="49" charset="-122"/>
                <a:cs typeface="黑体" panose="02010609060101010101" pitchFamily="49" charset="-122"/>
                <a:sym typeface="+mn-ea"/>
              </a:rPr>
              <a:t>单位管理费用\经营费用</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贷</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其他应交税费</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17</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4</a:t>
            </a:r>
            <a:r>
              <a:rPr lang="zh-CN" altLang="en-US">
                <a:sym typeface="+mn-ea"/>
              </a:rPr>
              <a:t>.</a:t>
            </a:r>
            <a:r>
              <a:rPr>
                <a:sym typeface="+mn-ea"/>
              </a:rPr>
              <a:t>3</a:t>
            </a:r>
            <a:r>
              <a:rPr lang="zh-CN" altLang="en-US">
                <a:sym typeface="+mn-ea"/>
              </a:rPr>
              <a:t> 税收财政负债的核算</a:t>
            </a:r>
            <a:endParaRPr lang="zh-CN" altLang="en-US">
              <a:sym typeface="+mn-ea"/>
            </a:endParaRPr>
          </a:p>
        </p:txBody>
      </p:sp>
      <p:sp>
        <p:nvSpPr>
          <p:cNvPr id="5" name="矩形 4"/>
          <p:cNvSpPr/>
          <p:nvPr/>
        </p:nvSpPr>
        <p:spPr>
          <a:xfrm>
            <a:off x="527685" y="951865"/>
            <a:ext cx="8610600" cy="3797935"/>
          </a:xfrm>
          <a:prstGeom prst="rect">
            <a:avLst/>
          </a:prstGeom>
          <a:noFill/>
          <a:ln>
            <a:noFill/>
          </a:ln>
        </p:spPr>
        <p:txBody>
          <a:bodyPr vert="horz"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(2)政府单位按照税法规定计算应代扣代缴职工 (含长期聘用人员)的个人所得税:</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借:应付职工薪酬</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贷:其他应交税费</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(3)发生企业所得税纳税义务的,按照依据税法规定计算的应交所得税:</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借:所得税费用</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贷:其他应交税费</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(4)单位实际缴纳上述各种税费时,</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借:其他应交税费</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贷:财政拨款收入\零余额账户用款额度\银行存款</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2" name="文本框 1"/>
          <p:cNvSpPr txBox="1"/>
          <p:nvPr/>
        </p:nvSpPr>
        <p:spPr>
          <a:xfrm>
            <a:off x="986155" y="5130165"/>
            <a:ext cx="35941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bg1"/>
                </a:solidFill>
              </a:rPr>
              <a:t>例题：详见教材</a:t>
            </a:r>
            <a:r>
              <a:rPr lang="en-US" altLang="zh-CN" b="1">
                <a:solidFill>
                  <a:schemeClr val="bg1"/>
                </a:solidFill>
              </a:rPr>
              <a:t> </a:t>
            </a:r>
            <a:r>
              <a:rPr lang="zh-CN" altLang="en-US" b="1">
                <a:solidFill>
                  <a:schemeClr val="bg1"/>
                </a:solidFill>
              </a:rPr>
              <a:t>例</a:t>
            </a:r>
            <a:r>
              <a:rPr lang="en-US" altLang="zh-CN" b="1">
                <a:solidFill>
                  <a:schemeClr val="bg1"/>
                </a:solidFill>
              </a:rPr>
              <a:t>20-4</a:t>
            </a:r>
            <a:r>
              <a:rPr lang="zh-CN" altLang="en-US" b="1">
                <a:solidFill>
                  <a:schemeClr val="bg1"/>
                </a:solidFill>
              </a:rPr>
              <a:t>，</a:t>
            </a:r>
            <a:r>
              <a:rPr lang="en-US" altLang="zh-CN" b="1">
                <a:solidFill>
                  <a:schemeClr val="bg1"/>
                </a:solidFill>
              </a:rPr>
              <a:t>P334</a:t>
            </a:r>
            <a:endParaRPr lang="en-US" b="1">
              <a:solidFill>
                <a:schemeClr val="bg1"/>
              </a:solidFil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18</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4</a:t>
            </a:r>
            <a:r>
              <a:rPr lang="zh-CN" altLang="en-US">
                <a:sym typeface="+mn-ea"/>
              </a:rPr>
              <a:t>.</a:t>
            </a:r>
            <a:r>
              <a:rPr>
                <a:sym typeface="+mn-ea"/>
              </a:rPr>
              <a:t>4</a:t>
            </a:r>
            <a:r>
              <a:rPr lang="zh-CN" altLang="en-US">
                <a:sym typeface="+mn-ea"/>
              </a:rPr>
              <a:t> 应缴财政款的核算</a:t>
            </a:r>
            <a:endParaRPr lang="zh-CN" altLang="en-US">
              <a:sym typeface="+mn-ea"/>
            </a:endParaRPr>
          </a:p>
        </p:txBody>
      </p:sp>
      <p:sp>
        <p:nvSpPr>
          <p:cNvPr id="2" name="矩形 1"/>
          <p:cNvSpPr/>
          <p:nvPr/>
        </p:nvSpPr>
        <p:spPr>
          <a:xfrm>
            <a:off x="611505" y="935990"/>
            <a:ext cx="8610600" cy="3797935"/>
          </a:xfrm>
          <a:prstGeom prst="rect">
            <a:avLst/>
          </a:prstGeom>
          <a:noFill/>
          <a:ln>
            <a:noFill/>
          </a:ln>
        </p:spPr>
        <p:txBody>
          <a:bodyPr vert="horz"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lang="zh-CN" sz="2000" b="1">
                <a:ln>
                  <a:noFill/>
                </a:ln>
                <a:solidFill>
                  <a:srgbClr val="FF0000"/>
                </a:solidFill>
                <a:effectLst/>
                <a:latin typeface="黑体" panose="02010609060101010101" pitchFamily="49" charset="-122"/>
                <a:ea typeface="黑体" panose="02010609060101010101" pitchFamily="49" charset="-122"/>
                <a:cs typeface="黑体" panose="02010609060101010101" pitchFamily="49" charset="-122"/>
                <a:sym typeface="+mn-ea"/>
              </a:rPr>
              <a:t>应缴财政款</a:t>
            </a: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指政府单位取得的按规定应当上缴财政的款项,包括应缴国库的款项和应缴财政专户的款项。 </a:t>
            </a:r>
            <a:endPar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政府单位执收的行政事业性收费、罚没款项等实行国库集中收缴改革,两种上缴方式:</a:t>
            </a:r>
            <a:endPar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spcBef>
                <a:spcPct val="0"/>
              </a:spcBef>
              <a:spcAft>
                <a:spcPts val="855"/>
              </a:spcAft>
              <a:buFont typeface="Arial" pitchFamily="34" charset="0"/>
              <a:buChar char="•"/>
            </a:pPr>
            <a:r>
              <a:rPr lang="zh-CN" sz="1600" b="1">
                <a:ln>
                  <a:noFill/>
                </a:ln>
                <a:effectLst/>
                <a:latin typeface="黑体" panose="02010609060101010101" pitchFamily="49" charset="-122"/>
                <a:ea typeface="黑体" panose="02010609060101010101" pitchFamily="49" charset="-122"/>
                <a:cs typeface="黑体" panose="02010609060101010101" pitchFamily="49" charset="-122"/>
                <a:sym typeface="+mn-ea"/>
              </a:rPr>
              <a:t>直接缴库</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由缴款人直接将款项缴入财政部门</a:t>
            </a:r>
            <a:endPar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marL="285750" indent="-285750">
              <a:spcAft>
                <a:spcPts val="855"/>
              </a:spcAft>
              <a:buFont typeface="Arial" pitchFamily="34" charset="0"/>
              <a:buChar char="•"/>
            </a:pPr>
            <a:r>
              <a:rPr lang="zh-CN" sz="1600" b="1">
                <a:ln>
                  <a:noFill/>
                </a:ln>
                <a:effectLst/>
                <a:latin typeface="黑体" panose="02010609060101010101" pitchFamily="49" charset="-122"/>
                <a:ea typeface="黑体" panose="02010609060101010101" pitchFamily="49" charset="-122"/>
                <a:cs typeface="黑体" panose="02010609060101010101" pitchFamily="49" charset="-122"/>
                <a:sym typeface="+mn-ea"/>
              </a:rPr>
              <a:t>集中汇缴</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政府单位收取缴款人缴纳的款项后,按照规定的时间上缴国库或财政专户</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a:spcAft>
                <a:spcPts val="855"/>
              </a:spcAft>
            </a:pPr>
            <a:r>
              <a:rPr lang="en-US" altLang="zh-CN" sz="1600">
                <a:latin typeface="黑体" panose="02010609060101010101" pitchFamily="49" charset="-122"/>
                <a:ea typeface="黑体" panose="02010609060101010101" pitchFamily="49" charset="-122"/>
                <a:cs typeface="黑体" panose="02010609060101010101" pitchFamily="49" charset="-122"/>
                <a:sym typeface="+mn-ea"/>
              </a:rPr>
              <a:t>	</a:t>
            </a:r>
            <a:r>
              <a:rPr lang="zh-CN" altLang="zh-CN" sz="1600">
                <a:latin typeface="黑体" panose="02010609060101010101" pitchFamily="49" charset="-122"/>
                <a:ea typeface="黑体" panose="02010609060101010101" pitchFamily="49" charset="-122"/>
                <a:cs typeface="黑体" panose="02010609060101010101" pitchFamily="49" charset="-122"/>
                <a:sym typeface="+mn-ea"/>
              </a:rPr>
              <a:t>政府单位的教育收费,通常通过集中汇缴方式收取和缴纳 </a:t>
            </a:r>
            <a:endParaRPr lang="zh-CN" altLang="zh-CN" sz="1600">
              <a:latin typeface="黑体" panose="02010609060101010101" pitchFamily="49" charset="-122"/>
              <a:ea typeface="黑体" panose="02010609060101010101" pitchFamily="49" charset="-122"/>
              <a:cs typeface="黑体" panose="02010609060101010101" pitchFamily="49" charset="-122"/>
              <a:sym typeface="+mn-ea"/>
            </a:endParaRPr>
          </a:p>
          <a:p>
            <a:pPr lvl="0" indent="0" algn="l">
              <a:spcBef>
                <a:spcPct val="0"/>
              </a:spcBef>
              <a:spcAft>
                <a:spcPts val="855"/>
              </a:spcAft>
              <a:buFont typeface="Arial" pitchFamily="34" charset="0"/>
              <a:buNone/>
            </a:pPr>
            <a:endPar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spcBef>
                <a:spcPct val="0"/>
              </a:spcBef>
              <a:spcAft>
                <a:spcPts val="855"/>
              </a:spcAft>
              <a:buFont typeface="Arial" pitchFamily="34" charset="0"/>
              <a:buChar char="•"/>
            </a:pPr>
            <a:r>
              <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采取直接缴库方式的,没有资金流入流出政府单位,政府单位不必进行应缴财政款的账务处理</a:t>
            </a:r>
            <a:endPar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marL="285750" lvl="0" indent="-285750" algn="l">
              <a:spcBef>
                <a:spcPct val="0"/>
              </a:spcBef>
              <a:spcAft>
                <a:spcPts val="855"/>
              </a:spcAft>
              <a:buFont typeface="Arial" pitchFamily="34" charset="0"/>
              <a:buChar char="•"/>
            </a:pPr>
            <a:r>
              <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采用集中汇缴方式的,收款单位需要对尚未汇缴的款项进行核算；应当在收到相关款项时确认</a:t>
            </a:r>
            <a:endParaRPr lang="zh-CN"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19</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4</a:t>
            </a:r>
            <a:r>
              <a:rPr lang="zh-CN" altLang="en-US">
                <a:sym typeface="+mn-ea"/>
              </a:rPr>
              <a:t>.</a:t>
            </a:r>
            <a:r>
              <a:rPr>
                <a:sym typeface="+mn-ea"/>
              </a:rPr>
              <a:t>4</a:t>
            </a:r>
            <a:r>
              <a:rPr lang="zh-CN" altLang="en-US">
                <a:sym typeface="+mn-ea"/>
              </a:rPr>
              <a:t> 应缴财政款的核算</a:t>
            </a:r>
            <a:endParaRPr lang="zh-CN" altLang="en-US">
              <a:sym typeface="+mn-ea"/>
            </a:endParaRPr>
          </a:p>
        </p:txBody>
      </p:sp>
      <p:sp>
        <p:nvSpPr>
          <p:cNvPr id="7" name="文本框 6"/>
          <p:cNvSpPr txBox="1"/>
          <p:nvPr/>
        </p:nvSpPr>
        <p:spPr>
          <a:xfrm>
            <a:off x="986155" y="5165668"/>
            <a:ext cx="35941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bg1"/>
                </a:solidFill>
              </a:rPr>
              <a:t>例题：详见教材</a:t>
            </a:r>
            <a:r>
              <a:rPr lang="en-US" altLang="zh-CN" b="1">
                <a:solidFill>
                  <a:schemeClr val="bg1"/>
                </a:solidFill>
              </a:rPr>
              <a:t> </a:t>
            </a:r>
            <a:r>
              <a:rPr lang="zh-CN" altLang="en-US" b="1">
                <a:solidFill>
                  <a:schemeClr val="bg1"/>
                </a:solidFill>
              </a:rPr>
              <a:t>例</a:t>
            </a:r>
            <a:r>
              <a:rPr lang="en-US" altLang="zh-CN" b="1">
                <a:solidFill>
                  <a:schemeClr val="bg1"/>
                </a:solidFill>
              </a:rPr>
              <a:t>20-5</a:t>
            </a:r>
            <a:r>
              <a:rPr lang="zh-CN" altLang="en-US" b="1">
                <a:solidFill>
                  <a:schemeClr val="bg1"/>
                </a:solidFill>
              </a:rPr>
              <a:t>，</a:t>
            </a:r>
            <a:r>
              <a:rPr lang="en-US" altLang="zh-CN" b="1">
                <a:solidFill>
                  <a:schemeClr val="bg1"/>
                </a:solidFill>
              </a:rPr>
              <a:t>P336</a:t>
            </a:r>
            <a:endParaRPr lang="en-US" b="1">
              <a:solidFill>
                <a:schemeClr val="bg1"/>
              </a:solidFill>
            </a:endParaRPr>
          </a:p>
        </p:txBody>
      </p:sp>
      <p:sp>
        <p:nvSpPr>
          <p:cNvPr id="2" name="矩形 1"/>
          <p:cNvSpPr/>
          <p:nvPr/>
        </p:nvSpPr>
        <p:spPr>
          <a:xfrm>
            <a:off x="572770" y="889635"/>
            <a:ext cx="8610600" cy="4240365"/>
          </a:xfrm>
          <a:prstGeom prst="rect">
            <a:avLst/>
          </a:prstGeom>
          <a:noFill/>
          <a:ln>
            <a:noFill/>
          </a:ln>
        </p:spPr>
        <p:txBody>
          <a:bodyPr vert="horz"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lang="zh-CN" b="1">
                <a:ln>
                  <a:noFill/>
                </a:ln>
                <a:effectLst/>
                <a:latin typeface="黑体" panose="02010609060101010101" pitchFamily="49" charset="-122"/>
                <a:ea typeface="黑体" panose="02010609060101010101" pitchFamily="49" charset="-122"/>
                <a:cs typeface="黑体" panose="02010609060101010101" pitchFamily="49" charset="-122"/>
                <a:sym typeface="+mn-ea"/>
              </a:rPr>
              <a:t>科目设置</a:t>
            </a:r>
            <a:endParaRPr lang="zh-CN" b="1">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“应缴财政款”科目</a:t>
            </a:r>
            <a:endPar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altLang="en-US" b="1">
                <a:ln>
                  <a:noFill/>
                </a:ln>
                <a:effectLst/>
                <a:latin typeface="黑体" panose="02010609060101010101" pitchFamily="49" charset="-122"/>
                <a:ea typeface="黑体" panose="02010609060101010101" pitchFamily="49" charset="-122"/>
                <a:cs typeface="黑体" panose="02010609060101010101" pitchFamily="49" charset="-122"/>
                <a:sym typeface="+mn-ea"/>
              </a:rPr>
              <a:t>账务处理</a:t>
            </a:r>
            <a:endParaRPr lang="zh-CN" b="1">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1</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）政府单位取得或应收按照规定应上缴财政的款项时,</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借：银行存款</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应收账款</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贷</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应缴财政款</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(2)</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政府单位处置资产取得的应上缴财政的净收入的账务处理,可参见长期股权投资固定资产等资产处置的相关内容。 </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(3)</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单位向财政上缴款项时,按照实际上缴的金额,</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借</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应缴财政款</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贷</a:t>
            </a:r>
            <a:r>
              <a:rPr lang="en-US" alt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rPr>
              <a:t>银行存款</a:t>
            </a: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20</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5.1 </a:t>
            </a:r>
            <a:r>
              <a:rPr lang="zh-CN" altLang="en-US">
                <a:sym typeface="+mn-ea"/>
              </a:rPr>
              <a:t>应付政府补贴款的核算</a:t>
            </a:r>
            <a:endParaRPr lang="zh-CN" altLang="en-US">
              <a:sym typeface="+mn-ea"/>
            </a:endParaRPr>
          </a:p>
        </p:txBody>
      </p:sp>
      <p:sp>
        <p:nvSpPr>
          <p:cNvPr id="5" name="矩形 4"/>
          <p:cNvSpPr/>
          <p:nvPr/>
        </p:nvSpPr>
        <p:spPr>
          <a:xfrm>
            <a:off x="565785" y="935990"/>
            <a:ext cx="8610600" cy="3797935"/>
          </a:xfrm>
          <a:prstGeom prst="rect">
            <a:avLst/>
          </a:prstGeom>
          <a:noFill/>
          <a:ln>
            <a:noFill/>
          </a:ln>
        </p:spPr>
        <p:txBody>
          <a:bodyPr vert="horz"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lang="en-US" altLang="zh-CN" sz="2000" b="1">
                <a:ln>
                  <a:noFill/>
                </a:ln>
                <a:solidFill>
                  <a:srgbClr val="FF0000"/>
                </a:solidFill>
                <a:effectLst/>
                <a:latin typeface="黑体" panose="02010609060101010101" pitchFamily="49" charset="-122"/>
                <a:ea typeface="黑体" panose="02010609060101010101" pitchFamily="49" charset="-122"/>
                <a:cs typeface="黑体" panose="02010609060101010101" pitchFamily="49" charset="-122"/>
                <a:sym typeface="+mn-ea"/>
              </a:rPr>
              <a:t>应付政府补贴款</a:t>
            </a:r>
            <a:r>
              <a:rPr lang="zh-CN" altLang="en-US" sz="20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000" err="1">
                <a:ln>
                  <a:noFill/>
                </a:ln>
                <a:effectLst/>
                <a:latin typeface="黑体" panose="02010609060101010101" pitchFamily="49" charset="-122"/>
                <a:ea typeface="黑体" panose="02010609060101010101" pitchFamily="49" charset="-122"/>
                <a:cs typeface="黑体" panose="02010609060101010101" pitchFamily="49" charset="-122"/>
                <a:sym typeface="+mn-ea"/>
              </a:rPr>
              <a:t>负责发放政府补贴的行政单位,按照有关规定应该支付给政 府补贴对象的各种政府补贴款</a:t>
            </a:r>
            <a:endPar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	按政策规定发放的低保补贴</a:t>
            </a:r>
            <a:endPar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	失独家庭补贴</a:t>
            </a:r>
            <a:endPar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	老人补贴</a:t>
            </a:r>
            <a:endPar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	困难家庭节日补贴等。</a:t>
            </a:r>
            <a:endPar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sz="2000" b="1">
                <a:ln>
                  <a:noFill/>
                </a:ln>
                <a:effectLst/>
                <a:latin typeface="黑体" panose="02010609060101010101" pitchFamily="49" charset="-122"/>
                <a:ea typeface="黑体" panose="02010609060101010101" pitchFamily="49" charset="-122"/>
                <a:cs typeface="黑体" panose="02010609060101010101" pitchFamily="49" charset="-122"/>
                <a:sym typeface="+mn-ea"/>
              </a:rPr>
              <a:t>科目设置</a:t>
            </a:r>
            <a:endParaRPr lang="zh-CN" sz="2000" b="1">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“应付政府补贴款” 科目</a:t>
            </a:r>
            <a:endParaRPr 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662940" y="842401"/>
            <a:ext cx="9237060" cy="4193150"/>
          </a:xfrm>
        </p:spPr>
        <p:txBody>
          <a:bodyPr>
            <a:normAutofit/>
          </a:bodyPr>
          <a:lstStyle/>
          <a:p>
            <a:pPr lvl="0" algn="l">
              <a:spcBef>
                <a:spcPct val="0"/>
              </a:spcBef>
              <a:spcAft>
                <a:spcPts val="855"/>
              </a:spcAft>
              <a:buFont typeface="Arial" pitchFamily="34" charset="0"/>
            </a:pPr>
            <a:r>
              <a:rPr lang="zh-CN" altLang="en-US" sz="2000" b="1">
                <a:ln>
                  <a:noFill/>
                </a:ln>
                <a:effectLst/>
                <a:latin typeface="黑体" panose="02010609060101010101" pitchFamily="49" charset="-122"/>
                <a:ea typeface="黑体" panose="02010609060101010101" pitchFamily="49" charset="-122"/>
                <a:cs typeface="黑体" panose="02010609060101010101" pitchFamily="49" charset="-122"/>
                <a:sym typeface="+mn-ea"/>
              </a:rPr>
              <a:t>账务处理</a:t>
            </a:r>
            <a:endParaRPr lang="zh-CN" altLang="en-US" sz="2000" b="1">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altLang="en-US" sz="20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1</a:t>
            </a:r>
            <a:r>
              <a:rPr lang="zh-CN" altLang="en-US" sz="20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行政单位确认发生应付政府补贴款时,按照依规定计算确定的应付政府补贴金额, </a:t>
            </a:r>
            <a:endPar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借：业务活动费用</a:t>
            </a:r>
            <a:endPar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贷：应付政府补贴款</a:t>
            </a:r>
            <a:endPar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2</a:t>
            </a:r>
            <a:r>
              <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 行政单位支付应付政府补贴款时,按照支付金额,</a:t>
            </a:r>
            <a:endPar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借：应付政府补贴款</a:t>
            </a:r>
            <a:endPar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贷：零余额账户用款额度</a:t>
            </a:r>
            <a:r>
              <a:rPr lang="en-US"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2000">
                <a:ln>
                  <a:noFill/>
                </a:ln>
                <a:effectLst/>
                <a:latin typeface="黑体" panose="02010609060101010101" pitchFamily="49" charset="-122"/>
                <a:ea typeface="黑体" panose="02010609060101010101" pitchFamily="49" charset="-122"/>
                <a:cs typeface="黑体" panose="02010609060101010101" pitchFamily="49" charset="-122"/>
                <a:sym typeface="+mn-ea"/>
              </a:rPr>
              <a:t>银</a:t>
            </a:r>
            <a:r>
              <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行存款</a:t>
            </a:r>
            <a:endParaRPr lang="zh-CN" altLang="zh-CN"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endParaRPr lang="zh-CN" altLang="en-US" sz="2000"/>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21</a:t>
            </a:fld>
            <a:endParaRPr lang="zh-CN" altLang="en-US"/>
          </a:p>
        </p:txBody>
      </p:sp>
      <p:sp>
        <p:nvSpPr>
          <p:cNvPr id="5" name="标题 3"/>
          <p:cNvSpPr>
            <a:spLocks noGrp="1"/>
          </p:cNvSpPr>
          <p:nvPr>
            <p:ph type="title"/>
          </p:nvPr>
        </p:nvSpPr>
        <p:spPr>
          <a:xfrm>
            <a:off x="464820" y="206375"/>
            <a:ext cx="9074468" cy="406400"/>
          </a:xfrm>
        </p:spPr>
        <p:txBody>
          <a:bodyPr/>
          <a:lstStyle/>
          <a:p>
            <a:r>
              <a:rPr>
                <a:sym typeface="+mn-ea"/>
              </a:rPr>
              <a:t> </a:t>
            </a:r>
            <a:r>
              <a:rPr lang="en-US">
                <a:sym typeface="+mn-ea"/>
              </a:rPr>
              <a:t>20</a:t>
            </a:r>
            <a:r>
              <a:rPr lang="zh-CN" altLang="en-US">
                <a:sym typeface="+mn-ea"/>
              </a:rPr>
              <a:t>.</a:t>
            </a:r>
            <a:r>
              <a:rPr>
                <a:sym typeface="+mn-ea"/>
              </a:rPr>
              <a:t>5.1 </a:t>
            </a:r>
            <a:r>
              <a:rPr lang="zh-CN" altLang="en-US">
                <a:sym typeface="+mn-ea"/>
              </a:rPr>
              <a:t>应付政府补贴款的核算</a:t>
            </a:r>
            <a:endParaRPr lang="zh-CN" altLang="en-US">
              <a:sym typeface="+mn-ea"/>
            </a:endParaRPr>
          </a:p>
        </p:txBody>
      </p:sp>
      <p:sp>
        <p:nvSpPr>
          <p:cNvPr id="6" name="文本框 5"/>
          <p:cNvSpPr txBox="1"/>
          <p:nvPr/>
        </p:nvSpPr>
        <p:spPr>
          <a:xfrm>
            <a:off x="1021079" y="5130000"/>
            <a:ext cx="3559175"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bg1"/>
                </a:solidFill>
              </a:rPr>
              <a:t>例题：详见教材</a:t>
            </a:r>
            <a:r>
              <a:rPr lang="en-US" altLang="zh-CN" b="1">
                <a:solidFill>
                  <a:schemeClr val="bg1"/>
                </a:solidFill>
              </a:rPr>
              <a:t> </a:t>
            </a:r>
            <a:r>
              <a:rPr lang="zh-CN" altLang="en-US" b="1">
                <a:solidFill>
                  <a:schemeClr val="bg1"/>
                </a:solidFill>
              </a:rPr>
              <a:t>例</a:t>
            </a:r>
            <a:r>
              <a:rPr lang="en-US" altLang="zh-CN" b="1">
                <a:solidFill>
                  <a:schemeClr val="bg1"/>
                </a:solidFill>
              </a:rPr>
              <a:t>20-6</a:t>
            </a:r>
            <a:r>
              <a:rPr lang="zh-CN" altLang="en-US" b="1">
                <a:solidFill>
                  <a:schemeClr val="bg1"/>
                </a:solidFill>
              </a:rPr>
              <a:t>，</a:t>
            </a:r>
            <a:r>
              <a:rPr lang="en-US" altLang="zh-CN" b="1">
                <a:solidFill>
                  <a:schemeClr val="bg1"/>
                </a:solidFill>
              </a:rPr>
              <a:t>P337</a:t>
            </a:r>
            <a:endParaRPr lang="en-US" b="1">
              <a:solidFill>
                <a:schemeClr val="bg1"/>
              </a:solidFil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22</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5.2 </a:t>
            </a:r>
            <a:r>
              <a:rPr lang="zh-CN" altLang="en-US">
                <a:sym typeface="+mn-ea"/>
              </a:rPr>
              <a:t>其他各类负债的核算</a:t>
            </a:r>
            <a:endParaRPr lang="zh-CN" altLang="en-US">
              <a:sym typeface="+mn-ea"/>
            </a:endParaRPr>
          </a:p>
        </p:txBody>
      </p:sp>
      <p:sp>
        <p:nvSpPr>
          <p:cNvPr id="5" name="矩形 4"/>
          <p:cNvSpPr/>
          <p:nvPr/>
        </p:nvSpPr>
        <p:spPr>
          <a:xfrm>
            <a:off x="558800" y="972185"/>
            <a:ext cx="8610600" cy="3797935"/>
          </a:xfrm>
          <a:prstGeom prst="rect">
            <a:avLst/>
          </a:prstGeom>
          <a:noFill/>
          <a:ln>
            <a:noFill/>
          </a:ln>
        </p:spPr>
        <p:txBody>
          <a:bodyPr vert="horz"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sz="2000" b="1">
                <a:ln>
                  <a:noFill/>
                </a:ln>
                <a:solidFill>
                  <a:srgbClr val="FF0000"/>
                </a:solidFill>
                <a:effectLst/>
                <a:latin typeface="黑体" panose="02010609060101010101" pitchFamily="49" charset="-122"/>
                <a:ea typeface="黑体" panose="02010609060101010101" pitchFamily="49" charset="-122"/>
                <a:cs typeface="黑体" panose="02010609060101010101" pitchFamily="49" charset="-122"/>
                <a:sym typeface="+mn-ea"/>
              </a:rPr>
              <a:t>预提费用</a:t>
            </a:r>
            <a:r>
              <a:rPr lang="zh-CN" sz="2000" b="1">
                <a:ln>
                  <a:noFill/>
                </a:ln>
                <a:solidFill>
                  <a:srgbClr val="FF0000"/>
                </a:solidFill>
                <a:effectLst/>
                <a:latin typeface="黑体" panose="02010609060101010101" pitchFamily="49" charset="-122"/>
                <a:ea typeface="黑体" panose="02010609060101010101" pitchFamily="49" charset="-122"/>
                <a:cs typeface="黑体" panose="02010609060101010101" pitchFamily="49" charset="-122"/>
                <a:sym typeface="+mn-ea"/>
              </a:rPr>
              <a:t>：</a:t>
            </a:r>
            <a:r>
              <a:rPr sz="1600">
                <a:ln>
                  <a:noFill/>
                </a:ln>
                <a:effectLst/>
                <a:latin typeface="黑体" panose="02010609060101010101" pitchFamily="49" charset="-122"/>
                <a:ea typeface="黑体" panose="02010609060101010101" pitchFamily="49" charset="-122"/>
                <a:cs typeface="黑体" panose="02010609060101010101" pitchFamily="49" charset="-122"/>
                <a:sym typeface="+mn-ea"/>
              </a:rPr>
              <a:t>政府单位采用预先提取当期应承担但尚未发生的费用 的方式形成的一种负债</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sz="2000" b="1">
                <a:ln>
                  <a:noFill/>
                </a:ln>
                <a:solidFill>
                  <a:srgbClr val="FF0000"/>
                </a:solidFill>
                <a:effectLst/>
                <a:latin typeface="黑体" panose="02010609060101010101" pitchFamily="49" charset="-122"/>
                <a:ea typeface="黑体" panose="02010609060101010101" pitchFamily="49" charset="-122"/>
                <a:cs typeface="黑体" panose="02010609060101010101" pitchFamily="49" charset="-122"/>
                <a:sym typeface="+mn-ea"/>
              </a:rPr>
              <a:t>预计负债：</a:t>
            </a:r>
            <a:r>
              <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政府单位如果产生发生与否不确定或者发生金额不确定的或有负债,会计上不能确认为政府负债,应该在报表之外进行反映。</a:t>
            </a:r>
            <a:endPar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sz="2000" b="1">
                <a:ln>
                  <a:noFill/>
                </a:ln>
                <a:solidFill>
                  <a:srgbClr val="FF0000"/>
                </a:solidFill>
                <a:effectLst/>
                <a:latin typeface="黑体" panose="02010609060101010101" pitchFamily="49" charset="-122"/>
                <a:ea typeface="黑体" panose="02010609060101010101" pitchFamily="49" charset="-122"/>
                <a:cs typeface="黑体" panose="02010609060101010101" pitchFamily="49" charset="-122"/>
                <a:sym typeface="+mn-ea"/>
              </a:rPr>
              <a:t>其他应付款</a:t>
            </a:r>
            <a:r>
              <a:rPr lang="zh-CN" sz="20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政府单位除应交增值税、其他应交税费、应缴财政款、应付职 工薪酬、应付票据、应付账款、应付政府补贴款、应付利息、预收账款以外,其他各 项偿还期限在一年内 (含一年)的应付及暂收款项。</a:t>
            </a:r>
            <a:endParaRPr 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zh-CN"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altLang="en-US" sz="2000">
                <a:ln>
                  <a:noFill/>
                </a:ln>
                <a:effectLst/>
                <a:latin typeface="黑体" panose="02010609060101010101" pitchFamily="49" charset="-122"/>
                <a:ea typeface="黑体" panose="02010609060101010101" pitchFamily="49" charset="-122"/>
                <a:cs typeface="黑体" panose="02010609060101010101" pitchFamily="49" charset="-122"/>
                <a:sym typeface="+mn-ea"/>
              </a:rPr>
              <a:t>科目设置</a:t>
            </a:r>
            <a:endParaRPr lang="zh-CN" altLang="en-US" sz="20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“预提费用”科目：核算预先提取当期应承担但尚未发生的费用</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“预计负债”科目：核算单位因或有事项所产生的现时义务而确认的负债</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 “其他应付款”科目：核其他科目</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endParaRPr lang="zh-CN" altLang="en-US" sz="14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23</a:t>
            </a:fld>
            <a:endParaRPr lang="zh-CN" altLang="en-US"/>
          </a:p>
        </p:txBody>
      </p:sp>
      <p:sp>
        <p:nvSpPr>
          <p:cNvPr id="4" name="标题 3"/>
          <p:cNvSpPr>
            <a:spLocks noGrp="1"/>
          </p:cNvSpPr>
          <p:nvPr>
            <p:ph type="title"/>
          </p:nvPr>
        </p:nvSpPr>
        <p:spPr/>
        <p:txBody>
          <a:bodyPr/>
          <a:lstStyle/>
          <a:p>
            <a:r>
              <a:rPr>
                <a:sym typeface="+mn-ea"/>
              </a:rPr>
              <a:t> </a:t>
            </a:r>
            <a:r>
              <a:rPr lang="en-US">
                <a:sym typeface="+mn-ea"/>
              </a:rPr>
              <a:t>20</a:t>
            </a:r>
            <a:r>
              <a:rPr lang="zh-CN" altLang="en-US">
                <a:sym typeface="+mn-ea"/>
              </a:rPr>
              <a:t>.</a:t>
            </a:r>
            <a:r>
              <a:rPr>
                <a:sym typeface="+mn-ea"/>
              </a:rPr>
              <a:t>5.2 </a:t>
            </a:r>
            <a:r>
              <a:rPr lang="zh-CN" altLang="en-US">
                <a:sym typeface="+mn-ea"/>
              </a:rPr>
              <a:t>其他各类负债的核算</a:t>
            </a:r>
            <a:endParaRPr lang="zh-CN" altLang="en-US">
              <a:sym typeface="+mn-ea"/>
            </a:endParaRPr>
          </a:p>
        </p:txBody>
      </p:sp>
      <p:sp>
        <p:nvSpPr>
          <p:cNvPr id="7" name="文本框 6"/>
          <p:cNvSpPr txBox="1"/>
          <p:nvPr/>
        </p:nvSpPr>
        <p:spPr>
          <a:xfrm>
            <a:off x="986155" y="5130165"/>
            <a:ext cx="35941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bg1"/>
                </a:solidFill>
              </a:rPr>
              <a:t>例题：详见教材</a:t>
            </a:r>
            <a:r>
              <a:rPr lang="en-US" altLang="zh-CN" b="1">
                <a:solidFill>
                  <a:schemeClr val="bg1"/>
                </a:solidFill>
              </a:rPr>
              <a:t> </a:t>
            </a:r>
            <a:r>
              <a:rPr lang="zh-CN" altLang="en-US" b="1">
                <a:solidFill>
                  <a:schemeClr val="bg1"/>
                </a:solidFill>
              </a:rPr>
              <a:t>例</a:t>
            </a:r>
            <a:r>
              <a:rPr lang="en-US" altLang="zh-CN" b="1">
                <a:solidFill>
                  <a:schemeClr val="bg1"/>
                </a:solidFill>
              </a:rPr>
              <a:t>20-7</a:t>
            </a:r>
            <a:r>
              <a:rPr lang="zh-CN" altLang="en-US" b="1">
                <a:solidFill>
                  <a:schemeClr val="bg1"/>
                </a:solidFill>
              </a:rPr>
              <a:t>，</a:t>
            </a:r>
            <a:r>
              <a:rPr lang="en-US" altLang="zh-CN" b="1">
                <a:solidFill>
                  <a:schemeClr val="bg1"/>
                </a:solidFill>
              </a:rPr>
              <a:t>P20-7</a:t>
            </a:r>
            <a:endParaRPr lang="en-US" b="1">
              <a:solidFill>
                <a:schemeClr val="bg1"/>
              </a:solidFill>
            </a:endParaRPr>
          </a:p>
        </p:txBody>
      </p:sp>
      <p:sp>
        <p:nvSpPr>
          <p:cNvPr id="5" name="矩形 4"/>
          <p:cNvSpPr/>
          <p:nvPr/>
        </p:nvSpPr>
        <p:spPr>
          <a:xfrm>
            <a:off x="566420" y="935990"/>
            <a:ext cx="8610600" cy="3797935"/>
          </a:xfrm>
          <a:prstGeom prst="rect">
            <a:avLst/>
          </a:prstGeom>
          <a:noFill/>
          <a:ln>
            <a:noFill/>
          </a:ln>
        </p:spPr>
        <p:txBody>
          <a:bodyPr vert="horz"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ts val="855"/>
              </a:spcAft>
              <a:buFont typeface="Arial" pitchFamily="34" charset="0"/>
            </a:pPr>
            <a:r>
              <a:rPr lang="zh-CN" altLang="en-US" sz="2000" b="1">
                <a:ln>
                  <a:noFill/>
                </a:ln>
                <a:effectLst/>
                <a:latin typeface="黑体" panose="02010609060101010101" pitchFamily="49" charset="-122"/>
                <a:ea typeface="黑体" panose="02010609060101010101" pitchFamily="49" charset="-122"/>
                <a:cs typeface="黑体" panose="02010609060101010101" pitchFamily="49" charset="-122"/>
                <a:sym typeface="+mn-ea"/>
              </a:rPr>
              <a:t>账务处理</a:t>
            </a:r>
            <a:endParaRPr lang="zh-CN" altLang="en-US" sz="2000" b="1">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发生各类负债时,</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借：业务活动费用</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单位管理费用</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经营费用</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贷</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相应的负债科目。</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实际支付款项时,按照支付金额</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endPar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借</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相应的负债科目,</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a:p>
            <a:pPr lvl="0" algn="l">
              <a:spcBef>
                <a:spcPct val="0"/>
              </a:spcBef>
              <a:spcAft>
                <a:spcPts val="855"/>
              </a:spcAft>
              <a:buFont typeface="Arial" pitchFamily="34" charset="0"/>
            </a:pP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贷</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零余额账户用款额度</a:t>
            </a:r>
            <a:r>
              <a:rPr lang="en-US" altLang="zh-CN" sz="1600">
                <a:ln>
                  <a:noFill/>
                </a:ln>
                <a:effectLst/>
                <a:latin typeface="黑体" panose="02010609060101010101" pitchFamily="49" charset="-122"/>
                <a:ea typeface="黑体" panose="02010609060101010101" pitchFamily="49" charset="-122"/>
                <a:cs typeface="黑体" panose="02010609060101010101" pitchFamily="49" charset="-122"/>
                <a:sym typeface="+mn-ea"/>
              </a:rPr>
              <a:t>\</a:t>
            </a:r>
            <a:r>
              <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rPr>
              <a:t>银行存款</a:t>
            </a:r>
            <a:endParaRPr lang="zh-CN" altLang="en-US" sz="1600">
              <a:ln>
                <a:noFill/>
              </a:ln>
              <a:effectLs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第</a:t>
            </a:r>
            <a:r>
              <a:rPr lang="en-US" altLang="zh-CN"/>
              <a:t>21</a:t>
            </a:r>
            <a:r>
              <a:rPr lang="zh-CN" altLang="en-US"/>
              <a:t>章 政府单位收入费用的核算</a:t>
            </a:r>
            <a:endParaRPr lang="zh-CN" altLang="en-US"/>
          </a:p>
        </p:txBody>
      </p:sp>
      <p:sp>
        <p:nvSpPr>
          <p:cNvPr id="3" name="内容占位符 2"/>
          <p:cNvSpPr>
            <a:spLocks noGrp="1"/>
          </p:cNvSpPr>
          <p:nvPr>
            <p:ph idx="1"/>
          </p:nvPr>
        </p:nvSpPr>
        <p:spPr>
          <a:xfrm>
            <a:off x="1179830" y="1911350"/>
            <a:ext cx="7968615" cy="2271395"/>
          </a:xfrm>
        </p:spPr>
        <p:txBody>
          <a:bodyPr/>
          <a:lstStyle/>
          <a:p>
            <a:pPr marL="0" indent="0">
              <a:buNone/>
            </a:pPr>
            <a:r>
              <a:rPr>
                <a:latin typeface="黑体" panose="02010609060101010101" pitchFamily="49" charset="-122"/>
                <a:ea typeface="黑体" panose="02010609060101010101" pitchFamily="49" charset="-122"/>
                <a:cs typeface="黑体" panose="02010609060101010101" pitchFamily="49" charset="-122"/>
              </a:rPr>
              <a:t>1.掌握政府单位收入费用的确认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2.理解政府单位收入费用与预算收支确认的异同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3.掌握政府单位收入的核算方法 </a:t>
            </a:r>
            <a:endParaRPr>
              <a:latin typeface="黑体" panose="02010609060101010101" pitchFamily="49" charset="-122"/>
              <a:ea typeface="黑体" panose="02010609060101010101" pitchFamily="49" charset="-122"/>
              <a:cs typeface="黑体" panose="02010609060101010101" pitchFamily="49" charset="-122"/>
            </a:endParaRPr>
          </a:p>
          <a:p>
            <a:pPr marL="0" indent="0">
              <a:buNone/>
            </a:pPr>
            <a:r>
              <a:rPr>
                <a:latin typeface="黑体" panose="02010609060101010101" pitchFamily="49" charset="-122"/>
                <a:ea typeface="黑体" panose="02010609060101010101" pitchFamily="49" charset="-122"/>
                <a:cs typeface="黑体" panose="02010609060101010101" pitchFamily="49" charset="-122"/>
              </a:rPr>
              <a:t>4.掌握政府单位费用的核算方法</a:t>
            </a:r>
            <a:endParaRPr>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p:cNvSpPr>
            <a:spLocks noGrp="1"/>
          </p:cNvSpPr>
          <p:nvPr>
            <p:ph idx="1"/>
          </p:nvPr>
        </p:nvSpPr>
        <p:spPr>
          <a:xfrm>
            <a:off x="867410" y="1438910"/>
            <a:ext cx="8345170" cy="3257550"/>
          </a:xfrm>
        </p:spPr>
        <p:txBody>
          <a:bodyPr/>
          <a:lstStyle/>
          <a:p>
            <a:pPr>
              <a:lnSpc>
                <a:spcPts val="3500"/>
              </a:lnSpc>
            </a:pPr>
            <a:r>
              <a:rPr lang="zh-CN" altLang="en-US"/>
              <a:t>政府单位收入费用概述</a:t>
            </a:r>
            <a:endParaRPr lang="zh-CN" altLang="en-US">
              <a:sym typeface="+mn-ea"/>
            </a:endParaRPr>
          </a:p>
          <a:p>
            <a:pPr>
              <a:lnSpc>
                <a:spcPts val="3500"/>
              </a:lnSpc>
            </a:pPr>
            <a:r>
              <a:rPr lang="zh-CN" altLang="en-US">
                <a:sym typeface="+mn-ea"/>
              </a:rPr>
              <a:t>收入的核算</a:t>
            </a:r>
            <a:endParaRPr lang="zh-CN" altLang="en-US">
              <a:sym typeface="+mn-ea"/>
            </a:endParaRPr>
          </a:p>
          <a:p>
            <a:pPr algn="l">
              <a:lnSpc>
                <a:spcPts val="3500"/>
              </a:lnSpc>
            </a:pPr>
            <a:r>
              <a:rPr lang="zh-CN" altLang="en-US">
                <a:sym typeface="+mn-ea"/>
              </a:rPr>
              <a:t>费用的核算</a:t>
            </a:r>
            <a:endParaRPr lang="zh-CN" altLang="en-US">
              <a:sym typeface="+mn-ea"/>
            </a:endParaRPr>
          </a:p>
          <a:p>
            <a:pPr algn="l">
              <a:lnSpc>
                <a:spcPts val="3500"/>
              </a:lnSpc>
            </a:pPr>
            <a:r>
              <a:rPr lang="zh-CN" altLang="en-US">
                <a:sym typeface="+mn-ea"/>
              </a:rPr>
              <a:t>其他负债的核算</a:t>
            </a:r>
            <a:endParaRPr lang="zh-CN" altLang="en-US">
              <a:sym typeface="+mn-ea"/>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27</a:t>
            </a:fld>
            <a:endParaRPr lang="zh-CN" altLang="en-US"/>
          </a:p>
        </p:txBody>
      </p:sp>
      <p:sp>
        <p:nvSpPr>
          <p:cNvPr id="4" name="标题 3"/>
          <p:cNvSpPr>
            <a:spLocks noGrp="1"/>
          </p:cNvSpPr>
          <p:nvPr>
            <p:ph type="title"/>
          </p:nvPr>
        </p:nvSpPr>
        <p:spPr>
          <a:xfrm>
            <a:off x="509664" y="207007"/>
            <a:ext cx="9030336" cy="405001"/>
          </a:xfrm>
        </p:spPr>
        <p:txBody>
          <a:bodyPr/>
          <a:lstStyle/>
          <a:p>
            <a:r>
              <a:rPr>
                <a:sym typeface="+mn-ea"/>
              </a:rPr>
              <a:t> 21.1 </a:t>
            </a:r>
            <a:r>
              <a:rPr lang="zh-CN" altLang="en-US">
                <a:sym typeface="+mn-ea"/>
              </a:rPr>
              <a:t>政府单位收入费用概述</a:t>
            </a:r>
            <a:endParaRPr lang="zh-CN" altLang="en-US">
              <a:sym typeface="+mn-ea"/>
            </a:endParaRPr>
          </a:p>
        </p:txBody>
      </p:sp>
      <p:sp>
        <p:nvSpPr>
          <p:cNvPr id="2" name="文本框 1"/>
          <p:cNvSpPr txBox="1"/>
          <p:nvPr/>
        </p:nvSpPr>
        <p:spPr>
          <a:xfrm>
            <a:off x="392945" y="2601595"/>
            <a:ext cx="9030335" cy="3683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黑体" panose="02010609060101010101" pitchFamily="49" charset="-122"/>
                <a:ea typeface="黑体" panose="02010609060101010101" pitchFamily="49" charset="-122"/>
                <a:cs typeface="黑体" panose="02010609060101010101" pitchFamily="49" charset="-122"/>
              </a:rPr>
              <a:t>财务会计要素间的平衡关系</a:t>
            </a:r>
            <a:endParaRPr lang="zh-CN" altLang="en-US" b="1">
              <a:latin typeface="黑体" panose="02010609060101010101" pitchFamily="49" charset="-122"/>
              <a:ea typeface="黑体" panose="02010609060101010101" pitchFamily="49" charset="-122"/>
              <a:cs typeface="黑体" panose="02010609060101010101" pitchFamily="49" charset="-122"/>
            </a:endParaRPr>
          </a:p>
        </p:txBody>
      </p:sp>
      <p:sp>
        <p:nvSpPr>
          <p:cNvPr id="48" name="文本框 47"/>
          <p:cNvSpPr txBox="1"/>
          <p:nvPr/>
        </p:nvSpPr>
        <p:spPr>
          <a:xfrm>
            <a:off x="9366885" y="3731260"/>
            <a:ext cx="30988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文本框 5"/>
          <p:cNvSpPr txBox="1"/>
          <p:nvPr/>
        </p:nvSpPr>
        <p:spPr>
          <a:xfrm>
            <a:off x="2193967" y="3361928"/>
            <a:ext cx="6099769" cy="36933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黑体" panose="02010609060101010101" pitchFamily="49" charset="-122"/>
                <a:ea typeface="黑体" panose="02010609060101010101" pitchFamily="49" charset="-122"/>
                <a:cs typeface="黑体" panose="02010609060101010101" pitchFamily="49" charset="-122"/>
              </a:rPr>
              <a:t>当期资产变动 - 当期负债变动 = 当期净资产变动</a:t>
            </a:r>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
        <p:nvSpPr>
          <p:cNvPr id="9" name="文本框 8"/>
          <p:cNvSpPr txBox="1"/>
          <p:nvPr/>
        </p:nvSpPr>
        <p:spPr>
          <a:xfrm>
            <a:off x="1413920" y="4123293"/>
            <a:ext cx="6826270" cy="36933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r>
              <a:rPr lang="zh-CN" altLang="en-US">
                <a:latin typeface="黑体" panose="02010609060101010101" pitchFamily="49" charset="-122"/>
                <a:ea typeface="黑体" panose="02010609060101010101" pitchFamily="49" charset="-122"/>
                <a:cs typeface="黑体" panose="02010609060101010101" pitchFamily="49" charset="-122"/>
                <a:sym typeface="+mn-ea"/>
              </a:rPr>
              <a:t>期末净资产 - 期初净资产 = 当期净资产直接变动 + 收入 - 费用</a:t>
            </a:r>
            <a:endParaRPr lang="zh-CN" altLang="en-US">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10" name="文本框 9"/>
          <p:cNvSpPr txBox="1"/>
          <p:nvPr/>
        </p:nvSpPr>
        <p:spPr>
          <a:xfrm>
            <a:off x="425952" y="1004041"/>
            <a:ext cx="8754110"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政府单位的收入</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：报告期内导致政府单位净资产增加的、含有服务潜力或者经济利益的经济资源的流入。 </a:t>
            </a: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pPr lvl="0" algn="l"/>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a:p>
            <a:pPr lvl="0" algn="l"/>
            <a:r>
              <a:rPr lang="zh-CN" altLang="en-US" sz="16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政府单位的费用</a:t>
            </a:r>
            <a:r>
              <a:rPr lang="zh-CN" altLang="en-US" sz="1600">
                <a:latin typeface="黑体" panose="02010609060101010101" pitchFamily="49" charset="-122"/>
                <a:ea typeface="黑体" panose="02010609060101010101" pitchFamily="49" charset="-122"/>
                <a:cs typeface="黑体" panose="02010609060101010101" pitchFamily="49" charset="-122"/>
                <a:sym typeface="+mn-ea"/>
              </a:rPr>
              <a:t>：报告期内导致政府单位净资产减少的、含有服务潜力或者经济利益的经济资源的流出。</a:t>
            </a:r>
            <a:endParaRPr lang="zh-CN" altLang="en-US" sz="1600">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810625" cy="440055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https://d.book118.com/105040241331011122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封面">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第二页">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目录页">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正文">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245</Paragraphs>
  <Slides>28</Slides>
  <Notes>2</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28</vt:i4>
      </vt:variant>
    </vt:vector>
  </HeadingPairs>
  <TitlesOfParts>
    <vt:vector baseType="lpstr" size="43">
      <vt:lpstr>Arial</vt:lpstr>
      <vt:lpstr>Calibri</vt:lpstr>
      <vt:lpstr>等线 Light</vt:lpstr>
      <vt:lpstr>等线</vt:lpstr>
      <vt:lpstr>Source Sans Pro</vt:lpstr>
      <vt:lpstr>新宋体</vt:lpstr>
      <vt:lpstr>Tahoma</vt:lpstr>
      <vt:lpstr>Source Sans Pro Black</vt:lpstr>
      <vt:lpstr>宋体</vt:lpstr>
      <vt:lpstr>Source Sans Pro Semibold</vt:lpstr>
      <vt:lpstr>黑体</vt:lpstr>
      <vt:lpstr>仿宋</vt:lpstr>
      <vt:lpstr>幼圆</vt:lpstr>
      <vt:lpstr>Times New Roman</vt:lpstr>
      <vt:lpstr>Office Theme</vt:lpstr>
      <vt:lpstr>PowerPoint Presentation</vt:lpstr>
      <vt:lpstr>第20章 政府单位负债的核算</vt:lpstr>
      <vt:lpstr>PowerPoint Presentation</vt:lpstr>
      <vt:lpstr> 20.1 政府单位负债概述</vt:lpstr>
      <vt:lpstr> 20.2.1 应付职工薪酬的核算</vt:lpstr>
      <vt:lpstr> 20.2.1 应付职工薪酬的核算</vt:lpstr>
      <vt:lpstr> 20.2.1 应付职工薪酬的核算</vt:lpstr>
      <vt:lpstr> 20.2.2 其他商业信用负债的核算</vt:lpstr>
      <vt:lpstr> 20.3.2 金融负债的核算</vt:lpstr>
      <vt:lpstr> 20.3.2 金融负债的核算</vt:lpstr>
      <vt:lpstr> 20.3.2 金融负债的核算</vt:lpstr>
      <vt:lpstr> 20.4.2 税收财政负债的核算</vt:lpstr>
      <vt:lpstr> 20.4.2 税收财政负债的核算</vt:lpstr>
      <vt:lpstr> 20.4.2 税收财政负债的核算</vt:lpstr>
      <vt:lpstr> 20.4.2 税收财政负债的核算</vt:lpstr>
      <vt:lpstr> 20.4.3 税收财政负债的核算</vt:lpstr>
      <vt:lpstr> 20.4.3 税收财政负债的核算</vt:lpstr>
      <vt:lpstr> 20.4.4 应缴财政款的核算</vt:lpstr>
      <vt:lpstr> 20.4.4 应缴财政款的核算</vt:lpstr>
      <vt:lpstr> 20.5.1 应付政府补贴款的核算</vt:lpstr>
      <vt:lpstr> 20.5.1 应付政府补贴款的核算</vt:lpstr>
      <vt:lpstr> 20.5.2 其他各类负债的核算</vt:lpstr>
      <vt:lpstr> 20.5.2 其他各类负债的核算</vt:lpstr>
      <vt:lpstr>PowerPoint Presentation</vt:lpstr>
      <vt:lpstr>第21章 政府单位收入费用的核算</vt:lpstr>
      <vt:lpstr>PowerPoint Presentation</vt:lpstr>
      <vt:lpstr> 21.1 政府单位收入费用概述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2024-09-26T13:52:53.001</cp:lastPrinted>
  <dcterms:created xsi:type="dcterms:W3CDTF">2024-09-26T05:52:53Z</dcterms:created>
  <dcterms:modified xsi:type="dcterms:W3CDTF">2024-09-26T05:52:55Z</dcterms:modified>
</cp:coreProperties>
</file>