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BCAEC-66C8-4D3B-AFCE-1F0B510AE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444EE-A513-4BC7-B5E5-4D891896E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3975F-9340-4473-9F5F-9EB5EBE75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64C78-CE8A-487C-BED0-8CC076DD0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F6B014-D3E4-4431-BB9C-88C3C6CC5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29B23B-2B4F-4B16-9B92-FEB24E976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D7F214-09F3-4A60-93F3-1BEE18BD6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B02E4-07E0-4654-94E2-A4411C86C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9ABBE-A702-4A33-8A8F-9B80A1A5B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92BFB-1D26-4CEA-A3DF-9B2408578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A9AD5-63BB-49FF-8A05-76F5DDB1D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258" r:id="rId2"/>
    <p:sldLayoutId id="2147486259" r:id="rId3"/>
    <p:sldLayoutId id="2147486260" r:id="rId4"/>
    <p:sldLayoutId id="2147486261" r:id="rId5"/>
    <p:sldLayoutId id="2147486262" r:id="rId6"/>
    <p:sldLayoutId id="2147486263" r:id="rId7"/>
    <p:sldLayoutId id="2147486264" r:id="rId8"/>
    <p:sldLayoutId id="2147486265" r:id="rId9"/>
    <p:sldLayoutId id="2147486266" r:id="rId10"/>
    <p:sldLayoutId id="214748626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23222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临床科室手卫生管理实践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手卫生管理的重要性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手卫生管理实践方法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手卫生管理的培训与教育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手卫生管理的改进与创新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手卫生管理的政策与法规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手卫生管理的重要性</a:t>
            </a:r>
            <a:endParaRPr lang="zh-CN" altLang="en-US"/>
          </a:p>
        </p:txBody>
      </p:sp>
      <p:sp>
        <p:nvSpPr>
          <p:cNvPr id="10488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手卫生与医院感染的关系</a:t>
            </a:r>
            <a:endParaRPr lang="zh-CN" altLang="en-US"/>
          </a:p>
        </p:txBody>
      </p:sp>
      <p:sp>
        <p:nvSpPr>
          <p:cNvPr id="1048942" name="矩形 38"/>
          <p:cNvSpPr/>
          <p:nvPr>
            <p:custDataLst>
              <p:tags r:id="rId2"/>
            </p:custDataLst>
          </p:nvPr>
        </p:nvSpPr>
        <p:spPr>
          <a:xfrm rot="204112">
            <a:off x="1389467" y="1271588"/>
            <a:ext cx="4174245" cy="21787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39"/>
          <p:cNvSpPr/>
          <p:nvPr>
            <p:custDataLst>
              <p:tags r:id="rId3"/>
            </p:custDataLst>
          </p:nvPr>
        </p:nvSpPr>
        <p:spPr>
          <a:xfrm>
            <a:off x="1394290" y="1272277"/>
            <a:ext cx="4174245" cy="2178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TextBox 2"/>
          <p:cNvSpPr txBox="1"/>
          <p:nvPr>
            <p:custDataLst>
              <p:tags r:id="rId4"/>
            </p:custDataLst>
          </p:nvPr>
        </p:nvSpPr>
        <p:spPr>
          <a:xfrm>
            <a:off x="1636146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手卫生是预防医院感染的重要措施之一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48" name="矩形 100"/>
          <p:cNvSpPr/>
          <p:nvPr>
            <p:custDataLst>
              <p:tags r:id="rId5"/>
            </p:custDataLst>
          </p:nvPr>
        </p:nvSpPr>
        <p:spPr>
          <a:xfrm rot="204112">
            <a:off x="6622776" y="1271588"/>
            <a:ext cx="4174245" cy="21787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01"/>
          <p:cNvSpPr/>
          <p:nvPr>
            <p:custDataLst>
              <p:tags r:id="rId6"/>
            </p:custDataLst>
          </p:nvPr>
        </p:nvSpPr>
        <p:spPr>
          <a:xfrm>
            <a:off x="6628289" y="1272277"/>
            <a:ext cx="4174245" cy="21787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TextBox 2"/>
          <p:cNvSpPr txBox="1"/>
          <p:nvPr>
            <p:custDataLst>
              <p:tags r:id="rId7"/>
            </p:custDataLst>
          </p:nvPr>
        </p:nvSpPr>
        <p:spPr>
          <a:xfrm>
            <a:off x="6870833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手卫生可以减少细菌、病毒等病原体的传播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54" name="矩形 122"/>
          <p:cNvSpPr/>
          <p:nvPr>
            <p:custDataLst>
              <p:tags r:id="rId8"/>
            </p:custDataLst>
          </p:nvPr>
        </p:nvSpPr>
        <p:spPr>
          <a:xfrm rot="204112">
            <a:off x="1389467" y="3998146"/>
            <a:ext cx="4174245" cy="21787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123"/>
          <p:cNvSpPr/>
          <p:nvPr>
            <p:custDataLst>
              <p:tags r:id="rId9"/>
            </p:custDataLst>
          </p:nvPr>
        </p:nvSpPr>
        <p:spPr>
          <a:xfrm>
            <a:off x="1394290" y="3998835"/>
            <a:ext cx="4174245" cy="21787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TextBox 2"/>
          <p:cNvSpPr txBox="1"/>
          <p:nvPr>
            <p:custDataLst>
              <p:tags r:id="rId10"/>
            </p:custDataLst>
          </p:nvPr>
        </p:nvSpPr>
        <p:spPr>
          <a:xfrm>
            <a:off x="1635456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手卫生可以提高医护人员和患者的健康水平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60" name="矩形 89"/>
          <p:cNvSpPr/>
          <p:nvPr>
            <p:custDataLst>
              <p:tags r:id="rId11"/>
            </p:custDataLst>
          </p:nvPr>
        </p:nvSpPr>
        <p:spPr>
          <a:xfrm rot="204112">
            <a:off x="6622776" y="3998146"/>
            <a:ext cx="4174245" cy="21787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90"/>
          <p:cNvSpPr/>
          <p:nvPr>
            <p:custDataLst>
              <p:tags r:id="rId12"/>
            </p:custDataLst>
          </p:nvPr>
        </p:nvSpPr>
        <p:spPr>
          <a:xfrm>
            <a:off x="6628289" y="3998835"/>
            <a:ext cx="4174245" cy="21787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TextBox 2"/>
          <p:cNvSpPr txBox="1"/>
          <p:nvPr>
            <p:custDataLst>
              <p:tags r:id="rId13"/>
            </p:custDataLst>
          </p:nvPr>
        </p:nvSpPr>
        <p:spPr>
          <a:xfrm>
            <a:off x="6869455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手卫生可以降低医疗费用和医疗事故的发生率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手卫生管理对医疗质量的影响</a:t>
            </a:r>
            <a:endParaRPr lang="zh-CN" altLang="en-US"/>
          </a:p>
        </p:txBody>
      </p:sp>
      <p:sp>
        <p:nvSpPr>
          <p:cNvPr id="1049000" name="对角圆角矩形 15"/>
          <p:cNvSpPr/>
          <p:nvPr>
            <p:custDataLst>
              <p:tags r:id="rId2"/>
            </p:custDataLst>
          </p:nvPr>
        </p:nvSpPr>
        <p:spPr>
          <a:xfrm>
            <a:off x="1360880" y="4058400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6"/>
          <p:cNvSpPr/>
          <p:nvPr>
            <p:custDataLst>
              <p:tags r:id="rId3"/>
            </p:custDataLst>
          </p:nvPr>
        </p:nvSpPr>
        <p:spPr>
          <a:xfrm>
            <a:off x="1360880" y="3913440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7"/>
          <p:cNvSpPr/>
          <p:nvPr>
            <p:custDataLst>
              <p:tags r:id="rId4"/>
            </p:custDataLst>
          </p:nvPr>
        </p:nvSpPr>
        <p:spPr>
          <a:xfrm>
            <a:off x="1937393" y="3914105"/>
            <a:ext cx="86842" cy="14473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27"/>
          <p:cNvSpPr txBox="1"/>
          <p:nvPr>
            <p:custDataLst>
              <p:tags r:id="rId5"/>
            </p:custDataLst>
          </p:nvPr>
        </p:nvSpPr>
        <p:spPr>
          <a:xfrm>
            <a:off x="1974631" y="4069704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手卫生可以提高医疗质量和患者满意度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52"/>
          <p:cNvSpPr/>
          <p:nvPr>
            <p:custDataLst>
              <p:tags r:id="rId6"/>
            </p:custDataLst>
          </p:nvPr>
        </p:nvSpPr>
        <p:spPr>
          <a:xfrm>
            <a:off x="1360880" y="1417212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53"/>
          <p:cNvSpPr/>
          <p:nvPr>
            <p:custDataLst>
              <p:tags r:id="rId7"/>
            </p:custDataLst>
          </p:nvPr>
        </p:nvSpPr>
        <p:spPr>
          <a:xfrm>
            <a:off x="1360880" y="1271588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54"/>
          <p:cNvSpPr/>
          <p:nvPr>
            <p:custDataLst>
              <p:tags r:id="rId8"/>
            </p:custDataLst>
          </p:nvPr>
        </p:nvSpPr>
        <p:spPr>
          <a:xfrm>
            <a:off x="1937393" y="1272253"/>
            <a:ext cx="86842" cy="14473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56"/>
          <p:cNvSpPr txBox="1"/>
          <p:nvPr>
            <p:custDataLst>
              <p:tags r:id="rId9"/>
            </p:custDataLst>
          </p:nvPr>
        </p:nvSpPr>
        <p:spPr>
          <a:xfrm>
            <a:off x="1974631" y="1420537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手卫生是预防医院感染最重要的措施之一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5"/>
          <p:cNvSpPr/>
          <p:nvPr>
            <p:custDataLst>
              <p:tags r:id="rId10"/>
            </p:custDataLst>
          </p:nvPr>
        </p:nvSpPr>
        <p:spPr>
          <a:xfrm>
            <a:off x="1360880" y="2737806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6"/>
          <p:cNvSpPr/>
          <p:nvPr>
            <p:custDataLst>
              <p:tags r:id="rId11"/>
            </p:custDataLst>
          </p:nvPr>
        </p:nvSpPr>
        <p:spPr>
          <a:xfrm>
            <a:off x="1360880" y="2592182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7"/>
          <p:cNvSpPr/>
          <p:nvPr>
            <p:custDataLst>
              <p:tags r:id="rId12"/>
            </p:custDataLst>
          </p:nvPr>
        </p:nvSpPr>
        <p:spPr>
          <a:xfrm>
            <a:off x="1937393" y="2593512"/>
            <a:ext cx="86842" cy="14473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8"/>
          <p:cNvSpPr txBox="1"/>
          <p:nvPr>
            <p:custDataLst>
              <p:tags r:id="rId13"/>
            </p:custDataLst>
          </p:nvPr>
        </p:nvSpPr>
        <p:spPr>
          <a:xfrm>
            <a:off x="1974631" y="2749110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手卫生可以减少细菌传播，降低感染风险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9"/>
          <p:cNvSpPr/>
          <p:nvPr>
            <p:custDataLst>
              <p:tags r:id="rId14"/>
            </p:custDataLst>
          </p:nvPr>
        </p:nvSpPr>
        <p:spPr>
          <a:xfrm>
            <a:off x="1360880" y="5379658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0"/>
          <p:cNvSpPr/>
          <p:nvPr>
            <p:custDataLst>
              <p:tags r:id="rId15"/>
            </p:custDataLst>
          </p:nvPr>
        </p:nvSpPr>
        <p:spPr>
          <a:xfrm>
            <a:off x="1360880" y="5234034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1"/>
          <p:cNvSpPr/>
          <p:nvPr>
            <p:custDataLst>
              <p:tags r:id="rId16"/>
            </p:custDataLst>
          </p:nvPr>
        </p:nvSpPr>
        <p:spPr>
          <a:xfrm>
            <a:off x="1937393" y="5234699"/>
            <a:ext cx="86842" cy="14473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12"/>
          <p:cNvSpPr txBox="1"/>
          <p:nvPr>
            <p:custDataLst>
              <p:tags r:id="rId17"/>
            </p:custDataLst>
          </p:nvPr>
        </p:nvSpPr>
        <p:spPr>
          <a:xfrm>
            <a:off x="1974631" y="5390298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手卫生可以降低医疗成本，提高医院效益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手卫生管理对患者的安全保障</a:t>
            </a:r>
            <a:endParaRPr lang="zh-CN" altLang="en-US"/>
          </a:p>
        </p:txBody>
      </p:sp>
      <p:sp>
        <p:nvSpPr>
          <p:cNvPr id="10490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6661" y="1503639"/>
            <a:ext cx="843020" cy="245300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7497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18"/>
          <p:cNvSpPr/>
          <p:nvPr>
            <p:custDataLst>
              <p:tags r:id="rId4"/>
            </p:custDataLst>
          </p:nvPr>
        </p:nvSpPr>
        <p:spPr>
          <a:xfrm>
            <a:off x="6437273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19"/>
          <p:cNvSpPr/>
          <p:nvPr>
            <p:custDataLst>
              <p:tags r:id="rId5"/>
            </p:custDataLst>
          </p:nvPr>
        </p:nvSpPr>
        <p:spPr>
          <a:xfrm flipV="1">
            <a:off x="6311624" y="1675380"/>
            <a:ext cx="2453009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6556" y="1504271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18655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4"/>
          <p:cNvSpPr/>
          <p:nvPr>
            <p:custDataLst>
              <p:tags r:id="rId8"/>
            </p:custDataLst>
          </p:nvPr>
        </p:nvSpPr>
        <p:spPr>
          <a:xfrm>
            <a:off x="818430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5"/>
          <p:cNvSpPr/>
          <p:nvPr>
            <p:custDataLst>
              <p:tags r:id="rId9"/>
            </p:custDataLst>
          </p:nvPr>
        </p:nvSpPr>
        <p:spPr>
          <a:xfrm flipV="1">
            <a:off x="692150" y="167538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18430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手卫生是预防医院感染最重要的措施之一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273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手卫生可以提高患者满意度，增强信任感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04" y="1516899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1" y="4248973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1"/>
          <p:cNvSpPr/>
          <p:nvPr>
            <p:custDataLst>
              <p:tags r:id="rId14"/>
            </p:custDataLst>
          </p:nvPr>
        </p:nvSpPr>
        <p:spPr>
          <a:xfrm>
            <a:off x="3700147" y="2317516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2"/>
          <p:cNvSpPr/>
          <p:nvPr>
            <p:custDataLst>
              <p:tags r:id="rId15"/>
            </p:custDataLst>
          </p:nvPr>
        </p:nvSpPr>
        <p:spPr>
          <a:xfrm flipV="1">
            <a:off x="3574498" y="168864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3155" y="1541523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4622" y="4272335"/>
            <a:ext cx="801408" cy="220261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25"/>
          <p:cNvSpPr/>
          <p:nvPr>
            <p:custDataLst>
              <p:tags r:id="rId18"/>
            </p:custDataLst>
          </p:nvPr>
        </p:nvSpPr>
        <p:spPr>
          <a:xfrm>
            <a:off x="9173767" y="2342140"/>
            <a:ext cx="2202614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26"/>
          <p:cNvSpPr/>
          <p:nvPr>
            <p:custDataLst>
              <p:tags r:id="rId19"/>
            </p:custDataLst>
          </p:nvPr>
        </p:nvSpPr>
        <p:spPr>
          <a:xfrm flipV="1">
            <a:off x="9048749" y="1713264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4398" y="3041102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手卫生可以降低医疗费用，减轻患者负担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147" y="3016477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手卫生可以减少病原体传播，降低感染风险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手卫生管理实践方法</a:t>
            </a:r>
            <a:endParaRPr lang="zh-CN" altLang="en-US"/>
          </a:p>
        </p:txBody>
      </p:sp>
      <p:sp>
        <p:nvSpPr>
          <p:cNvPr id="10491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手卫生设施的配备与使用</a:t>
            </a:r>
            <a:endParaRPr lang="zh-CN" altLang="en-US"/>
          </a:p>
        </p:txBody>
      </p:sp>
      <p:sp>
        <p:nvSpPr>
          <p:cNvPr id="1049206" name="圆角矩形 26"/>
          <p:cNvSpPr/>
          <p:nvPr>
            <p:custDataLst>
              <p:tags r:id="rId2"/>
            </p:custDataLst>
          </p:nvPr>
        </p:nvSpPr>
        <p:spPr>
          <a:xfrm>
            <a:off x="692150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8" name="圆角矩形 28"/>
          <p:cNvSpPr/>
          <p:nvPr>
            <p:custDataLst>
              <p:tags r:id="rId3"/>
            </p:custDataLst>
          </p:nvPr>
        </p:nvSpPr>
        <p:spPr>
          <a:xfrm>
            <a:off x="694653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10" name="文本框 31"/>
          <p:cNvSpPr txBox="1"/>
          <p:nvPr>
            <p:custDataLst>
              <p:tags r:id="rId4"/>
            </p:custDataLst>
          </p:nvPr>
        </p:nvSpPr>
        <p:spPr>
          <a:xfrm>
            <a:off x="844847" y="2168210"/>
            <a:ext cx="2249289" cy="335504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配备洗手液、消毒液、纸巾等手卫生设施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圆角矩形 29"/>
          <p:cNvSpPr/>
          <p:nvPr>
            <p:custDataLst>
              <p:tags r:id="rId5"/>
            </p:custDataLst>
          </p:nvPr>
        </p:nvSpPr>
        <p:spPr>
          <a:xfrm>
            <a:off x="3443201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4" name="圆角矩形 32"/>
          <p:cNvSpPr/>
          <p:nvPr>
            <p:custDataLst>
              <p:tags r:id="rId6"/>
            </p:custDataLst>
          </p:nvPr>
        </p:nvSpPr>
        <p:spPr>
          <a:xfrm>
            <a:off x="3445704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6" name="文本框 34"/>
          <p:cNvSpPr txBox="1"/>
          <p:nvPr>
            <p:custDataLst>
              <p:tags r:id="rId7"/>
            </p:custDataLst>
          </p:nvPr>
        </p:nvSpPr>
        <p:spPr>
          <a:xfrm>
            <a:off x="3598401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定期检查手卫生设施的使用情况，确保其正常使用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3"/>
          <p:cNvSpPr/>
          <p:nvPr>
            <p:custDataLst>
              <p:tags r:id="rId8"/>
            </p:custDataLst>
          </p:nvPr>
        </p:nvSpPr>
        <p:spPr>
          <a:xfrm>
            <a:off x="6194252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0" name="圆角矩形 4"/>
          <p:cNvSpPr/>
          <p:nvPr>
            <p:custDataLst>
              <p:tags r:id="rId9"/>
            </p:custDataLst>
          </p:nvPr>
        </p:nvSpPr>
        <p:spPr>
          <a:xfrm>
            <a:off x="6196755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2" name="文本框 5"/>
          <p:cNvSpPr txBox="1"/>
          <p:nvPr>
            <p:custDataLst>
              <p:tags r:id="rId10"/>
            </p:custDataLst>
          </p:nvPr>
        </p:nvSpPr>
        <p:spPr>
          <a:xfrm>
            <a:off x="6348826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培训医护人员正确使用手卫生设施的方法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8"/>
          <p:cNvSpPr/>
          <p:nvPr>
            <p:custDataLst>
              <p:tags r:id="rId11"/>
            </p:custDataLst>
          </p:nvPr>
        </p:nvSpPr>
        <p:spPr>
          <a:xfrm>
            <a:off x="8945303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6" name="圆角矩形 9"/>
          <p:cNvSpPr/>
          <p:nvPr>
            <p:custDataLst>
              <p:tags r:id="rId12"/>
            </p:custDataLst>
          </p:nvPr>
        </p:nvSpPr>
        <p:spPr>
          <a:xfrm>
            <a:off x="8947806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8" name="文本框 10"/>
          <p:cNvSpPr txBox="1"/>
          <p:nvPr>
            <p:custDataLst>
              <p:tags r:id="rId13"/>
            </p:custDataLst>
          </p:nvPr>
        </p:nvSpPr>
        <p:spPr>
          <a:xfrm>
            <a:off x="9099877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制定手卫生设施的清洁和维护制度，确保其清洁卫生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手卫生清洁剂的选择与使用</a:t>
            </a:r>
            <a:endParaRPr lang="zh-CN" altLang="en-US"/>
          </a:p>
        </p:txBody>
      </p:sp>
      <p:sp>
        <p:nvSpPr>
          <p:cNvPr id="1049264" name="椭圆 262"/>
          <p:cNvSpPr/>
          <p:nvPr>
            <p:custDataLst>
              <p:tags r:id="rId2"/>
            </p:custDataLst>
          </p:nvPr>
        </p:nvSpPr>
        <p:spPr>
          <a:xfrm>
            <a:off x="2471325" y="3973151"/>
            <a:ext cx="7248848" cy="189646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3"/>
          <p:cNvSpPr/>
          <p:nvPr>
            <p:custDataLst>
              <p:tags r:id="rId3"/>
            </p:custDataLst>
          </p:nvPr>
        </p:nvSpPr>
        <p:spPr>
          <a:xfrm>
            <a:off x="3311008" y="4052354"/>
            <a:ext cx="5495966" cy="162861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64"/>
          <p:cNvSpPr/>
          <p:nvPr>
            <p:custDataLst>
              <p:tags r:id="rId4"/>
            </p:custDataLst>
          </p:nvPr>
        </p:nvSpPr>
        <p:spPr>
          <a:xfrm>
            <a:off x="4097245" y="4285456"/>
            <a:ext cx="3922606" cy="116238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5"/>
          <p:cNvSpPr/>
          <p:nvPr>
            <p:custDataLst>
              <p:tags r:id="rId5"/>
            </p:custDataLst>
          </p:nvPr>
        </p:nvSpPr>
        <p:spPr>
          <a:xfrm>
            <a:off x="4761780" y="4482498"/>
            <a:ext cx="2593291" cy="76846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66"/>
          <p:cNvSpPr/>
          <p:nvPr>
            <p:custDataLst>
              <p:tags r:id="rId6"/>
            </p:custDataLst>
          </p:nvPr>
        </p:nvSpPr>
        <p:spPr>
          <a:xfrm>
            <a:off x="5443056" y="4684048"/>
            <a:ext cx="1491674" cy="44202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143" y="4610640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68"/>
          <p:cNvSpPr/>
          <p:nvPr>
            <p:custDataLst>
              <p:tags r:id="rId8"/>
            </p:custDataLst>
          </p:nvPr>
        </p:nvSpPr>
        <p:spPr>
          <a:xfrm flipV="1">
            <a:off x="2829993" y="4427120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69"/>
          <p:cNvSpPr/>
          <p:nvPr>
            <p:custDataLst>
              <p:tags r:id="rId9"/>
            </p:custDataLst>
          </p:nvPr>
        </p:nvSpPr>
        <p:spPr>
          <a:xfrm flipV="1">
            <a:off x="2871205" y="4468976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70"/>
          <p:cNvSpPr/>
          <p:nvPr>
            <p:custDataLst>
              <p:tags r:id="rId10"/>
            </p:custDataLst>
          </p:nvPr>
        </p:nvSpPr>
        <p:spPr>
          <a:xfrm flipV="1">
            <a:off x="7765063" y="3624785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7222" y="3738117"/>
            <a:ext cx="0" cy="18964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72"/>
          <p:cNvSpPr/>
          <p:nvPr>
            <p:custDataLst>
              <p:tags r:id="rId12"/>
            </p:custDataLst>
          </p:nvPr>
        </p:nvSpPr>
        <p:spPr>
          <a:xfrm flipV="1">
            <a:off x="4043799" y="3501151"/>
            <a:ext cx="381921" cy="38191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758" y="3914553"/>
            <a:ext cx="0" cy="100208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8559" y="3606755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75"/>
          <p:cNvSpPr/>
          <p:nvPr>
            <p:custDataLst>
              <p:tags r:id="rId15"/>
            </p:custDataLst>
          </p:nvPr>
        </p:nvSpPr>
        <p:spPr>
          <a:xfrm flipV="1">
            <a:off x="7028409" y="3423235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76"/>
          <p:cNvSpPr/>
          <p:nvPr>
            <p:custDataLst>
              <p:tags r:id="rId16"/>
            </p:custDataLst>
          </p:nvPr>
        </p:nvSpPr>
        <p:spPr>
          <a:xfrm flipV="1">
            <a:off x="7069620" y="3465091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77"/>
          <p:cNvSpPr/>
          <p:nvPr>
            <p:custDataLst>
              <p:tags r:id="rId17"/>
            </p:custDataLst>
          </p:nvPr>
        </p:nvSpPr>
        <p:spPr>
          <a:xfrm flipV="1">
            <a:off x="3795887" y="4271290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045" y="4384621"/>
            <a:ext cx="0" cy="109657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79"/>
          <p:cNvSpPr/>
          <p:nvPr>
            <p:custDataLst>
              <p:tags r:id="rId19"/>
            </p:custDataLst>
          </p:nvPr>
        </p:nvSpPr>
        <p:spPr>
          <a:xfrm flipV="1">
            <a:off x="8496566" y="4503748"/>
            <a:ext cx="260152" cy="260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5352" y="4792228"/>
            <a:ext cx="0" cy="40682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81"/>
          <p:cNvSpPr/>
          <p:nvPr>
            <p:custDataLst>
              <p:tags r:id="rId21"/>
            </p:custDataLst>
          </p:nvPr>
        </p:nvSpPr>
        <p:spPr>
          <a:xfrm flipV="1">
            <a:off x="4969125" y="4810902"/>
            <a:ext cx="322246" cy="32223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531" y="5184381"/>
            <a:ext cx="0" cy="7118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图形 15"/>
          <p:cNvSpPr/>
          <p:nvPr>
            <p:custDataLst>
              <p:tags r:id="rId23"/>
            </p:custDataLst>
          </p:nvPr>
        </p:nvSpPr>
        <p:spPr>
          <a:xfrm>
            <a:off x="5035449" y="4879802"/>
            <a:ext cx="184261" cy="179544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图形 19"/>
          <p:cNvSpPr/>
          <p:nvPr>
            <p:custDataLst>
              <p:tags r:id="rId24"/>
            </p:custDataLst>
          </p:nvPr>
        </p:nvSpPr>
        <p:spPr>
          <a:xfrm>
            <a:off x="8563535" y="4576512"/>
            <a:ext cx="126192" cy="11363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图形 27"/>
          <p:cNvSpPr/>
          <p:nvPr>
            <p:custDataLst>
              <p:tags r:id="rId25"/>
            </p:custDataLst>
          </p:nvPr>
        </p:nvSpPr>
        <p:spPr>
          <a:xfrm>
            <a:off x="4145540" y="3623497"/>
            <a:ext cx="178454" cy="137251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任意多边形: 形状 286"/>
          <p:cNvSpPr/>
          <p:nvPr>
            <p:custDataLst>
              <p:tags r:id="rId26"/>
            </p:custDataLst>
          </p:nvPr>
        </p:nvSpPr>
        <p:spPr>
          <a:xfrm>
            <a:off x="5434041" y="3573271"/>
            <a:ext cx="1323379" cy="132338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正文"/>
          <p:cNvSpPr txBox="1"/>
          <p:nvPr>
            <p:custDataLst>
              <p:tags r:id="rId27"/>
            </p:custDataLst>
          </p:nvPr>
        </p:nvSpPr>
        <p:spPr>
          <a:xfrm>
            <a:off x="692150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选择原则：根据手卫生需求和使用环境选择合适的清洁剂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28"/>
            </p:custDataLst>
          </p:nvPr>
        </p:nvSpPr>
        <p:spPr>
          <a:xfrm>
            <a:off x="9373597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清洁效果评估：定期进行清洁效果评估，确保手卫生质量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29"/>
            </p:custDataLst>
          </p:nvPr>
        </p:nvSpPr>
        <p:spPr>
          <a:xfrm>
            <a:off x="7052234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使用方法：按照清洁剂说明书进行使用，注意清洁剂的浓度和接触时间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30"/>
            </p:custDataLst>
          </p:nvPr>
        </p:nvSpPr>
        <p:spPr>
          <a:xfrm>
            <a:off x="3013513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清洁剂类型：包括酒精、碘伏、氯己定等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手卫生执行的标准操作流程</a:t>
            </a:r>
            <a:endParaRPr lang="zh-CN" altLang="en-US"/>
          </a:p>
        </p:txBody>
      </p:sp>
      <p:sp>
        <p:nvSpPr>
          <p:cNvPr id="1049342" name="矩形 3"/>
          <p:cNvSpPr/>
          <p:nvPr>
            <p:custDataLst>
              <p:tags r:id="rId2"/>
            </p:custDataLst>
          </p:nvPr>
        </p:nvSpPr>
        <p:spPr>
          <a:xfrm>
            <a:off x="1051101" y="1660628"/>
            <a:ext cx="4845683" cy="122330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13"/>
          <p:cNvSpPr/>
          <p:nvPr>
            <p:custDataLst>
              <p:tags r:id="rId3"/>
            </p:custDataLst>
          </p:nvPr>
        </p:nvSpPr>
        <p:spPr>
          <a:xfrm>
            <a:off x="692150" y="1660628"/>
            <a:ext cx="175052" cy="122330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4"/>
          <p:cNvSpPr txBox="1"/>
          <p:nvPr>
            <p:custDataLst>
              <p:tags r:id="rId4"/>
            </p:custDataLst>
          </p:nvPr>
        </p:nvSpPr>
        <p:spPr>
          <a:xfrm>
            <a:off x="1236264" y="1766165"/>
            <a:ext cx="4551573" cy="1011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洗手前准备：清洁双手，去除手表、戒指等饰品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39"/>
          <p:cNvSpPr/>
          <p:nvPr>
            <p:custDataLst>
              <p:tags r:id="rId5"/>
            </p:custDataLst>
          </p:nvPr>
        </p:nvSpPr>
        <p:spPr>
          <a:xfrm>
            <a:off x="1051101" y="3112861"/>
            <a:ext cx="4845683" cy="122330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5"/>
          <p:cNvSpPr/>
          <p:nvPr>
            <p:custDataLst>
              <p:tags r:id="rId6"/>
            </p:custDataLst>
          </p:nvPr>
        </p:nvSpPr>
        <p:spPr>
          <a:xfrm>
            <a:off x="692150" y="3112861"/>
            <a:ext cx="175052" cy="122330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41"/>
          <p:cNvSpPr txBox="1"/>
          <p:nvPr>
            <p:custDataLst>
              <p:tags r:id="rId7"/>
            </p:custDataLst>
          </p:nvPr>
        </p:nvSpPr>
        <p:spPr>
          <a:xfrm>
            <a:off x="1236264" y="3218398"/>
            <a:ext cx="4551573" cy="1011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洗手步骤：使用肥皂或洗手液，按照七步洗手法进行洗手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12"/>
          <p:cNvSpPr/>
          <p:nvPr>
            <p:custDataLst>
              <p:tags r:id="rId8"/>
            </p:custDataLst>
          </p:nvPr>
        </p:nvSpPr>
        <p:spPr>
          <a:xfrm>
            <a:off x="1051101" y="4565095"/>
            <a:ext cx="4845683" cy="122330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17"/>
          <p:cNvSpPr/>
          <p:nvPr>
            <p:custDataLst>
              <p:tags r:id="rId9"/>
            </p:custDataLst>
          </p:nvPr>
        </p:nvSpPr>
        <p:spPr>
          <a:xfrm>
            <a:off x="692150" y="4565095"/>
            <a:ext cx="175052" cy="122330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19"/>
          <p:cNvSpPr txBox="1"/>
          <p:nvPr>
            <p:custDataLst>
              <p:tags r:id="rId10"/>
            </p:custDataLst>
          </p:nvPr>
        </p:nvSpPr>
        <p:spPr>
          <a:xfrm>
            <a:off x="1236264" y="4670631"/>
            <a:ext cx="4551573" cy="1011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手部消毒：使用酒精消毒液对手部进行消毒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9"/>
          <p:cNvSpPr/>
          <p:nvPr>
            <p:custDataLst>
              <p:tags r:id="rId11"/>
            </p:custDataLst>
          </p:nvPr>
        </p:nvSpPr>
        <p:spPr>
          <a:xfrm>
            <a:off x="6654017" y="1660628"/>
            <a:ext cx="4845683" cy="122330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26"/>
          <p:cNvSpPr/>
          <p:nvPr>
            <p:custDataLst>
              <p:tags r:id="rId12"/>
            </p:custDataLst>
          </p:nvPr>
        </p:nvSpPr>
        <p:spPr>
          <a:xfrm>
            <a:off x="6295066" y="1660628"/>
            <a:ext cx="175052" cy="122330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27"/>
          <p:cNvSpPr txBox="1"/>
          <p:nvPr>
            <p:custDataLst>
              <p:tags r:id="rId13"/>
            </p:custDataLst>
          </p:nvPr>
        </p:nvSpPr>
        <p:spPr>
          <a:xfrm>
            <a:off x="6839179" y="1766165"/>
            <a:ext cx="4551573" cy="1011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干手：使用纸巾或干手器将手部擦干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64"/>
          <p:cNvSpPr/>
          <p:nvPr>
            <p:custDataLst>
              <p:tags r:id="rId14"/>
            </p:custDataLst>
          </p:nvPr>
        </p:nvSpPr>
        <p:spPr>
          <a:xfrm>
            <a:off x="6654017" y="3112861"/>
            <a:ext cx="4845683" cy="122330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65"/>
          <p:cNvSpPr/>
          <p:nvPr>
            <p:custDataLst>
              <p:tags r:id="rId15"/>
            </p:custDataLst>
          </p:nvPr>
        </p:nvSpPr>
        <p:spPr>
          <a:xfrm>
            <a:off x="6295066" y="3112861"/>
            <a:ext cx="175052" cy="122330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66"/>
          <p:cNvSpPr txBox="1"/>
          <p:nvPr>
            <p:custDataLst>
              <p:tags r:id="rId16"/>
            </p:custDataLst>
          </p:nvPr>
        </p:nvSpPr>
        <p:spPr>
          <a:xfrm>
            <a:off x="6839179" y="3218398"/>
            <a:ext cx="4551573" cy="1011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保持手部卫生：避免接触眼睛、鼻子、嘴巴等部位，避免接触公共物品和设施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67"/>
          <p:cNvSpPr/>
          <p:nvPr>
            <p:custDataLst>
              <p:tags r:id="rId17"/>
            </p:custDataLst>
          </p:nvPr>
        </p:nvSpPr>
        <p:spPr>
          <a:xfrm>
            <a:off x="6654017" y="4565095"/>
            <a:ext cx="4845683" cy="122330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68"/>
          <p:cNvSpPr/>
          <p:nvPr>
            <p:custDataLst>
              <p:tags r:id="rId18"/>
            </p:custDataLst>
          </p:nvPr>
        </p:nvSpPr>
        <p:spPr>
          <a:xfrm>
            <a:off x="6295066" y="4565095"/>
            <a:ext cx="175052" cy="122330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69"/>
          <p:cNvSpPr txBox="1"/>
          <p:nvPr>
            <p:custDataLst>
              <p:tags r:id="rId19"/>
            </p:custDataLst>
          </p:nvPr>
        </p:nvSpPr>
        <p:spPr>
          <a:xfrm>
            <a:off x="6839179" y="4670631"/>
            <a:ext cx="4551573" cy="1011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定期检查：定期对手部卫生进行监督检查，确保手卫生执行到位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手卫生依从性的监测与评估</a:t>
            </a:r>
            <a:endParaRPr lang="zh-CN" altLang="en-US"/>
          </a:p>
        </p:txBody>
      </p:sp>
      <p:sp>
        <p:nvSpPr>
          <p:cNvPr id="1049412" name="矩形 3"/>
          <p:cNvSpPr/>
          <p:nvPr>
            <p:custDataLst>
              <p:tags r:id="rId2"/>
            </p:custDataLst>
          </p:nvPr>
        </p:nvSpPr>
        <p:spPr>
          <a:xfrm>
            <a:off x="1476652" y="1271588"/>
            <a:ext cx="9783289" cy="107564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3"/>
          <p:cNvSpPr/>
          <p:nvPr>
            <p:custDataLst>
              <p:tags r:id="rId3"/>
            </p:custDataLst>
          </p:nvPr>
        </p:nvSpPr>
        <p:spPr>
          <a:xfrm>
            <a:off x="932121" y="1271588"/>
            <a:ext cx="265320" cy="107564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4"/>
          <p:cNvSpPr txBox="1"/>
          <p:nvPr>
            <p:custDataLst>
              <p:tags r:id="rId4"/>
            </p:custDataLst>
          </p:nvPr>
        </p:nvSpPr>
        <p:spPr>
          <a:xfrm>
            <a:off x="1756771" y="1364525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监测方法：直接观察、视频监控、电子监控等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39"/>
          <p:cNvSpPr/>
          <p:nvPr>
            <p:custDataLst>
              <p:tags r:id="rId5"/>
            </p:custDataLst>
          </p:nvPr>
        </p:nvSpPr>
        <p:spPr>
          <a:xfrm>
            <a:off x="1476652" y="2548486"/>
            <a:ext cx="9783289" cy="107564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5"/>
          <p:cNvSpPr/>
          <p:nvPr>
            <p:custDataLst>
              <p:tags r:id="rId6"/>
            </p:custDataLst>
          </p:nvPr>
        </p:nvSpPr>
        <p:spPr>
          <a:xfrm>
            <a:off x="932121" y="2548486"/>
            <a:ext cx="265320" cy="107564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41"/>
          <p:cNvSpPr txBox="1"/>
          <p:nvPr>
            <p:custDataLst>
              <p:tags r:id="rId7"/>
            </p:custDataLst>
          </p:nvPr>
        </p:nvSpPr>
        <p:spPr>
          <a:xfrm>
            <a:off x="1756771" y="2641423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评估指标：洗手频率、洗手时间、洗手步骤等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12"/>
          <p:cNvSpPr/>
          <p:nvPr>
            <p:custDataLst>
              <p:tags r:id="rId8"/>
            </p:custDataLst>
          </p:nvPr>
        </p:nvSpPr>
        <p:spPr>
          <a:xfrm>
            <a:off x="1476652" y="3825385"/>
            <a:ext cx="9783289" cy="107564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17"/>
          <p:cNvSpPr/>
          <p:nvPr>
            <p:custDataLst>
              <p:tags r:id="rId9"/>
            </p:custDataLst>
          </p:nvPr>
        </p:nvSpPr>
        <p:spPr>
          <a:xfrm>
            <a:off x="932121" y="3825385"/>
            <a:ext cx="265320" cy="107564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19"/>
          <p:cNvSpPr txBox="1"/>
          <p:nvPr>
            <p:custDataLst>
              <p:tags r:id="rId10"/>
            </p:custDataLst>
          </p:nvPr>
        </p:nvSpPr>
        <p:spPr>
          <a:xfrm>
            <a:off x="1756771" y="3918321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数据分析：统计分析、趋势分析、相关性分析等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9"/>
          <p:cNvSpPr/>
          <p:nvPr>
            <p:custDataLst>
              <p:tags r:id="rId11"/>
            </p:custDataLst>
          </p:nvPr>
        </p:nvSpPr>
        <p:spPr>
          <a:xfrm>
            <a:off x="1476652" y="5101628"/>
            <a:ext cx="9783289" cy="107564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26"/>
          <p:cNvSpPr/>
          <p:nvPr>
            <p:custDataLst>
              <p:tags r:id="rId12"/>
            </p:custDataLst>
          </p:nvPr>
        </p:nvSpPr>
        <p:spPr>
          <a:xfrm>
            <a:off x="932121" y="5101628"/>
            <a:ext cx="265320" cy="107564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27"/>
          <p:cNvSpPr txBox="1"/>
          <p:nvPr>
            <p:custDataLst>
              <p:tags r:id="rId13"/>
            </p:custDataLst>
          </p:nvPr>
        </p:nvSpPr>
        <p:spPr>
          <a:xfrm>
            <a:off x="1756771" y="5194565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结果反馈：及时反馈给医护人员，以便改进手卫生行为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手卫生管理的培训与教育</a:t>
            </a:r>
            <a:endParaRPr lang="zh-CN" altLang="en-US"/>
          </a:p>
        </p:txBody>
      </p:sp>
      <p:sp>
        <p:nvSpPr>
          <p:cNvPr id="10494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https://d.book118.com/105123222220011043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20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宋体</vt:lpstr>
      <vt:lpstr>Office Theme</vt:lpstr>
      <vt:lpstr>临床科室手卫生管理实践</vt:lpstr>
      <vt:lpstr>目录</vt:lpstr>
      <vt:lpstr>添加章节标题</vt:lpstr>
      <vt:lpstr>手卫生管理的重要性</vt:lpstr>
      <vt:lpstr>PowerPoint Presentation</vt:lpstr>
      <vt:lpstr>手卫生与医院感染的关系</vt:lpstr>
      <vt:lpstr>手卫生管理对医疗质量的影响</vt:lpstr>
      <vt:lpstr>手卫生管理对患者的安全保障</vt:lpstr>
      <vt:lpstr>手卫生管理实践方法</vt:lpstr>
      <vt:lpstr>PowerPoint Presentation</vt:lpstr>
      <vt:lpstr>手卫生设施的配备与使用</vt:lpstr>
      <vt:lpstr>手卫生清洁剂的选择与使用</vt:lpstr>
      <vt:lpstr>手卫生执行的标准操作流程</vt:lpstr>
      <vt:lpstr>手卫生依从性的监测与评估</vt:lpstr>
      <vt:lpstr>手卫生管理的培训与教育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2024-09-05T11:46:09.885</cp:lastPrinted>
  <dcterms:created xsi:type="dcterms:W3CDTF">2024-09-05T03:46:09Z</dcterms:created>
  <dcterms:modified xsi:type="dcterms:W3CDTF">2024-09-05T03:46:12Z</dcterms:modified>
</cp:coreProperties>
</file>