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57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75584-45EA-4C09-B24A-B38CCAB77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9551E-20CD-4CA4-8661-A3DB0E2BF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1B859-0CC0-4112-B0B8-F8C740DE1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C84B02-F802-49E1-9D63-B9DB56BC1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B7E42D-DDDE-47F7-87AA-9CEF6A9BE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0C4539-FA19-452F-902C-CE512B531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C9070B-A187-4DC8-8275-613105111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DCF2DF-3734-42A1-B6EF-01428E4C2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EEB29-435C-4B94-ABE3-AFE7985CA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1D47D-4544-4511-B40A-0F3658A3B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2B648-9EB1-4DD9-8C48-FA2139490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560" r:id="rId2"/>
    <p:sldLayoutId id="2147489561" r:id="rId3"/>
    <p:sldLayoutId id="2147489562" r:id="rId4"/>
    <p:sldLayoutId id="2147489563" r:id="rId5"/>
    <p:sldLayoutId id="2147489564" r:id="rId6"/>
    <p:sldLayoutId id="2147489565" r:id="rId7"/>
    <p:sldLayoutId id="2147489566" r:id="rId8"/>
    <p:sldLayoutId id="2147489567" r:id="rId9"/>
    <p:sldLayoutId id="2147489568" r:id="rId10"/>
    <p:sldLayoutId id="214748956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tags" Target="../tags/tag208.xml" /><Relationship Id="rId20" Type="http://schemas.openxmlformats.org/officeDocument/2006/relationships/tags" Target="../tags/tag226.xml" /><Relationship Id="rId21" Type="http://schemas.openxmlformats.org/officeDocument/2006/relationships/tags" Target="../tags/tag227.xml" /><Relationship Id="rId22" Type="http://schemas.openxmlformats.org/officeDocument/2006/relationships/tags" Target="../tags/tag228.xml" /><Relationship Id="rId23" Type="http://schemas.openxmlformats.org/officeDocument/2006/relationships/tags" Target="../tags/tag229.xml" /><Relationship Id="rId24" Type="http://schemas.openxmlformats.org/officeDocument/2006/relationships/tags" Target="../tags/tag230.xml" /><Relationship Id="rId25" Type="http://schemas.openxmlformats.org/officeDocument/2006/relationships/tags" Target="../tags/tag231.xml" /><Relationship Id="rId26" Type="http://schemas.openxmlformats.org/officeDocument/2006/relationships/tags" Target="../tags/tag232.xml" /><Relationship Id="rId27" Type="http://schemas.openxmlformats.org/officeDocument/2006/relationships/tags" Target="../tags/tag233.xml" /><Relationship Id="rId28" Type="http://schemas.openxmlformats.org/officeDocument/2006/relationships/tags" Target="../tags/tag234.xml" /><Relationship Id="rId29" Type="http://schemas.openxmlformats.org/officeDocument/2006/relationships/tags" Target="../tags/tag235.xml" /><Relationship Id="rId3" Type="http://schemas.openxmlformats.org/officeDocument/2006/relationships/tags" Target="../tags/tag209.xml" /><Relationship Id="rId30" Type="http://schemas.openxmlformats.org/officeDocument/2006/relationships/tags" Target="../tags/tag236.xml" /><Relationship Id="rId31" Type="http://schemas.openxmlformats.org/officeDocument/2006/relationships/tags" Target="../tags/tag237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20022101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中药材商品规格等级——川牛膝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川牛膝的来源与分布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川牛膝的药材性状与特点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川牛膝的商品规格与等级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川牛膝的药用价值与功效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川牛膝的采收与加工方法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川牛膝的来源与分布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川牛膝的植物来源</a:t>
            </a:r>
            <a:endParaRPr lang="zh-CN" altLang="en-US"/>
          </a:p>
        </p:txBody>
      </p:sp>
      <p:sp>
        <p:nvSpPr>
          <p:cNvPr id="10490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川牛膝的植物分类：川牛膝属于苋科植物，是一种多年生草本植物。</a:t>
            </a:r>
            <a:endParaRPr lang="zh-CN" altLang="en-US" sz="12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川牛膝的分布范围：主要分布于四川、贵州、云南、广西等地，其中四川的产量最大。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川牛膝的植物形态：川牛膝的根呈圆柱形，表面黄棕色或灰褐色，断面黄白色。茎直立，多分枝，表面有棱纹。叶对生，叶片卵形或卵状披针形。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6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川牛膝的采收与加工：川牛膝在秋冬季节采挖，除去须根和泥沙，晒干。加工时需要注意火候和时间，以免影响药效。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川牛膝的分布区域</a:t>
            </a:r>
            <a:endParaRPr lang="zh-CN" altLang="en-US"/>
          </a:p>
        </p:txBody>
      </p:sp>
      <p:sp>
        <p:nvSpPr>
          <p:cNvPr id="104911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分布范围：分布于四川、贵州、云南、西藏等地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生长环境：生长于海拔1800-2500米的山谷林下或栽培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分布特点：主要分布于四川盆地周边山区，以四川雅安地区为道地产区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分布范围的变化：近年来，随着中药材市场的需求增加，川牛膝的分布范围逐渐扩大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川牛膝的生态环境</a:t>
            </a:r>
            <a:endParaRPr lang="zh-CN" altLang="en-US"/>
          </a:p>
        </p:txBody>
      </p:sp>
      <p:sp>
        <p:nvSpPr>
          <p:cNvPr id="10491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分布范围：川牛膝主要分布于四川、贵州、云南、广西等地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生长环境：生长于海拔1800米以下的林缘、草地、溪旁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喜温暖气候：川牛膝喜欢温暖湿润的气候，不耐寒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土壤要求：适宜生长在排水良好、肥沃的砂质土壤中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2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川牛膝的药材性状与特点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川牛膝的药材性状</a:t>
            </a:r>
            <a:endParaRPr lang="zh-CN" altLang="en-US"/>
          </a:p>
        </p:txBody>
      </p:sp>
      <p:sp>
        <p:nvSpPr>
          <p:cNvPr id="104930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质地：柔韧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形状：略呈圆柱形，稍弯曲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颜色：黄棕色至暗棕色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气微，味微甜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川牛膝的特点</a:t>
            </a:r>
            <a:endParaRPr lang="zh-CN" altLang="en-US"/>
          </a:p>
        </p:txBody>
      </p:sp>
      <p:sp>
        <p:nvSpPr>
          <p:cNvPr id="1049378" name="正文"/>
          <p:cNvSpPr txBox="1"/>
          <p:nvPr>
            <p:custDataLst>
              <p:tags r:id="rId2"/>
            </p:custDataLst>
          </p:nvPr>
        </p:nvSpPr>
        <p:spPr>
          <a:xfrm>
            <a:off x="2821134" y="2000074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材性状：呈近圆柱形，微扭曲，向下略细或有少数分枝，长30～60cm，直径0.5～3cm。表面黄棕色或灰褐色，具纵皱纹、支根痕和多数横长的皮孔样突起。质韧，不易折断，断面浅黄色或棕黄色，维管束点状，排列成数轮同心环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标题"/>
          <p:cNvSpPr txBox="1"/>
          <p:nvPr>
            <p:custDataLst>
              <p:tags r:id="rId3"/>
            </p:custDataLst>
          </p:nvPr>
        </p:nvSpPr>
        <p:spPr>
          <a:xfrm>
            <a:off x="2821807" y="1490400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82" name="标题"/>
          <p:cNvSpPr txBox="1"/>
          <p:nvPr>
            <p:custDataLst>
              <p:tags r:id="rId4"/>
            </p:custDataLst>
          </p:nvPr>
        </p:nvSpPr>
        <p:spPr>
          <a:xfrm>
            <a:off x="2821807" y="5142840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84" name="正文"/>
          <p:cNvSpPr txBox="1"/>
          <p:nvPr>
            <p:custDataLst>
              <p:tags r:id="rId5"/>
            </p:custDataLst>
          </p:nvPr>
        </p:nvSpPr>
        <p:spPr>
          <a:xfrm>
            <a:off x="2821807" y="5652515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资源分布：分布于四川、云南、贵州、陕西、湖北等地。其中四川的产量最大，质量最好，因此习惯上将四川产的牛膝称为川牛膝。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正文"/>
          <p:cNvSpPr txBox="1"/>
          <p:nvPr>
            <p:custDataLst>
              <p:tags r:id="rId6"/>
            </p:custDataLst>
          </p:nvPr>
        </p:nvSpPr>
        <p:spPr>
          <a:xfrm>
            <a:off x="2821807" y="3217106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特点：川牛膝以个大、质柔润、断面黄棕色、呈筋丝状者为佳。其性平、味苦、甘、酸，具有逐瘀通经、通利关节、利尿通淋的功效，主治经产后期瘀血阻滞证、关节痹痛、足痿筋挛、血淋、石淋等症。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标题"/>
          <p:cNvSpPr txBox="1"/>
          <p:nvPr>
            <p:custDataLst>
              <p:tags r:id="rId7"/>
            </p:custDataLst>
          </p:nvPr>
        </p:nvSpPr>
        <p:spPr>
          <a:xfrm>
            <a:off x="2822479" y="2708104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90" name="标题"/>
          <p:cNvSpPr txBox="1"/>
          <p:nvPr>
            <p:custDataLst>
              <p:tags r:id="rId8"/>
            </p:custDataLst>
          </p:nvPr>
        </p:nvSpPr>
        <p:spPr>
          <a:xfrm>
            <a:off x="2822479" y="3925136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92" name="正文"/>
          <p:cNvSpPr txBox="1"/>
          <p:nvPr>
            <p:custDataLst>
              <p:tags r:id="rId9"/>
            </p:custDataLst>
          </p:nvPr>
        </p:nvSpPr>
        <p:spPr>
          <a:xfrm>
            <a:off x="2821807" y="4434810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采收与储藏：冬季茎叶枯萎时采挖，除去须根和泥沙，捆成小把，晒至发软时，再将其闷堆至发汗，然后取出晒干。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川牛膝的鉴别方法</a:t>
            </a:r>
            <a:endParaRPr lang="zh-CN" altLang="en-US"/>
          </a:p>
        </p:txBody>
      </p:sp>
      <p:sp>
        <p:nvSpPr>
          <p:cNvPr id="1049434" name="矩形: 圆角 1"/>
          <p:cNvSpPr/>
          <p:nvPr>
            <p:custDataLst>
              <p:tags r:id="rId2"/>
            </p:custDataLst>
          </p:nvPr>
        </p:nvSpPr>
        <p:spPr>
          <a:xfrm>
            <a:off x="608400" y="2350343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436" name="Freeform 7"/>
          <p:cNvSpPr/>
          <p:nvPr>
            <p:custDataLst>
              <p:tags r:id="rId3"/>
            </p:custDataLst>
          </p:nvPr>
        </p:nvSpPr>
        <p:spPr bwMode="auto">
          <a:xfrm flipV="1">
            <a:off x="733425" y="2488696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38" name="标题"/>
          <p:cNvSpPr txBox="1"/>
          <p:nvPr>
            <p:custDataLst>
              <p:tags r:id="rId4"/>
            </p:custDataLst>
          </p:nvPr>
        </p:nvSpPr>
        <p:spPr>
          <a:xfrm>
            <a:off x="733425" y="2446809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40" name="正文"/>
          <p:cNvSpPr txBox="1"/>
          <p:nvPr>
            <p:custDataLst>
              <p:tags r:id="rId5"/>
            </p:custDataLst>
          </p:nvPr>
        </p:nvSpPr>
        <p:spPr>
          <a:xfrm>
            <a:off x="2169626" y="2351612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7571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观察药材性状：川牛膝呈近圆柱形，微扭曲，长30～60cm，直径0.5～3cm。表面黄棕色或灰褐色，具纵皱纹、支根痕及皮孔。质韧，不易折断，断面黄白色或淡黄色，呈菊花状。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442" name="矩形: 圆角 19"/>
          <p:cNvSpPr/>
          <p:nvPr>
            <p:custDataLst>
              <p:tags r:id="rId6"/>
            </p:custDataLst>
          </p:nvPr>
        </p:nvSpPr>
        <p:spPr>
          <a:xfrm>
            <a:off x="6159003" y="2350343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444" name="Freeform 7"/>
          <p:cNvSpPr/>
          <p:nvPr>
            <p:custDataLst>
              <p:tags r:id="rId7"/>
            </p:custDataLst>
          </p:nvPr>
        </p:nvSpPr>
        <p:spPr bwMode="auto">
          <a:xfrm flipV="1">
            <a:off x="6277682" y="2487426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46" name="标题"/>
          <p:cNvSpPr txBox="1"/>
          <p:nvPr>
            <p:custDataLst>
              <p:tags r:id="rId8"/>
            </p:custDataLst>
          </p:nvPr>
        </p:nvSpPr>
        <p:spPr>
          <a:xfrm>
            <a:off x="6277682" y="2446174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48" name="正文"/>
          <p:cNvSpPr txBox="1"/>
          <p:nvPr>
            <p:custDataLst>
              <p:tags r:id="rId9"/>
            </p:custDataLst>
          </p:nvPr>
        </p:nvSpPr>
        <p:spPr>
          <a:xfrm>
            <a:off x="7714517" y="2352882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闻气味：川牛膝具有特殊的气味，无臭味。</a:t>
            </a:r>
            <a:endParaRPr lang="zh-CN" altLang="en-US" sz="13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450" name="矩形: 圆角 28"/>
          <p:cNvSpPr/>
          <p:nvPr>
            <p:custDataLst>
              <p:tags r:id="rId10"/>
            </p:custDataLst>
          </p:nvPr>
        </p:nvSpPr>
        <p:spPr>
          <a:xfrm>
            <a:off x="608400" y="3992804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452" name="Freeform 7"/>
          <p:cNvSpPr/>
          <p:nvPr>
            <p:custDataLst>
              <p:tags r:id="rId11"/>
            </p:custDataLst>
          </p:nvPr>
        </p:nvSpPr>
        <p:spPr bwMode="auto">
          <a:xfrm flipV="1">
            <a:off x="733425" y="4131156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54" name="标题"/>
          <p:cNvSpPr txBox="1"/>
          <p:nvPr>
            <p:custDataLst>
              <p:tags r:id="rId12"/>
            </p:custDataLst>
          </p:nvPr>
        </p:nvSpPr>
        <p:spPr>
          <a:xfrm>
            <a:off x="733425" y="4089270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56" name="正文"/>
          <p:cNvSpPr txBox="1"/>
          <p:nvPr>
            <p:custDataLst>
              <p:tags r:id="rId13"/>
            </p:custDataLst>
          </p:nvPr>
        </p:nvSpPr>
        <p:spPr>
          <a:xfrm>
            <a:off x="2169626" y="3994073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尝味道：川牛膝味微甘、苦，嚼之有黏性。</a:t>
            </a:r>
            <a:endParaRPr lang="zh-CN" altLang="en-US" sz="13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458" name="矩形: 圆角 24"/>
          <p:cNvSpPr/>
          <p:nvPr>
            <p:custDataLst>
              <p:tags r:id="rId14"/>
            </p:custDataLst>
          </p:nvPr>
        </p:nvSpPr>
        <p:spPr>
          <a:xfrm>
            <a:off x="6159003" y="3992804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460" name="Freeform 7"/>
          <p:cNvSpPr/>
          <p:nvPr>
            <p:custDataLst>
              <p:tags r:id="rId15"/>
            </p:custDataLst>
          </p:nvPr>
        </p:nvSpPr>
        <p:spPr bwMode="auto">
          <a:xfrm flipV="1">
            <a:off x="6277682" y="4129887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62" name="标题"/>
          <p:cNvSpPr txBox="1"/>
          <p:nvPr>
            <p:custDataLst>
              <p:tags r:id="rId16"/>
            </p:custDataLst>
          </p:nvPr>
        </p:nvSpPr>
        <p:spPr>
          <a:xfrm>
            <a:off x="6277682" y="4088000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64" name="正文"/>
          <p:cNvSpPr txBox="1"/>
          <p:nvPr>
            <p:custDataLst>
              <p:tags r:id="rId17"/>
            </p:custDataLst>
          </p:nvPr>
        </p:nvSpPr>
        <p:spPr>
          <a:xfrm>
            <a:off x="7714517" y="3994708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230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观察饮片：川牛膝的饮片呈类圆形或椭圆形厚片，直径0.5～1.5cm。表面黄棕色至黄褐色，具纵皱纹。切面黄白色至淡黄色，呈菊花状纹理。</a:t>
            </a:r>
            <a:endParaRPr lang="zh-CN" altLang="en-US" sz="13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0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川牛膝的商品规格与等级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川牛膝的商品规格</a:t>
            </a:r>
            <a:endParaRPr lang="zh-CN" altLang="en-US"/>
          </a:p>
        </p:txBody>
      </p:sp>
      <p:sp>
        <p:nvSpPr>
          <p:cNvPr id="104958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规格标准：制定相应的标准，如长度、直径、颜色等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规格类型：根据大小、形状、颜色等特征进行分类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规格等级：根据规格标准进行等级划分，如一级、二级、三级等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规格应用：不同规格等级的川牛膝在临床应用上有所区别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川牛膝的等级划分标准</a:t>
            </a:r>
            <a:endParaRPr lang="zh-CN" altLang="en-US"/>
          </a:p>
        </p:txBody>
      </p:sp>
      <p:sp>
        <p:nvSpPr>
          <p:cNvPr id="1049642" name="文本框 10"/>
          <p:cNvSpPr txBox="1"/>
          <p:nvPr>
            <p:custDataLst>
              <p:tags r:id="rId2"/>
            </p:custDataLst>
          </p:nvPr>
        </p:nvSpPr>
        <p:spPr>
          <a:xfrm>
            <a:off x="786808" y="4569932"/>
            <a:ext cx="2478477" cy="1004567"/>
          </a:xfrm>
          <a:prstGeom prst="rect">
            <a:avLst/>
          </a:prstGeom>
          <a:noFill/>
        </p:spPr>
        <p:txBody>
          <a:bodyPr wrap="square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特等：呈长条形，芦下直径达1.6cm以上，外皮黄棕色，断面黄白色，质地饱满，油润，呈角质样，味淡微甘。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44" name="矩形 11"/>
          <p:cNvSpPr/>
          <p:nvPr>
            <p:custDataLst>
              <p:tags r:id="rId3"/>
            </p:custDataLst>
          </p:nvPr>
        </p:nvSpPr>
        <p:spPr>
          <a:xfrm>
            <a:off x="786808" y="4422425"/>
            <a:ext cx="2478477" cy="1298417"/>
          </a:xfrm>
          <a:prstGeom prst="rect">
            <a:avLst/>
          </a:prstGeom>
          <a:noFill/>
          <a:ln w="190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646" name="文本框 17"/>
          <p:cNvSpPr txBox="1"/>
          <p:nvPr>
            <p:custDataLst>
              <p:tags r:id="rId4"/>
            </p:custDataLst>
          </p:nvPr>
        </p:nvSpPr>
        <p:spPr>
          <a:xfrm>
            <a:off x="1917311" y="2167249"/>
            <a:ext cx="2478477" cy="1004567"/>
          </a:xfrm>
          <a:prstGeom prst="rect">
            <a:avLst/>
          </a:prstGeom>
          <a:noFill/>
        </p:spPr>
        <p:txBody>
          <a:bodyPr wrap="square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一等：呈长条形，芦下直径达1.2cm以上，外皮黄棕色，断面黄白色，质地饱满，油润，呈角质样，味淡微甘。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48" name="矩形 18"/>
          <p:cNvSpPr/>
          <p:nvPr>
            <p:custDataLst>
              <p:tags r:id="rId5"/>
            </p:custDataLst>
          </p:nvPr>
        </p:nvSpPr>
        <p:spPr>
          <a:xfrm>
            <a:off x="1917311" y="2019742"/>
            <a:ext cx="2478477" cy="1298417"/>
          </a:xfrm>
          <a:prstGeom prst="rect">
            <a:avLst/>
          </a:prstGeom>
          <a:noFill/>
          <a:ln w="19050" cmpd="sng">
            <a:solidFill>
              <a:schemeClr val="accent2">
                <a:lumMod val="60000"/>
                <a:lumOff val="4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650" name="燕尾形 3"/>
          <p:cNvSpPr/>
          <p:nvPr>
            <p:custDataLst>
              <p:tags r:id="rId6"/>
            </p:custDataLst>
          </p:nvPr>
        </p:nvSpPr>
        <p:spPr>
          <a:xfrm>
            <a:off x="608400" y="3585188"/>
            <a:ext cx="1894277" cy="550967"/>
          </a:xfrm>
          <a:prstGeom prst="chevron">
            <a:avLst>
              <a:gd name="adj" fmla="val 32014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</a:endParaRPr>
          </a:p>
        </p:txBody>
      </p:sp>
      <p:sp>
        <p:nvSpPr>
          <p:cNvPr id="1049652" name="文本框 13"/>
          <p:cNvSpPr txBox="1"/>
          <p:nvPr>
            <p:custDataLst>
              <p:tags r:id="rId7"/>
            </p:custDataLst>
          </p:nvPr>
        </p:nvSpPr>
        <p:spPr>
          <a:xfrm>
            <a:off x="807798" y="3677307"/>
            <a:ext cx="1550870" cy="366145"/>
          </a:xfrm>
          <a:prstGeom prst="rect">
            <a:avLst/>
          </a:prstGeom>
          <a:noFill/>
        </p:spPr>
        <p:txBody>
          <a:bodyPr wrap="square" bIns="0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54" name="燕尾形 25"/>
          <p:cNvSpPr/>
          <p:nvPr>
            <p:custDataLst>
              <p:tags r:id="rId8"/>
            </p:custDataLst>
          </p:nvPr>
        </p:nvSpPr>
        <p:spPr>
          <a:xfrm>
            <a:off x="657958" y="3619004"/>
            <a:ext cx="1807988" cy="483335"/>
          </a:xfrm>
          <a:prstGeom prst="chevron">
            <a:avLst>
              <a:gd name="adj" fmla="val 32014"/>
            </a:avLst>
          </a:prstGeom>
          <a:noFill/>
          <a:ln w="9525">
            <a:solidFill>
              <a:schemeClr val="accent1">
                <a:lumMod val="20000"/>
                <a:lumOff val="8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</a:endParaRPr>
          </a:p>
        </p:txBody>
      </p:sp>
      <p:sp>
        <p:nvSpPr>
          <p:cNvPr id="1049656" name="燕尾形 29"/>
          <p:cNvSpPr/>
          <p:nvPr>
            <p:custDataLst>
              <p:tags r:id="rId9"/>
            </p:custDataLst>
          </p:nvPr>
        </p:nvSpPr>
        <p:spPr>
          <a:xfrm>
            <a:off x="2416971" y="3586354"/>
            <a:ext cx="1894277" cy="550967"/>
          </a:xfrm>
          <a:prstGeom prst="chevron">
            <a:avLst>
              <a:gd name="adj" fmla="val 32014"/>
            </a:avLst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</a:endParaRPr>
          </a:p>
        </p:txBody>
      </p:sp>
      <p:sp>
        <p:nvSpPr>
          <p:cNvPr id="1049658" name="文本框 30"/>
          <p:cNvSpPr txBox="1"/>
          <p:nvPr>
            <p:custDataLst>
              <p:tags r:id="rId10"/>
            </p:custDataLst>
          </p:nvPr>
        </p:nvSpPr>
        <p:spPr>
          <a:xfrm>
            <a:off x="2616369" y="3678473"/>
            <a:ext cx="1550870" cy="366145"/>
          </a:xfrm>
          <a:prstGeom prst="rect">
            <a:avLst/>
          </a:prstGeom>
          <a:noFill/>
        </p:spPr>
        <p:txBody>
          <a:bodyPr wrap="square" bIns="0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60" name="燕尾形 31"/>
          <p:cNvSpPr/>
          <p:nvPr>
            <p:custDataLst>
              <p:tags r:id="rId11"/>
            </p:custDataLst>
          </p:nvPr>
        </p:nvSpPr>
        <p:spPr>
          <a:xfrm>
            <a:off x="2466529" y="3620170"/>
            <a:ext cx="1807988" cy="483335"/>
          </a:xfrm>
          <a:prstGeom prst="chevron">
            <a:avLst>
              <a:gd name="adj" fmla="val 32014"/>
            </a:avLst>
          </a:prstGeom>
          <a:noFill/>
          <a:ln w="9525">
            <a:solidFill>
              <a:schemeClr val="accent2">
                <a:lumMod val="20000"/>
                <a:lumOff val="8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</a:endParaRPr>
          </a:p>
        </p:txBody>
      </p:sp>
      <p:sp>
        <p:nvSpPr>
          <p:cNvPr id="1049662" name="燕尾形 33"/>
          <p:cNvSpPr/>
          <p:nvPr>
            <p:custDataLst>
              <p:tags r:id="rId12"/>
            </p:custDataLst>
          </p:nvPr>
        </p:nvSpPr>
        <p:spPr>
          <a:xfrm>
            <a:off x="4225542" y="3587520"/>
            <a:ext cx="1894277" cy="550967"/>
          </a:xfrm>
          <a:prstGeom prst="chevron">
            <a:avLst>
              <a:gd name="adj" fmla="val 32014"/>
            </a:avLst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</a:endParaRPr>
          </a:p>
        </p:txBody>
      </p:sp>
      <p:sp>
        <p:nvSpPr>
          <p:cNvPr id="1049664" name="文本框 34"/>
          <p:cNvSpPr txBox="1"/>
          <p:nvPr>
            <p:custDataLst>
              <p:tags r:id="rId13"/>
            </p:custDataLst>
          </p:nvPr>
        </p:nvSpPr>
        <p:spPr>
          <a:xfrm>
            <a:off x="4424940" y="3679639"/>
            <a:ext cx="1550870" cy="366145"/>
          </a:xfrm>
          <a:prstGeom prst="rect">
            <a:avLst/>
          </a:prstGeom>
          <a:noFill/>
        </p:spPr>
        <p:txBody>
          <a:bodyPr wrap="square" bIns="0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66" name="燕尾形 35"/>
          <p:cNvSpPr/>
          <p:nvPr>
            <p:custDataLst>
              <p:tags r:id="rId14"/>
            </p:custDataLst>
          </p:nvPr>
        </p:nvSpPr>
        <p:spPr>
          <a:xfrm>
            <a:off x="4275100" y="3621336"/>
            <a:ext cx="1807988" cy="483335"/>
          </a:xfrm>
          <a:prstGeom prst="chevron">
            <a:avLst>
              <a:gd name="adj" fmla="val 32014"/>
            </a:avLst>
          </a:prstGeom>
          <a:noFill/>
          <a:ln w="9525">
            <a:solidFill>
              <a:schemeClr val="accent3">
                <a:lumMod val="20000"/>
                <a:lumOff val="8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</a:endParaRPr>
          </a:p>
        </p:txBody>
      </p:sp>
      <p:sp>
        <p:nvSpPr>
          <p:cNvPr id="1049668" name="燕尾形 37"/>
          <p:cNvSpPr/>
          <p:nvPr>
            <p:custDataLst>
              <p:tags r:id="rId15"/>
            </p:custDataLst>
          </p:nvPr>
        </p:nvSpPr>
        <p:spPr>
          <a:xfrm>
            <a:off x="6034114" y="3588686"/>
            <a:ext cx="1894277" cy="550967"/>
          </a:xfrm>
          <a:prstGeom prst="chevron">
            <a:avLst>
              <a:gd name="adj" fmla="val 32014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</a:endParaRPr>
          </a:p>
        </p:txBody>
      </p:sp>
      <p:sp>
        <p:nvSpPr>
          <p:cNvPr id="1049670" name="文本框 38"/>
          <p:cNvSpPr txBox="1"/>
          <p:nvPr>
            <p:custDataLst>
              <p:tags r:id="rId16"/>
            </p:custDataLst>
          </p:nvPr>
        </p:nvSpPr>
        <p:spPr>
          <a:xfrm>
            <a:off x="6233511" y="3672060"/>
            <a:ext cx="1550870" cy="366145"/>
          </a:xfrm>
          <a:prstGeom prst="rect">
            <a:avLst/>
          </a:prstGeom>
          <a:noFill/>
        </p:spPr>
        <p:txBody>
          <a:bodyPr wrap="square" bIns="0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72" name="燕尾形 39"/>
          <p:cNvSpPr/>
          <p:nvPr>
            <p:custDataLst>
              <p:tags r:id="rId17"/>
            </p:custDataLst>
          </p:nvPr>
        </p:nvSpPr>
        <p:spPr>
          <a:xfrm>
            <a:off x="6083672" y="3622502"/>
            <a:ext cx="1807988" cy="483335"/>
          </a:xfrm>
          <a:prstGeom prst="chevron">
            <a:avLst>
              <a:gd name="adj" fmla="val 32014"/>
            </a:avLst>
          </a:prstGeom>
          <a:noFill/>
          <a:ln w="9525">
            <a:solidFill>
              <a:schemeClr val="accent3">
                <a:lumMod val="20000"/>
                <a:lumOff val="8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ln>
                <a:solidFill>
                  <a:schemeClr val="accent1"/>
                </a:solidFill>
              </a:ln>
              <a:solidFill>
                <a:schemeClr val="lt1"/>
              </a:solidFill>
            </a:endParaRPr>
          </a:p>
        </p:txBody>
      </p:sp>
      <p:sp>
        <p:nvSpPr>
          <p:cNvPr id="1049674" name="燕尾形 41"/>
          <p:cNvSpPr/>
          <p:nvPr>
            <p:custDataLst>
              <p:tags r:id="rId18"/>
            </p:custDataLst>
          </p:nvPr>
        </p:nvSpPr>
        <p:spPr>
          <a:xfrm>
            <a:off x="7842685" y="3589852"/>
            <a:ext cx="1894277" cy="550967"/>
          </a:xfrm>
          <a:prstGeom prst="chevron">
            <a:avLst>
              <a:gd name="adj" fmla="val 32014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</a:endParaRPr>
          </a:p>
        </p:txBody>
      </p:sp>
      <p:sp>
        <p:nvSpPr>
          <p:cNvPr id="1049676" name="文本框 42"/>
          <p:cNvSpPr txBox="1"/>
          <p:nvPr>
            <p:custDataLst>
              <p:tags r:id="rId19"/>
            </p:custDataLst>
          </p:nvPr>
        </p:nvSpPr>
        <p:spPr>
          <a:xfrm>
            <a:off x="8042082" y="3681971"/>
            <a:ext cx="1550870" cy="366145"/>
          </a:xfrm>
          <a:prstGeom prst="rect">
            <a:avLst/>
          </a:prstGeom>
          <a:noFill/>
        </p:spPr>
        <p:txBody>
          <a:bodyPr wrap="square" bIns="0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78" name="燕尾形 43"/>
          <p:cNvSpPr/>
          <p:nvPr>
            <p:custDataLst>
              <p:tags r:id="rId20"/>
            </p:custDataLst>
          </p:nvPr>
        </p:nvSpPr>
        <p:spPr>
          <a:xfrm>
            <a:off x="7892243" y="3623668"/>
            <a:ext cx="1807988" cy="483335"/>
          </a:xfrm>
          <a:prstGeom prst="chevron">
            <a:avLst>
              <a:gd name="adj" fmla="val 32014"/>
            </a:avLst>
          </a:prstGeom>
          <a:noFill/>
          <a:ln w="9525">
            <a:solidFill>
              <a:schemeClr val="accent4">
                <a:lumMod val="20000"/>
                <a:lumOff val="8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</a:endParaRPr>
          </a:p>
        </p:txBody>
      </p:sp>
      <p:sp>
        <p:nvSpPr>
          <p:cNvPr id="1049680" name="文本框 53"/>
          <p:cNvSpPr txBox="1"/>
          <p:nvPr>
            <p:custDataLst>
              <p:tags r:id="rId21"/>
            </p:custDataLst>
          </p:nvPr>
        </p:nvSpPr>
        <p:spPr>
          <a:xfrm>
            <a:off x="5360709" y="2166666"/>
            <a:ext cx="2478477" cy="1004567"/>
          </a:xfrm>
          <a:prstGeom prst="rect">
            <a:avLst/>
          </a:prstGeom>
          <a:noFill/>
        </p:spPr>
        <p:txBody>
          <a:bodyPr wrap="square" rtlCol="0" anchor="ctr" anchorCtr="0">
            <a:normAutofit fontScale="8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三等：芦下直径达0.6cm以上，外皮黄棕色，断面黄白色，质地饱满，油润，呈角质样，味淡微甘。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82" name="矩形 54"/>
          <p:cNvSpPr/>
          <p:nvPr>
            <p:custDataLst>
              <p:tags r:id="rId22"/>
            </p:custDataLst>
          </p:nvPr>
        </p:nvSpPr>
        <p:spPr>
          <a:xfrm>
            <a:off x="5360709" y="2019159"/>
            <a:ext cx="2478477" cy="1298417"/>
          </a:xfrm>
          <a:prstGeom prst="rect">
            <a:avLst/>
          </a:prstGeom>
          <a:noFill/>
          <a:ln w="19050" cmpd="sng">
            <a:solidFill>
              <a:schemeClr val="accent6">
                <a:lumMod val="60000"/>
                <a:lumOff val="4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684" name="文本框 63"/>
          <p:cNvSpPr txBox="1"/>
          <p:nvPr>
            <p:custDataLst>
              <p:tags r:id="rId23"/>
            </p:custDataLst>
          </p:nvPr>
        </p:nvSpPr>
        <p:spPr>
          <a:xfrm>
            <a:off x="4291425" y="4570515"/>
            <a:ext cx="2478477" cy="1004567"/>
          </a:xfrm>
          <a:prstGeom prst="rect">
            <a:avLst/>
          </a:prstGeom>
          <a:noFill/>
        </p:spPr>
        <p:txBody>
          <a:bodyPr wrap="square" rtlCol="0" anchor="ctr" anchorCtr="0">
            <a:normAutofit fontScale="8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二等：芦下直径达0.8cm以上，外皮黄棕色，断面黄白色，质地饱满，油润，呈角质样，味淡微甘。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86" name="矩形 64"/>
          <p:cNvSpPr/>
          <p:nvPr>
            <p:custDataLst>
              <p:tags r:id="rId24"/>
            </p:custDataLst>
          </p:nvPr>
        </p:nvSpPr>
        <p:spPr>
          <a:xfrm>
            <a:off x="4291425" y="4423008"/>
            <a:ext cx="2478477" cy="1298417"/>
          </a:xfrm>
          <a:prstGeom prst="rect">
            <a:avLst/>
          </a:prstGeom>
          <a:noFill/>
          <a:ln w="19050"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688" name="文本框 69"/>
          <p:cNvSpPr txBox="1"/>
          <p:nvPr>
            <p:custDataLst>
              <p:tags r:id="rId25"/>
            </p:custDataLst>
          </p:nvPr>
        </p:nvSpPr>
        <p:spPr>
          <a:xfrm>
            <a:off x="7796042" y="4569932"/>
            <a:ext cx="2478477" cy="1004567"/>
          </a:xfrm>
          <a:prstGeom prst="rect">
            <a:avLst/>
          </a:prstGeom>
          <a:noFill/>
        </p:spPr>
        <p:txBody>
          <a:bodyPr wrap="square" rtlCol="0" anchor="ctr" anchorCtr="0">
            <a:normAutofit fontScale="8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四等：芦下直径达0.4cm以上，外皮黄棕色，断面黄白色，质地饱满，油润，呈角质样，味淡微甘。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90" name="矩形 70"/>
          <p:cNvSpPr/>
          <p:nvPr>
            <p:custDataLst>
              <p:tags r:id="rId26"/>
            </p:custDataLst>
          </p:nvPr>
        </p:nvSpPr>
        <p:spPr>
          <a:xfrm>
            <a:off x="7796042" y="4422425"/>
            <a:ext cx="2478477" cy="1298417"/>
          </a:xfrm>
          <a:prstGeom prst="rect">
            <a:avLst/>
          </a:prstGeom>
          <a:noFill/>
          <a:ln w="19050"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692" name="燕尾形 9"/>
          <p:cNvSpPr/>
          <p:nvPr>
            <p:custDataLst>
              <p:tags r:id="rId27"/>
            </p:custDataLst>
          </p:nvPr>
        </p:nvSpPr>
        <p:spPr>
          <a:xfrm>
            <a:off x="9683906" y="3600347"/>
            <a:ext cx="1894277" cy="550967"/>
          </a:xfrm>
          <a:prstGeom prst="chevron">
            <a:avLst>
              <a:gd name="adj" fmla="val 32014"/>
            </a:avLst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</a:endParaRPr>
          </a:p>
        </p:txBody>
      </p:sp>
      <p:sp>
        <p:nvSpPr>
          <p:cNvPr id="1049694" name="文本框 15"/>
          <p:cNvSpPr txBox="1"/>
          <p:nvPr>
            <p:custDataLst>
              <p:tags r:id="rId28"/>
            </p:custDataLst>
          </p:nvPr>
        </p:nvSpPr>
        <p:spPr>
          <a:xfrm>
            <a:off x="9883304" y="3683721"/>
            <a:ext cx="1550870" cy="366145"/>
          </a:xfrm>
          <a:prstGeom prst="rect">
            <a:avLst/>
          </a:prstGeom>
          <a:noFill/>
        </p:spPr>
        <p:txBody>
          <a:bodyPr wrap="square" bIns="0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96" name="燕尾形 16"/>
          <p:cNvSpPr/>
          <p:nvPr>
            <p:custDataLst>
              <p:tags r:id="rId29"/>
            </p:custDataLst>
          </p:nvPr>
        </p:nvSpPr>
        <p:spPr>
          <a:xfrm>
            <a:off x="9733464" y="3634163"/>
            <a:ext cx="1807988" cy="483335"/>
          </a:xfrm>
          <a:prstGeom prst="chevron">
            <a:avLst>
              <a:gd name="adj" fmla="val 32014"/>
            </a:avLst>
          </a:prstGeom>
          <a:noFill/>
          <a:ln w="9525">
            <a:solidFill>
              <a:schemeClr val="accent1">
                <a:lumMod val="20000"/>
                <a:lumOff val="8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</a:endParaRPr>
          </a:p>
        </p:txBody>
      </p:sp>
      <p:sp>
        <p:nvSpPr>
          <p:cNvPr id="1049698" name="文本框 20"/>
          <p:cNvSpPr txBox="1"/>
          <p:nvPr>
            <p:custDataLst>
              <p:tags r:id="rId30"/>
            </p:custDataLst>
          </p:nvPr>
        </p:nvSpPr>
        <p:spPr>
          <a:xfrm>
            <a:off x="8804108" y="2178327"/>
            <a:ext cx="2478477" cy="1004567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统货：芦下直径在0.4cm以下的碎块。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00" name="矩形 21"/>
          <p:cNvSpPr/>
          <p:nvPr>
            <p:custDataLst>
              <p:tags r:id="rId31"/>
            </p:custDataLst>
          </p:nvPr>
        </p:nvSpPr>
        <p:spPr>
          <a:xfrm>
            <a:off x="8804108" y="2030819"/>
            <a:ext cx="2478477" cy="1298417"/>
          </a:xfrm>
          <a:prstGeom prst="rect">
            <a:avLst/>
          </a:prstGeom>
          <a:noFill/>
          <a:ln w="19050" cmpd="sng">
            <a:solidFill>
              <a:schemeClr val="accent5">
                <a:lumMod val="40000"/>
                <a:lumOff val="6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https://d.book118.com/105200221012011040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1_1"/>
  <p:tag name="KSO_WM_UNIT_INDEX" val="1_1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4_1"/>
  <p:tag name="KSO_WM_UNIT_INDEX" val="1_4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2_1"/>
  <p:tag name="KSO_WM_UNIT_INDEX" val="1_2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3_1"/>
  <p:tag name="KSO_WM_UNIT_INDEX" val="1_3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6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5"/>
  <p:tag name="KSO_WM_UNIT_TEXT_FILL_TYPE" val="1"/>
  <p:tag name="KSO_WM_UNIT_TYPE" val="l_h_f"/>
  <p:tag name="KSO_WM_UNIT_VALUE" val="64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_BRIGHTNESS" val="0"/>
  <p:tag name="KSO_WM_UNIT_TEXT_FILL_TYPE" val="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6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5"/>
  <p:tag name="KSO_WM_UNIT_TEXT_FILL_TYPE" val="1"/>
  <p:tag name="KSO_WM_UNIT_TYPE" val="l_h_f"/>
  <p:tag name="KSO_WM_UNIT_VALUE" val="8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6*l_h_i*1_2_1"/>
  <p:tag name="KSO_WM_UNIT_INDEX" val="1_2_1"/>
  <p:tag name="KSO_WM_UNIT_LAYERLEVEL" val="1_1_1"/>
  <p:tag name="KSO_WM_UNIT_LINE_FILL_TYPE" val="2"/>
  <p:tag name="KSO_WM_UNIT_LINE_FORE_SCHEMECOLOR_INDEX" val="6"/>
  <p:tag name="KSO_WM_UNIT_LINE_FORE_SCHEMECOLOR_INDEX_BRIGHTNESS" val="0.4"/>
  <p:tag name="KSO_WM_UNIT_TEXT_FILL_FORE_SCHEMECOLOR_INDEX_BRIGHTNESS" val="0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87_6*l_h_i*1_1_2"/>
  <p:tag name="KSO_WM_UNIT_INDEX" val="1_1_2"/>
  <p:tag name="KSO_WM_UNIT_LAYERLEVEL" val="1_1_1"/>
  <p:tag name="KSO_WM_UNIT_TEXT_FILL_FORE_SCHEMECOLOR_INDEX_BRIGHTNESS" val="0"/>
  <p:tag name="KSO_WM_UNIT_TEXT_FILL_TYPE" val="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_BRIGHTNESS" val="-0.25"/>
  <p:tag name="KSO_WM_UNIT_TEXT_FILL_TYPE" val="1"/>
  <p:tag name="KSO_WM_UNIT_TYPE" val="l_h_a"/>
  <p:tag name="KSO_WM_UNIT_VALUE" val="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6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-0.5"/>
  <p:tag name="KSO_WM_UNIT_TEXT_FILL_FORE_SCHEMECOLOR_INDEX_BRIGHTNESS" val="0"/>
  <p:tag name="KSO_WM_UNIT_TEXT_FILL_TYPE" val="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400000005960464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7_6*l_h_i*1_2_2"/>
  <p:tag name="KSO_WM_UNIT_INDEX" val="1_2_2"/>
  <p:tag name="KSO_WM_UNIT_LAYERLEVEL" val="1_1_1"/>
  <p:tag name="KSO_WM_UNIT_LINE_FILL_TYPE" val="2"/>
  <p:tag name="KSO_WM_UNIT_LINE_FORE_SCHEMECOLOR_INDEX_BRIGHTNESS" val="0"/>
  <p:tag name="KSO_WM_UNIT_TEXT_FILL_FORE_SCHEMECOLOR_INDEX_BRIGHTNESS" val="0"/>
  <p:tag name="KSO_WM_UNIT_TEXT_FILL_TYPE" val="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_BRIGHTNESS" val="-0.25"/>
  <p:tag name="KSO_WM_UNIT_TEXT_FILL_TYPE" val="1"/>
  <p:tag name="KSO_WM_UNIT_TYPE" val="l_h_a"/>
  <p:tag name="KSO_WM_UNIT_VALUE" val="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6*l_h_i*1_2_3"/>
  <p:tag name="KSO_WM_UNIT_INDEX" val="1_2_3"/>
  <p:tag name="KSO_WM_UNIT_LAYERLEVEL" val="1_1_1"/>
  <p:tag name="KSO_WM_UNIT_LINE_FILL_TYPE" val="2"/>
  <p:tag name="KSO_WM_UNIT_LINE_FORE_SCHEMECOLOR_INDEX" val="6"/>
  <p:tag name="KSO_WM_UNIT_LINE_FORE_SCHEMECOLOR_INDEX_BRIGHTNESS" val="-0.5"/>
  <p:tag name="KSO_WM_UNIT_TEXT_FILL_FORE_SCHEMECOLOR_INDEX_BRIGHTNESS" val="0"/>
  <p:tag name="KSO_WM_UNIT_TEXT_FILL_TYPE" val="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400000005960464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diagram20231487_6*l_h_i*1_3_2"/>
  <p:tag name="KSO_WM_UNIT_INDEX" val="1_3_2"/>
  <p:tag name="KSO_WM_UNIT_LAYERLEVEL" val="1_1_1"/>
  <p:tag name="KSO_WM_UNIT_TEXT_FILL_FORE_SCHEMECOLOR_INDEX_BRIGHTNESS" val="0"/>
  <p:tag name="KSO_WM_UNIT_TEXT_FILL_TYPE" val="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_BRIGHTNESS" val="-0.25"/>
  <p:tag name="KSO_WM_UNIT_TEXT_FILL_TYPE" val="1"/>
  <p:tag name="KSO_WM_UNIT_TYPE" val="l_h_a"/>
  <p:tag name="KSO_WM_UNIT_VALUE" val="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6*l_h_i*1_3_3"/>
  <p:tag name="KSO_WM_UNIT_INDEX" val="1_3_3"/>
  <p:tag name="KSO_WM_UNIT_LAYERLEVEL" val="1_1_1"/>
  <p:tag name="KSO_WM_UNIT_LINE_FILL_TYPE" val="2"/>
  <p:tag name="KSO_WM_UNIT_LINE_FORE_SCHEMECOLOR_INDEX" val="7"/>
  <p:tag name="KSO_WM_UNIT_LINE_FORE_SCHEMECOLOR_INDEX_BRIGHTNESS" val="-0.5"/>
  <p:tag name="KSO_WM_UNIT_TEXT_FILL_FORE_SCHEMECOLOR_INDEX_BRIGHTNESS" val="0"/>
  <p:tag name="KSO_WM_UNIT_TEXT_FILL_TYPE" val="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400000005960464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487_6*l_h_i*1_4_2"/>
  <p:tag name="KSO_WM_UNIT_INDEX" val="1_4_2"/>
  <p:tag name="KSO_WM_UNIT_LAYERLEVEL" val="1_1_1"/>
  <p:tag name="KSO_WM_UNIT_LINE_FILL_TYPE" val="2"/>
  <p:tag name="KSO_WM_UNIT_LINE_FORE_SCHEMECOLOR_INDEX_BRIGHTNESS" val="0"/>
  <p:tag name="KSO_WM_UNIT_TEXT_FILL_FORE_SCHEMECOLOR_INDEX_BRIGHTNESS" val="0"/>
  <p:tag name="KSO_WM_UNIT_TEXT_FILL_TYPE" val="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_BRIGHTNESS" val="-0.25"/>
  <p:tag name="KSO_WM_UNIT_TEXT_FILL_TYPE" val="1"/>
  <p:tag name="KSO_WM_UNIT_TYPE" val="l_h_a"/>
  <p:tag name="KSO_WM_UNIT_VALUE" val="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6*l_h_i*1_4_3"/>
  <p:tag name="KSO_WM_UNIT_INDEX" val="1_4_3"/>
  <p:tag name="KSO_WM_UNIT_LAYERLEVEL" val="1_1_1"/>
  <p:tag name="KSO_WM_UNIT_LINE_FILL_TYPE" val="2"/>
  <p:tag name="KSO_WM_UNIT_LINE_FORE_SCHEMECOLOR_INDEX" val="7"/>
  <p:tag name="KSO_WM_UNIT_LINE_FORE_SCHEMECOLOR_INDEX_BRIGHTNESS" val="-0.5"/>
  <p:tag name="KSO_WM_UNIT_TEXT_FILL_FORE_SCHEMECOLOR_INDEX_BRIGHTNESS" val="0"/>
  <p:tag name="KSO_WM_UNIT_TEXT_FILL_TYPE" val="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400000005960464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31487_6*l_h_i*1_5_2"/>
  <p:tag name="KSO_WM_UNIT_INDEX" val="1_5_2"/>
  <p:tag name="KSO_WM_UNIT_LAYERLEVEL" val="1_1_1"/>
  <p:tag name="KSO_WM_UNIT_TEXT_FILL_FORE_SCHEMECOLOR_INDEX_BRIGHTNESS" val="0"/>
  <p:tag name="KSO_WM_UNIT_TEXT_FILL_TYPE" val="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_BRIGHTNESS" val="-0.25"/>
  <p:tag name="KSO_WM_UNIT_TEXT_FILL_TYPE" val="1"/>
  <p:tag name="KSO_WM_UNIT_TYPE" val="l_h_a"/>
  <p:tag name="KSO_WM_UNIT_VALUE" val="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6*l_h_i*1_5_3"/>
  <p:tag name="KSO_WM_UNIT_INDEX" val="1_5_3"/>
  <p:tag name="KSO_WM_UNIT_LAYERLEVEL" val="1_1_1"/>
  <p:tag name="KSO_WM_UNIT_LINE_FILL_TYPE" val="2"/>
  <p:tag name="KSO_WM_UNIT_LINE_FORE_SCHEMECOLOR_INDEX" val="8"/>
  <p:tag name="KSO_WM_UNIT_LINE_FORE_SCHEMECOLOR_INDEX_BRIGHTNESS" val="-0.5"/>
  <p:tag name="KSO_WM_UNIT_TEXT_FILL_FORE_SCHEMECOLOR_INDEX_BRIGHTNESS" val="0"/>
  <p:tag name="KSO_WM_UNIT_TEXT_FILL_TYPE" val="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6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5"/>
  <p:tag name="KSO_WM_UNIT_TEXT_FILL_TYPE" val="1"/>
  <p:tag name="KSO_WM_UNIT_TYPE" val="l_h_f"/>
  <p:tag name="KSO_WM_UNIT_VALUE" val="64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6*l_h_i*1_4_1"/>
  <p:tag name="KSO_WM_UNIT_INDEX" val="1_4_1"/>
  <p:tag name="KSO_WM_UNIT_LAYERLEVEL" val="1_1_1"/>
  <p:tag name="KSO_WM_UNIT_LINE_FILL_TYPE" val="2"/>
  <p:tag name="KSO_WM_UNIT_LINE_FORE_SCHEMECOLOR_INDEX" val="10"/>
  <p:tag name="KSO_WM_UNIT_LINE_FORE_SCHEMECOLOR_INDEX_BRIGHTNESS" val="0.4"/>
  <p:tag name="KSO_WM_UNIT_TEXT_FILL_FORE_SCHEMECOLOR_INDEX_BRIGHTNESS" val="0"/>
  <p:tag name="KSO_WM_UNIT_TEXT_FILL_TYPE" val="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6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5"/>
  <p:tag name="KSO_WM_UNIT_TEXT_FILL_TYPE" val="1"/>
  <p:tag name="KSO_WM_UNIT_TYPE" val="l_h_f"/>
  <p:tag name="KSO_WM_UNIT_VALUE" val="64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6*l_h_i*1_3_1"/>
  <p:tag name="KSO_WM_UNIT_INDEX" val="1_3_1"/>
  <p:tag name="KSO_WM_UNIT_LAYERLEVEL" val="1_1_1"/>
  <p:tag name="KSO_WM_UNIT_LINE_FILL_TYPE" val="2"/>
  <p:tag name="KSO_WM_UNIT_LINE_FORE_SCHEMECOLOR_INDEX" val="7"/>
  <p:tag name="KSO_WM_UNIT_LINE_FORE_SCHEMECOLOR_INDEX_BRIGHTNESS" val="0.4"/>
  <p:tag name="KSO_WM_UNIT_TEXT_FILL_FORE_SCHEMECOLOR_INDEX_BRIGHTNESS" val="0"/>
  <p:tag name="KSO_WM_UNIT_TEXT_FILL_TYPE" val="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6*l_h_f*1_5_1"/>
  <p:tag name="KSO_WM_UNIT_INDEX" val="1_5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5"/>
  <p:tag name="KSO_WM_UNIT_TEXT_FILL_TYPE" val="1"/>
  <p:tag name="KSO_WM_UNIT_TYPE" val="l_h_f"/>
  <p:tag name="KSO_WM_UNIT_VALUE" val="64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6*l_h_i*1_5_1"/>
  <p:tag name="KSO_WM_UNIT_INDEX" val="1_5_1"/>
  <p:tag name="KSO_WM_UNIT_LAYERLEVEL" val="1_1_1"/>
  <p:tag name="KSO_WM_UNIT_LINE_FILL_TYPE" val="2"/>
  <p:tag name="KSO_WM_UNIT_LINE_FORE_SCHEMECOLOR_INDEX" val="8"/>
  <p:tag name="KSO_WM_UNIT_LINE_FORE_SCHEMECOLOR_INDEX_BRIGHTNESS" val="0.4"/>
  <p:tag name="KSO_WM_UNIT_TEXT_FILL_FORE_SCHEMECOLOR_INDEX_BRIGHTNESS" val="0"/>
  <p:tag name="KSO_WM_UNIT_TEXT_FILL_TYPE" val="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400000005960464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487_6*l_h_i*1_6_2"/>
  <p:tag name="KSO_WM_UNIT_INDEX" val="1_6_2"/>
  <p:tag name="KSO_WM_UNIT_LAYERLEVEL" val="1_1_1"/>
  <p:tag name="KSO_WM_UNIT_LINE_FILL_TYPE" val="2"/>
  <p:tag name="KSO_WM_UNIT_LINE_FORE_SCHEMECOLOR_INDEX_BRIGHTNESS" val="0"/>
  <p:tag name="KSO_WM_UNIT_TEXT_FILL_FORE_SCHEMECOLOR_INDEX_BRIGHTNESS" val="0"/>
  <p:tag name="KSO_WM_UNIT_TEXT_FILL_TYPE" val="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_BRIGHTNESS" val="-0.25"/>
  <p:tag name="KSO_WM_UNIT_TEXT_FILL_TYPE" val="1"/>
  <p:tag name="KSO_WM_UNIT_TYPE" val="l_h_a"/>
  <p:tag name="KSO_WM_UNIT_VALUE" val="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6*l_h_i*1_6_3"/>
  <p:tag name="KSO_WM_UNIT_INDEX" val="1_6_3"/>
  <p:tag name="KSO_WM_UNIT_LAYERLEVEL" val="1_1_1"/>
  <p:tag name="KSO_WM_UNIT_LINE_FILL_TYPE" val="2"/>
  <p:tag name="KSO_WM_UNIT_LINE_FORE_SCHEMECOLOR_INDEX" val="5"/>
  <p:tag name="KSO_WM_UNIT_LINE_FORE_SCHEMECOLOR_INDEX_BRIGHTNESS" val="-0.5"/>
  <p:tag name="KSO_WM_UNIT_TEXT_FILL_FORE_SCHEMECOLOR_INDEX_BRIGHTNESS" val="0"/>
  <p:tag name="KSO_WM_UNIT_TEXT_FILL_TYPE" val="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6*l_h_f*1_6_1"/>
  <p:tag name="KSO_WM_UNIT_INDEX" val="1_6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5"/>
  <p:tag name="KSO_WM_UNIT_TEXT_FILL_TYPE" val="1"/>
  <p:tag name="KSO_WM_UNIT_TYPE" val="l_h_f"/>
  <p:tag name="KSO_WM_UNIT_VALUE" val="64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7.5,&quot;width&quot;:940.7500000000001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6*l_h_i*1_6_1"/>
  <p:tag name="KSO_WM_UNIT_INDEX" val="1_6_1"/>
  <p:tag name="KSO_WM_UNIT_LAYERLEVEL" val="1_1_1"/>
  <p:tag name="KSO_WM_UNIT_LINE_FILL_TYPE" val="2"/>
  <p:tag name="KSO_WM_UNIT_LINE_FORE_SCHEMECOLOR_INDEX" val="9"/>
  <p:tag name="KSO_WM_UNIT_LINE_FORE_SCHEMECOLOR_INDEX_BRIGHTNESS" val="0.4"/>
  <p:tag name="KSO_WM_UNIT_TEXT_FILL_FORE_SCHEMECOLOR_INDEX_BRIGHTNESS" val="0"/>
  <p:tag name="KSO_WM_UNIT_TEXT_FILL_TYPE" val="1"/>
  <p:tag name="KSO_WM_UNIT_TYPE" val="l_h_i"/>
</p:tagLst>
</file>

<file path=ppt/tags/tag2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中药材商品规格等级——川牛膝</vt:lpstr>
      <vt:lpstr>目录</vt:lpstr>
      <vt:lpstr>添加章节标题</vt:lpstr>
      <vt:lpstr>川牛膝的来源与分布</vt:lpstr>
      <vt:lpstr>川牛膝的植物来源</vt:lpstr>
      <vt:lpstr>川牛膝的分布区域</vt:lpstr>
      <vt:lpstr>川牛膝的生态环境</vt:lpstr>
      <vt:lpstr>川牛膝的药材性状与特点</vt:lpstr>
      <vt:lpstr>川牛膝的药材性状</vt:lpstr>
      <vt:lpstr>川牛膝的特点</vt:lpstr>
      <vt:lpstr>川牛膝的鉴别方法</vt:lpstr>
      <vt:lpstr>川牛膝的商品规格与等级</vt:lpstr>
      <vt:lpstr>川牛膝的商品规格</vt:lpstr>
      <vt:lpstr>川牛膝的等级划分标准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2024-08-30T22:00:45.997</cp:lastPrinted>
  <dcterms:created xsi:type="dcterms:W3CDTF">2024-08-30T14:00:46Z</dcterms:created>
  <dcterms:modified xsi:type="dcterms:W3CDTF">2024-08-30T14:00:48Z</dcterms:modified>
</cp:coreProperties>
</file>