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9144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B228CF-31B4-49E7-A544-48369F2878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1D43B5-59E3-4C35-8122-8C06B708FB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D62EF7-AE90-4FCA-9B22-FECE7E8ECA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98A233-723F-46AE-ADBA-DB5F345969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33289B-A7FB-440A-A60C-37A2C3148F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116768-5DB9-4DE8-8010-3103570963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567D73-0E8E-4B81-8501-C76ED34025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F311CA-AB7A-4058-AB59-AF3EDF2F33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5C94BA-9180-41F8-8C12-576683A93D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501BF8-48DE-4871-BBE8-ADC2B4D89A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08AED2-147D-4B76-B5B7-E22BBE4DED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noProof="1"/>
              <a:t>单击此处编辑母版标题样式</a:t>
            </a:r>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noProof="1"/>
              <a:t>单击此处编辑母版副标题样式</a:t>
            </a:r>
          </a:p>
        </p:txBody>
      </p:sp>
    </p:spTree>
    <p:extLst>
      <p:ext uri="{BB962C8B-B14F-4D97-AF65-F5344CB8AC3E}">
        <p14:creationId xmlns:p14="http://schemas.microsoft.com/office/powerpoint/2010/main" val="2684931163"/>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2" name="文本框"/>
          <p:cNvSpPr>
            <a:spLocks noGrp="1"/>
          </p:cNvSpPr>
          <p:nvPr>
            <p:ph type="title"/>
          </p:nvPr>
        </p:nvSpPr>
        <p:spPr/>
        <p:txBody>
          <a:bodyPr/>
          <a:lstStyle/>
          <a:p>
            <a:r>
              <a:rPr lang="zh-CN" altLang="en-US"/>
              <a:t>单击此处编辑母版标题样式</a:t>
            </a:r>
          </a:p>
        </p:txBody>
      </p:sp>
      <p:sp>
        <p:nvSpPr>
          <p:cNvPr id="3" name="文本框"/>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框"/>
          <p:cNvSpPr>
            <a:spLocks noGrp="1"/>
          </p:cNvSpPr>
          <p:nvPr>
            <p:ph type="dt" sz="half" idx="10"/>
          </p:nvPr>
        </p:nvSpPr>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fld id="{72514870-5082-4025-BC8A-5E070B8EB77D}" type="datetimeFigureOut">
              <a:rPr lang="zh-CN" altLang="en-US" smtClean="0"/>
              <a:t>2022/1/11</a:t>
            </a:fld>
            <a:endParaRPr lang="zh-CN" altLang="en-US"/>
          </a:p>
        </p:txBody>
      </p:sp>
      <p:sp>
        <p:nvSpPr>
          <p:cNvPr id="5" name="文本框"/>
          <p:cNvSpPr>
            <a:spLocks noGrp="1"/>
          </p:cNvSpPr>
          <p:nvPr>
            <p:ph type="ftr" sz="quarter" idx="11"/>
          </p:nvPr>
        </p:nvSpPr>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endParaRPr lang="zh-CN" altLang="en-US"/>
          </a:p>
        </p:txBody>
      </p:sp>
      <p:sp>
        <p:nvSpPr>
          <p:cNvPr id="6" name="文本框"/>
          <p:cNvSpPr>
            <a:spLocks noGrp="1"/>
          </p:cNvSpPr>
          <p:nvPr>
            <p:ph type="sldNum" sz="quarter" idx="12"/>
          </p:nvPr>
        </p:nvSpPr>
        <p:spPr/>
        <p:txBody>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fld id="{3E00D155-3BB6-43CF-9AC4-BC63A66E74A9}" type="slidenum">
              <a:rPr lang="zh-CN" altLang="en-US" smtClean="0"/>
              <a:t>‹#›</a:t>
            </a:fld>
            <a:endParaRPr lang="zh-CN" altLang="en-US"/>
          </a:p>
        </p:txBody>
      </p:sp>
    </p:spTree>
    <p:extLst>
      <p:ext uri="{BB962C8B-B14F-4D97-AF65-F5344CB8AC3E}">
        <p14:creationId xmlns:p14="http://schemas.microsoft.com/office/powerpoint/2010/main" val="173700515"/>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media/image1.png"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blipFill dpi="0" rotWithShape="0">
          <a:blip r:embed="rId3"/>
          <a:stretch>
            <a:fillRect/>
          </a:stretch>
        </a:blipFill>
        <a:effectLst/>
      </p:bgPr>
    </p:bg>
    <p:spTree>
      <p:nvGrpSpPr>
        <p:cNvPr id="1" name=""/>
        <p:cNvGrpSpPr/>
        <p:nvPr/>
      </p:nvGrpSpPr>
      <p:grpSpPr>
        <a:xfrm>
          <a:off x="0" y="0"/>
          <a:ext cx="0" cy="0"/>
        </a:xfrm>
      </p:grpSpPr>
      <p:sp>
        <p:nvSpPr>
          <p:cNvPr id="1026" name="标题占位符 1">
            <a:extLst>
              <a:ext uri="{FF2B5EF4-FFF2-40B4-BE49-F238E27FC236}">
                <a16:creationId xmlns:a16="http://schemas.microsoft.com/office/drawing/2014/main" id="{CA0720D3-F579-4536-96E4-84AB3DF43F76}"/>
              </a:ext>
            </a:extLst>
          </p:cNvPr>
          <p:cNvSpPr>
            <a:spLocks noGrp="1" noChangeArrowheads="1"/>
          </p:cNvSpPr>
          <p:nvPr>
            <p:ph type="title" idx="4294967295"/>
          </p:nvPr>
        </p:nvSpPr>
        <p:spPr bwMode="auto">
          <a:xfrm>
            <a:off x="628650" y="365126"/>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a:t>单击此处编辑母版标题样式</a:t>
            </a:r>
          </a:p>
        </p:txBody>
      </p:sp>
      <p:sp>
        <p:nvSpPr>
          <p:cNvPr id="1027" name="文本占位符 2">
            <a:extLst>
              <a:ext uri="{FF2B5EF4-FFF2-40B4-BE49-F238E27FC236}">
                <a16:creationId xmlns:a16="http://schemas.microsoft.com/office/drawing/2014/main" id="{4873ADFE-8F9F-4FEF-B053-BDAC2E7A7141}"/>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extLst>
      <p:ext uri="{BB962C8B-B14F-4D97-AF65-F5344CB8AC3E}">
        <p14:creationId xmlns:p14="http://schemas.microsoft.com/office/powerpoint/2010/main" val="3569835082"/>
      </p:ext>
    </p:extLst>
  </p:cSld>
  <p:clrMap bg1="lt1" tx1="dk1" bg2="lt2" tx2="dk2" accent1="accent1" accent2="accent2" accent3="accent3" accent4="accent4" accent5="accent5" accent6="accent6" hlink="hlink" folHlink="folHlink"/>
  <p:sldLayoutIdLst>
    <p:sldLayoutId id="2147483660" r:id="rId1"/>
    <p:sldLayoutId id="2147483665" r:id="rId2"/>
  </p:sldLayoutIdLst>
  <p:transition/>
  <p:timing/>
  <p:hf sldNum="0" hdr="0"/>
  <p:txStyles>
    <p:titleStyle>
      <a:lvl1pPr algn="l" rtl="0" eaLnBrk="1" fontAlgn="base" hangingPunct="1">
        <a:lnSpc>
          <a:spcPct val="90000"/>
        </a:lnSpc>
        <a:spcBef>
          <a:spcPct val="0"/>
        </a:spcBef>
        <a:spcAft>
          <a:spcPct val="0"/>
        </a:spcAft>
        <a:defRPr sz="3300" kern="1200">
          <a:solidFill>
            <a:schemeClr val="tx1"/>
          </a:solidFill>
          <a:latin typeface="+mj-lt"/>
          <a:ea typeface="+mj-ea"/>
          <a:cs typeface="+mj-cs"/>
        </a:defRPr>
      </a:lvl1pPr>
      <a:lvl2pPr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2pPr>
      <a:lvl3pPr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3pPr>
      <a:lvl4pPr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4pPr>
      <a:lvl5pPr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5pPr>
      <a:lvl6pPr marL="342900"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6pPr>
      <a:lvl7pPr marL="685800"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7pPr>
      <a:lvl8pPr marL="1028700"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8pPr>
      <a:lvl9pPr marL="1371600" algn="l" rtl="0" eaLnBrk="1" fontAlgn="base" hangingPunct="1">
        <a:lnSpc>
          <a:spcPct val="90000"/>
        </a:lnSpc>
        <a:spcBef>
          <a:spcPct val="0"/>
        </a:spcBef>
        <a:spcAft>
          <a:spcPct val="0"/>
        </a:spcAft>
        <a:defRPr sz="3300">
          <a:solidFill>
            <a:schemeClr val="tx1"/>
          </a:solidFill>
          <a:latin typeface="Calibri" panose="020f0502020204030204" pitchFamily="34" charset="0"/>
          <a:ea typeface="微软雅黑" panose="020b0503020204020204" pitchFamily="34" charset="-122"/>
        </a:defRPr>
      </a:lvl9pPr>
    </p:titleStyle>
    <p:bodyStyle>
      <a:lvl1pPr marL="171450" indent="-171450" algn="l" rtl="0" eaLnBrk="1" fontAlgn="base" hangingPunct="1">
        <a:lnSpc>
          <a:spcPct val="90000"/>
        </a:lnSpc>
        <a:spcBef>
          <a:spcPts val="750"/>
        </a:spcBef>
        <a:spcAft>
          <a:spcPct val="0"/>
        </a:spcAft>
        <a:buFont typeface="Arial" pitchFamily="34" charset="0"/>
        <a:buChar char="•"/>
        <a:defRPr sz="2100" kern="1200">
          <a:solidFill>
            <a:schemeClr val="tx1"/>
          </a:solidFill>
          <a:latin typeface="+mn-lt"/>
          <a:ea typeface="+mn-ea"/>
          <a:cs typeface="+mn-cs"/>
        </a:defRPr>
      </a:lvl1pPr>
      <a:lvl2pPr marL="514350" indent="-171450" algn="l" rtl="0" eaLnBrk="1" fontAlgn="base" hangingPunct="1">
        <a:lnSpc>
          <a:spcPct val="90000"/>
        </a:lnSpc>
        <a:spcBef>
          <a:spcPts val="375"/>
        </a:spcBef>
        <a:spcAft>
          <a:spcPct val="0"/>
        </a:spcAft>
        <a:buFont typeface="Arial" pitchFamily="34" charset="0"/>
        <a:buChar char="•"/>
        <a:defRPr sz="1800" kern="1200">
          <a:solidFill>
            <a:schemeClr val="tx1"/>
          </a:solidFill>
          <a:latin typeface="+mn-lt"/>
          <a:ea typeface="+mn-ea"/>
          <a:cs typeface="+mn-cs"/>
        </a:defRPr>
      </a:lvl2pPr>
      <a:lvl3pPr marL="857250" indent="-171450" algn="l" rtl="0" eaLnBrk="1" fontAlgn="base" hangingPunct="1">
        <a:lnSpc>
          <a:spcPct val="90000"/>
        </a:lnSpc>
        <a:spcBef>
          <a:spcPts val="375"/>
        </a:spcBef>
        <a:spcAft>
          <a:spcPct val="0"/>
        </a:spcAft>
        <a:buFont typeface="Arial" pitchFamily="34" charset="0"/>
        <a:buChar char="•"/>
        <a:defRPr sz="1500" kern="1200">
          <a:solidFill>
            <a:schemeClr val="tx1"/>
          </a:solidFill>
          <a:latin typeface="+mn-lt"/>
          <a:ea typeface="+mn-ea"/>
          <a:cs typeface="+mn-cs"/>
        </a:defRPr>
      </a:lvl3pPr>
      <a:lvl4pPr marL="1200150" indent="-171450" algn="l" rtl="0" eaLnBrk="1" fontAlgn="base" hangingPunct="1">
        <a:lnSpc>
          <a:spcPct val="90000"/>
        </a:lnSpc>
        <a:spcBef>
          <a:spcPts val="375"/>
        </a:spcBef>
        <a:spcAft>
          <a:spcPct val="0"/>
        </a:spcAft>
        <a:buFont typeface="Arial" pitchFamily="34" charset="0"/>
        <a:buChar char="•"/>
        <a:defRPr kern="1200">
          <a:solidFill>
            <a:schemeClr val="tx1"/>
          </a:solidFill>
          <a:latin typeface="+mn-lt"/>
          <a:ea typeface="+mn-ea"/>
          <a:cs typeface="+mn-cs"/>
        </a:defRPr>
      </a:lvl4pPr>
      <a:lvl5pPr marL="1543050" indent="-171450" algn="l" rtl="0" eaLnBrk="1" fontAlgn="base" hangingPunct="1">
        <a:lnSpc>
          <a:spcPct val="90000"/>
        </a:lnSpc>
        <a:spcBef>
          <a:spcPts val="375"/>
        </a:spcBef>
        <a:spcAft>
          <a:spcPct val="0"/>
        </a:spcAft>
        <a:buFont typeface="Arial" pitchFamily="34" charset="0"/>
        <a:buChar char="•"/>
        <a:defRPr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emf"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emf" /><Relationship Id="rId3" Type="http://schemas.openxmlformats.org/officeDocument/2006/relationships/image" Target="../media/image4.emf"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emf"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5220201041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chemeClr val="bg1"/>
        </a:solidFill>
        <a:effectLst/>
      </p:bgPr>
    </p:bg>
    <p:spTree>
      <p:nvGrpSpPr>
        <p:cNvPr id="1" name=""/>
        <p:cNvGrpSpPr/>
        <p:nvPr/>
      </p:nvGrpSpPr>
      <p:grpSpPr>
        <a:xfrm>
          <a:off x="0" y="0"/>
          <a:ext cx="0" cy="0"/>
        </a:xfrm>
      </p:grpSpPr>
      <p:pic>
        <p:nvPicPr>
          <p:cNvPr id="100" name="图片"/>
          <p:cNvPicPr>
            <a:picLocks noChangeAspect="1"/>
          </p:cNvPicPr>
          <p:nvPr/>
        </p:nvPicPr>
        <p:blipFill>
          <a:blip r:embed="rId2"/>
          <a:stretch>
            <a:fillRect/>
          </a:stretch>
        </p:blipFill>
        <p:spPr>
          <a:xfrm>
            <a:off x="624580" y="374748"/>
            <a:ext cx="8213235" cy="6245806"/>
          </a:xfrm>
          <a:prstGeom prst="rect">
            <a:avLst/>
          </a:prstGeom>
          <a:noFill/>
          <a:ln w="9525" cap="flat" cmpd="sng">
            <a:noFill/>
            <a:prstDash val="solid"/>
            <a:miter/>
          </a:ln>
        </p:spPr>
      </p:pic>
      <p:sp>
        <p:nvSpPr>
          <p:cNvPr id="7" name="文本框"/>
          <p:cNvSpPr>
            <a:spLocks noGrp="1"/>
          </p:cNvSpPr>
          <p:nvPr>
            <p:ph type="ctrTitle"/>
          </p:nvPr>
        </p:nvSpPr>
        <p:spPr>
          <a:prstGeom prst="rect">
            <a:avLst/>
          </a:prstGeom>
          <a:noFill/>
          <a:ln w="9525" cap="flat" cmpd="sng">
            <a:noFill/>
            <a:prstDash val="solid"/>
            <a:miter/>
          </a:ln>
        </p:spPr>
        <p:txBody>
          <a:bodyPr vert="horz" wrap="square" lIns="76200" tIns="38100" rIns="76200" bIns="38100" anchor="ctr" anchorCtr="0">
            <a:prstTxWarp prst="textNoShape">
              <a:avLst/>
            </a:prstTxWarp>
          </a:bodyPr>
          <a:lstStyle/>
          <a:p>
            <a:pPr marL="0" indent="0" algn="ctr">
              <a:lnSpc>
                <a:spcPct val="100000"/>
              </a:lnSpc>
              <a:spcBef>
                <a:spcPct val="0"/>
              </a:spcBef>
              <a:spcAft>
                <a:spcPct val="0"/>
              </a:spcAft>
              <a:buNone/>
            </a:pPr>
            <a:r>
              <a:rPr lang="zh-CN" altLang="en-US" sz="4400" b="1" i="0" u="none" strike="noStrike" kern="0" cap="none" spc="0" baseline="0">
                <a:solidFill>
                  <a:srgbClr val="C00000"/>
                </a:solidFill>
                <a:latin typeface="微软雅黑" pitchFamily="-128" charset="-122"/>
                <a:ea typeface="微软雅黑" pitchFamily="-128" charset="-122"/>
                <a:cs typeface="Times New Roman" charset="0"/>
              </a:rPr>
              <a:t>第三课　追求民主价值</a:t>
            </a:r>
            <a:endParaRPr lang="zh-CN" altLang="en-US" sz="4400" b="0" i="0" u="none" strike="noStrike" kern="0" cap="none" spc="0" baseline="0">
              <a:solidFill>
                <a:srgbClr val="C00000"/>
              </a:solidFill>
              <a:latin typeface="微软雅黑" pitchFamily="-128" charset="-122"/>
              <a:ea typeface="微软雅黑" pitchFamily="-128" charset="-122"/>
              <a:cs typeface="Times New Roman" charset="0"/>
            </a:endParaRPr>
          </a:p>
        </p:txBody>
      </p:sp>
      <p:sp>
        <p:nvSpPr>
          <p:cNvPr id="8" name="文本框"/>
          <p:cNvSpPr>
            <a:spLocks noGrp="1"/>
          </p:cNvSpPr>
          <p:nvPr>
            <p:ph type="subTitle" idx="1"/>
          </p:nvPr>
        </p:nvSpPr>
        <p:spPr>
          <a:prstGeom prst="rect">
            <a:avLst/>
          </a:prstGeom>
          <a:noFill/>
          <a:ln w="9525" cap="flat" cmpd="sng">
            <a:noFill/>
            <a:prstDash val="solid"/>
            <a:miter/>
          </a:ln>
        </p:spPr>
        <p:txBody>
          <a:bodyPr vert="horz" wrap="square" lIns="76200" tIns="38100" rIns="76200" bIns="38100" anchor="t" anchorCtr="0">
            <a:prstTxWarp prst="textNoShape">
              <a:avLst/>
            </a:prstTxWarp>
          </a:bodyPr>
          <a:lstStyle/>
          <a:p>
            <a:pPr marL="0" indent="0" algn="ctr">
              <a:lnSpc>
                <a:spcPct val="100000"/>
              </a:lnSpc>
              <a:spcBef>
                <a:spcPct val="0"/>
              </a:spcBef>
              <a:spcAft>
                <a:spcPct val="0"/>
              </a:spcAft>
              <a:buNone/>
            </a:pPr>
            <a:r>
              <a:rPr lang="zh-CN" altLang="en-US" sz="3200" b="1" i="0" u="none" strike="noStrike" kern="0" cap="none" spc="0" baseline="0">
                <a:solidFill>
                  <a:srgbClr val="7030A0"/>
                </a:solidFill>
                <a:latin typeface="微软雅黑" pitchFamily="-128" charset="-122"/>
                <a:ea typeface="微软雅黑" pitchFamily="-128" charset="-122"/>
                <a:cs typeface="Times New Roman" charset="0"/>
              </a:rPr>
              <a:t>第2课时　参与民主生活</a:t>
            </a:r>
          </a:p>
        </p:txBody>
      </p:sp>
    </p:spTree>
    <p:extLst>
      <p:ext uri="{BB962C8B-B14F-4D97-AF65-F5344CB8AC3E}">
        <p14:creationId xmlns:p14="http://schemas.microsoft.com/office/powerpoint/2010/main" val="84597099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ntr" presetSubtype="16" dur="2000" fill="hold"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circle(in)">
                                      <p:cBhvr>
                                        <p:cTn id="7" dur="2000"/>
                                        <p:tgtEl>
                                          <p:spTgt spid="10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p:stCondLst>
                              <p:cond delay="0"/>
                            </p:stCondLst>
                            <p:childTnLst>
                              <p:par>
                                <p:cTn id="16" presetID="2" presetClass="entr" presetSubtype="4" dur="500" fill="hold" nodeType="clickEffect">
                                  <p:stCondLst>
                                    <p:cond delay="0"/>
                                  </p:stCondLst>
                                  <p:childTnLst>
                                    <p:set>
                                      <p:cBhvr>
                                        <p:cTn id="17" dur="1" fill="hold">
                                          <p:stCondLst>
                                            <p:cond delay="0"/>
                                          </p:stCondLst>
                                        </p:cTn>
                                        <p:tgtEl>
                                          <p:spTgt spid="8">
                                            <p:txEl>
                                              <p:pRg st="0" end="0"/>
                                            </p:txEl>
                                          </p:spTgt>
                                        </p:tgtEl>
                                        <p:attrNameLst>
                                          <p:attrName>style.visibility</p:attrName>
                                        </p:attrNameLst>
                                      </p:cBhvr>
                                      <p:to>
                                        <p:strVal val="visible"/>
                                      </p:to>
                                    </p:set>
                                    <p:anim calcmode="lin" valueType="num">
                                      <p:cBhvr additive="base">
                                        <p:cTn id="18"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chemeClr val="bg1"/>
        </a:solidFill>
        <a:effectLst/>
      </p:bgPr>
    </p:bg>
    <p:spTree>
      <p:nvGrpSpPr>
        <p:cNvPr id="1" name=""/>
        <p:cNvGrpSpPr/>
        <p:nvPr/>
      </p:nvGrpSpPr>
      <p:grpSpPr>
        <a:xfrm>
          <a:off x="0" y="0"/>
          <a:ext cx="0" cy="0"/>
        </a:xfrm>
      </p:grpSpPr>
      <p:sp>
        <p:nvSpPr>
          <p:cNvPr id="10" name="文本框"/>
          <p:cNvSpPr>
            <a:spLocks noGrp="1"/>
          </p:cNvSpPr>
          <p:nvPr>
            <p:ph idx="1"/>
          </p:nvPr>
        </p:nvSpPr>
        <p:spPr>
          <a:xfrm>
            <a:off x="343519" y="296675"/>
            <a:ext cx="8346748" cy="5834031"/>
          </a:xfrm>
          <a:prstGeom prst="rect">
            <a:avLst/>
          </a:prstGeom>
          <a:noFill/>
          <a:ln w="9525" cap="flat" cmpd="sng">
            <a:noFill/>
            <a:prstDash val="solid"/>
            <a:miter/>
          </a:ln>
        </p:spPr>
        <p:txBody>
          <a:bodyPr vert="horz" wrap="square" lIns="76200" tIns="38100" rIns="76200" bIns="38100" anchor="t" anchorCtr="0">
            <a:prstTxWarp prst="textNoShape">
              <a:avLst/>
            </a:prstTxWarp>
          </a:bodyPr>
          <a:lstStyle/>
          <a:p>
            <a:pPr indent="0" algn="l">
              <a:lnSpc>
                <a:spcPct val="100000"/>
              </a:lnSpc>
              <a:buNone/>
            </a:pPr>
            <a:r>
              <a:rPr lang="zh-CN" altLang="en-US" sz="2800" b="1" kern="100">
                <a:solidFill>
                  <a:srgbClr val="C00000"/>
                </a:solidFill>
                <a:latin typeface="微软雅黑" pitchFamily="-128" charset="-122"/>
                <a:ea typeface="微软雅黑" pitchFamily="-128" charset="-122"/>
                <a:cs typeface="Times New Roman" charset="0"/>
              </a:rPr>
              <a:t>学习目标：</a:t>
            </a:r>
            <a:endParaRPr lang="en-US" altLang="zh-CN" sz="2800" b="1" kern="100">
              <a:solidFill>
                <a:srgbClr val="C00000"/>
              </a:solidFill>
              <a:latin typeface="微软雅黑" pitchFamily="-128" charset="-122"/>
              <a:ea typeface="微软雅黑" pitchFamily="-128" charset="-122"/>
              <a:cs typeface="Times New Roman" charset="0"/>
            </a:endParaRPr>
          </a:p>
          <a:p>
            <a:pPr algn="l">
              <a:lnSpc>
                <a:spcPct val="100000"/>
              </a:lnSpc>
              <a:buAutoNum type="arabicPeriod"/>
            </a:pPr>
            <a:r>
              <a:rPr lang="zh-CN" altLang="en-US" sz="2800" b="1" kern="100">
                <a:solidFill>
                  <a:srgbClr val="002060"/>
                </a:solidFill>
                <a:latin typeface="微软雅黑" pitchFamily="-128" charset="-122"/>
                <a:ea typeface="微软雅黑" pitchFamily="-128" charset="-122"/>
                <a:cs typeface="Times New Roman" charset="0"/>
              </a:rPr>
              <a:t>了解我国民主实现的方式，知道行使民主权利的意义和做法；知道增强民主意识的意义和做法，在我国塑造现代公民，需要增强民主意识。</a:t>
            </a:r>
            <a:endParaRPr lang="en-US" altLang="zh-CN" sz="2800" b="1" kern="100">
              <a:solidFill>
                <a:srgbClr val="002060"/>
              </a:solidFill>
              <a:latin typeface="微软雅黑" pitchFamily="-128" charset="-122"/>
              <a:ea typeface="微软雅黑" pitchFamily="-128" charset="-122"/>
              <a:cs typeface="Times New Roman" charset="0"/>
            </a:endParaRPr>
          </a:p>
          <a:p>
            <a:pPr algn="l">
              <a:lnSpc>
                <a:spcPct val="100000"/>
              </a:lnSpc>
              <a:buAutoNum type="arabicPeriod"/>
            </a:pPr>
            <a:r>
              <a:rPr lang="zh-CN" altLang="en-US" sz="2800" b="1" kern="100">
                <a:solidFill>
                  <a:srgbClr val="002060"/>
                </a:solidFill>
                <a:latin typeface="微软雅黑" pitchFamily="-128" charset="-122"/>
                <a:ea typeface="微软雅黑" pitchFamily="-128" charset="-122"/>
                <a:cs typeface="Times New Roman" charset="0"/>
              </a:rPr>
              <a:t>通过参与民主生活，增强分析判断能力；能够以理性、公正、客观的态度全面、深刻、辩证地看问题，逐步提高参与民主生活的水平；通过调查了解，充分理解参与民主生活的主要意义。</a:t>
            </a:r>
            <a:endParaRPr lang="en-US" altLang="zh-CN" sz="2800" b="1" kern="100">
              <a:solidFill>
                <a:srgbClr val="002060"/>
              </a:solidFill>
              <a:latin typeface="微软雅黑" pitchFamily="-128" charset="-122"/>
              <a:ea typeface="微软雅黑" pitchFamily="-128" charset="-122"/>
              <a:cs typeface="Times New Roman" charset="0"/>
            </a:endParaRPr>
          </a:p>
          <a:p>
            <a:pPr algn="l">
              <a:lnSpc>
                <a:spcPct val="100000"/>
              </a:lnSpc>
              <a:buAutoNum type="arabicPeriod"/>
            </a:pPr>
            <a:r>
              <a:rPr lang="zh-CN" altLang="en-US" sz="2800" b="1" kern="100">
                <a:solidFill>
                  <a:srgbClr val="002060"/>
                </a:solidFill>
                <a:latin typeface="微软雅黑" pitchFamily="-128" charset="-122"/>
                <a:ea typeface="微软雅黑" pitchFamily="-128" charset="-122"/>
                <a:cs typeface="Times New Roman" charset="0"/>
              </a:rPr>
              <a:t>感受增强民主意识对建设中国特色社会主义的重要性，逐步提升增强民主意识的自觉性和责任感；自觉参与民主生活，增强社会责任感和主人翁意识，增加热爱社会主义民主的情感，逐步形成尊重、宽容、批判和妥协的民主态度</a:t>
            </a:r>
            <a:endParaRPr lang="en-US" altLang="zh-CN" sz="2800" b="1" kern="100">
              <a:solidFill>
                <a:srgbClr val="002060"/>
              </a:solidFill>
              <a:latin typeface="微软雅黑" pitchFamily="-128" charset="-122"/>
              <a:ea typeface="微软雅黑" pitchFamily="-128" charset="-122"/>
              <a:cs typeface="Times New Roman" charset="0"/>
            </a:endParaRPr>
          </a:p>
          <a:p>
            <a:pPr indent="0" algn="l">
              <a:lnSpc>
                <a:spcPct val="100000"/>
              </a:lnSpc>
              <a:buNone/>
            </a:pPr>
            <a:r>
              <a:rPr lang="en-US" altLang="zh-CN" sz="2800" b="1" kern="100">
                <a:latin typeface="微软雅黑" pitchFamily="-128" charset="-122"/>
                <a:ea typeface="微软雅黑" pitchFamily="-128" charset="-122"/>
                <a:cs typeface="Times New Roman" charset="0"/>
              </a:rPr>
              <a:t> </a:t>
            </a:r>
          </a:p>
          <a:p>
            <a:pPr indent="0">
              <a:buNone/>
            </a:pPr>
            <a:endParaRPr lang="zh-CN" altLang="en-US" sz="2800" b="1">
              <a:latin typeface="微软雅黑" pitchFamily="-128" charset="-122"/>
              <a:ea typeface="微软雅黑" pitchFamily="-128" charset="-122"/>
            </a:endParaRPr>
          </a:p>
        </p:txBody>
      </p:sp>
    </p:spTree>
    <p:extLst>
      <p:ext uri="{BB962C8B-B14F-4D97-AF65-F5344CB8AC3E}">
        <p14:creationId xmlns:p14="http://schemas.microsoft.com/office/powerpoint/2010/main" val="85521891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4" dur="2000"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animEffect transition="in" filter="wheel(4)">
                                      <p:cBhvr>
                                        <p:cTn id="7" dur="2000"/>
                                        <p:tgtEl>
                                          <p:spTgt spid="10">
                                            <p:txEl>
                                              <p:pRg st="1" end="1"/>
                                            </p:txEl>
                                          </p:spTgt>
                                        </p:tgtEl>
                                      </p:cBhvr>
                                    </p:animEffect>
                                  </p:childTnLst>
                                </p:cTn>
                              </p:par>
                              <p:par>
                                <p:cTn id="8" presetID="21" presetClass="entr" presetSubtype="4" dur="2000" fill="hold" nodeType="withEffect">
                                  <p:stCondLst>
                                    <p:cond delay="0"/>
                                  </p:stCondLst>
                                  <p:childTnLst>
                                    <p:set>
                                      <p:cBhvr>
                                        <p:cTn id="9" dur="1" fill="hold">
                                          <p:stCondLst>
                                            <p:cond delay="0"/>
                                          </p:stCondLst>
                                        </p:cTn>
                                        <p:tgtEl>
                                          <p:spTgt spid="10">
                                            <p:txEl>
                                              <p:pRg st="2" end="2"/>
                                            </p:txEl>
                                          </p:spTgt>
                                        </p:tgtEl>
                                        <p:attrNameLst>
                                          <p:attrName>style.visibility</p:attrName>
                                        </p:attrNameLst>
                                      </p:cBhvr>
                                      <p:to>
                                        <p:strVal val="visible"/>
                                      </p:to>
                                    </p:set>
                                    <p:animEffect transition="in" filter="wheel(4)">
                                      <p:cBhvr>
                                        <p:cTn id="10" dur="2000"/>
                                        <p:tgtEl>
                                          <p:spTgt spid="10">
                                            <p:txEl>
                                              <p:pRg st="2" end="2"/>
                                            </p:txEl>
                                          </p:spTgt>
                                        </p:tgtEl>
                                      </p:cBhvr>
                                    </p:animEffect>
                                  </p:childTnLst>
                                </p:cTn>
                              </p:par>
                              <p:par>
                                <p:cTn id="11" presetID="21" presetClass="entr" presetSubtype="4" dur="2000" fill="hold" nodeType="withEffect">
                                  <p:stCondLst>
                                    <p:cond delay="0"/>
                                  </p:stCondLst>
                                  <p:childTnLst>
                                    <p:set>
                                      <p:cBhvr>
                                        <p:cTn id="12" dur="1" fill="hold">
                                          <p:stCondLst>
                                            <p:cond delay="0"/>
                                          </p:stCondLst>
                                        </p:cTn>
                                        <p:tgtEl>
                                          <p:spTgt spid="10">
                                            <p:txEl>
                                              <p:pRg st="3" end="3"/>
                                            </p:txEl>
                                          </p:spTgt>
                                        </p:tgtEl>
                                        <p:attrNameLst>
                                          <p:attrName>style.visibility</p:attrName>
                                        </p:attrNameLst>
                                      </p:cBhvr>
                                      <p:to>
                                        <p:strVal val="visible"/>
                                      </p:to>
                                    </p:set>
                                    <p:animEffect transition="in" filter="wheel(4)">
                                      <p:cBhvr>
                                        <p:cTn id="13" dur="2000"/>
                                        <p:tgtEl>
                                          <p:spTgt spid="1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chemeClr val="bg1"/>
        </a:solidFill>
        <a:effectLst/>
      </p:bgPr>
    </p:bg>
    <p:spTree>
      <p:nvGrpSpPr>
        <p:cNvPr id="1" name=""/>
        <p:cNvGrpSpPr/>
        <p:nvPr/>
      </p:nvGrpSpPr>
      <p:grpSpPr>
        <a:xfrm>
          <a:off x="0" y="0"/>
          <a:ext cx="0" cy="0"/>
        </a:xfrm>
      </p:grpSpPr>
      <p:pic>
        <p:nvPicPr>
          <p:cNvPr id="149" name="图片"/>
          <p:cNvPicPr>
            <a:picLocks noChangeAspect="1"/>
          </p:cNvPicPr>
          <p:nvPr/>
        </p:nvPicPr>
        <p:blipFill>
          <a:blip r:embed="rId2"/>
          <a:stretch>
            <a:fillRect/>
          </a:stretch>
        </p:blipFill>
        <p:spPr>
          <a:xfrm>
            <a:off x="261855" y="113829"/>
            <a:ext cx="5531130" cy="4210454"/>
          </a:xfrm>
          <a:prstGeom prst="rect">
            <a:avLst/>
          </a:prstGeom>
          <a:noFill/>
          <a:ln w="9525" cap="flat" cmpd="sng">
            <a:noFill/>
            <a:prstDash val="solid"/>
            <a:miter/>
          </a:ln>
        </p:spPr>
      </p:pic>
      <p:pic>
        <p:nvPicPr>
          <p:cNvPr id="150" name="图片"/>
          <p:cNvPicPr>
            <a:picLocks noChangeAspect="1"/>
          </p:cNvPicPr>
          <p:nvPr/>
        </p:nvPicPr>
        <p:blipFill>
          <a:blip r:embed="rId3"/>
          <a:stretch>
            <a:fillRect/>
          </a:stretch>
        </p:blipFill>
        <p:spPr>
          <a:xfrm>
            <a:off x="2545166" y="4465751"/>
            <a:ext cx="5621225" cy="2310948"/>
          </a:xfrm>
          <a:prstGeom prst="rect">
            <a:avLst/>
          </a:prstGeom>
          <a:noFill/>
          <a:ln w="9525" cap="flat" cmpd="sng">
            <a:noFill/>
            <a:prstDash val="solid"/>
            <a:miter/>
          </a:ln>
        </p:spPr>
      </p:pic>
    </p:spTree>
    <p:extLst>
      <p:ext uri="{BB962C8B-B14F-4D97-AF65-F5344CB8AC3E}">
        <p14:creationId xmlns:p14="http://schemas.microsoft.com/office/powerpoint/2010/main" val="395406761"/>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chemeClr val="bg1"/>
        </a:solidFill>
        <a:effectLst/>
      </p:bgPr>
    </p:bg>
    <p:spTree>
      <p:nvGrpSpPr>
        <p:cNvPr id="1" name=""/>
        <p:cNvGrpSpPr/>
        <p:nvPr/>
      </p:nvGrpSpPr>
      <p:grpSpPr>
        <a:xfrm>
          <a:off x="0" y="0"/>
          <a:ext cx="0" cy="0"/>
        </a:xfrm>
      </p:grpSpPr>
      <p:pic>
        <p:nvPicPr>
          <p:cNvPr id="153" name="图片"/>
          <p:cNvPicPr>
            <a:picLocks noChangeAspect="1"/>
          </p:cNvPicPr>
          <p:nvPr/>
        </p:nvPicPr>
        <p:blipFill>
          <a:blip r:embed="rId2"/>
          <a:stretch>
            <a:fillRect/>
          </a:stretch>
        </p:blipFill>
        <p:spPr>
          <a:xfrm>
            <a:off x="733882" y="202988"/>
            <a:ext cx="7729185" cy="6292650"/>
          </a:xfrm>
          <a:prstGeom prst="rect">
            <a:avLst/>
          </a:prstGeom>
          <a:noFill/>
          <a:ln w="9525" cap="flat" cmpd="sng">
            <a:noFill/>
            <a:prstDash val="solid"/>
            <a:miter/>
          </a:ln>
        </p:spPr>
      </p:pic>
    </p:spTree>
    <p:extLst>
      <p:ext uri="{BB962C8B-B14F-4D97-AF65-F5344CB8AC3E}">
        <p14:creationId xmlns:p14="http://schemas.microsoft.com/office/powerpoint/2010/main" val="1566997663"/>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chemeClr val="bg1"/>
        </a:solidFill>
        <a:effectLst/>
      </p:bgPr>
    </p:bg>
    <p:spTree>
      <p:nvGrpSpPr>
        <p:cNvPr id="1" name=""/>
        <p:cNvGrpSpPr/>
        <p:nvPr/>
      </p:nvGrpSpPr>
      <p:grpSpPr>
        <a:xfrm>
          <a:off x="0" y="0"/>
          <a:ext cx="0" cy="0"/>
        </a:xfrm>
      </p:grpSpPr>
      <p:sp>
        <p:nvSpPr>
          <p:cNvPr id="12" name="文本框"/>
          <p:cNvSpPr>
            <a:spLocks noGrp="1"/>
          </p:cNvSpPr>
          <p:nvPr>
            <p:ph idx="1"/>
          </p:nvPr>
        </p:nvSpPr>
        <p:spPr>
          <a:xfrm>
            <a:off x="296675" y="515279"/>
            <a:ext cx="8634828" cy="6245806"/>
          </a:xfrm>
          <a:prstGeom prst="rect">
            <a:avLst/>
          </a:prstGeom>
          <a:noFill/>
          <a:ln w="9525" cap="flat" cmpd="sng">
            <a:noFill/>
            <a:prstDash val="solid"/>
            <a:miter/>
          </a:ln>
        </p:spPr>
        <p:txBody>
          <a:bodyPr vert="horz" wrap="square" lIns="76200" tIns="38100" rIns="76200" bIns="38100" anchor="t" anchorCtr="0">
            <a:prstTxWarp prst="textNoShape">
              <a:avLst/>
            </a:prstTxWarp>
          </a:bodyPr>
          <a:lstStyle/>
          <a:p>
            <a:pPr marL="66675" indent="31750" algn="l">
              <a:lnSpc>
                <a:spcPct val="100000"/>
              </a:lnSpc>
            </a:pPr>
            <a:r>
              <a:rPr lang="zh-CN" altLang="en-US" sz="2200" b="1" kern="100">
                <a:solidFill>
                  <a:srgbClr val="C00000"/>
                </a:solidFill>
                <a:latin typeface="微软雅黑" pitchFamily="-128" charset="-122"/>
                <a:ea typeface="微软雅黑" pitchFamily="-128" charset="-122"/>
                <a:cs typeface="Times New Roman" charset="0"/>
              </a:rPr>
              <a:t>中学生“微议案”上了全国人代会</a:t>
            </a:r>
            <a:endParaRPr lang="en-US" altLang="zh-CN" sz="2200" b="1" kern="100">
              <a:solidFill>
                <a:srgbClr val="C00000"/>
              </a:solidFill>
              <a:latin typeface="微软雅黑" pitchFamily="-128" charset="-122"/>
              <a:ea typeface="微软雅黑" pitchFamily="-128" charset="-122"/>
              <a:cs typeface="Times New Roman" charset="0"/>
            </a:endParaRPr>
          </a:p>
          <a:p>
            <a:pPr marL="66675" indent="31750" algn="l">
              <a:lnSpc>
                <a:spcPct val="100000"/>
              </a:lnSpc>
            </a:pPr>
            <a:r>
              <a:rPr lang="zh-CN" altLang="en-US" sz="2200" b="1" kern="100">
                <a:solidFill>
                  <a:srgbClr val="002060"/>
                </a:solidFill>
                <a:latin typeface="微软雅黑" pitchFamily="-128" charset="-122"/>
                <a:ea typeface="微软雅黑" pitchFamily="-128" charset="-122"/>
                <a:cs typeface="Times New Roman" charset="0"/>
              </a:rPr>
              <a:t>出席十三届全国人大一次会议的河南代表团3月6日举行联组会议，并向中外媒体开放。在51家中外媒体113名记者面前，全国人大代表、河南省实验中学校长马玉霞在发言中引用了郑州二中七年级学生薛稚琦写的微议案。</a:t>
            </a:r>
            <a:endParaRPr lang="en-US" altLang="zh-CN" sz="2200" b="1" kern="100">
              <a:solidFill>
                <a:srgbClr val="002060"/>
              </a:solidFill>
              <a:latin typeface="微软雅黑" pitchFamily="-128" charset="-122"/>
              <a:ea typeface="微软雅黑" pitchFamily="-128" charset="-122"/>
              <a:cs typeface="Times New Roman" charset="0"/>
            </a:endParaRPr>
          </a:p>
          <a:p>
            <a:pPr marL="66675" indent="266065" algn="l">
              <a:lnSpc>
                <a:spcPct val="100000"/>
              </a:lnSpc>
            </a:pPr>
            <a:r>
              <a:rPr lang="zh-CN" altLang="en-US" sz="2200" b="1" kern="100">
                <a:solidFill>
                  <a:srgbClr val="002060"/>
                </a:solidFill>
                <a:latin typeface="微软雅黑" pitchFamily="-128" charset="-122"/>
                <a:ea typeface="微软雅黑" pitchFamily="-128" charset="-122"/>
                <a:cs typeface="Times New Roman" charset="0"/>
              </a:rPr>
              <a:t>“政府工作报告指出，发展公平而有质量的教育。推动城乡义务教育一体化发展，教育投入继续向困难地区和薄弱环节倾斜。推进普及高中阶段教育。因此建立名校和贫困学校结对帮扶制度很有必要。在郑州市教育局与《东方今报》猛犸新闻的”我为两会写微议案“活动中，薛稚琦同学写的微议案就提到，自己很愿意与贫困地区的同学共同学习。”</a:t>
            </a:r>
            <a:endParaRPr lang="en-US" altLang="zh-CN" sz="2200" b="1" kern="100">
              <a:solidFill>
                <a:srgbClr val="002060"/>
              </a:solidFill>
              <a:latin typeface="微软雅黑" pitchFamily="-128" charset="-122"/>
              <a:ea typeface="微软雅黑" pitchFamily="-128" charset="-122"/>
              <a:cs typeface="Times New Roman" charset="0"/>
            </a:endParaRPr>
          </a:p>
          <a:p>
            <a:pPr marL="66675" indent="266065" algn="l">
              <a:lnSpc>
                <a:spcPct val="100000"/>
              </a:lnSpc>
            </a:pPr>
            <a:r>
              <a:rPr lang="zh-CN" altLang="en-US" sz="2200" b="1" kern="100">
                <a:solidFill>
                  <a:srgbClr val="002060"/>
                </a:solidFill>
                <a:latin typeface="微软雅黑" pitchFamily="-128" charset="-122"/>
                <a:ea typeface="微软雅黑" pitchFamily="-128" charset="-122"/>
                <a:cs typeface="Times New Roman" charset="0"/>
              </a:rPr>
              <a:t>据了解，今年是郑州市教育局与东方今报·猛犸新闻连续三年组织“我为两会写微议案”活动，该活动围绕深化社会主义核心价值观教育，积极推进郑州市未成年人思想道德建设，着力增强中小学生的国家意识、法治意识、社会责任意识和公民意识。</a:t>
            </a:r>
            <a:endParaRPr lang="en-US" altLang="zh-CN" sz="2200" b="1" kern="100">
              <a:solidFill>
                <a:srgbClr val="002060"/>
              </a:solidFill>
              <a:latin typeface="微软雅黑" pitchFamily="-128" charset="-122"/>
              <a:ea typeface="微软雅黑" pitchFamily="-128" charset="-122"/>
              <a:cs typeface="Times New Roman" charset="0"/>
            </a:endParaRPr>
          </a:p>
          <a:p>
            <a:pPr marL="66675" indent="266065" algn="l">
              <a:lnSpc>
                <a:spcPct val="100000"/>
              </a:lnSpc>
            </a:pPr>
            <a:r>
              <a:rPr lang="zh-CN" altLang="en-US" sz="2200" b="1" kern="100">
                <a:solidFill>
                  <a:srgbClr val="002060"/>
                </a:solidFill>
                <a:latin typeface="微软雅黑" pitchFamily="-128" charset="-122"/>
                <a:ea typeface="微软雅黑" pitchFamily="-128" charset="-122"/>
                <a:cs typeface="Times New Roman" charset="0"/>
              </a:rPr>
              <a:t>中学生也是国家的小主人，我们应当积极参与民主生活，学会依法行使民主权利。除了写议案，我们还可以用哪些方式参与民主生活？学习本节内容，即可分晓。</a:t>
            </a:r>
            <a:endParaRPr lang="en-US" altLang="zh-CN" sz="2200" b="1" kern="100">
              <a:solidFill>
                <a:srgbClr val="002060"/>
              </a:solidFill>
              <a:latin typeface="微软雅黑" pitchFamily="-128" charset="-122"/>
              <a:ea typeface="微软雅黑" pitchFamily="-128" charset="-122"/>
              <a:cs typeface="Times New Roman" charset="0"/>
            </a:endParaRPr>
          </a:p>
          <a:p>
            <a:pPr indent="0">
              <a:buNone/>
            </a:pPr>
            <a:endParaRPr lang="zh-CN" altLang="en-US" sz="2200" b="1">
              <a:latin typeface="微软雅黑" pitchFamily="-128" charset="-122"/>
              <a:ea typeface="微软雅黑" pitchFamily="-128" charset="-122"/>
            </a:endParaRPr>
          </a:p>
        </p:txBody>
      </p:sp>
    </p:spTree>
    <p:extLst>
      <p:ext uri="{BB962C8B-B14F-4D97-AF65-F5344CB8AC3E}">
        <p14:creationId xmlns:p14="http://schemas.microsoft.com/office/powerpoint/2010/main" val="1762544328"/>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chemeClr val="bg1"/>
        </a:solidFill>
        <a:effectLst/>
      </p:bgPr>
    </p:bg>
    <p:spTree>
      <p:nvGrpSpPr>
        <p:cNvPr id="1" name=""/>
        <p:cNvGrpSpPr/>
        <p:nvPr/>
      </p:nvGrpSpPr>
      <p:grpSpPr>
        <a:xfrm>
          <a:off x="0" y="0"/>
          <a:ext cx="0" cy="0"/>
        </a:xfrm>
      </p:grpSpPr>
      <p:sp>
        <p:nvSpPr>
          <p:cNvPr id="63" name="矩形"/>
          <p:cNvSpPr/>
          <p:nvPr/>
        </p:nvSpPr>
        <p:spPr>
          <a:xfrm>
            <a:off x="254000" y="1125537"/>
            <a:ext cx="8616950" cy="3001327"/>
          </a:xfrm>
          <a:prstGeom prst="rect">
            <a:avLst/>
          </a:prstGeom>
          <a:noFill/>
          <a:ln w="9525" cap="flat" cmpd="sng">
            <a:noFill/>
            <a:prstDash val="solid"/>
            <a:miter/>
          </a:ln>
        </p:spPr>
        <p:txBody>
          <a:bodyPr vert="horz" wrap="square" lIns="91440" tIns="45720" rIns="91440" bIns="45720" anchor="t" anchorCtr="0">
            <a:prstTxWarp prst="textNoShape">
              <a:avLst/>
            </a:prstTxWarp>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marL="0" indent="0" algn="l" eaLnBrk="1" fontAlgn="base" latinLnBrk="0" hangingPunct="1">
              <a:lnSpc>
                <a:spcPct val="129999"/>
              </a:lnSpc>
              <a:spcBef>
                <a:spcPct val="0"/>
              </a:spcBef>
              <a:spcAft>
                <a:spcPct val="0"/>
              </a:spcAft>
              <a:buNone/>
            </a:pPr>
            <a:r>
              <a:rPr lang="en-US" altLang="zh-CN" sz="3000" b="1" i="0" u="none" strike="noStrike" kern="0" cap="none" spc="0" baseline="0">
                <a:solidFill>
                  <a:schemeClr val="tx1"/>
                </a:solidFill>
                <a:latin typeface="宋体" pitchFamily="2" charset="-122"/>
                <a:ea typeface="宋体" pitchFamily="2" charset="-122"/>
                <a:cs typeface="宋体" pitchFamily="2" charset="-122"/>
              </a:rPr>
              <a:t>    </a:t>
            </a:r>
            <a:r>
              <a:rPr lang="zh-CN" altLang="en-US" sz="3000" b="1" i="0" u="none" strike="noStrike" kern="0" cap="none" spc="0" baseline="0">
                <a:solidFill>
                  <a:schemeClr val="tx1"/>
                </a:solidFill>
                <a:latin typeface="宋体" pitchFamily="2" charset="-122"/>
                <a:ea typeface="宋体" pitchFamily="2" charset="-122"/>
                <a:cs typeface="宋体" pitchFamily="2" charset="-122"/>
              </a:rPr>
              <a:t>九年级学生小泽发现在学校附近有一家非法经营的网吧，一些同学课余时间经常泡在那里，严重影响了他们的学习和身心健康。于是，小泽拨打市长热线电话反映这一情况。不久，这家网吧被取缔了。</a:t>
            </a:r>
          </a:p>
        </p:txBody>
      </p:sp>
      <p:sp>
        <p:nvSpPr>
          <p:cNvPr id="64" name="文本框"/>
          <p:cNvSpPr txBox="1"/>
          <p:nvPr/>
        </p:nvSpPr>
        <p:spPr>
          <a:xfrm>
            <a:off x="1000109" y="276220"/>
            <a:ext cx="4762427" cy="1177290"/>
          </a:xfrm>
          <a:prstGeom prst="rect">
            <a:avLst/>
          </a:prstGeom>
          <a:noFill/>
          <a:ln w="9525" cap="flat" cmpd="sng">
            <a:noFill/>
            <a:prstDash val="solid"/>
            <a:miter/>
          </a:ln>
        </p:spPr>
        <p:txBody>
          <a:bodyPr vert="horz" wrap="square" lIns="91440" tIns="45720" rIns="91440" bIns="45720" anchor="t" anchorCtr="0">
            <a:prstTxWarp prst="textNoShape">
              <a:avLst/>
            </a:prstTxWarp>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marL="0" indent="0" algn="l">
              <a:lnSpc>
                <a:spcPct val="100000"/>
              </a:lnSpc>
              <a:spcBef>
                <a:spcPct val="0"/>
              </a:spcBef>
              <a:spcAft>
                <a:spcPct val="0"/>
              </a:spcAft>
              <a:buNone/>
            </a:pPr>
            <a:r>
              <a:rPr lang="zh-CN" altLang="en-US" sz="3600" b="1" i="0" u="none" strike="noStrike" kern="100" cap="none" spc="0" baseline="0">
                <a:solidFill>
                  <a:srgbClr val="FF0000"/>
                </a:solidFill>
                <a:latin typeface="微软雅黑" pitchFamily="-128" charset="-122"/>
                <a:ea typeface="微软雅黑" pitchFamily="-128" charset="-122"/>
                <a:cs typeface="Times New Roman" charset="0"/>
              </a:rPr>
              <a:t>一、行使民主权利</a:t>
            </a:r>
            <a:endParaRPr lang="en-US" altLang="zh-CN" sz="3600" b="1" i="0" u="none" strike="noStrike" kern="100" cap="none" spc="0" baseline="0">
              <a:solidFill>
                <a:srgbClr val="FF0000"/>
              </a:solidFill>
              <a:latin typeface="微软雅黑" pitchFamily="-128" charset="-122"/>
              <a:ea typeface="微软雅黑" pitchFamily="-128" charset="-122"/>
              <a:cs typeface="Times New Roman" charset="0"/>
            </a:endParaRPr>
          </a:p>
          <a:p>
            <a:pPr marL="0" indent="0" algn="l">
              <a:lnSpc>
                <a:spcPct val="100000"/>
              </a:lnSpc>
              <a:spcBef>
                <a:spcPct val="0"/>
              </a:spcBef>
              <a:spcAft>
                <a:spcPct val="0"/>
              </a:spcAft>
              <a:buNone/>
            </a:pPr>
            <a:endParaRPr lang="zh-CN" altLang="en-US" sz="3600" b="1" i="0" u="none" strike="noStrike" kern="0" cap="none" spc="0" baseline="0">
              <a:solidFill>
                <a:srgbClr val="FF0000"/>
              </a:solidFill>
              <a:latin typeface="微软雅黑" pitchFamily="-128" charset="-122"/>
              <a:ea typeface="微软雅黑" pitchFamily="-128" charset="-122"/>
              <a:cs typeface="Times New Roman" charset="0"/>
            </a:endParaRPr>
          </a:p>
        </p:txBody>
      </p:sp>
      <p:sp>
        <p:nvSpPr>
          <p:cNvPr id="65" name="文本框"/>
          <p:cNvSpPr txBox="1"/>
          <p:nvPr/>
        </p:nvSpPr>
        <p:spPr>
          <a:xfrm>
            <a:off x="218603" y="4448107"/>
            <a:ext cx="8494296" cy="1377314"/>
          </a:xfrm>
          <a:prstGeom prst="rect">
            <a:avLst/>
          </a:prstGeom>
          <a:noFill/>
          <a:ln w="9525" cap="flat" cmpd="sng">
            <a:noFill/>
            <a:prstDash val="solid"/>
            <a:miter/>
          </a:ln>
        </p:spPr>
        <p:txBody>
          <a:bodyPr vert="horz" wrap="square" lIns="91440" tIns="45720" rIns="91440" bIns="45720" anchor="t" anchorCtr="0">
            <a:prstTxWarp prst="textNoShape">
              <a:avLst/>
            </a:prstTxWarp>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marL="0" indent="0" algn="l">
              <a:lnSpc>
                <a:spcPct val="100000"/>
              </a:lnSpc>
              <a:spcBef>
                <a:spcPct val="0"/>
              </a:spcBef>
              <a:spcAft>
                <a:spcPct val="0"/>
              </a:spcAft>
              <a:buNone/>
            </a:pPr>
            <a:r>
              <a:rPr lang="zh-CN" altLang="en-US" sz="2800" b="1" i="0" u="none" strike="noStrike" kern="100" cap="none" spc="0" baseline="0">
                <a:solidFill>
                  <a:srgbClr val="C00000"/>
                </a:solidFill>
                <a:latin typeface="微软雅黑" pitchFamily="-128" charset="-122"/>
                <a:ea typeface="微软雅黑" pitchFamily="-128" charset="-122"/>
                <a:cs typeface="Times New Roman" charset="0"/>
              </a:rPr>
              <a:t>【探究一】</a:t>
            </a:r>
            <a:r>
              <a:rPr lang="zh-CN" altLang="en-US" sz="2800" b="1" i="0" u="none" strike="noStrike" kern="100" cap="none" spc="0" baseline="0">
                <a:solidFill>
                  <a:srgbClr val="7030A0"/>
                </a:solidFill>
                <a:latin typeface="微软雅黑" pitchFamily="-128" charset="-122"/>
                <a:ea typeface="微软雅黑" pitchFamily="-128" charset="-122"/>
                <a:cs typeface="Times New Roman" charset="0"/>
              </a:rPr>
              <a:t>：</a:t>
            </a:r>
            <a:r>
              <a:rPr lang="zh-CN" altLang="en-US" sz="2800" b="1" i="0" u="none" strike="noStrike" kern="100" cap="none" spc="0" baseline="0">
                <a:solidFill>
                  <a:srgbClr val="7030A0"/>
                </a:solidFill>
                <a:latin typeface="宋体" pitchFamily="2" charset="-122"/>
                <a:ea typeface="宋体" pitchFamily="2" charset="-122"/>
                <a:cs typeface="Times New Roman" charset="0"/>
              </a:rPr>
              <a:t>（1）你怎样看待小泽拨打市长热线电话的行为？</a:t>
            </a:r>
            <a:endParaRPr lang="en-US" altLang="zh-CN" sz="2800" b="1" i="0" u="none" strike="noStrike" kern="100" cap="none" spc="0" baseline="0">
              <a:solidFill>
                <a:srgbClr val="7030A0"/>
              </a:solidFill>
              <a:latin typeface="宋体" pitchFamily="2" charset="-122"/>
              <a:ea typeface="宋体" pitchFamily="2" charset="-122"/>
              <a:cs typeface="Times New Roman" charset="0"/>
            </a:endParaRPr>
          </a:p>
          <a:p>
            <a:pPr marL="0" indent="0" algn="l">
              <a:lnSpc>
                <a:spcPct val="100000"/>
              </a:lnSpc>
              <a:spcBef>
                <a:spcPct val="0"/>
              </a:spcBef>
              <a:spcAft>
                <a:spcPct val="0"/>
              </a:spcAft>
              <a:buNone/>
            </a:pPr>
            <a:endParaRPr lang="zh-CN" altLang="en-US" sz="2800" b="1" i="0" u="none" strike="noStrike" kern="0" cap="none" spc="0" baseline="0">
              <a:solidFill>
                <a:srgbClr val="7030A0"/>
              </a:solidFill>
              <a:latin typeface="微软雅黑" pitchFamily="-128" charset="-122"/>
              <a:ea typeface="微软雅黑" pitchFamily="-128" charset="-122"/>
              <a:cs typeface="Times New Roman" charset="0"/>
            </a:endParaRPr>
          </a:p>
        </p:txBody>
      </p:sp>
    </p:spTree>
    <p:extLst>
      <p:ext uri="{BB962C8B-B14F-4D97-AF65-F5344CB8AC3E}">
        <p14:creationId xmlns:p14="http://schemas.microsoft.com/office/powerpoint/2010/main" val="130234910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1000" fill="hold" grpId="0" nodeType="clickEffect">
                                  <p:stCondLst>
                                    <p:cond delay="0"/>
                                  </p:stCondLst>
                                  <p:childTnLst>
                                    <p:set>
                                      <p:cBhvr>
                                        <p:cTn id="6" dur="1" fill="hold">
                                          <p:stCondLst>
                                            <p:cond delay="0"/>
                                          </p:stCondLst>
                                        </p:cTn>
                                        <p:tgtEl>
                                          <p:spTgt spid="63"/>
                                        </p:tgtEl>
                                        <p:attrNameLst>
                                          <p:attrName>style.visibility</p:attrName>
                                        </p:attrNameLst>
                                      </p:cBhvr>
                                      <p:to>
                                        <p:strVal val="visible"/>
                                      </p:to>
                                    </p:set>
                                    <p:animEffect transition="in" filter="wheel(1)">
                                      <p:cBhvr>
                                        <p:cTn id="7" dur="1000"/>
                                        <p:tgtEl>
                                          <p:spTgt spid="6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nodeType="clickEffect">
                                  <p:stCondLst>
                                    <p:cond delay="0"/>
                                  </p:stCondLst>
                                  <p:childTnLst>
                                    <p:set>
                                      <p:cBhvr>
                                        <p:cTn id="11" dur="1" fill="hold">
                                          <p:stCondLst>
                                            <p:cond delay="0"/>
                                          </p:stCondLst>
                                        </p:cTn>
                                        <p:tgtEl>
                                          <p:spTgt spid="65">
                                            <p:txEl>
                                              <p:pRg st="0" end="0"/>
                                            </p:txEl>
                                          </p:spTgt>
                                        </p:tgtEl>
                                        <p:attrNameLst>
                                          <p:attrName>style.visibility</p:attrName>
                                        </p:attrNameLst>
                                      </p:cBhvr>
                                      <p:to>
                                        <p:strVal val="visible"/>
                                      </p:to>
                                    </p:set>
                                    <p:anim calcmode="lin" valueType="num">
                                      <p:cBhvr additive="base">
                                        <p:cTn id="12" dur="500" fill="hold"/>
                                        <p:tgtEl>
                                          <p:spTgt spid="65">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6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chemeClr val="bg1"/>
        </a:solidFill>
        <a:effectLst/>
      </p:bgPr>
    </p:bg>
    <p:spTree>
      <p:nvGrpSpPr>
        <p:cNvPr id="1" name=""/>
        <p:cNvGrpSpPr/>
        <p:nvPr/>
      </p:nvGrpSpPr>
      <p:grpSpPr>
        <a:xfrm>
          <a:off x="0" y="0"/>
          <a:ext cx="0" cy="0"/>
        </a:xfrm>
      </p:grpSpPr>
      <p:sp>
        <p:nvSpPr>
          <p:cNvPr id="16" name="文本框"/>
          <p:cNvSpPr>
            <a:spLocks noGrp="1"/>
          </p:cNvSpPr>
          <p:nvPr>
            <p:ph idx="1"/>
          </p:nvPr>
        </p:nvSpPr>
        <p:spPr>
          <a:xfrm>
            <a:off x="374748" y="530893"/>
            <a:ext cx="8315519" cy="5599813"/>
          </a:xfrm>
          <a:prstGeom prst="rect">
            <a:avLst/>
          </a:prstGeom>
          <a:noFill/>
          <a:ln w="9525" cap="flat" cmpd="sng">
            <a:noFill/>
            <a:prstDash val="solid"/>
            <a:miter/>
          </a:ln>
        </p:spPr>
        <p:txBody>
          <a:bodyPr vert="horz" wrap="square" lIns="76200" tIns="38100" rIns="76200" bIns="38100" anchor="t" anchorCtr="0">
            <a:prstTxWarp prst="textNoShape">
              <a:avLst/>
            </a:prstTxWarp>
          </a:bodyPr>
          <a:lstStyle/>
          <a:p>
            <a:pPr algn="l">
              <a:lnSpc>
                <a:spcPct val="100000"/>
              </a:lnSpc>
            </a:pPr>
            <a:r>
              <a:rPr lang="zh-CN" altLang="en-US" sz="2800" b="1" kern="100">
                <a:solidFill>
                  <a:srgbClr val="002060"/>
                </a:solidFill>
                <a:latin typeface="微软雅黑" pitchFamily="-128" charset="-122"/>
                <a:ea typeface="微软雅黑" pitchFamily="-128" charset="-122"/>
                <a:cs typeface="Times New Roman" charset="0"/>
              </a:rPr>
              <a:t>【点拨】：（1）①小泽的行为是正确行使监督权的表现；②小泽的行为是积极参加民主生活的表现；③小泽的行为有利于保障公民合法权益；④小泽的行为有利于推动我国民主法治建设的进程；等等。</a:t>
            </a:r>
            <a:endParaRPr lang="en-US" altLang="zh-CN" sz="2800" b="1" kern="100">
              <a:solidFill>
                <a:srgbClr val="002060"/>
              </a:solidFill>
              <a:latin typeface="微软雅黑" pitchFamily="-128" charset="-122"/>
              <a:ea typeface="微软雅黑" pitchFamily="-128" charset="-122"/>
              <a:cs typeface="Times New Roman" charset="0"/>
            </a:endParaRPr>
          </a:p>
          <a:p>
            <a:pPr algn="l">
              <a:lnSpc>
                <a:spcPct val="100000"/>
              </a:lnSpc>
            </a:pPr>
            <a:r>
              <a:rPr lang="zh-CN" altLang="en-US" sz="2800" b="1" kern="100">
                <a:solidFill>
                  <a:srgbClr val="7030A0"/>
                </a:solidFill>
                <a:latin typeface="宋体" pitchFamily="2" charset="-122"/>
                <a:cs typeface="Times New Roman" charset="0"/>
              </a:rPr>
              <a:t>（2）小泽还可以采取哪些方式反映问题？</a:t>
            </a:r>
            <a:endParaRPr lang="en-US" altLang="zh-CN" sz="2800" b="1" kern="100">
              <a:solidFill>
                <a:srgbClr val="7030A0"/>
              </a:solidFill>
              <a:latin typeface="宋体" pitchFamily="2" charset="-122"/>
              <a:cs typeface="Times New Roman" charset="0"/>
            </a:endParaRPr>
          </a:p>
          <a:p>
            <a:pPr algn="l">
              <a:lnSpc>
                <a:spcPct val="100000"/>
              </a:lnSpc>
            </a:pPr>
            <a:r>
              <a:rPr lang="zh-CN" altLang="en-US" sz="2800" b="1" kern="100">
                <a:solidFill>
                  <a:srgbClr val="0070C3"/>
                </a:solidFill>
                <a:latin typeface="微软雅黑" pitchFamily="-128" charset="-122"/>
                <a:ea typeface="微软雅黑" pitchFamily="-128" charset="-122"/>
                <a:cs typeface="Times New Roman" charset="0"/>
              </a:rPr>
              <a:t>点拨：①通过新闻媒体发表意见。如：电视问政；②向人大代表反映意见和要求；向人民法院提起诉讼；③给国家机关写信，向有关部门反映和举报投诉等等。</a:t>
            </a:r>
            <a:endParaRPr lang="en-US" altLang="zh-CN" sz="2800" b="1" kern="100">
              <a:solidFill>
                <a:srgbClr val="0070C3"/>
              </a:solidFill>
              <a:latin typeface="微软雅黑" pitchFamily="-128" charset="-122"/>
              <a:ea typeface="微软雅黑" pitchFamily="-128" charset="-122"/>
              <a:cs typeface="Times New Roman" charset="0"/>
            </a:endParaRPr>
          </a:p>
          <a:p>
            <a:pPr algn="l">
              <a:lnSpc>
                <a:spcPct val="100000"/>
              </a:lnSpc>
            </a:pPr>
            <a:endParaRPr lang="en-US" altLang="zh-CN" sz="2800" b="1" kern="100">
              <a:solidFill>
                <a:srgbClr val="0070C3"/>
              </a:solidFill>
              <a:latin typeface="微软雅黑" pitchFamily="-128" charset="-122"/>
              <a:ea typeface="微软雅黑" pitchFamily="-128" charset="-122"/>
              <a:cs typeface="Times New Roman" charset="0"/>
            </a:endParaRPr>
          </a:p>
          <a:p>
            <a:pPr indent="0">
              <a:buNone/>
            </a:pPr>
            <a:endParaRPr lang="zh-CN" altLang="en-US" sz="2800" b="1">
              <a:latin typeface="微软雅黑" pitchFamily="-128" charset="-122"/>
              <a:ea typeface="微软雅黑" pitchFamily="-128" charset="-122"/>
            </a:endParaRPr>
          </a:p>
        </p:txBody>
      </p:sp>
    </p:spTree>
    <p:extLst>
      <p:ext uri="{BB962C8B-B14F-4D97-AF65-F5344CB8AC3E}">
        <p14:creationId xmlns:p14="http://schemas.microsoft.com/office/powerpoint/2010/main" val="73011180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 calcmode="lin" valueType="num">
                                      <p:cBhvr additive="base">
                                        <p:cTn id="7"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16">
                                            <p:txEl>
                                              <p:pRg st="1" end="1"/>
                                            </p:txEl>
                                          </p:spTgt>
                                        </p:tgtEl>
                                        <p:attrNameLst>
                                          <p:attrName>style.visibility</p:attrName>
                                        </p:attrNameLst>
                                      </p:cBhvr>
                                      <p:to>
                                        <p:strVal val="visible"/>
                                      </p:to>
                                    </p:set>
                                    <p:anim calcmode="lin" valueType="num">
                                      <p:cBhvr additive="base">
                                        <p:cTn id="13" dur="500" fill="hold"/>
                                        <p:tgtEl>
                                          <p:spTgt spid="1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42" presetClass="entr" presetSubtype="0" dur="1000" fill="hold" nodeType="clickEffect">
                                  <p:stCondLst>
                                    <p:cond delay="0"/>
                                  </p:stCondLst>
                                  <p:childTnLst>
                                    <p:set>
                                      <p:cBhvr>
                                        <p:cTn id="18" dur="1" fill="hold">
                                          <p:stCondLst>
                                            <p:cond delay="0"/>
                                          </p:stCondLst>
                                        </p:cTn>
                                        <p:tgtEl>
                                          <p:spTgt spid="16">
                                            <p:txEl>
                                              <p:pRg st="2" end="2"/>
                                            </p:txEl>
                                          </p:spTgt>
                                        </p:tgtEl>
                                        <p:attrNameLst>
                                          <p:attrName>style.visibility</p:attrName>
                                        </p:attrNameLst>
                                      </p:cBhvr>
                                      <p:to>
                                        <p:strVal val="visible"/>
                                      </p:to>
                                    </p:set>
                                    <p:animEffect transition="in" filter="fade">
                                      <p:cBhvr>
                                        <p:cTn id="19" dur="1000"/>
                                        <p:tgtEl>
                                          <p:spTgt spid="16">
                                            <p:txEl>
                                              <p:pRg st="2" end="2"/>
                                            </p:txEl>
                                          </p:spTgt>
                                        </p:tgtEl>
                                      </p:cBhvr>
                                    </p:animEffect>
                                    <p:anim calcmode="lin" valueType="num">
                                      <p:cBhvr>
                                        <p:cTn id="20" dur="1000" fill="hold"/>
                                        <p:tgtEl>
                                          <p:spTgt spid="1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1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chemeClr val="bg1"/>
        </a:solidFill>
        <a:effectLst/>
      </p:bgPr>
    </p:bg>
    <p:spTree>
      <p:nvGrpSpPr>
        <p:cNvPr id="1" name=""/>
        <p:cNvGrpSpPr/>
        <p:nvPr/>
      </p:nvGrpSpPr>
      <p:grpSpPr>
        <a:xfrm>
          <a:off x="0" y="0"/>
          <a:ext cx="0" cy="0"/>
        </a:xfrm>
      </p:grpSpPr>
      <p:pic>
        <p:nvPicPr>
          <p:cNvPr id="66" name="图片"/>
          <p:cNvPicPr>
            <a:picLocks noChangeAspect="1"/>
          </p:cNvPicPr>
          <p:nvPr/>
        </p:nvPicPr>
        <p:blipFill>
          <a:blip r:embed="rId2"/>
          <a:stretch>
            <a:fillRect/>
          </a:stretch>
        </p:blipFill>
        <p:spPr>
          <a:xfrm>
            <a:off x="676264" y="533391"/>
            <a:ext cx="3430353" cy="2933030"/>
          </a:xfrm>
          <a:prstGeom prst="rect">
            <a:avLst/>
          </a:prstGeom>
          <a:noFill/>
          <a:ln w="9525" cap="flat" cmpd="sng">
            <a:noFill/>
            <a:prstDash val="solid"/>
            <a:miter/>
          </a:ln>
        </p:spPr>
      </p:pic>
      <p:pic>
        <p:nvPicPr>
          <p:cNvPr id="67" name="图片"/>
          <p:cNvPicPr>
            <a:picLocks noChangeAspect="1"/>
          </p:cNvPicPr>
          <p:nvPr/>
        </p:nvPicPr>
        <p:blipFill>
          <a:blip r:embed="rId3"/>
          <a:stretch>
            <a:fillRect/>
          </a:stretch>
        </p:blipFill>
        <p:spPr>
          <a:xfrm>
            <a:off x="4450137" y="562122"/>
            <a:ext cx="4309607" cy="2779384"/>
          </a:xfrm>
          <a:prstGeom prst="rect">
            <a:avLst/>
          </a:prstGeom>
          <a:noFill/>
          <a:ln w="9525" cap="flat" cmpd="sng">
            <a:noFill/>
            <a:prstDash val="solid"/>
            <a:miter/>
          </a:ln>
        </p:spPr>
      </p:pic>
      <p:pic>
        <p:nvPicPr>
          <p:cNvPr id="68" name="图片"/>
          <p:cNvPicPr>
            <a:picLocks noChangeAspect="1"/>
          </p:cNvPicPr>
          <p:nvPr/>
        </p:nvPicPr>
        <p:blipFill>
          <a:blip r:embed="rId4"/>
          <a:stretch>
            <a:fillRect/>
          </a:stretch>
        </p:blipFill>
        <p:spPr>
          <a:xfrm>
            <a:off x="499664" y="3747484"/>
            <a:ext cx="3575724" cy="2810613"/>
          </a:xfrm>
          <a:prstGeom prst="rect">
            <a:avLst/>
          </a:prstGeom>
          <a:noFill/>
          <a:ln w="9525" cap="flat" cmpd="sng">
            <a:noFill/>
            <a:prstDash val="solid"/>
            <a:miter/>
          </a:ln>
        </p:spPr>
      </p:pic>
      <p:pic>
        <p:nvPicPr>
          <p:cNvPr id="69" name="图片"/>
          <p:cNvPicPr>
            <a:picLocks noChangeAspect="1"/>
          </p:cNvPicPr>
          <p:nvPr/>
        </p:nvPicPr>
        <p:blipFill>
          <a:blip r:embed="rId5"/>
          <a:stretch>
            <a:fillRect/>
          </a:stretch>
        </p:blipFill>
        <p:spPr>
          <a:xfrm>
            <a:off x="4372065" y="3622567"/>
            <a:ext cx="4356449" cy="2888685"/>
          </a:xfrm>
          <a:prstGeom prst="rect">
            <a:avLst/>
          </a:prstGeom>
          <a:noFill/>
          <a:ln w="9525" cap="flat" cmpd="sng">
            <a:noFill/>
            <a:prstDash val="solid"/>
            <a:miter/>
          </a:ln>
        </p:spPr>
      </p:pic>
    </p:spTree>
    <p:extLst>
      <p:ext uri="{BB962C8B-B14F-4D97-AF65-F5344CB8AC3E}">
        <p14:creationId xmlns:p14="http://schemas.microsoft.com/office/powerpoint/2010/main" val="152752439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66"/>
                                        </p:tgtEl>
                                        <p:attrNameLst>
                                          <p:attrName>style.visibility</p:attrName>
                                        </p:attrNameLst>
                                      </p:cBhvr>
                                      <p:to>
                                        <p:strVal val="visible"/>
                                      </p:to>
                                    </p:set>
                                    <p:anim calcmode="lin" valueType="num">
                                      <p:cBhvr additive="base">
                                        <p:cTn id="7" dur="500" fill="hold"/>
                                        <p:tgtEl>
                                          <p:spTgt spid="66"/>
                                        </p:tgtEl>
                                        <p:attrNameLst>
                                          <p:attrName>ppt_x</p:attrName>
                                        </p:attrNameLst>
                                      </p:cBhvr>
                                      <p:tavLst>
                                        <p:tav tm="0">
                                          <p:val>
                                            <p:strVal val="#ppt_x"/>
                                          </p:val>
                                        </p:tav>
                                        <p:tav tm="100000">
                                          <p:val>
                                            <p:strVal val="#ppt_x"/>
                                          </p:val>
                                        </p:tav>
                                      </p:tavLst>
                                    </p:anim>
                                    <p:anim calcmode="lin" valueType="num">
                                      <p:cBhvr additive="base">
                                        <p:cTn id="8" dur="500" fill="hold"/>
                                        <p:tgtEl>
                                          <p:spTgt spid="6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42" presetClass="entr" presetSubtype="0" dur="1000" fill="hold" nodeType="clickEffect">
                                  <p:stCondLst>
                                    <p:cond delay="0"/>
                                  </p:stCondLst>
                                  <p:childTnLst>
                                    <p:set>
                                      <p:cBhvr>
                                        <p:cTn id="12" dur="1" fill="hold">
                                          <p:stCondLst>
                                            <p:cond delay="0"/>
                                          </p:stCondLst>
                                        </p:cTn>
                                        <p:tgtEl>
                                          <p:spTgt spid="67"/>
                                        </p:tgtEl>
                                        <p:attrNameLst>
                                          <p:attrName>style.visibility</p:attrName>
                                        </p:attrNameLst>
                                      </p:cBhvr>
                                      <p:to>
                                        <p:strVal val="visible"/>
                                      </p:to>
                                    </p:set>
                                    <p:animEffect transition="in" filter="fade">
                                      <p:cBhvr>
                                        <p:cTn id="13" dur="1000"/>
                                        <p:tgtEl>
                                          <p:spTgt spid="67"/>
                                        </p:tgtEl>
                                      </p:cBhvr>
                                    </p:animEffect>
                                    <p:anim calcmode="lin" valueType="num">
                                      <p:cBhvr>
                                        <p:cTn id="14" dur="1000" fill="hold"/>
                                        <p:tgtEl>
                                          <p:spTgt spid="67"/>
                                        </p:tgtEl>
                                        <p:attrNameLst>
                                          <p:attrName>ppt_x</p:attrName>
                                        </p:attrNameLst>
                                      </p:cBhvr>
                                      <p:tavLst>
                                        <p:tav tm="0">
                                          <p:val>
                                            <p:strVal val="#ppt_x"/>
                                          </p:val>
                                        </p:tav>
                                        <p:tav tm="100000">
                                          <p:val>
                                            <p:strVal val="#ppt_x"/>
                                          </p:val>
                                        </p:tav>
                                      </p:tavLst>
                                    </p:anim>
                                    <p:anim calcmode="lin" valueType="num">
                                      <p:cBhvr>
                                        <p:cTn id="15" dur="1000" fill="hold"/>
                                        <p:tgtEl>
                                          <p:spTgt spid="67"/>
                                        </p:tgtEl>
                                        <p:attrNameLst>
                                          <p:attrName>ppt_y</p:attrName>
                                        </p:attrNameLst>
                                      </p:cBhvr>
                                      <p:tavLst>
                                        <p:tav tm="0">
                                          <p:val>
                                            <p:strVal val="#ppt_y+.1"/>
                                          </p:val>
                                        </p:tav>
                                        <p:tav tm="100000">
                                          <p:val>
                                            <p:strVal val="#ppt_y"/>
                                          </p:val>
                                        </p:tav>
                                      </p:tavLst>
                                    </p:anim>
                                  </p:childTnLst>
                                </p:cTn>
                              </p:par>
                            </p:childTnLst>
                          </p:cTn>
                        </p:par>
                      </p:childTnLst>
                    </p:cTn>
                  </p:par>
                  <p:par>
                    <p:cTn id="16" fill="hold" nodeType="clickPar">
                      <p:stCondLst>
                        <p:cond delay="indefinite"/>
                      </p:stCondLst>
                      <p:childTnLst>
                        <p:par>
                          <p:cTn id="17" fill="hold">
                            <p:stCondLst>
                              <p:cond delay="0"/>
                            </p:stCondLst>
                            <p:childTnLst>
                              <p:par>
                                <p:cTn id="18" presetID="1" presetClass="entr" presetSubtype="0" dur="1" fill="hold" nodeType="clickEffect">
                                  <p:stCondLst>
                                    <p:cond delay="0"/>
                                  </p:stCondLst>
                                  <p:childTnLst>
                                    <p:set>
                                      <p:cBhvr>
                                        <p:cTn id="19" dur="1" fill="hold">
                                          <p:stCondLst>
                                            <p:cond delay="0"/>
                                          </p:stCondLst>
                                        </p:cTn>
                                        <p:tgtEl>
                                          <p:spTgt spid="68"/>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p:stCondLst>
                              <p:cond delay="0"/>
                            </p:stCondLst>
                            <p:childTnLst>
                              <p:par>
                                <p:cTn id="22" presetID="21" presetClass="entr" presetSubtype="4" dur="2000" fill="hold" nodeType="clickEffect">
                                  <p:stCondLst>
                                    <p:cond delay="0"/>
                                  </p:stCondLst>
                                  <p:childTnLst>
                                    <p:set>
                                      <p:cBhvr>
                                        <p:cTn id="23" dur="1" fill="hold">
                                          <p:stCondLst>
                                            <p:cond delay="0"/>
                                          </p:stCondLst>
                                        </p:cTn>
                                        <p:tgtEl>
                                          <p:spTgt spid="69"/>
                                        </p:tgtEl>
                                        <p:attrNameLst>
                                          <p:attrName>style.visibility</p:attrName>
                                        </p:attrNameLst>
                                      </p:cBhvr>
                                      <p:to>
                                        <p:strVal val="visible"/>
                                      </p:to>
                                    </p:set>
                                    <p:animEffect transition="in" filter="wheel(4)">
                                      <p:cBhvr>
                                        <p:cTn id="24" dur="2000"/>
                                        <p:tgtEl>
                                          <p:spTgt spid="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chemeClr val="bg1"/>
        </a:solidFill>
        <a:effectLst/>
      </p:bgPr>
    </p:bg>
    <p:spTree>
      <p:nvGrpSpPr>
        <p:cNvPr id="1" name=""/>
        <p:cNvGrpSpPr/>
        <p:nvPr/>
      </p:nvGrpSpPr>
      <p:grpSpPr>
        <a:xfrm>
          <a:off x="0" y="0"/>
          <a:ext cx="0" cy="0"/>
        </a:xfrm>
      </p:grpSpPr>
      <p:sp>
        <p:nvSpPr>
          <p:cNvPr id="20" name="文本框"/>
          <p:cNvSpPr>
            <a:spLocks noGrp="1"/>
          </p:cNvSpPr>
          <p:nvPr>
            <p:ph idx="1"/>
          </p:nvPr>
        </p:nvSpPr>
        <p:spPr>
          <a:xfrm>
            <a:off x="296675" y="312290"/>
            <a:ext cx="8393592" cy="5818416"/>
          </a:xfrm>
          <a:prstGeom prst="rect">
            <a:avLst/>
          </a:prstGeom>
          <a:noFill/>
          <a:ln w="9525" cap="flat" cmpd="sng">
            <a:noFill/>
            <a:prstDash val="solid"/>
            <a:miter/>
          </a:ln>
        </p:spPr>
        <p:txBody>
          <a:bodyPr vert="horz" wrap="square" lIns="76200" tIns="38100" rIns="76200" bIns="38100" anchor="t" anchorCtr="0">
            <a:prstTxWarp prst="textNoShape">
              <a:avLst/>
            </a:prstTxWarp>
          </a:bodyPr>
          <a:lstStyle/>
          <a:p>
            <a:pPr indent="25400" algn="l">
              <a:lnSpc>
                <a:spcPct val="100000"/>
              </a:lnSpc>
            </a:pPr>
            <a:r>
              <a:rPr lang="zh-CN" altLang="en-US" b="1">
                <a:solidFill>
                  <a:srgbClr val="C00000"/>
                </a:solidFill>
                <a:latin typeface="微软雅黑" pitchFamily="-128" charset="-122"/>
                <a:ea typeface="微软雅黑" pitchFamily="-128" charset="-122"/>
                <a:cs typeface="Times New Roman" charset="0"/>
              </a:rPr>
              <a:t>【探究二】</a:t>
            </a:r>
            <a:r>
              <a:rPr lang="zh-CN" altLang="en-US">
                <a:cs typeface="Times New Roman" charset="0"/>
              </a:rPr>
              <a:t>：</a:t>
            </a:r>
            <a:endParaRPr lang="en-US" altLang="zh-CN">
              <a:cs typeface="Times New Roman" charset="0"/>
            </a:endParaRPr>
          </a:p>
          <a:p>
            <a:pPr indent="25400" algn="l">
              <a:lnSpc>
                <a:spcPct val="100000"/>
              </a:lnSpc>
            </a:pPr>
            <a:r>
              <a:rPr lang="zh-CN" altLang="en-US" b="1">
                <a:solidFill>
                  <a:srgbClr val="7030A0"/>
                </a:solidFill>
                <a:latin typeface="宋体" pitchFamily="2" charset="-122"/>
                <a:cs typeface="Times New Roman" charset="0"/>
              </a:rPr>
              <a:t>（1）</a:t>
            </a:r>
            <a:r>
              <a:rPr lang="zh-CN" altLang="en-US" sz="2800" b="1" kern="100">
                <a:solidFill>
                  <a:srgbClr val="7030A0"/>
                </a:solidFill>
                <a:latin typeface="宋体" pitchFamily="2" charset="-122"/>
                <a:cs typeface="Times New Roman" charset="0"/>
              </a:rPr>
              <a:t>四幅图片分别展现了我国公民参与民主生活、行使民主权利的哪些方式？</a:t>
            </a:r>
            <a:endParaRPr lang="en-US" altLang="zh-CN" sz="2800" b="1" kern="100">
              <a:solidFill>
                <a:srgbClr val="7030A0"/>
              </a:solidFill>
              <a:latin typeface="宋体" pitchFamily="2" charset="-122"/>
              <a:cs typeface="Times New Roman" charset="0"/>
            </a:endParaRPr>
          </a:p>
          <a:p>
            <a:pPr indent="0">
              <a:buNone/>
            </a:pPr>
            <a:r>
              <a:rPr lang="zh-CN" altLang="en-US" sz="2800" b="1" kern="100">
                <a:solidFill>
                  <a:srgbClr val="0070C3"/>
                </a:solidFill>
                <a:latin typeface="微软雅黑" pitchFamily="-128" charset="-122"/>
                <a:ea typeface="微软雅黑" pitchFamily="-128" charset="-122"/>
                <a:cs typeface="Times New Roman" charset="0"/>
              </a:rPr>
              <a:t>【点拨】：图片一：民主选举；图片二、三：民主决策；图片四：民主监督。</a:t>
            </a:r>
            <a:endParaRPr lang="en-US" altLang="zh-CN" sz="2800" b="1" kern="100">
              <a:solidFill>
                <a:srgbClr val="0070C3"/>
              </a:solidFill>
              <a:latin typeface="微软雅黑" pitchFamily="-128" charset="-122"/>
              <a:ea typeface="微软雅黑" pitchFamily="-128" charset="-122"/>
              <a:cs typeface="Times New Roman" charset="0"/>
            </a:endParaRPr>
          </a:p>
          <a:p>
            <a:pPr indent="0">
              <a:buNone/>
            </a:pPr>
            <a:endParaRPr lang="zh-CN" altLang="en-US" sz="2800" b="1">
              <a:solidFill>
                <a:srgbClr val="0070C3"/>
              </a:solidFill>
              <a:latin typeface="微软雅黑" pitchFamily="-128" charset="-122"/>
              <a:ea typeface="微软雅黑" pitchFamily="-128" charset="-122"/>
            </a:endParaRPr>
          </a:p>
        </p:txBody>
      </p:sp>
      <p:sp>
        <p:nvSpPr>
          <p:cNvPr id="70" name="矩形"/>
          <p:cNvSpPr/>
          <p:nvPr/>
        </p:nvSpPr>
        <p:spPr>
          <a:xfrm>
            <a:off x="609594" y="2882866"/>
            <a:ext cx="8056461" cy="577215"/>
          </a:xfrm>
          <a:prstGeom prst="rect">
            <a:avLst/>
          </a:prstGeom>
          <a:noFill/>
          <a:ln w="9525" cap="flat" cmpd="sng">
            <a:noFill/>
            <a:prstDash val="solid"/>
            <a:miter/>
          </a:ln>
        </p:spPr>
        <p:txBody>
          <a:bodyPr vert="horz" wrap="square" lIns="91440" tIns="45720" rIns="91440" bIns="45720" anchor="t" anchorCtr="0">
            <a:prstTxWarp prst="textNoShape">
              <a:avLst/>
            </a:prstTxWarp>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marL="0" indent="0" algn="l" eaLnBrk="1" fontAlgn="base" latinLnBrk="0" hangingPunct="1">
              <a:lnSpc>
                <a:spcPct val="100000"/>
              </a:lnSpc>
              <a:spcBef>
                <a:spcPct val="0"/>
              </a:spcBef>
              <a:spcAft>
                <a:spcPct val="0"/>
              </a:spcAft>
              <a:buNone/>
            </a:pPr>
            <a:r>
              <a:rPr lang="zh-CN" altLang="en-US" sz="3200" b="1" i="0" u="none" strike="noStrike" kern="0" cap="none" spc="0" baseline="0">
                <a:solidFill>
                  <a:srgbClr val="C00000"/>
                </a:solidFill>
                <a:latin typeface="宋体" pitchFamily="2" charset="-122"/>
                <a:ea typeface="宋体" pitchFamily="2" charset="-122"/>
                <a:cs typeface="宋体" pitchFamily="2" charset="-122"/>
              </a:rPr>
              <a:t>（2）公民参与行使民主权利有什么意义？</a:t>
            </a:r>
          </a:p>
        </p:txBody>
      </p:sp>
      <p:sp>
        <p:nvSpPr>
          <p:cNvPr id="71" name="文本框"/>
          <p:cNvSpPr txBox="1"/>
          <p:nvPr/>
        </p:nvSpPr>
        <p:spPr>
          <a:xfrm>
            <a:off x="128663" y="3552771"/>
            <a:ext cx="8525525" cy="2320290"/>
          </a:xfrm>
          <a:prstGeom prst="rect">
            <a:avLst/>
          </a:prstGeom>
          <a:noFill/>
          <a:ln w="9525" cap="flat" cmpd="sng">
            <a:noFill/>
            <a:prstDash val="solid"/>
            <a:miter/>
          </a:ln>
        </p:spPr>
        <p:txBody>
          <a:bodyPr vert="horz" wrap="square" lIns="91440" tIns="45720" rIns="91440" bIns="45720" anchor="t" anchorCtr="0">
            <a:prstTxWarp prst="textNoShape">
              <a:avLst/>
            </a:prstTxWarp>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marL="0" indent="0" algn="l">
              <a:lnSpc>
                <a:spcPct val="129999"/>
              </a:lnSpc>
              <a:spcBef>
                <a:spcPct val="0"/>
              </a:spcBef>
              <a:spcAft>
                <a:spcPct val="0"/>
              </a:spcAft>
              <a:buNone/>
            </a:pPr>
            <a:r>
              <a:rPr lang="zh-CN" altLang="en-US" sz="2800" b="1" i="0" u="none" strike="noStrike" kern="0" cap="none" spc="0" baseline="0">
                <a:solidFill>
                  <a:srgbClr val="0000FF"/>
                </a:solidFill>
                <a:latin typeface="微软雅黑" pitchFamily="-128" charset="-122"/>
                <a:ea typeface="微软雅黑" pitchFamily="-128" charset="-122"/>
                <a:cs typeface="宋体" pitchFamily="2" charset="-122"/>
              </a:rPr>
              <a:t>点拨：公民参与是社会主义民主的要求，也是公民的一项权利。公民依照法律法规，通过各种途径，以不同形式参与管理国家和社会事务，实现民主权利，维护自身的合法权益。</a:t>
            </a:r>
          </a:p>
        </p:txBody>
      </p:sp>
    </p:spTree>
    <p:extLst>
      <p:ext uri="{BB962C8B-B14F-4D97-AF65-F5344CB8AC3E}">
        <p14:creationId xmlns:p14="http://schemas.microsoft.com/office/powerpoint/2010/main" val="54356059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0">
                                            <p:txEl>
                                              <p:pRg st="2" end="2"/>
                                            </p:txEl>
                                          </p:spTgt>
                                        </p:tgtEl>
                                        <p:attrNameLst>
                                          <p:attrName>style.visibility</p:attrName>
                                        </p:attrNameLst>
                                      </p:cBhvr>
                                      <p:to>
                                        <p:strVal val="visible"/>
                                      </p:to>
                                    </p:set>
                                    <p:anim calcmode="lin" valueType="num">
                                      <p:cBhvr additive="base">
                                        <p:cTn id="7" dur="500" fill="hold"/>
                                        <p:tgtEl>
                                          <p:spTgt spid="20">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2" presetClass="entr" presetSubtype="4" dur="500" fill="hold" nodeType="clickEffect">
                                  <p:stCondLst>
                                    <p:cond delay="0"/>
                                  </p:stCondLst>
                                  <p:childTnLst>
                                    <p:set>
                                      <p:cBhvr>
                                        <p:cTn id="12" dur="1" fill="hold">
                                          <p:stCondLst>
                                            <p:cond delay="0"/>
                                          </p:stCondLst>
                                        </p:cTn>
                                        <p:tgtEl>
                                          <p:spTgt spid="70">
                                            <p:txEl>
                                              <p:pRg st="0" end="0"/>
                                            </p:txEl>
                                          </p:spTgt>
                                        </p:tgtEl>
                                        <p:attrNameLst>
                                          <p:attrName>style.visibility</p:attrName>
                                        </p:attrNameLst>
                                      </p:cBhvr>
                                      <p:to>
                                        <p:strVal val="visible"/>
                                      </p:to>
                                    </p:set>
                                    <p:animEffect transition="in" filter="wipe(down)">
                                      <p:cBhvr>
                                        <p:cTn id="13" dur="500"/>
                                        <p:tgtEl>
                                          <p:spTgt spid="70">
                                            <p:txEl>
                                              <p:pRg st="0" end="0"/>
                                            </p:txEl>
                                          </p:spTgt>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21" presetClass="entr" presetSubtype="4" dur="2000" fill="hold" nodeType="clickEffect">
                                  <p:stCondLst>
                                    <p:cond delay="0"/>
                                  </p:stCondLst>
                                  <p:childTnLst>
                                    <p:set>
                                      <p:cBhvr>
                                        <p:cTn id="17" dur="1" fill="hold">
                                          <p:stCondLst>
                                            <p:cond delay="0"/>
                                          </p:stCondLst>
                                        </p:cTn>
                                        <p:tgtEl>
                                          <p:spTgt spid="71">
                                            <p:txEl>
                                              <p:pRg st="0" end="0"/>
                                            </p:txEl>
                                          </p:spTgt>
                                        </p:tgtEl>
                                        <p:attrNameLst>
                                          <p:attrName>style.visibility</p:attrName>
                                        </p:attrNameLst>
                                      </p:cBhvr>
                                      <p:to>
                                        <p:strVal val="visible"/>
                                      </p:to>
                                    </p:set>
                                    <p:animEffect transition="in" filter="wheel(4)">
                                      <p:cBhvr>
                                        <p:cTn id="18" dur="2000"/>
                                        <p:tgtEl>
                                          <p:spTgt spid="7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chemeClr val="bg1"/>
        </a:solidFill>
        <a:effectLst/>
      </p:bgPr>
    </p:bg>
    <p:spTree>
      <p:nvGrpSpPr>
        <p:cNvPr id="1" name=""/>
        <p:cNvGrpSpPr/>
        <p:nvPr/>
      </p:nvGrpSpPr>
      <p:grpSpPr>
        <a:xfrm>
          <a:off x="0" y="0"/>
          <a:ext cx="0" cy="0"/>
        </a:xfrm>
      </p:grpSpPr>
      <p:pic>
        <p:nvPicPr>
          <p:cNvPr id="72" name="图片"/>
          <p:cNvPicPr>
            <a:picLocks noChangeAspect="1"/>
          </p:cNvPicPr>
          <p:nvPr/>
        </p:nvPicPr>
        <p:blipFill>
          <a:blip r:embed="rId2"/>
          <a:stretch>
            <a:fillRect/>
          </a:stretch>
        </p:blipFill>
        <p:spPr>
          <a:xfrm>
            <a:off x="453601" y="2433600"/>
            <a:ext cx="8291308" cy="4062038"/>
          </a:xfrm>
          <a:prstGeom prst="rect">
            <a:avLst/>
          </a:prstGeom>
          <a:noFill/>
          <a:ln w="9525" cap="flat" cmpd="sng">
            <a:noFill/>
            <a:prstDash val="solid"/>
            <a:miter/>
          </a:ln>
        </p:spPr>
      </p:pic>
      <p:sp>
        <p:nvSpPr>
          <p:cNvPr id="73" name="文本框"/>
          <p:cNvSpPr txBox="1"/>
          <p:nvPr/>
        </p:nvSpPr>
        <p:spPr>
          <a:xfrm>
            <a:off x="417375" y="361944"/>
            <a:ext cx="8213235" cy="1805940"/>
          </a:xfrm>
          <a:prstGeom prst="rect">
            <a:avLst/>
          </a:prstGeom>
          <a:noFill/>
          <a:ln w="9525" cap="flat" cmpd="sng">
            <a:noFill/>
            <a:prstDash val="solid"/>
            <a:miter/>
          </a:ln>
        </p:spPr>
        <p:txBody>
          <a:bodyPr vert="horz" wrap="square" lIns="91440" tIns="45720" rIns="91440" bIns="45720" anchor="t" anchorCtr="0">
            <a:prstTxWarp prst="textNoShape">
              <a:avLst/>
            </a:prstTxWarp>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微软雅黑" panose="020b0503020204020204" pitchFamily="34" charset="-122"/>
                <a:cs typeface="+mn-cs"/>
              </a:defRPr>
            </a:lvl5pPr>
            <a:lvl6pPr marL="22860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6pPr>
            <a:lvl7pPr marL="27432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7pPr>
            <a:lvl8pPr marL="32004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8pPr>
            <a:lvl9pPr marL="3657600" algn="l" defTabSz="914400" rtl="0" eaLnBrk="1" latinLnBrk="0" hangingPunct="1">
              <a:defRPr kern="1200">
                <a:solidFill>
                  <a:schemeClr val="tx1"/>
                </a:solidFill>
                <a:latin typeface="Calibri" panose="020f0502020204030204" pitchFamily="34" charset="0"/>
                <a:ea typeface="微软雅黑" panose="020b0503020204020204" pitchFamily="34" charset="-122"/>
                <a:cs typeface="+mn-cs"/>
              </a:defRPr>
            </a:lvl9pPr>
          </a:lstStyle>
          <a:p>
            <a:pPr marL="0" indent="0" algn="l">
              <a:lnSpc>
                <a:spcPct val="100000"/>
              </a:lnSpc>
              <a:spcBef>
                <a:spcPct val="0"/>
              </a:spcBef>
              <a:spcAft>
                <a:spcPct val="0"/>
              </a:spcAft>
              <a:buNone/>
            </a:pPr>
            <a:r>
              <a:rPr lang="zh-CN" altLang="en-US" sz="2400" b="1" i="0" u="none" strike="noStrike" kern="0" cap="none" spc="0" baseline="0">
                <a:solidFill>
                  <a:srgbClr val="C00000"/>
                </a:solidFill>
                <a:latin typeface="Times New Roman" charset="0"/>
                <a:ea typeface="宋体" pitchFamily="2" charset="-122"/>
                <a:cs typeface="Times New Roman" charset="0"/>
              </a:rPr>
              <a:t>【探究三】</a:t>
            </a:r>
            <a:r>
              <a:rPr lang="zh-CN" altLang="en-US" sz="2800" b="1" i="0" u="none" strike="noStrike" kern="0" cap="none" spc="0" baseline="0">
                <a:solidFill>
                  <a:srgbClr val="7030A0"/>
                </a:solidFill>
                <a:latin typeface="宋体" pitchFamily="2" charset="-122"/>
                <a:ea typeface="宋体" pitchFamily="2" charset="-122"/>
                <a:cs typeface="宋体" pitchFamily="2" charset="-122"/>
              </a:rPr>
              <a:t>（</a:t>
            </a:r>
            <a:r>
              <a:rPr lang="en-US" altLang="zh-CN" sz="2800" b="1" i="0" u="none" strike="noStrike" kern="0" cap="none" spc="0" baseline="0">
                <a:solidFill>
                  <a:srgbClr val="7030A0"/>
                </a:solidFill>
                <a:latin typeface="宋体" pitchFamily="2" charset="-122"/>
                <a:ea typeface="宋体" pitchFamily="2" charset="-122"/>
                <a:cs typeface="宋体" pitchFamily="2" charset="-122"/>
              </a:rPr>
              <a:t>1</a:t>
            </a:r>
            <a:r>
              <a:rPr lang="zh-CN" altLang="en-US" sz="2800" b="1" i="0" u="none" strike="noStrike" kern="0" cap="none" spc="0" baseline="0">
                <a:solidFill>
                  <a:srgbClr val="7030A0"/>
                </a:solidFill>
                <a:latin typeface="宋体" pitchFamily="2" charset="-122"/>
                <a:ea typeface="宋体" pitchFamily="2" charset="-122"/>
                <a:cs typeface="宋体" pitchFamily="2" charset="-122"/>
              </a:rPr>
              <a:t>）社会生活中需要参加投票选举，在“投谁一票”的问题上你是怎么想的？</a:t>
            </a:r>
            <a:endParaRPr lang="en-US" altLang="zh-CN" sz="2800" b="1" i="0" u="none" strike="noStrike" kern="0" cap="none" spc="0" baseline="0">
              <a:solidFill>
                <a:srgbClr val="7030A0"/>
              </a:solidFill>
              <a:latin typeface="宋体" pitchFamily="2" charset="-122"/>
              <a:ea typeface="宋体" pitchFamily="2" charset="-122"/>
              <a:cs typeface="宋体" pitchFamily="2" charset="-122"/>
            </a:endParaRPr>
          </a:p>
          <a:p>
            <a:pPr marL="0" indent="0" algn="l">
              <a:lnSpc>
                <a:spcPct val="100000"/>
              </a:lnSpc>
              <a:spcBef>
                <a:spcPct val="0"/>
              </a:spcBef>
              <a:spcAft>
                <a:spcPct val="0"/>
              </a:spcAft>
              <a:buNone/>
            </a:pPr>
            <a:r>
              <a:rPr lang="zh-CN" altLang="en-US" sz="2800" b="1" i="0" u="none" strike="noStrike" kern="0" cap="none" spc="0" baseline="0">
                <a:solidFill>
                  <a:srgbClr val="7030A0"/>
                </a:solidFill>
                <a:latin typeface="宋体" pitchFamily="2" charset="-122"/>
                <a:ea typeface="宋体" pitchFamily="2" charset="-122"/>
                <a:cs typeface="宋体" pitchFamily="2" charset="-122"/>
              </a:rPr>
              <a:t>（</a:t>
            </a:r>
            <a:r>
              <a:rPr lang="en-US" altLang="zh-CN" sz="2800" b="1" i="0" u="none" strike="noStrike" kern="0" cap="none" spc="0" baseline="0">
                <a:solidFill>
                  <a:srgbClr val="7030A0"/>
                </a:solidFill>
                <a:latin typeface="宋体" pitchFamily="2" charset="-122"/>
                <a:ea typeface="宋体" pitchFamily="2" charset="-122"/>
                <a:cs typeface="宋体" pitchFamily="2" charset="-122"/>
              </a:rPr>
              <a:t>2</a:t>
            </a:r>
            <a:r>
              <a:rPr lang="zh-CN" altLang="en-US" sz="2800" b="1" i="0" u="none" strike="noStrike" kern="0" cap="none" spc="0" baseline="0">
                <a:solidFill>
                  <a:srgbClr val="7030A0"/>
                </a:solidFill>
                <a:latin typeface="宋体" pitchFamily="2" charset="-122"/>
                <a:ea typeface="宋体" pitchFamily="2" charset="-122"/>
                <a:cs typeface="宋体" pitchFamily="2" charset="-122"/>
              </a:rPr>
              <a:t>）你同意他们的说法吗？说说你的理由，与同学交流讨论。</a:t>
            </a:r>
          </a:p>
        </p:txBody>
      </p:sp>
    </p:spTree>
    <p:extLst>
      <p:ext uri="{BB962C8B-B14F-4D97-AF65-F5344CB8AC3E}">
        <p14:creationId xmlns:p14="http://schemas.microsoft.com/office/powerpoint/2010/main" val="17251948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4" dur="2000" fill="hold" nodeType="click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wheel(4)">
                                      <p:cBhvr>
                                        <p:cTn id="7" dur="20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chemeClr val="bg1"/>
        </a:solidFill>
        <a:effectLst/>
      </p:bgPr>
    </p:bg>
    <p:spTree>
      <p:nvGrpSpPr>
        <p:cNvPr id="1" name=""/>
        <p:cNvGrpSpPr/>
        <p:nvPr/>
      </p:nvGrpSpPr>
      <p:grpSpPr>
        <a:xfrm>
          <a:off x="0" y="0"/>
          <a:ext cx="0" cy="0"/>
        </a:xfrm>
      </p:grpSpPr>
      <p:sp>
        <p:nvSpPr>
          <p:cNvPr id="24" name="文本框"/>
          <p:cNvSpPr>
            <a:spLocks noGrp="1"/>
          </p:cNvSpPr>
          <p:nvPr>
            <p:ph idx="1"/>
          </p:nvPr>
        </p:nvSpPr>
        <p:spPr>
          <a:xfrm>
            <a:off x="312290" y="296675"/>
            <a:ext cx="8377977" cy="5834031"/>
          </a:xfrm>
          <a:prstGeom prst="rect">
            <a:avLst/>
          </a:prstGeom>
          <a:noFill/>
          <a:ln w="9525" cap="flat" cmpd="sng">
            <a:noFill/>
            <a:prstDash val="solid"/>
            <a:miter/>
          </a:ln>
        </p:spPr>
        <p:txBody>
          <a:bodyPr vert="horz" wrap="square" lIns="76200" tIns="38100" rIns="76200" bIns="38100" anchor="t" anchorCtr="0">
            <a:prstTxWarp prst="textNoShape">
              <a:avLst/>
            </a:prstTxWarp>
          </a:bodyPr>
          <a:lstStyle/>
          <a:p>
            <a:pPr marL="0" indent="0" algn="l" eaLnBrk="1" fontAlgn="base" latinLnBrk="0" hangingPunct="1">
              <a:lnSpc>
                <a:spcPct val="100000"/>
              </a:lnSpc>
              <a:spcBef>
                <a:spcPct val="0"/>
              </a:spcBef>
              <a:spcAft>
                <a:spcPct val="0"/>
              </a:spcAft>
              <a:buNone/>
            </a:pPr>
            <a:r>
              <a:rPr lang="zh-CN" altLang="en-US" sz="2800" b="1" i="0" u="none" baseline="0">
                <a:solidFill>
                  <a:srgbClr val="002060"/>
                </a:solidFill>
                <a:latin typeface="微软雅黑" pitchFamily="-128" charset="-122"/>
                <a:ea typeface="微软雅黑" pitchFamily="-128" charset="-122"/>
                <a:cs typeface="宋体" pitchFamily="2" charset="-122"/>
              </a:rPr>
              <a:t>点拨：</a:t>
            </a:r>
            <a:endParaRPr lang="en-US" altLang="zh-CN" sz="2800" b="1" i="0" u="none" baseline="0">
              <a:solidFill>
                <a:srgbClr val="002060"/>
              </a:solidFill>
              <a:latin typeface="微软雅黑" pitchFamily="-128" charset="-122"/>
              <a:ea typeface="微软雅黑" pitchFamily="-128" charset="-122"/>
              <a:cs typeface="宋体" pitchFamily="2" charset="-122"/>
            </a:endParaRPr>
          </a:p>
          <a:p>
            <a:pPr marL="0" indent="0" algn="l" eaLnBrk="1" fontAlgn="base" latinLnBrk="0" hangingPunct="1">
              <a:lnSpc>
                <a:spcPct val="100000"/>
              </a:lnSpc>
              <a:spcBef>
                <a:spcPct val="0"/>
              </a:spcBef>
              <a:spcAft>
                <a:spcPct val="0"/>
              </a:spcAft>
              <a:buNone/>
            </a:pPr>
            <a:r>
              <a:rPr lang="zh-CN" altLang="en-US" sz="2800" b="1" i="0" u="none" baseline="0">
                <a:solidFill>
                  <a:srgbClr val="002060"/>
                </a:solidFill>
                <a:latin typeface="微软雅黑" pitchFamily="-128" charset="-122"/>
                <a:ea typeface="微软雅黑" pitchFamily="-128" charset="-122"/>
                <a:cs typeface="宋体" pitchFamily="2" charset="-122"/>
              </a:rPr>
              <a:t>    （1）民主选举是人民实现民主权利的一种重要形式，我们应该珍惜这项权利。公民只有切实行使好这一权利，才能更好地管理国家事务，管理经济和文化事业，管理社会事务；是否认真对待自己手中的一票，是衡量我们参与感、责任感的重要尺度；如何投出自己神圣的一票，是公民政治参与能力的体现，也是表明公民政治素养高低的重要标志；等等。</a:t>
            </a:r>
            <a:endParaRPr lang="en-US" altLang="zh-CN" sz="2800" b="1" i="0" u="none" baseline="0">
              <a:solidFill>
                <a:srgbClr val="002060"/>
              </a:solidFill>
              <a:latin typeface="微软雅黑" pitchFamily="-128" charset="-122"/>
              <a:ea typeface="微软雅黑" pitchFamily="-128" charset="-122"/>
              <a:cs typeface="宋体" pitchFamily="2" charset="-122"/>
            </a:endParaRPr>
          </a:p>
          <a:p>
            <a:pPr marL="0" indent="0" algn="l" eaLnBrk="1" fontAlgn="base" latinLnBrk="0" hangingPunct="1">
              <a:lnSpc>
                <a:spcPct val="100000"/>
              </a:lnSpc>
              <a:spcBef>
                <a:spcPct val="0"/>
              </a:spcBef>
              <a:spcAft>
                <a:spcPct val="0"/>
              </a:spcAft>
              <a:buNone/>
            </a:pPr>
            <a:r>
              <a:rPr lang="zh-CN" altLang="en-US" sz="2800" b="1" i="0" u="none" baseline="0">
                <a:solidFill>
                  <a:srgbClr val="002060"/>
                </a:solidFill>
                <a:latin typeface="微软雅黑" pitchFamily="-128" charset="-122"/>
                <a:ea typeface="微软雅黑" pitchFamily="-128" charset="-122"/>
                <a:cs typeface="宋体" pitchFamily="2" charset="-122"/>
              </a:rPr>
              <a:t>    （2）我不同意他们的说法。理由：要珍惜自己的民主权利；要坚持公平和公正的原则参加选举；要以理性的态度参与选择；选举谁不仅要看他的能力，还要看他的品德；等等。</a:t>
            </a:r>
            <a:endParaRPr lang="en-US" altLang="zh-CN" sz="2800" b="1" i="0" u="none" baseline="0">
              <a:solidFill>
                <a:srgbClr val="002060"/>
              </a:solidFill>
              <a:latin typeface="微软雅黑" pitchFamily="-128" charset="-122"/>
              <a:ea typeface="微软雅黑" pitchFamily="-128" charset="-122"/>
              <a:cs typeface="宋体" pitchFamily="2" charset="-122"/>
            </a:endParaRPr>
          </a:p>
          <a:p>
            <a:pPr indent="0">
              <a:buNone/>
            </a:pPr>
            <a:endParaRPr lang="zh-CN" altLang="en-US"/>
          </a:p>
        </p:txBody>
      </p:sp>
    </p:spTree>
    <p:extLst>
      <p:ext uri="{BB962C8B-B14F-4D97-AF65-F5344CB8AC3E}">
        <p14:creationId xmlns:p14="http://schemas.microsoft.com/office/powerpoint/2010/main" val="67390816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ntr" presetSubtype="16" dur="2000"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circle(in)">
                                      <p:cBhvr>
                                        <p:cTn id="7" dur="2000"/>
                                        <p:tgtEl>
                                          <p:spTgt spid="24">
                                            <p:txEl>
                                              <p:pRg st="0" end="0"/>
                                            </p:txEl>
                                          </p:spTgt>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4">
                                            <p:txEl>
                                              <p:pRg st="1" end="1"/>
                                            </p:txEl>
                                          </p:spTgt>
                                        </p:tgtEl>
                                        <p:attrNameLst>
                                          <p:attrName>style.visibility</p:attrName>
                                        </p:attrNameLst>
                                      </p:cBhvr>
                                      <p:to>
                                        <p:strVal val="visible"/>
                                      </p:to>
                                    </p:set>
                                    <p:animEffect transition="in" filter="circle(in)">
                                      <p:cBhvr>
                                        <p:cTn id="10" dur="2000"/>
                                        <p:tgtEl>
                                          <p:spTgt spid="24">
                                            <p:txEl>
                                              <p:pRg st="1" end="1"/>
                                            </p:txEl>
                                          </p:spTgt>
                                        </p:tgtEl>
                                      </p:cBhvr>
                                    </p:animEffect>
                                  </p:childTnLst>
                                </p:cTn>
                              </p:par>
                              <p:par>
                                <p:cTn id="11" presetID="6" presetClass="entr" presetSubtype="16" dur="2000" fill="hold" nodeType="withEffect">
                                  <p:stCondLst>
                                    <p:cond delay="0"/>
                                  </p:stCondLst>
                                  <p:childTnLst>
                                    <p:set>
                                      <p:cBhvr>
                                        <p:cTn id="12" dur="1" fill="hold">
                                          <p:stCondLst>
                                            <p:cond delay="0"/>
                                          </p:stCondLst>
                                        </p:cTn>
                                        <p:tgtEl>
                                          <p:spTgt spid="24">
                                            <p:txEl>
                                              <p:pRg st="2" end="2"/>
                                            </p:txEl>
                                          </p:spTgt>
                                        </p:tgtEl>
                                        <p:attrNameLst>
                                          <p:attrName>style.visibility</p:attrName>
                                        </p:attrNameLst>
                                      </p:cBhvr>
                                      <p:to>
                                        <p:strVal val="visible"/>
                                      </p:to>
                                    </p:set>
                                    <p:animEffect transition="in" filter="circle(in)">
                                      <p:cBhvr>
                                        <p:cTn id="13" dur="2000"/>
                                        <p:tgtEl>
                                          <p:spTgt spid="2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https://d.book118.com/105220201041011123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29</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微软雅黑</vt:lpstr>
      <vt:lpstr>Times New Roman</vt:lpstr>
      <vt:lpstr>宋体</vt:lpstr>
      <vt:lpstr>Office Theme</vt:lpstr>
      <vt:lpstr>第三课　追求民主价值</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2024-09-26T23:18:30.307</cp:lastPrinted>
  <dcterms:created xsi:type="dcterms:W3CDTF">2024-09-26T15:18:30Z</dcterms:created>
  <dcterms:modified xsi:type="dcterms:W3CDTF">2024-09-26T15:18:31Z</dcterms:modified>
</cp:coreProperties>
</file>