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312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tags" Target="../tags/tag3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BCCC9-C164-486E-B082-87ACB8BEF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9F6C4-0D9E-42F0-9A3E-DBB97FCBC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26DED-536F-4BE9-8A7B-0DD05490C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03D76-11BD-4DA8-B70A-5FBA6BA79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61E77-078D-4F65-99A4-139D128D0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6380EE-44DC-4436-B895-ED7722B3F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138334-AAD1-4318-B510-3B1216AD0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1EF32-14EB-4FC8-A3E5-EE9077664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F4091-EEB2-4B72-84FB-3D8BC84B2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94923-AD94-4C68-B0FE-83C837A4E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58E8A-730F-4FE6-8739-17612D56A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9" descr="水上有桥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矩形: 圆角 65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57000"/>
                </a:schemeClr>
              </a:gs>
            </a:gsLst>
            <a:lin ang="0" scaled="0"/>
          </a:gradFill>
          <a:ln w="0"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670" name="矩形: 单圆角 1"/>
          <p:cNvSpPr/>
          <p:nvPr>
            <p:custDataLst>
              <p:tags r:id="rId4"/>
            </p:custDataLst>
          </p:nvPr>
        </p:nvSpPr>
        <p:spPr>
          <a:xfrm flipH="1">
            <a:off x="6059805" y="6283325"/>
            <a:ext cx="6132195" cy="574675"/>
          </a:xfrm>
          <a:prstGeom prst="round1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672" name="矩形 73"/>
          <p:cNvSpPr/>
          <p:nvPr>
            <p:custDataLst>
              <p:tags r:id="rId5"/>
            </p:custDataLst>
          </p:nvPr>
        </p:nvSpPr>
        <p:spPr>
          <a:xfrm>
            <a:off x="11277600" y="6282690"/>
            <a:ext cx="914400" cy="57467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4" hasCustomPrompt="1"/>
            <p:custDataLst>
              <p:tags r:id="rId6"/>
            </p:custDataLst>
          </p:nvPr>
        </p:nvSpPr>
        <p:spPr>
          <a:xfrm>
            <a:off x="964565" y="2532380"/>
            <a:ext cx="7691755" cy="14382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5400" b="1" i="0" u="none" strike="noStrike" kern="57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>
              <a:lnSpc>
                <a:spcPct val="9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964565" y="4257040"/>
            <a:ext cx="2172970" cy="478790"/>
          </a:xfrm>
          <a:prstGeom prst="roundRect">
            <a:avLst>
              <a:gd name="adj" fmla="val 50000"/>
            </a:avLst>
          </a:prstGeom>
          <a:noFill/>
          <a:ln w="12700">
            <a:solidFill>
              <a:schemeClr val="accent6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965200" y="1458595"/>
            <a:ext cx="7691755" cy="9004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6"/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任意多边形: 形状 65"/>
          <p:cNvSpPr/>
          <p:nvPr>
            <p:custDataLst>
              <p:tags r:id="rId1"/>
            </p:custDataLst>
          </p:nvPr>
        </p:nvSpPr>
        <p:spPr>
          <a:xfrm flipV="1">
            <a:off x="-3175" y="0"/>
            <a:ext cx="12192000" cy="1108710"/>
          </a:xfrm>
          <a:custGeom>
            <a:gdLst>
              <a:gd name="connsiteX0" fmla="*/ 0 w 12192000"/>
              <a:gd name="connsiteY0" fmla="*/ 0 h 5373687"/>
              <a:gd name="connsiteX1" fmla="*/ 12192000 w 12192000"/>
              <a:gd name="connsiteY1" fmla="*/ 0 h 5373687"/>
              <a:gd name="connsiteX2" fmla="*/ 12192000 w 12192000"/>
              <a:gd name="connsiteY2" fmla="*/ 5373687 h 5373687"/>
              <a:gd name="connsiteX3" fmla="*/ 0 w 12192000"/>
              <a:gd name="connsiteY3" fmla="*/ 5373687 h 53736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373687">
                <a:moveTo>
                  <a:pt x="0" y="0"/>
                </a:moveTo>
                <a:lnTo>
                  <a:pt x="12192000" y="0"/>
                </a:lnTo>
                <a:lnTo>
                  <a:pt x="12192000" y="5373687"/>
                </a:lnTo>
                <a:lnTo>
                  <a:pt x="0" y="5373687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0">
              <a:solidFill>
                <a:schemeClr val="lt1"/>
              </a:solidFill>
              <a:latin typeface="+mj-ea"/>
              <a:ea typeface="+mj-ea"/>
              <a:cs typeface="MiSans Bold" panose="00000800000000000000" charset="-122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330" y="262255"/>
            <a:ext cx="10969625" cy="6851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6"/>
                </a:solidFill>
                <a:latin typeface="+mj-ea"/>
                <a:ea typeface="+mj-ea"/>
                <a:cs typeface="+mj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965" y="1287145"/>
            <a:ext cx="10968990" cy="49625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Bold" panose="000008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10"/>
          <p:cNvSpPr/>
          <p:nvPr>
            <p:custDataLst>
              <p:tags r:id="rId1"/>
            </p:custDataLst>
          </p:nvPr>
        </p:nvSpPr>
        <p:spPr>
          <a:xfrm>
            <a:off x="5321300" y="2540"/>
            <a:ext cx="6870700" cy="6855460"/>
          </a:xfrm>
          <a:prstGeom prst="rect">
            <a:avLst/>
          </a:pr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Bold" panose="00000800000000000000" charset="-122"/>
            </a:endParaRPr>
          </a:p>
        </p:txBody>
      </p:sp>
      <p:sp>
        <p:nvSpPr>
          <p:cNvPr id="1048700" name="矩形 9"/>
          <p:cNvSpPr/>
          <p:nvPr>
            <p:custDataLst>
              <p:tags r:id="rId2"/>
            </p:custDataLst>
          </p:nvPr>
        </p:nvSpPr>
        <p:spPr>
          <a:xfrm>
            <a:off x="0" y="-6985"/>
            <a:ext cx="6870700" cy="6855460"/>
          </a:xfrm>
          <a:prstGeom prst="rect">
            <a:avLst/>
          </a:pr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Bold" panose="00000800000000000000" charset="-122"/>
            </a:endParaRPr>
          </a:p>
        </p:txBody>
      </p:sp>
      <p:sp>
        <p:nvSpPr>
          <p:cNvPr id="1048702" name="矩形: 单圆角 3"/>
          <p:cNvSpPr/>
          <p:nvPr>
            <p:custDataLst>
              <p:tags r:id="rId3"/>
            </p:custDataLst>
          </p:nvPr>
        </p:nvSpPr>
        <p:spPr>
          <a:xfrm flipH="1">
            <a:off x="5500252" y="605790"/>
            <a:ext cx="6691745" cy="6252209"/>
          </a:xfrm>
          <a:prstGeom prst="round1Rect">
            <a:avLst>
              <a:gd name="adj" fmla="val 22727"/>
            </a:avLst>
          </a:prstGeom>
          <a:solidFill>
            <a:schemeClr val="accent1">
              <a:lumMod val="75000"/>
            </a:schemeClr>
          </a:solidFill>
          <a:ln>
            <a:solidFill>
              <a:srgbClr val="000000">
                <a:alpha val="0"/>
              </a:srgb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704" name="矩形 7"/>
          <p:cNvSpPr/>
          <p:nvPr>
            <p:custDataLst>
              <p:tags r:id="rId4"/>
            </p:custDataLst>
          </p:nvPr>
        </p:nvSpPr>
        <p:spPr>
          <a:xfrm>
            <a:off x="634365" y="2066290"/>
            <a:ext cx="11028045" cy="4107815"/>
          </a:xfrm>
          <a:prstGeom prst="rect">
            <a:avLst/>
          </a:prstGeom>
          <a:solidFill>
            <a:schemeClr val="l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027555" y="1231900"/>
            <a:ext cx="5806440" cy="6362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0" normalizeH="0" baseline="0" noProof="1">
                <a:solidFill>
                  <a:schemeClr val="accent6"/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8" name="标题"/>
          <p:cNvSpPr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760095" y="866140"/>
            <a:ext cx="1266825" cy="10020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1" i="0" u="none" strike="noStrike" kern="57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31" descr="水上有桥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6" name="矩形: 圆角 32"/>
          <p:cNvSpPr/>
          <p:nvPr>
            <p:custDataLst>
              <p:tags r:id="rId3"/>
            </p:custDataLst>
          </p:nvPr>
        </p:nvSpPr>
        <p:spPr>
          <a:xfrm flipH="1">
            <a:off x="0" y="0"/>
            <a:ext cx="12191365" cy="6858635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57000"/>
                </a:schemeClr>
              </a:gs>
            </a:gsLst>
            <a:lin ang="0" scaled="0"/>
          </a:gradFill>
          <a:ln w="0"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718" name="节编号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>
            <a:off x="4110990" y="1695450"/>
            <a:ext cx="6703695" cy="108775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6"/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4110990" y="2783205"/>
            <a:ext cx="6703695" cy="14865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57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矩形: 单圆角 1"/>
          <p:cNvSpPr/>
          <p:nvPr>
            <p:custDataLst>
              <p:tags r:id="rId6"/>
            </p:custDataLst>
          </p:nvPr>
        </p:nvSpPr>
        <p:spPr>
          <a:xfrm>
            <a:off x="0" y="6283325"/>
            <a:ext cx="6132195" cy="574675"/>
          </a:xfrm>
          <a:prstGeom prst="round1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724" name="矩形 73"/>
          <p:cNvSpPr/>
          <p:nvPr>
            <p:custDataLst>
              <p:tags r:id="rId7"/>
            </p:custDataLst>
          </p:nvPr>
        </p:nvSpPr>
        <p:spPr>
          <a:xfrm>
            <a:off x="0" y="6282690"/>
            <a:ext cx="914400" cy="57467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11600" y="1501200"/>
            <a:ext cx="5176800" cy="47484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Bold" panose="000008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Bold" panose="000008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任意多边形: 形状 65"/>
          <p:cNvSpPr/>
          <p:nvPr>
            <p:custDataLst>
              <p:tags r:id="rId3"/>
            </p:custDataLst>
          </p:nvPr>
        </p:nvSpPr>
        <p:spPr>
          <a:xfrm flipV="1">
            <a:off x="-3175" y="0"/>
            <a:ext cx="12192000" cy="1108710"/>
          </a:xfrm>
          <a:custGeom>
            <a:gdLst>
              <a:gd name="connsiteX0" fmla="*/ 0 w 12192000"/>
              <a:gd name="connsiteY0" fmla="*/ 0 h 5373687"/>
              <a:gd name="connsiteX1" fmla="*/ 12192000 w 12192000"/>
              <a:gd name="connsiteY1" fmla="*/ 0 h 5373687"/>
              <a:gd name="connsiteX2" fmla="*/ 12192000 w 12192000"/>
              <a:gd name="connsiteY2" fmla="*/ 5373687 h 5373687"/>
              <a:gd name="connsiteX3" fmla="*/ 0 w 12192000"/>
              <a:gd name="connsiteY3" fmla="*/ 5373687 h 53736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373687">
                <a:moveTo>
                  <a:pt x="0" y="0"/>
                </a:moveTo>
                <a:lnTo>
                  <a:pt x="12192000" y="0"/>
                </a:lnTo>
                <a:lnTo>
                  <a:pt x="12192000" y="5373687"/>
                </a:lnTo>
                <a:lnTo>
                  <a:pt x="0" y="5373687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0">
              <a:solidFill>
                <a:schemeClr val="lt1"/>
              </a:solidFill>
              <a:latin typeface="+mj-ea"/>
              <a:ea typeface="+mj-ea"/>
              <a:cs typeface="MiSans Bold" panose="00000800000000000000" charset="-122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262255"/>
            <a:ext cx="10969625" cy="6851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6"/>
                </a:solidFill>
                <a:latin typeface="+mj-ea"/>
                <a:ea typeface="+mj-ea"/>
                <a:cs typeface="+mj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Bold" panose="000008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065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 Bold" panose="000008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Bold" panose="000008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330" y="1396365"/>
            <a:ext cx="5342255" cy="4318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 Bold" panose="000008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4" name="任意多边形: 形状 65"/>
          <p:cNvSpPr/>
          <p:nvPr>
            <p:custDataLst>
              <p:tags r:id="rId5"/>
            </p:custDataLst>
          </p:nvPr>
        </p:nvSpPr>
        <p:spPr>
          <a:xfrm flipV="1">
            <a:off x="-3175" y="0"/>
            <a:ext cx="12192000" cy="1108710"/>
          </a:xfrm>
          <a:custGeom>
            <a:gdLst>
              <a:gd name="connsiteX0" fmla="*/ 0 w 12192000"/>
              <a:gd name="connsiteY0" fmla="*/ 0 h 5373687"/>
              <a:gd name="connsiteX1" fmla="*/ 12192000 w 12192000"/>
              <a:gd name="connsiteY1" fmla="*/ 0 h 5373687"/>
              <a:gd name="connsiteX2" fmla="*/ 12192000 w 12192000"/>
              <a:gd name="connsiteY2" fmla="*/ 5373687 h 5373687"/>
              <a:gd name="connsiteX3" fmla="*/ 0 w 12192000"/>
              <a:gd name="connsiteY3" fmla="*/ 5373687 h 53736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373687">
                <a:moveTo>
                  <a:pt x="0" y="0"/>
                </a:moveTo>
                <a:lnTo>
                  <a:pt x="12192000" y="0"/>
                </a:lnTo>
                <a:lnTo>
                  <a:pt x="12192000" y="5373687"/>
                </a:lnTo>
                <a:lnTo>
                  <a:pt x="0" y="5373687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75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262255"/>
            <a:ext cx="10969625" cy="6851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6"/>
                </a:solidFill>
                <a:latin typeface="+mj-ea"/>
                <a:ea typeface="+mj-ea"/>
                <a:cs typeface="+mj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任意多边形: 形状 65"/>
          <p:cNvSpPr/>
          <p:nvPr>
            <p:custDataLst>
              <p:tags r:id="rId1"/>
            </p:custDataLst>
          </p:nvPr>
        </p:nvSpPr>
        <p:spPr>
          <a:xfrm flipV="1">
            <a:off x="-3175" y="0"/>
            <a:ext cx="12192000" cy="1108710"/>
          </a:xfrm>
          <a:custGeom>
            <a:gdLst>
              <a:gd name="connsiteX0" fmla="*/ 0 w 12192000"/>
              <a:gd name="connsiteY0" fmla="*/ 0 h 5373687"/>
              <a:gd name="connsiteX1" fmla="*/ 12192000 w 12192000"/>
              <a:gd name="connsiteY1" fmla="*/ 0 h 5373687"/>
              <a:gd name="connsiteX2" fmla="*/ 12192000 w 12192000"/>
              <a:gd name="connsiteY2" fmla="*/ 5373687 h 5373687"/>
              <a:gd name="connsiteX3" fmla="*/ 0 w 12192000"/>
              <a:gd name="connsiteY3" fmla="*/ 5373687 h 53736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373687">
                <a:moveTo>
                  <a:pt x="0" y="0"/>
                </a:moveTo>
                <a:lnTo>
                  <a:pt x="12192000" y="0"/>
                </a:lnTo>
                <a:lnTo>
                  <a:pt x="12192000" y="5373687"/>
                </a:lnTo>
                <a:lnTo>
                  <a:pt x="0" y="5373687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262255"/>
            <a:ext cx="10969625" cy="6851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6"/>
                </a:solidFill>
                <a:latin typeface="+mj-ea"/>
                <a:ea typeface="+mj-ea"/>
                <a:cs typeface="+mj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任意多边形 7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6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0801">
                <a:moveTo>
                  <a:pt x="368" y="357"/>
                </a:moveTo>
                <a:lnTo>
                  <a:pt x="368" y="10497"/>
                </a:lnTo>
                <a:lnTo>
                  <a:pt x="18881" y="10497"/>
                </a:lnTo>
                <a:lnTo>
                  <a:pt x="18881" y="357"/>
                </a:lnTo>
                <a:lnTo>
                  <a:pt x="368" y="357"/>
                </a:lnTo>
                <a:close/>
                <a:moveTo>
                  <a:pt x="0" y="0"/>
                </a:moveTo>
                <a:lnTo>
                  <a:pt x="19200" y="0"/>
                </a:lnTo>
                <a:lnTo>
                  <a:pt x="19200" y="10801"/>
                </a:lnTo>
                <a:lnTo>
                  <a:pt x="0" y="1080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6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0801">
                <a:moveTo>
                  <a:pt x="368" y="357"/>
                </a:moveTo>
                <a:lnTo>
                  <a:pt x="368" y="10497"/>
                </a:lnTo>
                <a:lnTo>
                  <a:pt x="18881" y="10497"/>
                </a:lnTo>
                <a:lnTo>
                  <a:pt x="18881" y="357"/>
                </a:lnTo>
                <a:lnTo>
                  <a:pt x="368" y="357"/>
                </a:lnTo>
                <a:close/>
                <a:moveTo>
                  <a:pt x="0" y="0"/>
                </a:moveTo>
                <a:lnTo>
                  <a:pt x="19200" y="0"/>
                </a:lnTo>
                <a:lnTo>
                  <a:pt x="19200" y="10801"/>
                </a:lnTo>
                <a:lnTo>
                  <a:pt x="0" y="1080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591185"/>
            <a:ext cx="10968990" cy="5665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Bold" panose="000008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任意多边形: 形状 65"/>
          <p:cNvSpPr/>
          <p:nvPr>
            <p:custDataLst>
              <p:tags r:id="rId1"/>
            </p:custDataLst>
          </p:nvPr>
        </p:nvSpPr>
        <p:spPr>
          <a:xfrm flipV="1">
            <a:off x="0" y="0"/>
            <a:ext cx="12192000" cy="1287145"/>
          </a:xfrm>
          <a:custGeom>
            <a:gdLst>
              <a:gd name="connsiteX0" fmla="*/ 0 w 12192000"/>
              <a:gd name="connsiteY0" fmla="*/ 0 h 5373687"/>
              <a:gd name="connsiteX1" fmla="*/ 12192000 w 12192000"/>
              <a:gd name="connsiteY1" fmla="*/ 0 h 5373687"/>
              <a:gd name="connsiteX2" fmla="*/ 12192000 w 12192000"/>
              <a:gd name="connsiteY2" fmla="*/ 5373687 h 5373687"/>
              <a:gd name="connsiteX3" fmla="*/ 0 w 12192000"/>
              <a:gd name="connsiteY3" fmla="*/ 5373687 h 53736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373687">
                <a:moveTo>
                  <a:pt x="0" y="0"/>
                </a:moveTo>
                <a:lnTo>
                  <a:pt x="12192000" y="0"/>
                </a:lnTo>
                <a:lnTo>
                  <a:pt x="12192000" y="5373687"/>
                </a:lnTo>
                <a:lnTo>
                  <a:pt x="0" y="5373687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794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845820"/>
            <a:ext cx="10969625" cy="33210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7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160655"/>
            <a:ext cx="10969625" cy="68516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6"/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水上有桥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矩形: 圆角 65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57000"/>
                </a:schemeClr>
              </a:gs>
            </a:gsLst>
            <a:lin ang="0" scaled="0"/>
          </a:gradFill>
          <a:ln w="0"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806" name="矩形: 单圆角 1"/>
          <p:cNvSpPr/>
          <p:nvPr>
            <p:custDataLst>
              <p:tags r:id="rId4"/>
            </p:custDataLst>
          </p:nvPr>
        </p:nvSpPr>
        <p:spPr>
          <a:xfrm flipH="1">
            <a:off x="6059805" y="6283325"/>
            <a:ext cx="6132195" cy="574675"/>
          </a:xfrm>
          <a:prstGeom prst="round1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808" name="矩形 73"/>
          <p:cNvSpPr/>
          <p:nvPr>
            <p:custDataLst>
              <p:tags r:id="rId5"/>
            </p:custDataLst>
          </p:nvPr>
        </p:nvSpPr>
        <p:spPr>
          <a:xfrm>
            <a:off x="11277600" y="6282690"/>
            <a:ext cx="914400" cy="57467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964565" y="1458595"/>
            <a:ext cx="7907655" cy="25647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1" i="0" u="none" strike="noStrike" kern="57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>
              <a:lnSpc>
                <a:spcPct val="9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12" name="署名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964565" y="4258800"/>
            <a:ext cx="2172970" cy="478790"/>
          </a:xfrm>
          <a:prstGeom prst="roundRect">
            <a:avLst>
              <a:gd name="adj" fmla="val 50000"/>
            </a:avLst>
          </a:prstGeom>
          <a:noFill/>
          <a:ln w="12700">
            <a:solidFill>
              <a:schemeClr val="accent6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65"/>
          <p:cNvSpPr/>
          <p:nvPr>
            <p:custDataLst>
              <p:tags r:id="rId12"/>
            </p:custDataLst>
          </p:nvPr>
        </p:nvSpPr>
        <p:spPr>
          <a:xfrm flipV="1">
            <a:off x="-3175" y="0"/>
            <a:ext cx="12192000" cy="1108710"/>
          </a:xfrm>
          <a:custGeom>
            <a:gdLst>
              <a:gd name="connsiteX0" fmla="*/ 0 w 12192000"/>
              <a:gd name="connsiteY0" fmla="*/ 0 h 5373687"/>
              <a:gd name="connsiteX1" fmla="*/ 12192000 w 12192000"/>
              <a:gd name="connsiteY1" fmla="*/ 0 h 5373687"/>
              <a:gd name="connsiteX2" fmla="*/ 12192000 w 12192000"/>
              <a:gd name="connsiteY2" fmla="*/ 5373687 h 5373687"/>
              <a:gd name="connsiteX3" fmla="*/ 0 w 12192000"/>
              <a:gd name="connsiteY3" fmla="*/ 5373687 h 53736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373687">
                <a:moveTo>
                  <a:pt x="0" y="0"/>
                </a:moveTo>
                <a:lnTo>
                  <a:pt x="12192000" y="0"/>
                </a:lnTo>
                <a:lnTo>
                  <a:pt x="12192000" y="5373687"/>
                </a:lnTo>
                <a:lnTo>
                  <a:pt x="0" y="5373687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29" y="1209675"/>
            <a:ext cx="10969625" cy="4967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28" y="240717"/>
            <a:ext cx="10969625" cy="7047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00CC99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553" r:id="rId2"/>
    <p:sldLayoutId id="2147488554" r:id="rId3"/>
    <p:sldLayoutId id="2147488555" r:id="rId4"/>
    <p:sldLayoutId id="2147488556" r:id="rId5"/>
    <p:sldLayoutId id="2147488557" r:id="rId6"/>
    <p:sldLayoutId id="2147488558" r:id="rId7"/>
    <p:sldLayoutId id="2147488559" r:id="rId8"/>
    <p:sldLayoutId id="2147488560" r:id="rId9"/>
    <p:sldLayoutId id="2147488561" r:id="rId10"/>
    <p:sldLayoutId id="214748856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6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Bold" panose="000008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Bold" panose="00000800000000000000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Bold" panose="00000800000000000000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Bold" panose="00000800000000000000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Bold" panose="000008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26" Type="http://schemas.openxmlformats.org/officeDocument/2006/relationships/tags" Target="../tags/tag114.xml" /><Relationship Id="rId27" Type="http://schemas.openxmlformats.org/officeDocument/2006/relationships/tags" Target="../tags/tag115.xml" /><Relationship Id="rId28" Type="http://schemas.openxmlformats.org/officeDocument/2006/relationships/tags" Target="../tags/tag116.xml" /><Relationship Id="rId29" Type="http://schemas.openxmlformats.org/officeDocument/2006/relationships/tags" Target="../tags/tag117.xml" /><Relationship Id="rId3" Type="http://schemas.openxmlformats.org/officeDocument/2006/relationships/tags" Target="../tags/tag91.xml" /><Relationship Id="rId30" Type="http://schemas.openxmlformats.org/officeDocument/2006/relationships/tags" Target="../tags/tag118.xml" /><Relationship Id="rId31" Type="http://schemas.openxmlformats.org/officeDocument/2006/relationships/tags" Target="../tags/tag119.xml" /><Relationship Id="rId32" Type="http://schemas.openxmlformats.org/officeDocument/2006/relationships/tags" Target="../tags/tag120.xml" /><Relationship Id="rId33" Type="http://schemas.openxmlformats.org/officeDocument/2006/relationships/tags" Target="../tags/tag121.xml" /><Relationship Id="rId34" Type="http://schemas.openxmlformats.org/officeDocument/2006/relationships/tags" Target="../tags/tag122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20" Type="http://schemas.openxmlformats.org/officeDocument/2006/relationships/tags" Target="../tags/tag272.xml" /><Relationship Id="rId21" Type="http://schemas.openxmlformats.org/officeDocument/2006/relationships/tags" Target="../tags/tag273.xml" /><Relationship Id="rId22" Type="http://schemas.openxmlformats.org/officeDocument/2006/relationships/tags" Target="../tags/tag274.xml" /><Relationship Id="rId23" Type="http://schemas.openxmlformats.org/officeDocument/2006/relationships/tags" Target="../tags/tag275.xml" /><Relationship Id="rId24" Type="http://schemas.openxmlformats.org/officeDocument/2006/relationships/tags" Target="../tags/tag276.xml" /><Relationship Id="rId25" Type="http://schemas.openxmlformats.org/officeDocument/2006/relationships/tags" Target="../tags/tag277.xml" /><Relationship Id="rId26" Type="http://schemas.openxmlformats.org/officeDocument/2006/relationships/tags" Target="../tags/tag278.xml" /><Relationship Id="rId27" Type="http://schemas.openxmlformats.org/officeDocument/2006/relationships/tags" Target="../tags/tag279.xml" /><Relationship Id="rId28" Type="http://schemas.openxmlformats.org/officeDocument/2006/relationships/tags" Target="../tags/tag280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9.xml" /><Relationship Id="rId3" Type="http://schemas.openxmlformats.org/officeDocument/2006/relationships/tags" Target="../tags/tag310.xml" /><Relationship Id="rId4" Type="http://schemas.openxmlformats.org/officeDocument/2006/relationships/tags" Target="../tags/tag311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22332121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系统功能验收与评估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  <p:sp>
        <p:nvSpPr>
          <p:cNvPr id="1048652" name="文本占位符 6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BUSINESS SCHEDULE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40" name="标题 11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序号"/>
          <p:cNvSpPr txBox="1"/>
          <p:nvPr>
            <p:custDataLst>
              <p:tags r:id="rId5"/>
            </p:custDataLst>
          </p:nvPr>
        </p:nvSpPr>
        <p:spPr>
          <a:xfrm>
            <a:off x="926465" y="2423795"/>
            <a:ext cx="1301115" cy="748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000">
                <a:ln>
                  <a:noFill/>
                </a:ln>
                <a:solidFill>
                  <a:schemeClr val="accent1"/>
                </a:solidFill>
                <a:latin typeface="+mj-lt"/>
                <a:ea typeface="+mj-lt"/>
                <a:cs typeface="MiSans Bold" panose="00000800000000000000" charset="-122"/>
                <a:sym typeface="+mn-ea"/>
              </a:rPr>
              <a:t>01</a:t>
            </a:r>
            <a:endParaRPr lang="en-US" altLang="zh-CN" sz="4000">
              <a:ln>
                <a:noFill/>
              </a:ln>
              <a:solidFill>
                <a:schemeClr val="accent1"/>
              </a:solidFill>
              <a:latin typeface="+mj-lt"/>
              <a:ea typeface="+mj-lt"/>
              <a:cs typeface="MiSans Bold" panose="00000800000000000000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6"/>
            </p:custDataLst>
          </p:nvPr>
        </p:nvSpPr>
        <p:spPr>
          <a:xfrm>
            <a:off x="927100" y="3413760"/>
            <a:ext cx="1301115" cy="189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accent1"/>
                </a:solidFill>
                <a:latin typeface="MiSans Light" panose="00000400000000000000" pitchFamily="2" charset="-122"/>
                <a:ea typeface="+mj-ea"/>
                <a:cs typeface="MiSans Bold" panose="00000800000000000000" charset="-122"/>
                <a:sym typeface="+mn-ea"/>
              </a:rPr>
              <a:t>添加</a:t>
            </a:r>
            <a:endParaRPr lang="zh-CN" altLang="en-US" sz="2400">
              <a:solidFill>
                <a:schemeClr val="accent1"/>
              </a:solidFill>
              <a:latin typeface="MiSans Light" panose="00000400000000000000" pitchFamily="2" charset="-122"/>
              <a:ea typeface="+mj-ea"/>
              <a:cs typeface="MiSans Bold" panose="00000800000000000000" charset="-122"/>
              <a:sym typeface="+mn-ea"/>
            </a:endParaRPr>
          </a:p>
          <a:p>
            <a:r>
              <a:rPr lang="zh-CN" altLang="en-US" sz="2400">
                <a:solidFill>
                  <a:schemeClr val="accent1"/>
                </a:solidFill>
                <a:latin typeface="MiSans Light" panose="00000400000000000000" pitchFamily="2" charset="-122"/>
                <a:ea typeface="+mj-ea"/>
                <a:cs typeface="MiSans Bold" panose="00000800000000000000" charset="-122"/>
                <a:sym typeface="+mn-ea"/>
              </a:rPr>
              <a:t>目录标题</a:t>
            </a:r>
            <a:endParaRPr lang="zh-CN" altLang="en-US" sz="2400">
              <a:solidFill>
                <a:schemeClr val="accent1"/>
              </a:solidFill>
              <a:latin typeface="MiSans Light" panose="00000400000000000000" pitchFamily="2" charset="-122"/>
              <a:ea typeface="+mj-ea"/>
              <a:cs typeface="MiSans Bold" panose="00000800000000000000" charset="-122"/>
              <a:sym typeface="+mn-ea"/>
            </a:endParaRPr>
          </a:p>
        </p:txBody>
      </p:sp>
      <p:cxnSp>
        <p:nvCxnSpPr>
          <p:cNvPr id="3145729" name="直接连接符 22"/>
          <p:cNvCxnSpPr/>
          <p:nvPr>
            <p:custDataLst>
              <p:tags r:id="rId7"/>
            </p:custDataLst>
          </p:nvPr>
        </p:nvCxnSpPr>
        <p:spPr>
          <a:xfrm flipH="1">
            <a:off x="2531745" y="2506980"/>
            <a:ext cx="0" cy="3577590"/>
          </a:xfrm>
          <a:prstGeom prst="line">
            <a:avLst/>
          </a:prstGeom>
          <a:ln>
            <a:solidFill>
              <a:schemeClr val="dk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6" name="椭圆 10"/>
          <p:cNvSpPr/>
          <p:nvPr>
            <p:custDataLst>
              <p:tags r:id="rId8"/>
            </p:custDataLst>
          </p:nvPr>
        </p:nvSpPr>
        <p:spPr>
          <a:xfrm>
            <a:off x="898525" y="5569585"/>
            <a:ext cx="331470" cy="331470"/>
          </a:xfrm>
          <a:prstGeom prst="ellipse">
            <a:avLst/>
          </a:prstGeom>
          <a:noFill/>
          <a:ln>
            <a:solidFill>
              <a:schemeClr val="accent2">
                <a:alpha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cxnSp>
        <p:nvCxnSpPr>
          <p:cNvPr id="3145731" name="直接箭头连接符 21"/>
          <p:cNvCxnSpPr/>
          <p:nvPr>
            <p:custDataLst>
              <p:tags r:id="rId9"/>
            </p:custDataLst>
          </p:nvPr>
        </p:nvCxnSpPr>
        <p:spPr>
          <a:xfrm>
            <a:off x="953770" y="5742305"/>
            <a:ext cx="213995" cy="0"/>
          </a:xfrm>
          <a:prstGeom prst="straightConnector1">
            <a:avLst/>
          </a:prstGeom>
          <a:ln>
            <a:solidFill>
              <a:schemeClr val="accent1">
                <a:alpha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序号"/>
          <p:cNvSpPr txBox="1"/>
          <p:nvPr>
            <p:custDataLst>
              <p:tags r:id="rId10"/>
            </p:custDataLst>
          </p:nvPr>
        </p:nvSpPr>
        <p:spPr>
          <a:xfrm>
            <a:off x="2762885" y="2423795"/>
            <a:ext cx="1301115" cy="748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000">
                <a:ln>
                  <a:noFill/>
                </a:ln>
                <a:solidFill>
                  <a:schemeClr val="accent1"/>
                </a:solidFill>
                <a:latin typeface="+mj-lt"/>
                <a:ea typeface="+mj-lt"/>
                <a:cs typeface="MiSans Bold" panose="00000800000000000000" charset="-122"/>
                <a:sym typeface="+mn-ea"/>
              </a:rPr>
              <a:t>02</a:t>
            </a:r>
            <a:endParaRPr lang="en-US" altLang="zh-CN" sz="4000">
              <a:ln>
                <a:noFill/>
              </a:ln>
              <a:solidFill>
                <a:schemeClr val="accent1"/>
              </a:solidFill>
              <a:latin typeface="+mj-lt"/>
              <a:ea typeface="+mj-lt"/>
              <a:cs typeface="MiSans Bold" panose="00000800000000000000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11"/>
            </p:custDataLst>
          </p:nvPr>
        </p:nvSpPr>
        <p:spPr>
          <a:xfrm>
            <a:off x="2763520" y="3413760"/>
            <a:ext cx="1301115" cy="189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accent1"/>
                </a:solidFill>
                <a:latin typeface="MiSans Light" panose="00000400000000000000" pitchFamily="2" charset="-122"/>
                <a:ea typeface="+mj-ea"/>
                <a:cs typeface="MiSans Bold" panose="00000800000000000000" charset="-122"/>
                <a:sym typeface="+mn-ea"/>
              </a:rPr>
              <a:t>验收准备</a:t>
            </a:r>
            <a:endParaRPr lang="zh-CN" altLang="en-US" sz="2400">
              <a:solidFill>
                <a:schemeClr val="accent1"/>
              </a:solidFill>
              <a:latin typeface="MiSans Light" panose="00000400000000000000" pitchFamily="2" charset="-122"/>
              <a:ea typeface="+mj-ea"/>
              <a:cs typeface="MiSans Bold" panose="00000800000000000000" charset="-122"/>
              <a:sym typeface="+mn-ea"/>
            </a:endParaRPr>
          </a:p>
        </p:txBody>
      </p:sp>
      <p:cxnSp>
        <p:nvCxnSpPr>
          <p:cNvPr id="3145733" name="直接连接符 8"/>
          <p:cNvCxnSpPr/>
          <p:nvPr>
            <p:custDataLst>
              <p:tags r:id="rId12"/>
            </p:custDataLst>
          </p:nvPr>
        </p:nvCxnSpPr>
        <p:spPr>
          <a:xfrm flipH="1">
            <a:off x="4368165" y="2506980"/>
            <a:ext cx="0" cy="3577590"/>
          </a:xfrm>
          <a:prstGeom prst="line">
            <a:avLst/>
          </a:prstGeom>
          <a:ln>
            <a:solidFill>
              <a:schemeClr val="dk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2" name="椭圆 19"/>
          <p:cNvSpPr/>
          <p:nvPr>
            <p:custDataLst>
              <p:tags r:id="rId13"/>
            </p:custDataLst>
          </p:nvPr>
        </p:nvSpPr>
        <p:spPr>
          <a:xfrm>
            <a:off x="2734945" y="5569585"/>
            <a:ext cx="331470" cy="331470"/>
          </a:xfrm>
          <a:prstGeom prst="ellipse">
            <a:avLst/>
          </a:prstGeom>
          <a:noFill/>
          <a:ln>
            <a:solidFill>
              <a:schemeClr val="accent2">
                <a:alpha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cxnSp>
        <p:nvCxnSpPr>
          <p:cNvPr id="3145735" name="直接箭头连接符 20"/>
          <p:cNvCxnSpPr/>
          <p:nvPr>
            <p:custDataLst>
              <p:tags r:id="rId14"/>
            </p:custDataLst>
          </p:nvPr>
        </p:nvCxnSpPr>
        <p:spPr>
          <a:xfrm>
            <a:off x="2790190" y="5742305"/>
            <a:ext cx="213995" cy="0"/>
          </a:xfrm>
          <a:prstGeom prst="straightConnector1">
            <a:avLst/>
          </a:prstGeom>
          <a:ln>
            <a:solidFill>
              <a:schemeClr val="accent1">
                <a:alpha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序号"/>
          <p:cNvSpPr txBox="1"/>
          <p:nvPr>
            <p:custDataLst>
              <p:tags r:id="rId15"/>
            </p:custDataLst>
          </p:nvPr>
        </p:nvSpPr>
        <p:spPr>
          <a:xfrm>
            <a:off x="4599305" y="2423795"/>
            <a:ext cx="1301115" cy="748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000">
                <a:ln>
                  <a:noFill/>
                </a:ln>
                <a:solidFill>
                  <a:schemeClr val="accent1"/>
                </a:solidFill>
                <a:latin typeface="+mj-lt"/>
                <a:ea typeface="+mj-lt"/>
                <a:cs typeface="MiSans Bold" panose="00000800000000000000" charset="-122"/>
                <a:sym typeface="+mn-ea"/>
              </a:rPr>
              <a:t>03</a:t>
            </a:r>
            <a:endParaRPr lang="en-US" altLang="zh-CN" sz="4000">
              <a:ln>
                <a:noFill/>
              </a:ln>
              <a:solidFill>
                <a:schemeClr val="accent1"/>
              </a:solidFill>
              <a:latin typeface="+mj-lt"/>
              <a:ea typeface="+mj-lt"/>
              <a:cs typeface="MiSans Bold" panose="00000800000000000000" charset="-122"/>
              <a:sym typeface="+mn-ea"/>
            </a:endParaRPr>
          </a:p>
        </p:txBody>
      </p:sp>
      <p:sp>
        <p:nvSpPr>
          <p:cNvPr id="1048856" name="标题"/>
          <p:cNvSpPr txBox="1"/>
          <p:nvPr>
            <p:custDataLst>
              <p:tags r:id="rId16"/>
            </p:custDataLst>
          </p:nvPr>
        </p:nvSpPr>
        <p:spPr>
          <a:xfrm>
            <a:off x="4599940" y="3413760"/>
            <a:ext cx="1301115" cy="189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accent1"/>
                </a:solidFill>
                <a:latin typeface="MiSans Light" panose="00000400000000000000" pitchFamily="2" charset="-122"/>
                <a:ea typeface="+mj-ea"/>
                <a:cs typeface="MiSans Bold" panose="00000800000000000000" charset="-122"/>
                <a:sym typeface="+mn-ea"/>
              </a:rPr>
              <a:t>功能测试</a:t>
            </a:r>
            <a:endParaRPr lang="zh-CN" altLang="en-US" sz="2400">
              <a:solidFill>
                <a:schemeClr val="accent1"/>
              </a:solidFill>
              <a:latin typeface="MiSans Light" panose="00000400000000000000" pitchFamily="2" charset="-122"/>
              <a:ea typeface="+mj-ea"/>
              <a:cs typeface="MiSans Bold" panose="00000800000000000000" charset="-122"/>
              <a:sym typeface="+mn-ea"/>
            </a:endParaRPr>
          </a:p>
        </p:txBody>
      </p:sp>
      <p:cxnSp>
        <p:nvCxnSpPr>
          <p:cNvPr id="3145737" name="直接连接符 29"/>
          <p:cNvCxnSpPr/>
          <p:nvPr>
            <p:custDataLst>
              <p:tags r:id="rId17"/>
            </p:custDataLst>
          </p:nvPr>
        </p:nvCxnSpPr>
        <p:spPr>
          <a:xfrm flipH="1">
            <a:off x="6204585" y="2506980"/>
            <a:ext cx="0" cy="3577590"/>
          </a:xfrm>
          <a:prstGeom prst="line">
            <a:avLst/>
          </a:prstGeom>
          <a:ln>
            <a:solidFill>
              <a:schemeClr val="dk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椭圆 34"/>
          <p:cNvSpPr/>
          <p:nvPr>
            <p:custDataLst>
              <p:tags r:id="rId18"/>
            </p:custDataLst>
          </p:nvPr>
        </p:nvSpPr>
        <p:spPr>
          <a:xfrm>
            <a:off x="4571365" y="5569585"/>
            <a:ext cx="331470" cy="331470"/>
          </a:xfrm>
          <a:prstGeom prst="ellipse">
            <a:avLst/>
          </a:prstGeom>
          <a:noFill/>
          <a:ln>
            <a:solidFill>
              <a:schemeClr val="accent2">
                <a:alpha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9"/>
            </p:custDataLst>
          </p:nvPr>
        </p:nvCxnSpPr>
        <p:spPr>
          <a:xfrm>
            <a:off x="4626610" y="5742305"/>
            <a:ext cx="213995" cy="0"/>
          </a:xfrm>
          <a:prstGeom prst="straightConnector1">
            <a:avLst/>
          </a:prstGeom>
          <a:ln>
            <a:solidFill>
              <a:schemeClr val="accent1">
                <a:alpha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0" name="序号"/>
          <p:cNvSpPr txBox="1"/>
          <p:nvPr>
            <p:custDataLst>
              <p:tags r:id="rId20"/>
            </p:custDataLst>
          </p:nvPr>
        </p:nvSpPr>
        <p:spPr>
          <a:xfrm>
            <a:off x="6435725" y="2423795"/>
            <a:ext cx="1301115" cy="748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000">
                <a:ln>
                  <a:noFill/>
                </a:ln>
                <a:solidFill>
                  <a:schemeClr val="accent1"/>
                </a:solidFill>
                <a:latin typeface="+mj-lt"/>
                <a:ea typeface="+mj-lt"/>
                <a:cs typeface="MiSans Bold" panose="00000800000000000000" charset="-122"/>
                <a:sym typeface="+mn-ea"/>
              </a:rPr>
              <a:t>04</a:t>
            </a:r>
            <a:endParaRPr lang="en-US" altLang="zh-CN" sz="4000">
              <a:ln>
                <a:noFill/>
              </a:ln>
              <a:solidFill>
                <a:schemeClr val="accent1"/>
              </a:solidFill>
              <a:latin typeface="+mj-lt"/>
              <a:ea typeface="+mj-lt"/>
              <a:cs typeface="MiSans Bold" panose="00000800000000000000" charset="-122"/>
              <a:sym typeface="+mn-ea"/>
            </a:endParaRPr>
          </a:p>
        </p:txBody>
      </p:sp>
      <p:sp>
        <p:nvSpPr>
          <p:cNvPr id="1048862" name="标题"/>
          <p:cNvSpPr txBox="1"/>
          <p:nvPr>
            <p:custDataLst>
              <p:tags r:id="rId21"/>
            </p:custDataLst>
          </p:nvPr>
        </p:nvSpPr>
        <p:spPr>
          <a:xfrm>
            <a:off x="6436360" y="3413760"/>
            <a:ext cx="1301115" cy="189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accent1"/>
                </a:solidFill>
                <a:latin typeface="MiSans Light" panose="00000400000000000000" pitchFamily="2" charset="-122"/>
                <a:ea typeface="+mj-ea"/>
                <a:cs typeface="MiSans Bold" panose="00000800000000000000" charset="-122"/>
                <a:sym typeface="+mn-ea"/>
              </a:rPr>
              <a:t>性能评估</a:t>
            </a:r>
            <a:endParaRPr lang="zh-CN" altLang="en-US" sz="2400">
              <a:solidFill>
                <a:schemeClr val="accent1"/>
              </a:solidFill>
              <a:latin typeface="MiSans Light" panose="00000400000000000000" pitchFamily="2" charset="-122"/>
              <a:ea typeface="+mj-ea"/>
              <a:cs typeface="MiSans Bold" panose="00000800000000000000" charset="-122"/>
              <a:sym typeface="+mn-ea"/>
            </a:endParaRPr>
          </a:p>
        </p:txBody>
      </p:sp>
      <p:cxnSp>
        <p:nvCxnSpPr>
          <p:cNvPr id="3145741" name="直接连接符 41"/>
          <p:cNvCxnSpPr/>
          <p:nvPr>
            <p:custDataLst>
              <p:tags r:id="rId22"/>
            </p:custDataLst>
          </p:nvPr>
        </p:nvCxnSpPr>
        <p:spPr>
          <a:xfrm flipH="1">
            <a:off x="8041005" y="2506980"/>
            <a:ext cx="0" cy="3577590"/>
          </a:xfrm>
          <a:prstGeom prst="line">
            <a:avLst/>
          </a:prstGeom>
          <a:ln>
            <a:solidFill>
              <a:schemeClr val="dk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椭圆 44"/>
          <p:cNvSpPr/>
          <p:nvPr>
            <p:custDataLst>
              <p:tags r:id="rId23"/>
            </p:custDataLst>
          </p:nvPr>
        </p:nvSpPr>
        <p:spPr>
          <a:xfrm>
            <a:off x="6407785" y="5569585"/>
            <a:ext cx="331470" cy="331470"/>
          </a:xfrm>
          <a:prstGeom prst="ellipse">
            <a:avLst/>
          </a:prstGeom>
          <a:noFill/>
          <a:ln>
            <a:solidFill>
              <a:schemeClr val="accent2">
                <a:alpha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cxnSp>
        <p:nvCxnSpPr>
          <p:cNvPr id="3145743" name="直接箭头连接符 45"/>
          <p:cNvCxnSpPr/>
          <p:nvPr>
            <p:custDataLst>
              <p:tags r:id="rId24"/>
            </p:custDataLst>
          </p:nvPr>
        </p:nvCxnSpPr>
        <p:spPr>
          <a:xfrm>
            <a:off x="6463030" y="5742305"/>
            <a:ext cx="213995" cy="0"/>
          </a:xfrm>
          <a:prstGeom prst="straightConnector1">
            <a:avLst/>
          </a:prstGeom>
          <a:ln>
            <a:solidFill>
              <a:schemeClr val="accent1">
                <a:alpha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序号"/>
          <p:cNvSpPr txBox="1"/>
          <p:nvPr>
            <p:custDataLst>
              <p:tags r:id="rId25"/>
            </p:custDataLst>
          </p:nvPr>
        </p:nvSpPr>
        <p:spPr>
          <a:xfrm>
            <a:off x="8272145" y="2423795"/>
            <a:ext cx="1301115" cy="748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000">
                <a:ln>
                  <a:noFill/>
                </a:ln>
                <a:solidFill>
                  <a:schemeClr val="accent1"/>
                </a:solidFill>
                <a:latin typeface="+mj-lt"/>
                <a:ea typeface="+mj-lt"/>
                <a:cs typeface="MiSans Bold" panose="00000800000000000000" charset="-122"/>
                <a:sym typeface="+mn-ea"/>
              </a:rPr>
              <a:t>05</a:t>
            </a:r>
            <a:endParaRPr lang="en-US" altLang="zh-CN" sz="4000">
              <a:ln>
                <a:noFill/>
              </a:ln>
              <a:solidFill>
                <a:schemeClr val="accent1"/>
              </a:solidFill>
              <a:latin typeface="+mj-lt"/>
              <a:ea typeface="+mj-lt"/>
              <a:cs typeface="MiSans Bold" panose="00000800000000000000" charset="-122"/>
              <a:sym typeface="+mn-ea"/>
            </a:endParaRPr>
          </a:p>
        </p:txBody>
      </p:sp>
      <p:sp>
        <p:nvSpPr>
          <p:cNvPr id="1048868" name="标题"/>
          <p:cNvSpPr txBox="1"/>
          <p:nvPr>
            <p:custDataLst>
              <p:tags r:id="rId26"/>
            </p:custDataLst>
          </p:nvPr>
        </p:nvSpPr>
        <p:spPr>
          <a:xfrm>
            <a:off x="8272780" y="3413760"/>
            <a:ext cx="1301115" cy="189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accent1"/>
                </a:solidFill>
                <a:latin typeface="MiSans Light" panose="00000400000000000000" pitchFamily="2" charset="-122"/>
                <a:ea typeface="+mj-ea"/>
                <a:cs typeface="MiSans Bold" panose="00000800000000000000" charset="-122"/>
                <a:sym typeface="+mn-ea"/>
              </a:rPr>
              <a:t>安全性评估</a:t>
            </a:r>
            <a:endParaRPr lang="zh-CN" altLang="en-US" sz="2400">
              <a:solidFill>
                <a:schemeClr val="accent1"/>
              </a:solidFill>
              <a:latin typeface="MiSans Light" panose="00000400000000000000" pitchFamily="2" charset="-122"/>
              <a:ea typeface="+mj-ea"/>
              <a:cs typeface="MiSans Bold" panose="00000800000000000000" charset="-122"/>
              <a:sym typeface="+mn-ea"/>
            </a:endParaRPr>
          </a:p>
        </p:txBody>
      </p:sp>
      <p:cxnSp>
        <p:nvCxnSpPr>
          <p:cNvPr id="3145745" name="直接连接符 52"/>
          <p:cNvCxnSpPr/>
          <p:nvPr>
            <p:custDataLst>
              <p:tags r:id="rId27"/>
            </p:custDataLst>
          </p:nvPr>
        </p:nvCxnSpPr>
        <p:spPr>
          <a:xfrm flipH="1">
            <a:off x="9877425" y="2506980"/>
            <a:ext cx="0" cy="3577590"/>
          </a:xfrm>
          <a:prstGeom prst="line">
            <a:avLst/>
          </a:prstGeom>
          <a:ln>
            <a:solidFill>
              <a:schemeClr val="dk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椭圆 57"/>
          <p:cNvSpPr/>
          <p:nvPr>
            <p:custDataLst>
              <p:tags r:id="rId28"/>
            </p:custDataLst>
          </p:nvPr>
        </p:nvSpPr>
        <p:spPr>
          <a:xfrm>
            <a:off x="8244205" y="5569585"/>
            <a:ext cx="331470" cy="331470"/>
          </a:xfrm>
          <a:prstGeom prst="ellipse">
            <a:avLst/>
          </a:prstGeom>
          <a:noFill/>
          <a:ln>
            <a:solidFill>
              <a:schemeClr val="accent2">
                <a:alpha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cxnSp>
        <p:nvCxnSpPr>
          <p:cNvPr id="3145747" name="直接箭头连接符 58"/>
          <p:cNvCxnSpPr/>
          <p:nvPr>
            <p:custDataLst>
              <p:tags r:id="rId29"/>
            </p:custDataLst>
          </p:nvPr>
        </p:nvCxnSpPr>
        <p:spPr>
          <a:xfrm>
            <a:off x="8299450" y="5742305"/>
            <a:ext cx="213995" cy="0"/>
          </a:xfrm>
          <a:prstGeom prst="straightConnector1">
            <a:avLst/>
          </a:prstGeom>
          <a:ln>
            <a:solidFill>
              <a:schemeClr val="accent1">
                <a:alpha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2" name="序号"/>
          <p:cNvSpPr txBox="1"/>
          <p:nvPr>
            <p:custDataLst>
              <p:tags r:id="rId30"/>
            </p:custDataLst>
          </p:nvPr>
        </p:nvSpPr>
        <p:spPr>
          <a:xfrm>
            <a:off x="10108565" y="2423795"/>
            <a:ext cx="1301115" cy="748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000">
                <a:ln>
                  <a:noFill/>
                </a:ln>
                <a:solidFill>
                  <a:schemeClr val="accent1"/>
                </a:solidFill>
                <a:latin typeface="+mj-lt"/>
                <a:ea typeface="+mj-lt"/>
                <a:cs typeface="MiSans Bold" panose="00000800000000000000" charset="-122"/>
                <a:sym typeface="+mn-ea"/>
              </a:rPr>
              <a:t>06</a:t>
            </a:r>
            <a:endParaRPr lang="en-US" altLang="zh-CN" sz="4000">
              <a:ln>
                <a:noFill/>
              </a:ln>
              <a:solidFill>
                <a:schemeClr val="accent1"/>
              </a:solidFill>
              <a:latin typeface="+mj-lt"/>
              <a:ea typeface="+mj-lt"/>
              <a:cs typeface="MiSans Bold" panose="00000800000000000000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31"/>
            </p:custDataLst>
          </p:nvPr>
        </p:nvSpPr>
        <p:spPr>
          <a:xfrm>
            <a:off x="10109200" y="3413760"/>
            <a:ext cx="1301115" cy="189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accent1"/>
                </a:solidFill>
                <a:latin typeface="MiSans Light" panose="00000400000000000000" pitchFamily="2" charset="-122"/>
                <a:ea typeface="+mj-ea"/>
                <a:cs typeface="MiSans Bold" panose="00000800000000000000" charset="-122"/>
                <a:sym typeface="+mn-ea"/>
              </a:rPr>
              <a:t>兼容性评估</a:t>
            </a:r>
            <a:endParaRPr lang="zh-CN" altLang="en-US" sz="2400">
              <a:solidFill>
                <a:schemeClr val="accent1"/>
              </a:solidFill>
              <a:latin typeface="MiSans Light" panose="00000400000000000000" pitchFamily="2" charset="-122"/>
              <a:ea typeface="+mj-ea"/>
              <a:cs typeface="MiSans Bold" panose="00000800000000000000" charset="-122"/>
              <a:sym typeface="+mn-ea"/>
            </a:endParaRPr>
          </a:p>
        </p:txBody>
      </p:sp>
      <p:sp>
        <p:nvSpPr>
          <p:cNvPr id="1048876" name="椭圆 89"/>
          <p:cNvSpPr/>
          <p:nvPr>
            <p:custDataLst>
              <p:tags r:id="rId32"/>
            </p:custDataLst>
          </p:nvPr>
        </p:nvSpPr>
        <p:spPr>
          <a:xfrm>
            <a:off x="10080625" y="5569585"/>
            <a:ext cx="331470" cy="331470"/>
          </a:xfrm>
          <a:prstGeom prst="ellipse">
            <a:avLst/>
          </a:prstGeom>
          <a:noFill/>
          <a:ln>
            <a:solidFill>
              <a:schemeClr val="accent2">
                <a:alpha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cxnSp>
        <p:nvCxnSpPr>
          <p:cNvPr id="3145749" name="直接箭头连接符 92"/>
          <p:cNvCxnSpPr/>
          <p:nvPr>
            <p:custDataLst>
              <p:tags r:id="rId33"/>
            </p:custDataLst>
          </p:nvPr>
        </p:nvCxnSpPr>
        <p:spPr>
          <a:xfrm>
            <a:off x="10135870" y="5742305"/>
            <a:ext cx="213995" cy="0"/>
          </a:xfrm>
          <a:prstGeom prst="straightConnector1">
            <a:avLst/>
          </a:prstGeom>
          <a:ln>
            <a:solidFill>
              <a:schemeClr val="accent1">
                <a:alpha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3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文本占位符 1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30" name="标题 2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文本占位符 1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80" name="标题 2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验收准备</a:t>
            </a:r>
            <a:endParaRPr lang="zh-CN" altLang="en-US"/>
          </a:p>
        </p:txBody>
      </p:sp>
    </p:spTree>
    <p:custDataLst>
      <p:tags r:id="rId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确定验收计划</a:t>
            </a:r>
            <a:endParaRPr lang="zh-CN" altLang="en-US"/>
          </a:p>
        </p:txBody>
      </p:sp>
      <p:sp>
        <p:nvSpPr>
          <p:cNvPr id="1049064" name="五边形 30"/>
          <p:cNvSpPr/>
          <p:nvPr>
            <p:custDataLst>
              <p:tags r:id="rId2"/>
            </p:custDataLst>
          </p:nvPr>
        </p:nvSpPr>
        <p:spPr>
          <a:xfrm>
            <a:off x="608965" y="3191626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燕尾形 36"/>
          <p:cNvSpPr/>
          <p:nvPr>
            <p:custDataLst>
              <p:tags r:id="rId3"/>
            </p:custDataLst>
          </p:nvPr>
        </p:nvSpPr>
        <p:spPr>
          <a:xfrm>
            <a:off x="3221007" y="3191626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燕尾形 37"/>
          <p:cNvSpPr/>
          <p:nvPr>
            <p:custDataLst>
              <p:tags r:id="rId4"/>
            </p:custDataLst>
          </p:nvPr>
        </p:nvSpPr>
        <p:spPr>
          <a:xfrm>
            <a:off x="8445091" y="3191626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燕尾形 38"/>
          <p:cNvSpPr/>
          <p:nvPr>
            <p:custDataLst>
              <p:tags r:id="rId5"/>
            </p:custDataLst>
          </p:nvPr>
        </p:nvSpPr>
        <p:spPr>
          <a:xfrm>
            <a:off x="5833049" y="3191626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文本框 3"/>
          <p:cNvSpPr txBox="1"/>
          <p:nvPr>
            <p:custDataLst>
              <p:tags r:id="rId6"/>
            </p:custDataLst>
          </p:nvPr>
        </p:nvSpPr>
        <p:spPr>
          <a:xfrm>
            <a:off x="3160200" y="4625429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制定验收计划：包括时间安排、人员分工、验收流程等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文本框 6"/>
          <p:cNvSpPr txBox="1"/>
          <p:nvPr>
            <p:custDataLst>
              <p:tags r:id="rId7"/>
            </p:custDataLst>
          </p:nvPr>
        </p:nvSpPr>
        <p:spPr>
          <a:xfrm>
            <a:off x="608965" y="1538390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明确验收目标：确定验收范围、验收标准和验收流程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7"/>
          <p:cNvSpPr txBox="1"/>
          <p:nvPr>
            <p:custDataLst>
              <p:tags r:id="rId8"/>
            </p:custDataLst>
          </p:nvPr>
        </p:nvSpPr>
        <p:spPr>
          <a:xfrm>
            <a:off x="5831287" y="1538390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准备验收资料：包括需求文档、设计文档、测试报告等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文本框 8"/>
          <p:cNvSpPr txBox="1"/>
          <p:nvPr>
            <p:custDataLst>
              <p:tags r:id="rId9"/>
            </p:custDataLst>
          </p:nvPr>
        </p:nvSpPr>
        <p:spPr>
          <a:xfrm>
            <a:off x="8442447" y="4625429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沟通协调：与项目相关人员沟通，确保验收计划顺利执行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准备验收资料</a:t>
            </a:r>
            <a:endParaRPr lang="zh-CN" altLang="en-US"/>
          </a:p>
        </p:txBody>
      </p:sp>
      <p:sp>
        <p:nvSpPr>
          <p:cNvPr id="1049120" name="任意多边形 20"/>
          <p:cNvSpPr/>
          <p:nvPr>
            <p:custDataLst>
              <p:tags r:id="rId2"/>
            </p:custDataLst>
          </p:nvPr>
        </p:nvSpPr>
        <p:spPr>
          <a:xfrm rot="2700000">
            <a:off x="945230" y="1510024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965" y="3151336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验收申请表：提交验收申请，明确验收时间、地点、人员等信息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2"/>
          <p:cNvSpPr/>
          <p:nvPr>
            <p:custDataLst>
              <p:tags r:id="rId4"/>
            </p:custDataLst>
          </p:nvPr>
        </p:nvSpPr>
        <p:spPr>
          <a:xfrm>
            <a:off x="733924" y="2794712"/>
            <a:ext cx="1635696" cy="11583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952" y="1510024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985" y="3151336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系统功能清单：列出系统功能点，包括功能名称、实现方式、验收标准等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3"/>
          <p:cNvSpPr/>
          <p:nvPr>
            <p:custDataLst>
              <p:tags r:id="rId7"/>
            </p:custDataLst>
          </p:nvPr>
        </p:nvSpPr>
        <p:spPr>
          <a:xfrm>
            <a:off x="3004943" y="2794712"/>
            <a:ext cx="1635696" cy="11583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7270" y="1510024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50302" y="3151336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测试报告：提供系统测试报告，包括测试用例、测试结果、缺陷记录等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4"/>
          <p:cNvSpPr/>
          <p:nvPr>
            <p:custDataLst>
              <p:tags r:id="rId10"/>
            </p:custDataLst>
          </p:nvPr>
        </p:nvSpPr>
        <p:spPr>
          <a:xfrm>
            <a:off x="5275963" y="2794712"/>
            <a:ext cx="1635696" cy="11583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8290" y="1510024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1322" y="3151336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用户手册：提供用户手册，包括系统功能介绍、操作指南、常见问题解答等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5"/>
          <p:cNvSpPr/>
          <p:nvPr>
            <p:custDataLst>
              <p:tags r:id="rId13"/>
            </p:custDataLst>
          </p:nvPr>
        </p:nvSpPr>
        <p:spPr>
          <a:xfrm>
            <a:off x="7546281" y="2794712"/>
            <a:ext cx="1635696" cy="11583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30011" y="1510024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2342" y="3151336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其他资料：根据项目实际情况，提供其他必要的验收资料，如系统部署文档、系统维护手册等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5"/>
          <p:cNvSpPr/>
          <p:nvPr>
            <p:custDataLst>
              <p:tags r:id="rId16"/>
            </p:custDataLst>
          </p:nvPr>
        </p:nvSpPr>
        <p:spPr>
          <a:xfrm>
            <a:off x="9817301" y="2794712"/>
            <a:ext cx="1635696" cy="11583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组建验收团队</a:t>
            </a:r>
            <a:endParaRPr lang="zh-CN" altLang="en-US"/>
          </a:p>
        </p:txBody>
      </p:sp>
      <p:sp>
        <p:nvSpPr>
          <p:cNvPr id="1049190" name="矩形 5"/>
          <p:cNvSpPr/>
          <p:nvPr>
            <p:custDataLst>
              <p:tags r:id="rId2"/>
            </p:custDataLst>
          </p:nvPr>
        </p:nvSpPr>
        <p:spPr>
          <a:xfrm>
            <a:off x="608965" y="2462575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矩形 10"/>
          <p:cNvSpPr/>
          <p:nvPr>
            <p:custDataLst>
              <p:tags r:id="rId3"/>
            </p:custDataLst>
          </p:nvPr>
        </p:nvSpPr>
        <p:spPr>
          <a:xfrm>
            <a:off x="963565" y="2456835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TextBox 2"/>
          <p:cNvSpPr txBox="1"/>
          <p:nvPr>
            <p:custDataLst>
              <p:tags r:id="rId4"/>
            </p:custDataLst>
          </p:nvPr>
        </p:nvSpPr>
        <p:spPr>
          <a:xfrm>
            <a:off x="763943" y="3035930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确定验收成员：根据项目需求和团队能力，选择合适的验收成员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6" name="矩形 6"/>
          <p:cNvSpPr/>
          <p:nvPr>
            <p:custDataLst>
              <p:tags r:id="rId5"/>
            </p:custDataLst>
          </p:nvPr>
        </p:nvSpPr>
        <p:spPr>
          <a:xfrm>
            <a:off x="3407496" y="2462575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矩形 11"/>
          <p:cNvSpPr/>
          <p:nvPr>
            <p:custDataLst>
              <p:tags r:id="rId6"/>
            </p:custDataLst>
          </p:nvPr>
        </p:nvSpPr>
        <p:spPr>
          <a:xfrm>
            <a:off x="3781228" y="2456835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TextBox 2"/>
          <p:cNvSpPr txBox="1"/>
          <p:nvPr>
            <p:custDataLst>
              <p:tags r:id="rId7"/>
            </p:custDataLst>
          </p:nvPr>
        </p:nvSpPr>
        <p:spPr>
          <a:xfrm>
            <a:off x="3561836" y="3035930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制定验收计划：明确验收目标、时间、地点和流程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2" name="矩形 33"/>
          <p:cNvSpPr/>
          <p:nvPr>
            <p:custDataLst>
              <p:tags r:id="rId8"/>
            </p:custDataLst>
          </p:nvPr>
        </p:nvSpPr>
        <p:spPr>
          <a:xfrm>
            <a:off x="6201562" y="2462575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矩形 37"/>
          <p:cNvSpPr/>
          <p:nvPr>
            <p:custDataLst>
              <p:tags r:id="rId9"/>
            </p:custDataLst>
          </p:nvPr>
        </p:nvSpPr>
        <p:spPr>
          <a:xfrm>
            <a:off x="6556162" y="2456835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TextBox 2"/>
          <p:cNvSpPr txBox="1"/>
          <p:nvPr>
            <p:custDataLst>
              <p:tags r:id="rId10"/>
            </p:custDataLst>
          </p:nvPr>
        </p:nvSpPr>
        <p:spPr>
          <a:xfrm>
            <a:off x="6356540" y="3035930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准备验收资料：收集项目相关文档、测试报告等资料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8" name="矩形 34"/>
          <p:cNvSpPr/>
          <p:nvPr>
            <p:custDataLst>
              <p:tags r:id="rId11"/>
            </p:custDataLst>
          </p:nvPr>
        </p:nvSpPr>
        <p:spPr>
          <a:xfrm>
            <a:off x="8989888" y="2462575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矩形 38"/>
          <p:cNvSpPr/>
          <p:nvPr>
            <p:custDataLst>
              <p:tags r:id="rId12"/>
            </p:custDataLst>
          </p:nvPr>
        </p:nvSpPr>
        <p:spPr>
          <a:xfrm>
            <a:off x="9363621" y="2456835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TextBox 2"/>
          <p:cNvSpPr txBox="1"/>
          <p:nvPr>
            <p:custDataLst>
              <p:tags r:id="rId13"/>
            </p:custDataLst>
          </p:nvPr>
        </p:nvSpPr>
        <p:spPr>
          <a:xfrm>
            <a:off x="9144866" y="3035930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培训验收团队：对验收团队进行项目背景、验收标准和流程的培训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制定验收标准</a:t>
            </a:r>
            <a:endParaRPr lang="zh-CN" altLang="en-US"/>
          </a:p>
        </p:txBody>
      </p:sp>
      <p:sp>
        <p:nvSpPr>
          <p:cNvPr id="10492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9353" y="1514308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500" y="4287796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8"/>
          <p:cNvSpPr/>
          <p:nvPr>
            <p:custDataLst>
              <p:tags r:id="rId4"/>
            </p:custDataLst>
          </p:nvPr>
        </p:nvSpPr>
        <p:spPr>
          <a:xfrm>
            <a:off x="6439826" y="2328155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9"/>
          <p:cNvSpPr/>
          <p:nvPr>
            <p:custDataLst>
              <p:tags r:id="rId5"/>
            </p:custDataLst>
          </p:nvPr>
        </p:nvSpPr>
        <p:spPr>
          <a:xfrm flipV="1">
            <a:off x="6312302" y="1688612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5375" y="1514949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804" y="4287796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4"/>
          <p:cNvSpPr/>
          <p:nvPr>
            <p:custDataLst>
              <p:tags r:id="rId8"/>
            </p:custDataLst>
          </p:nvPr>
        </p:nvSpPr>
        <p:spPr>
          <a:xfrm>
            <a:off x="737130" y="2328155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5"/>
          <p:cNvSpPr/>
          <p:nvPr>
            <p:custDataLst>
              <p:tags r:id="rId9"/>
            </p:custDataLst>
          </p:nvPr>
        </p:nvSpPr>
        <p:spPr>
          <a:xfrm flipV="1">
            <a:off x="608965" y="168861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7130" y="3037547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明确验收目标：确保系统功能符合需求和预期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826" y="3037547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确定验收标准：根据系统功能需求和行业标准制定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738" y="15277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526" y="4300612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1"/>
          <p:cNvSpPr/>
          <p:nvPr>
            <p:custDataLst>
              <p:tags r:id="rId14"/>
            </p:custDataLst>
          </p:nvPr>
        </p:nvSpPr>
        <p:spPr>
          <a:xfrm>
            <a:off x="3661852" y="2340330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2"/>
          <p:cNvSpPr/>
          <p:nvPr>
            <p:custDataLst>
              <p:tags r:id="rId15"/>
            </p:custDataLst>
          </p:nvPr>
        </p:nvSpPr>
        <p:spPr>
          <a:xfrm flipV="1">
            <a:off x="3534328" y="17020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685" y="1552757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473" y="4324323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25"/>
          <p:cNvSpPr/>
          <p:nvPr>
            <p:custDataLst>
              <p:tags r:id="rId18"/>
            </p:custDataLst>
          </p:nvPr>
        </p:nvSpPr>
        <p:spPr>
          <a:xfrm>
            <a:off x="9217158" y="2365323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26"/>
          <p:cNvSpPr/>
          <p:nvPr>
            <p:custDataLst>
              <p:tags r:id="rId19"/>
            </p:custDataLst>
          </p:nvPr>
        </p:nvSpPr>
        <p:spPr>
          <a:xfrm flipV="1">
            <a:off x="9090275" y="17270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799" y="307471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验收文档准备：编写验收指南、测试用例等文档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852" y="30497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制定详细的验收计划：包括时间、人员、流程等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文本占位符 1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34" name="标题 2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功能测试</a:t>
            </a:r>
            <a:endParaRPr lang="zh-CN" altLang="en-US"/>
          </a:p>
        </p:txBody>
      </p:sp>
    </p:spTree>
    <p:custDataLst>
      <p:tags r:id="rId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测试范围及内容</a:t>
            </a:r>
            <a:endParaRPr lang="zh-CN" altLang="en-US"/>
          </a:p>
        </p:txBody>
      </p:sp>
      <p:sp>
        <p:nvSpPr>
          <p:cNvPr id="1049418" name="矩形 3"/>
          <p:cNvSpPr/>
          <p:nvPr>
            <p:custDataLst>
              <p:tags r:id="rId2"/>
            </p:custDataLst>
          </p:nvPr>
        </p:nvSpPr>
        <p:spPr>
          <a:xfrm>
            <a:off x="1420901" y="1287145"/>
            <a:ext cx="9895984" cy="10880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3"/>
          <p:cNvSpPr/>
          <p:nvPr>
            <p:custDataLst>
              <p:tags r:id="rId3"/>
            </p:custDataLst>
          </p:nvPr>
        </p:nvSpPr>
        <p:spPr>
          <a:xfrm>
            <a:off x="870098" y="1287145"/>
            <a:ext cx="268376" cy="10880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4"/>
          <p:cNvSpPr txBox="1"/>
          <p:nvPr>
            <p:custDataLst>
              <p:tags r:id="rId4"/>
            </p:custDataLst>
          </p:nvPr>
        </p:nvSpPr>
        <p:spPr>
          <a:xfrm>
            <a:off x="1704247" y="1381152"/>
            <a:ext cx="9468715" cy="9000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测试范围：包括所有功能模块和子模块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39"/>
          <p:cNvSpPr/>
          <p:nvPr>
            <p:custDataLst>
              <p:tags r:id="rId5"/>
            </p:custDataLst>
          </p:nvPr>
        </p:nvSpPr>
        <p:spPr>
          <a:xfrm>
            <a:off x="1420901" y="2578752"/>
            <a:ext cx="9895984" cy="10880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5"/>
          <p:cNvSpPr/>
          <p:nvPr>
            <p:custDataLst>
              <p:tags r:id="rId6"/>
            </p:custDataLst>
          </p:nvPr>
        </p:nvSpPr>
        <p:spPr>
          <a:xfrm>
            <a:off x="870098" y="2578752"/>
            <a:ext cx="268376" cy="10880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41"/>
          <p:cNvSpPr txBox="1"/>
          <p:nvPr>
            <p:custDataLst>
              <p:tags r:id="rId7"/>
            </p:custDataLst>
          </p:nvPr>
        </p:nvSpPr>
        <p:spPr>
          <a:xfrm>
            <a:off x="1704247" y="2672759"/>
            <a:ext cx="9468715" cy="9000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测试内容：包括功能是否正常、性能是否达标、界面是否美观等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12"/>
          <p:cNvSpPr/>
          <p:nvPr>
            <p:custDataLst>
              <p:tags r:id="rId8"/>
            </p:custDataLst>
          </p:nvPr>
        </p:nvSpPr>
        <p:spPr>
          <a:xfrm>
            <a:off x="1420901" y="3870359"/>
            <a:ext cx="9895984" cy="10880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17"/>
          <p:cNvSpPr/>
          <p:nvPr>
            <p:custDataLst>
              <p:tags r:id="rId9"/>
            </p:custDataLst>
          </p:nvPr>
        </p:nvSpPr>
        <p:spPr>
          <a:xfrm>
            <a:off x="870098" y="3870359"/>
            <a:ext cx="268376" cy="10880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19"/>
          <p:cNvSpPr txBox="1"/>
          <p:nvPr>
            <p:custDataLst>
              <p:tags r:id="rId10"/>
            </p:custDataLst>
          </p:nvPr>
        </p:nvSpPr>
        <p:spPr>
          <a:xfrm>
            <a:off x="1704247" y="3964366"/>
            <a:ext cx="9468715" cy="9000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测试方法：包括黑盒测试、白盒测试、灰盒测试等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9"/>
          <p:cNvSpPr/>
          <p:nvPr>
            <p:custDataLst>
              <p:tags r:id="rId11"/>
            </p:custDataLst>
          </p:nvPr>
        </p:nvSpPr>
        <p:spPr>
          <a:xfrm>
            <a:off x="1420901" y="5161304"/>
            <a:ext cx="9895984" cy="10880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26"/>
          <p:cNvSpPr/>
          <p:nvPr>
            <p:custDataLst>
              <p:tags r:id="rId12"/>
            </p:custDataLst>
          </p:nvPr>
        </p:nvSpPr>
        <p:spPr>
          <a:xfrm>
            <a:off x="870098" y="5161304"/>
            <a:ext cx="268376" cy="10880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27"/>
          <p:cNvSpPr txBox="1"/>
          <p:nvPr>
            <p:custDataLst>
              <p:tags r:id="rId13"/>
            </p:custDataLst>
          </p:nvPr>
        </p:nvSpPr>
        <p:spPr>
          <a:xfrm>
            <a:off x="1704247" y="5255311"/>
            <a:ext cx="9468715" cy="9000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测试工具：包括自动化测试工具、性能测试工具等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测试方法与工具</a:t>
            </a:r>
            <a:endParaRPr lang="zh-CN" altLang="en-US"/>
          </a:p>
        </p:txBody>
      </p:sp>
      <p:sp>
        <p:nvSpPr>
          <p:cNvPr id="1049482" name="对角圆角矩形 15"/>
          <p:cNvSpPr/>
          <p:nvPr>
            <p:custDataLst>
              <p:tags r:id="rId2"/>
            </p:custDataLst>
          </p:nvPr>
        </p:nvSpPr>
        <p:spPr>
          <a:xfrm>
            <a:off x="1303796" y="4106058"/>
            <a:ext cx="9579484" cy="80741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对角圆角矩形 16"/>
          <p:cNvSpPr/>
          <p:nvPr>
            <p:custDataLst>
              <p:tags r:id="rId3"/>
            </p:custDataLst>
          </p:nvPr>
        </p:nvSpPr>
        <p:spPr>
          <a:xfrm>
            <a:off x="1303796" y="3959429"/>
            <a:ext cx="583024" cy="55633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直角三角形 17"/>
          <p:cNvSpPr/>
          <p:nvPr>
            <p:custDataLst>
              <p:tags r:id="rId4"/>
            </p:custDataLst>
          </p:nvPr>
        </p:nvSpPr>
        <p:spPr>
          <a:xfrm>
            <a:off x="1886950" y="3960102"/>
            <a:ext cx="87842" cy="14640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文本框 27"/>
          <p:cNvSpPr txBox="1"/>
          <p:nvPr>
            <p:custDataLst>
              <p:tags r:id="rId5"/>
            </p:custDataLst>
          </p:nvPr>
        </p:nvSpPr>
        <p:spPr>
          <a:xfrm>
            <a:off x="1924616" y="4117493"/>
            <a:ext cx="8655340" cy="79350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灰盒测试：介于黑盒和白盒之间，关注输入和输出以及部分内部结构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对角圆角矩形 52"/>
          <p:cNvSpPr/>
          <p:nvPr>
            <p:custDataLst>
              <p:tags r:id="rId6"/>
            </p:custDataLst>
          </p:nvPr>
        </p:nvSpPr>
        <p:spPr>
          <a:xfrm>
            <a:off x="1303796" y="1434447"/>
            <a:ext cx="9579484" cy="80741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对角圆角矩形 53"/>
          <p:cNvSpPr/>
          <p:nvPr>
            <p:custDataLst>
              <p:tags r:id="rId7"/>
            </p:custDataLst>
          </p:nvPr>
        </p:nvSpPr>
        <p:spPr>
          <a:xfrm>
            <a:off x="1303796" y="1287145"/>
            <a:ext cx="583024" cy="55633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直角三角形 54"/>
          <p:cNvSpPr/>
          <p:nvPr>
            <p:custDataLst>
              <p:tags r:id="rId8"/>
            </p:custDataLst>
          </p:nvPr>
        </p:nvSpPr>
        <p:spPr>
          <a:xfrm>
            <a:off x="1886950" y="1287818"/>
            <a:ext cx="87842" cy="14640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文本框 56"/>
          <p:cNvSpPr txBox="1"/>
          <p:nvPr>
            <p:custDataLst>
              <p:tags r:id="rId9"/>
            </p:custDataLst>
          </p:nvPr>
        </p:nvSpPr>
        <p:spPr>
          <a:xfrm>
            <a:off x="1924616" y="1437810"/>
            <a:ext cx="8655340" cy="79350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黑盒测试：不关注内部结构和实现，只关注输入和输出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对角圆角矩形 5"/>
          <p:cNvSpPr/>
          <p:nvPr>
            <p:custDataLst>
              <p:tags r:id="rId10"/>
            </p:custDataLst>
          </p:nvPr>
        </p:nvSpPr>
        <p:spPr>
          <a:xfrm>
            <a:off x="1303796" y="2770253"/>
            <a:ext cx="9579484" cy="80741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对角圆角矩形 6"/>
          <p:cNvSpPr/>
          <p:nvPr>
            <p:custDataLst>
              <p:tags r:id="rId11"/>
            </p:custDataLst>
          </p:nvPr>
        </p:nvSpPr>
        <p:spPr>
          <a:xfrm>
            <a:off x="1303796" y="2622951"/>
            <a:ext cx="583024" cy="55633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直角三角形 7"/>
          <p:cNvSpPr/>
          <p:nvPr>
            <p:custDataLst>
              <p:tags r:id="rId12"/>
            </p:custDataLst>
          </p:nvPr>
        </p:nvSpPr>
        <p:spPr>
          <a:xfrm>
            <a:off x="1886950" y="2624296"/>
            <a:ext cx="87842" cy="14640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文本框 8"/>
          <p:cNvSpPr txBox="1"/>
          <p:nvPr>
            <p:custDataLst>
              <p:tags r:id="rId13"/>
            </p:custDataLst>
          </p:nvPr>
        </p:nvSpPr>
        <p:spPr>
          <a:xfrm>
            <a:off x="1924616" y="2781687"/>
            <a:ext cx="8655340" cy="79350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白盒测试：关注内部结构和实现，通过代码覆盖率来评估测试质量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对角圆角矩形 9"/>
          <p:cNvSpPr/>
          <p:nvPr>
            <p:custDataLst>
              <p:tags r:id="rId14"/>
            </p:custDataLst>
          </p:nvPr>
        </p:nvSpPr>
        <p:spPr>
          <a:xfrm>
            <a:off x="1303796" y="5442537"/>
            <a:ext cx="9579484" cy="80741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对角圆角矩形 10"/>
          <p:cNvSpPr/>
          <p:nvPr>
            <p:custDataLst>
              <p:tags r:id="rId15"/>
            </p:custDataLst>
          </p:nvPr>
        </p:nvSpPr>
        <p:spPr>
          <a:xfrm>
            <a:off x="1303796" y="5295235"/>
            <a:ext cx="583024" cy="55633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直角三角形 11"/>
          <p:cNvSpPr/>
          <p:nvPr>
            <p:custDataLst>
              <p:tags r:id="rId16"/>
            </p:custDataLst>
          </p:nvPr>
        </p:nvSpPr>
        <p:spPr>
          <a:xfrm>
            <a:off x="1886950" y="5295907"/>
            <a:ext cx="87842" cy="14640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文本框 12"/>
          <p:cNvSpPr txBox="1"/>
          <p:nvPr>
            <p:custDataLst>
              <p:tags r:id="rId17"/>
            </p:custDataLst>
          </p:nvPr>
        </p:nvSpPr>
        <p:spPr>
          <a:xfrm>
            <a:off x="1924616" y="5453298"/>
            <a:ext cx="8655340" cy="79350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自动化测试工具：如Selenium、Junit等，提高测试效率和准确性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测试结果记录与报告</a:t>
            </a:r>
            <a:endParaRPr lang="zh-CN" altLang="en-US"/>
          </a:p>
        </p:txBody>
      </p:sp>
      <p:sp>
        <p:nvSpPr>
          <p:cNvPr id="10495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9353" y="1514308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500" y="4287796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18"/>
          <p:cNvSpPr/>
          <p:nvPr>
            <p:custDataLst>
              <p:tags r:id="rId4"/>
            </p:custDataLst>
          </p:nvPr>
        </p:nvSpPr>
        <p:spPr>
          <a:xfrm>
            <a:off x="6439826" y="2328155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19"/>
          <p:cNvSpPr/>
          <p:nvPr>
            <p:custDataLst>
              <p:tags r:id="rId5"/>
            </p:custDataLst>
          </p:nvPr>
        </p:nvSpPr>
        <p:spPr>
          <a:xfrm flipV="1">
            <a:off x="6312302" y="1688612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5375" y="1514949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804" y="4287796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4"/>
          <p:cNvSpPr/>
          <p:nvPr>
            <p:custDataLst>
              <p:tags r:id="rId8"/>
            </p:custDataLst>
          </p:nvPr>
        </p:nvSpPr>
        <p:spPr>
          <a:xfrm>
            <a:off x="737130" y="2328155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5"/>
          <p:cNvSpPr/>
          <p:nvPr>
            <p:custDataLst>
              <p:tags r:id="rId9"/>
            </p:custDataLst>
          </p:nvPr>
        </p:nvSpPr>
        <p:spPr>
          <a:xfrm flipV="1">
            <a:off x="608965" y="168861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7130" y="3037547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测试结果：对每个功能点的测试结果进行详细记录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826" y="3037547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报告编写：根据测试结果和问题汇总，编写功能测试报告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738" y="15277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526" y="4300612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11"/>
          <p:cNvSpPr/>
          <p:nvPr>
            <p:custDataLst>
              <p:tags r:id="rId14"/>
            </p:custDataLst>
          </p:nvPr>
        </p:nvSpPr>
        <p:spPr>
          <a:xfrm>
            <a:off x="3661852" y="2340330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12"/>
          <p:cNvSpPr/>
          <p:nvPr>
            <p:custDataLst>
              <p:tags r:id="rId15"/>
            </p:custDataLst>
          </p:nvPr>
        </p:nvSpPr>
        <p:spPr>
          <a:xfrm flipV="1">
            <a:off x="3534328" y="17020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685" y="1552757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473" y="4324323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25"/>
          <p:cNvSpPr/>
          <p:nvPr>
            <p:custDataLst>
              <p:tags r:id="rId18"/>
            </p:custDataLst>
          </p:nvPr>
        </p:nvSpPr>
        <p:spPr>
          <a:xfrm>
            <a:off x="9217158" y="2365323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26"/>
          <p:cNvSpPr/>
          <p:nvPr>
            <p:custDataLst>
              <p:tags r:id="rId19"/>
            </p:custDataLst>
          </p:nvPr>
        </p:nvSpPr>
        <p:spPr>
          <a:xfrm flipV="1">
            <a:off x="9090275" y="17270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799" y="307471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报告提交：将功能测试报告提交给相关人员进行审核和评估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852" y="30497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问题汇总：将测试过程中发现的问题进行汇总整理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问题整改与跟踪</a:t>
            </a:r>
            <a:endParaRPr lang="zh-CN" altLang="en-US"/>
          </a:p>
        </p:txBody>
      </p:sp>
      <p:sp>
        <p:nvSpPr>
          <p:cNvPr id="1049634" name="对角圆角矩形 15"/>
          <p:cNvSpPr/>
          <p:nvPr>
            <p:custDataLst>
              <p:tags r:id="rId2"/>
            </p:custDataLst>
          </p:nvPr>
        </p:nvSpPr>
        <p:spPr>
          <a:xfrm>
            <a:off x="1303796" y="4106058"/>
            <a:ext cx="9579484" cy="80741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对角圆角矩形 16"/>
          <p:cNvSpPr/>
          <p:nvPr>
            <p:custDataLst>
              <p:tags r:id="rId3"/>
            </p:custDataLst>
          </p:nvPr>
        </p:nvSpPr>
        <p:spPr>
          <a:xfrm>
            <a:off x="1303796" y="3959429"/>
            <a:ext cx="583024" cy="55633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8" name="直角三角形 17"/>
          <p:cNvSpPr/>
          <p:nvPr>
            <p:custDataLst>
              <p:tags r:id="rId4"/>
            </p:custDataLst>
          </p:nvPr>
        </p:nvSpPr>
        <p:spPr>
          <a:xfrm>
            <a:off x="1886950" y="3960102"/>
            <a:ext cx="87842" cy="14640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0" name="文本框 27"/>
          <p:cNvSpPr txBox="1"/>
          <p:nvPr>
            <p:custDataLst>
              <p:tags r:id="rId5"/>
            </p:custDataLst>
          </p:nvPr>
        </p:nvSpPr>
        <p:spPr>
          <a:xfrm>
            <a:off x="1924616" y="4117493"/>
            <a:ext cx="8655340" cy="79350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跟踪问题：对已解决的问题进行跟踪，确保问题不再出现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对角圆角矩形 52"/>
          <p:cNvSpPr/>
          <p:nvPr>
            <p:custDataLst>
              <p:tags r:id="rId6"/>
            </p:custDataLst>
          </p:nvPr>
        </p:nvSpPr>
        <p:spPr>
          <a:xfrm>
            <a:off x="1303796" y="1434447"/>
            <a:ext cx="9579484" cy="80741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对角圆角矩形 53"/>
          <p:cNvSpPr/>
          <p:nvPr>
            <p:custDataLst>
              <p:tags r:id="rId7"/>
            </p:custDataLst>
          </p:nvPr>
        </p:nvSpPr>
        <p:spPr>
          <a:xfrm>
            <a:off x="1303796" y="1287145"/>
            <a:ext cx="583024" cy="55633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直角三角形 54"/>
          <p:cNvSpPr/>
          <p:nvPr>
            <p:custDataLst>
              <p:tags r:id="rId8"/>
            </p:custDataLst>
          </p:nvPr>
        </p:nvSpPr>
        <p:spPr>
          <a:xfrm>
            <a:off x="1886950" y="1287818"/>
            <a:ext cx="87842" cy="14640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文本框 56"/>
          <p:cNvSpPr txBox="1"/>
          <p:nvPr>
            <p:custDataLst>
              <p:tags r:id="rId9"/>
            </p:custDataLst>
          </p:nvPr>
        </p:nvSpPr>
        <p:spPr>
          <a:xfrm>
            <a:off x="1924616" y="1437810"/>
            <a:ext cx="8655340" cy="79350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记录问题：详细记录测试中发现的问题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对角圆角矩形 5"/>
          <p:cNvSpPr/>
          <p:nvPr>
            <p:custDataLst>
              <p:tags r:id="rId10"/>
            </p:custDataLst>
          </p:nvPr>
        </p:nvSpPr>
        <p:spPr>
          <a:xfrm>
            <a:off x="1303796" y="2770253"/>
            <a:ext cx="9579484" cy="80741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对角圆角矩形 6"/>
          <p:cNvSpPr/>
          <p:nvPr>
            <p:custDataLst>
              <p:tags r:id="rId11"/>
            </p:custDataLst>
          </p:nvPr>
        </p:nvSpPr>
        <p:spPr>
          <a:xfrm>
            <a:off x="1303796" y="2622951"/>
            <a:ext cx="583024" cy="55633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4" name="直角三角形 7"/>
          <p:cNvSpPr/>
          <p:nvPr>
            <p:custDataLst>
              <p:tags r:id="rId12"/>
            </p:custDataLst>
          </p:nvPr>
        </p:nvSpPr>
        <p:spPr>
          <a:xfrm>
            <a:off x="1886950" y="2624296"/>
            <a:ext cx="87842" cy="14640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文本框 8"/>
          <p:cNvSpPr txBox="1"/>
          <p:nvPr>
            <p:custDataLst>
              <p:tags r:id="rId13"/>
            </p:custDataLst>
          </p:nvPr>
        </p:nvSpPr>
        <p:spPr>
          <a:xfrm>
            <a:off x="1924616" y="2781687"/>
            <a:ext cx="8655340" cy="79350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整改问题：对问题进行分类，制定相应的解决方案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对角圆角矩形 9"/>
          <p:cNvSpPr/>
          <p:nvPr>
            <p:custDataLst>
              <p:tags r:id="rId14"/>
            </p:custDataLst>
          </p:nvPr>
        </p:nvSpPr>
        <p:spPr>
          <a:xfrm>
            <a:off x="1303796" y="5442537"/>
            <a:ext cx="9579484" cy="80741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对角圆角矩形 10"/>
          <p:cNvSpPr/>
          <p:nvPr>
            <p:custDataLst>
              <p:tags r:id="rId15"/>
            </p:custDataLst>
          </p:nvPr>
        </p:nvSpPr>
        <p:spPr>
          <a:xfrm>
            <a:off x="1303796" y="5295235"/>
            <a:ext cx="583024" cy="55633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直角三角形 11"/>
          <p:cNvSpPr/>
          <p:nvPr>
            <p:custDataLst>
              <p:tags r:id="rId16"/>
            </p:custDataLst>
          </p:nvPr>
        </p:nvSpPr>
        <p:spPr>
          <a:xfrm>
            <a:off x="1886950" y="5295907"/>
            <a:ext cx="87842" cy="14640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文本框 12"/>
          <p:cNvSpPr txBox="1"/>
          <p:nvPr>
            <p:custDataLst>
              <p:tags r:id="rId17"/>
            </p:custDataLst>
          </p:nvPr>
        </p:nvSpPr>
        <p:spPr>
          <a:xfrm>
            <a:off x="1924616" y="5453298"/>
            <a:ext cx="8655340" cy="79350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反馈问题：将未解决的问题及时反馈给相关人员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04" name="文本占位符 1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06" name="标题 2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性能评估</a:t>
            </a:r>
            <a:endParaRPr lang="zh-CN" altLang="en-US"/>
          </a:p>
        </p:txBody>
      </p:sp>
    </p:spTree>
    <p:custDataLst>
      <p:tags r:id="rId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8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评估指标及方法</a:t>
            </a:r>
            <a:endParaRPr lang="zh-CN" altLang="en-US"/>
          </a:p>
        </p:txBody>
      </p:sp>
      <p:sp>
        <p:nvSpPr>
          <p:cNvPr id="1049790" name="椭圆 262"/>
          <p:cNvSpPr/>
          <p:nvPr>
            <p:custDataLst>
              <p:tags r:id="rId2"/>
            </p:custDataLst>
          </p:nvPr>
        </p:nvSpPr>
        <p:spPr>
          <a:xfrm>
            <a:off x="2414692" y="3071409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2" name="椭圆 263"/>
          <p:cNvSpPr/>
          <p:nvPr>
            <p:custDataLst>
              <p:tags r:id="rId3"/>
            </p:custDataLst>
          </p:nvPr>
        </p:nvSpPr>
        <p:spPr>
          <a:xfrm>
            <a:off x="3266906" y="3151794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4" name="椭圆 264"/>
          <p:cNvSpPr/>
          <p:nvPr>
            <p:custDataLst>
              <p:tags r:id="rId4"/>
            </p:custDataLst>
          </p:nvPr>
        </p:nvSpPr>
        <p:spPr>
          <a:xfrm>
            <a:off x="4064877" y="3388375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6" name="椭圆 265"/>
          <p:cNvSpPr/>
          <p:nvPr>
            <p:custDataLst>
              <p:tags r:id="rId5"/>
            </p:custDataLst>
          </p:nvPr>
        </p:nvSpPr>
        <p:spPr>
          <a:xfrm>
            <a:off x="4739328" y="3588358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8" name="椭圆 266"/>
          <p:cNvSpPr/>
          <p:nvPr>
            <p:custDataLst>
              <p:tags r:id="rId6"/>
            </p:custDataLst>
          </p:nvPr>
        </p:nvSpPr>
        <p:spPr>
          <a:xfrm>
            <a:off x="5430772" y="3792915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70208" y="371841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0" name="椭圆 268"/>
          <p:cNvSpPr/>
          <p:nvPr>
            <p:custDataLst>
              <p:tags r:id="rId8"/>
            </p:custDataLst>
          </p:nvPr>
        </p:nvSpPr>
        <p:spPr>
          <a:xfrm flipV="1">
            <a:off x="2778713" y="3532153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2" name="椭圆 269"/>
          <p:cNvSpPr/>
          <p:nvPr>
            <p:custDataLst>
              <p:tags r:id="rId9"/>
            </p:custDataLst>
          </p:nvPr>
        </p:nvSpPr>
        <p:spPr>
          <a:xfrm flipV="1">
            <a:off x="2820539" y="3574633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4" name="椭圆 270"/>
          <p:cNvSpPr/>
          <p:nvPr>
            <p:custDataLst>
              <p:tags r:id="rId10"/>
            </p:custDataLst>
          </p:nvPr>
        </p:nvSpPr>
        <p:spPr>
          <a:xfrm flipV="1">
            <a:off x="7787432" y="271784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40368" y="2832867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6" name="椭圆 272"/>
          <p:cNvSpPr/>
          <p:nvPr>
            <p:custDataLst>
              <p:tags r:id="rId12"/>
            </p:custDataLst>
          </p:nvPr>
        </p:nvSpPr>
        <p:spPr>
          <a:xfrm flipV="1">
            <a:off x="4010633" y="2592365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3427" y="3011937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1279" y="2699545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8" name="椭圆 275"/>
          <p:cNvSpPr/>
          <p:nvPr>
            <p:custDataLst>
              <p:tags r:id="rId15"/>
            </p:custDataLst>
          </p:nvPr>
        </p:nvSpPr>
        <p:spPr>
          <a:xfrm flipV="1">
            <a:off x="7039784" y="2513287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0" name="椭圆 276"/>
          <p:cNvSpPr/>
          <p:nvPr>
            <p:custDataLst>
              <p:tags r:id="rId16"/>
            </p:custDataLst>
          </p:nvPr>
        </p:nvSpPr>
        <p:spPr>
          <a:xfrm flipV="1">
            <a:off x="7081610" y="2555767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2" name="椭圆 277"/>
          <p:cNvSpPr/>
          <p:nvPr>
            <p:custDataLst>
              <p:tags r:id="rId17"/>
            </p:custDataLst>
          </p:nvPr>
        </p:nvSpPr>
        <p:spPr>
          <a:xfrm flipV="1">
            <a:off x="3759021" y="337399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957" y="3489020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4" name="椭圆 279"/>
          <p:cNvSpPr/>
          <p:nvPr>
            <p:custDataLst>
              <p:tags r:id="rId19"/>
            </p:custDataLst>
          </p:nvPr>
        </p:nvSpPr>
        <p:spPr>
          <a:xfrm flipV="1">
            <a:off x="8529852" y="3609924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559" y="3902710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6" name="椭圆 281"/>
          <p:cNvSpPr/>
          <p:nvPr>
            <p:custDataLst>
              <p:tags r:id="rId21"/>
            </p:custDataLst>
          </p:nvPr>
        </p:nvSpPr>
        <p:spPr>
          <a:xfrm flipV="1">
            <a:off x="4949768" y="3921662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538" y="4300715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8" name="图形 15"/>
          <p:cNvSpPr/>
          <p:nvPr>
            <p:custDataLst>
              <p:tags r:id="rId23"/>
            </p:custDataLst>
          </p:nvPr>
        </p:nvSpPr>
        <p:spPr>
          <a:xfrm>
            <a:off x="5017082" y="3991591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0" name="图形 19"/>
          <p:cNvSpPr/>
          <p:nvPr>
            <p:custDataLst>
              <p:tags r:id="rId24"/>
            </p:custDataLst>
          </p:nvPr>
        </p:nvSpPr>
        <p:spPr>
          <a:xfrm>
            <a:off x="8597820" y="3683774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2" name="图形 27"/>
          <p:cNvSpPr/>
          <p:nvPr>
            <p:custDataLst>
              <p:tags r:id="rId25"/>
            </p:custDataLst>
          </p:nvPr>
        </p:nvSpPr>
        <p:spPr>
          <a:xfrm>
            <a:off x="4113892" y="2716537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4" name="任意多边形: 形状 286"/>
          <p:cNvSpPr/>
          <p:nvPr>
            <p:custDataLst>
              <p:tags r:id="rId26"/>
            </p:custDataLst>
          </p:nvPr>
        </p:nvSpPr>
        <p:spPr>
          <a:xfrm>
            <a:off x="5421623" y="2665561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6" name="正文"/>
          <p:cNvSpPr txBox="1"/>
          <p:nvPr>
            <p:custDataLst>
              <p:tags r:id="rId27"/>
            </p:custDataLst>
          </p:nvPr>
        </p:nvSpPr>
        <p:spPr>
          <a:xfrm>
            <a:off x="608965" y="2738104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评估指标：系统响应时间、吞吐量、资源利用率等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8" name="正文"/>
          <p:cNvSpPr txBox="1"/>
          <p:nvPr>
            <p:custDataLst>
              <p:tags r:id="rId28"/>
            </p:custDataLst>
          </p:nvPr>
        </p:nvSpPr>
        <p:spPr>
          <a:xfrm>
            <a:off x="9419971" y="2738104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评估方法：基准测试、压力测试、负载测试等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6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评估工具与环境搭建</a:t>
            </a:r>
            <a:endParaRPr lang="zh-CN" altLang="en-US"/>
          </a:p>
        </p:txBody>
      </p:sp>
      <p:sp>
        <p:nvSpPr>
          <p:cNvPr id="1049870" name="圆角矩形 3"/>
          <p:cNvSpPr/>
          <p:nvPr>
            <p:custDataLst>
              <p:tags r:id="rId2"/>
            </p:custDataLst>
          </p:nvPr>
        </p:nvSpPr>
        <p:spPr>
          <a:xfrm rot="16200000">
            <a:off x="5609590" y="-3612360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2" name="圆角矩形 4"/>
          <p:cNvSpPr/>
          <p:nvPr>
            <p:custDataLst>
              <p:tags r:id="rId3"/>
            </p:custDataLst>
          </p:nvPr>
        </p:nvSpPr>
        <p:spPr>
          <a:xfrm rot="16200000">
            <a:off x="199046" y="1798184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865" y="-2339253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6" name="圆角矩形 6"/>
          <p:cNvSpPr/>
          <p:nvPr>
            <p:custDataLst>
              <p:tags r:id="rId5"/>
            </p:custDataLst>
          </p:nvPr>
        </p:nvSpPr>
        <p:spPr>
          <a:xfrm rot="16200000">
            <a:off x="200321" y="3071928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78" name="圆角矩形 9"/>
          <p:cNvSpPr/>
          <p:nvPr>
            <p:custDataLst>
              <p:tags r:id="rId6"/>
            </p:custDataLst>
          </p:nvPr>
        </p:nvSpPr>
        <p:spPr>
          <a:xfrm rot="16200000">
            <a:off x="5609590" y="-109037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0" name="圆角矩形 10"/>
          <p:cNvSpPr/>
          <p:nvPr>
            <p:custDataLst>
              <p:tags r:id="rId7"/>
            </p:custDataLst>
          </p:nvPr>
        </p:nvSpPr>
        <p:spPr>
          <a:xfrm rot="16200000">
            <a:off x="199046" y="432017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865" y="182097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4" name="圆角矩形 12"/>
          <p:cNvSpPr/>
          <p:nvPr>
            <p:custDataLst>
              <p:tags r:id="rId9"/>
            </p:custDataLst>
          </p:nvPr>
        </p:nvSpPr>
        <p:spPr>
          <a:xfrm rot="16200000">
            <a:off x="200321" y="5593279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86" name="文本框 7"/>
          <p:cNvSpPr txBox="1"/>
          <p:nvPr>
            <p:custDataLst>
              <p:tags r:id="rId10"/>
            </p:custDataLst>
          </p:nvPr>
        </p:nvSpPr>
        <p:spPr>
          <a:xfrm>
            <a:off x="1069884" y="3909616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工具配置与使用：根据所选工具的文档和教程，进行配置和使用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88" name="文本框 8"/>
          <p:cNvSpPr txBox="1"/>
          <p:nvPr>
            <p:custDataLst>
              <p:tags r:id="rId11"/>
            </p:custDataLst>
          </p:nvPr>
        </p:nvSpPr>
        <p:spPr>
          <a:xfrm>
            <a:off x="1069884" y="518336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注意事项：确保评估工具和环境的合规性，避免法律和安全问题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90" name="文本框 13"/>
          <p:cNvSpPr txBox="1"/>
          <p:nvPr>
            <p:custDataLst>
              <p:tags r:id="rId12"/>
            </p:custDataLst>
          </p:nvPr>
        </p:nvSpPr>
        <p:spPr>
          <a:xfrm>
            <a:off x="1069884" y="138762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评估工具选择：根据项目需求和实际情况选择合适的性能评估工具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92" name="文本框 14"/>
          <p:cNvSpPr txBox="1"/>
          <p:nvPr>
            <p:custDataLst>
              <p:tags r:id="rId13"/>
            </p:custDataLst>
          </p:nvPr>
        </p:nvSpPr>
        <p:spPr>
          <a:xfrm>
            <a:off x="1069884" y="2662647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环境搭建：搭建与实际生产环境相似的测试环境，确保评估结果的准确性和可靠性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93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评估结果分析与报告</a:t>
            </a:r>
            <a:endParaRPr lang="zh-CN" altLang="en-US"/>
          </a:p>
        </p:txBody>
      </p:sp>
      <p:sp>
        <p:nvSpPr>
          <p:cNvPr id="10499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6315" y="1287145"/>
            <a:ext cx="1331674" cy="13339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6744" y="3090410"/>
            <a:ext cx="2071304" cy="31591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评估指标：性能评估的指标和标准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8" name="矩形 42"/>
          <p:cNvSpPr/>
          <p:nvPr>
            <p:custDataLst>
              <p:tags r:id="rId4"/>
            </p:custDataLst>
          </p:nvPr>
        </p:nvSpPr>
        <p:spPr>
          <a:xfrm>
            <a:off x="1303897" y="2698542"/>
            <a:ext cx="1796641" cy="1272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746" y="1287145"/>
            <a:ext cx="1331674" cy="13339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499" y="3090410"/>
            <a:ext cx="2071304" cy="31591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评估结果：对系统性能的评估结果进行详细阐述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4" name="矩形 43"/>
          <p:cNvSpPr/>
          <p:nvPr>
            <p:custDataLst>
              <p:tags r:id="rId7"/>
            </p:custDataLst>
          </p:nvPr>
        </p:nvSpPr>
        <p:spPr>
          <a:xfrm>
            <a:off x="3898328" y="2698542"/>
            <a:ext cx="1796641" cy="1272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4501" y="1287145"/>
            <a:ext cx="1331674" cy="13339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930" y="3090410"/>
            <a:ext cx="2071304" cy="31591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问题分析：对评估中发现的问题进行深入分析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0" name="矩形 44"/>
          <p:cNvSpPr/>
          <p:nvPr>
            <p:custDataLst>
              <p:tags r:id="rId10"/>
            </p:custDataLst>
          </p:nvPr>
        </p:nvSpPr>
        <p:spPr>
          <a:xfrm>
            <a:off x="6491408" y="2698542"/>
            <a:ext cx="1796641" cy="1272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8257" y="1287145"/>
            <a:ext cx="1331674" cy="13339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8685" y="3090410"/>
            <a:ext cx="2071304" cy="31591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改进建议：提出针对性的改进建议和优化措施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6" name="矩形 45"/>
          <p:cNvSpPr/>
          <p:nvPr>
            <p:custDataLst>
              <p:tags r:id="rId13"/>
            </p:custDataLst>
          </p:nvPr>
        </p:nvSpPr>
        <p:spPr>
          <a:xfrm>
            <a:off x="9085839" y="2698542"/>
            <a:ext cx="1796641" cy="1272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996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问题整改与优化建议</a:t>
            </a:r>
            <a:endParaRPr lang="zh-CN" altLang="en-US"/>
          </a:p>
        </p:txBody>
      </p:sp>
      <p:sp>
        <p:nvSpPr>
          <p:cNvPr id="1049998" name="矩形 31"/>
          <p:cNvSpPr/>
          <p:nvPr>
            <p:custDataLst>
              <p:tags r:id="rId2"/>
            </p:custDataLst>
          </p:nvPr>
        </p:nvSpPr>
        <p:spPr>
          <a:xfrm>
            <a:off x="2531909" y="1287145"/>
            <a:ext cx="7124148" cy="109859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针对性能评估中发现的问题，制定具体的整改方案和计划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0" name="矩形 4"/>
          <p:cNvSpPr/>
          <p:nvPr>
            <p:custDataLst>
              <p:tags r:id="rId3"/>
            </p:custDataLst>
          </p:nvPr>
        </p:nvSpPr>
        <p:spPr>
          <a:xfrm>
            <a:off x="2531909" y="2575121"/>
            <a:ext cx="7124148" cy="109859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针对整改方案进行实施，确保问题得到有效解决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2" name="矩形 5"/>
          <p:cNvSpPr/>
          <p:nvPr>
            <p:custDataLst>
              <p:tags r:id="rId4"/>
            </p:custDataLst>
          </p:nvPr>
        </p:nvSpPr>
        <p:spPr>
          <a:xfrm>
            <a:off x="2531909" y="3863096"/>
            <a:ext cx="7124148" cy="109859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对整改后的系统进行再次评估，确保性能得到提升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4" name="矩形 7"/>
          <p:cNvSpPr/>
          <p:nvPr>
            <p:custDataLst>
              <p:tags r:id="rId5"/>
            </p:custDataLst>
          </p:nvPr>
        </p:nvSpPr>
        <p:spPr>
          <a:xfrm>
            <a:off x="2531909" y="5151072"/>
            <a:ext cx="7124148" cy="109859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根据评估结果，提出优化建议，进一步改善系统性能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50044" name="文本占位符 1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FIVE</a:t>
            </a:r>
            <a:endParaRPr lang="zh-CN" altLang="en-US"/>
          </a:p>
        </p:txBody>
      </p:sp>
      <p:sp>
        <p:nvSpPr>
          <p:cNvPr id="1050046" name="标题 2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安全性评估</a:t>
            </a:r>
            <a:endParaRPr lang="zh-CN" altLang="en-US"/>
          </a:p>
        </p:txBody>
      </p:sp>
    </p:spTree>
    <p:custDataLst>
      <p:tags r:id="rId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https://d.book118.com/105223321211011043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6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6"/>
  <p:tag name="KSO_WM_UNIT_FILL_FORE_SCHEMECOLOR_INDEX_2_BRIGHTNESS" val="0"/>
  <p:tag name="KSO_WM_UNIT_FILL_FORE_SCHEMECOLOR_INDEX_2_POS" val="1"/>
  <p:tag name="KSO_WM_UNIT_FILL_FORE_SCHEMECOLOR_INDEX_2_TRANS" val="0.43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-0.25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5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：稻小壳"/>
  <p:tag name="KSO_WM_UNIT_SUBTYPE" val="b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BUSINESS SCHEDULE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6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6"/>
  <p:tag name="KSO_WM_UNIT_FILL_FORE_SCHEMECOLOR_INDEX_2_BRIGHTNESS" val="0"/>
  <p:tag name="KSO_WM_UNIT_FILL_FORE_SCHEMECOLOR_INDEX_2_POS" val="1"/>
  <p:tag name="KSO_WM_UNIT_FILL_FORE_SCHEMECOLOR_INDEX_2_TRANS" val="0.43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-0.25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5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5"/>
  <p:tag name="KSO_WM_UNIT_TEXT_FILL_FORE_SCHEMECOLOR_INDEX_BRIGHTNESS" val="0"/>
  <p:tag name="KSO_WM_UNIT_TEXT_FILL_TYPE" val="1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6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6"/>
  <p:tag name="KSO_WM_UNIT_FILL_FORE_SCHEMECOLOR_INDEX_2_BRIGHTNESS" val="0"/>
  <p:tag name="KSO_WM_UNIT_FILL_FORE_SCHEMECOLOR_INDEX_2_POS" val="1"/>
  <p:tag name="KSO_WM_UNIT_FILL_FORE_SCHEMECOLOR_INDEX_2_TRANS" val="0.43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-0.25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5"/>
  <p:tag name="KSO_WM_UNIT_FILL_TYPE" val="1"/>
  <p:tag name="KSO_WM_UNIT_HIGHLIGHT" val="0"/>
  <p:tag name="KSO_WM_UNIT_ID" val="_1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耐心观看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：稻小壳"/>
  <p:tag name="KSO_WM_UNIT_SUBTYPE" val="b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29"/>
  <p:tag name="KSO_WM_TEMPLATE_MASTER_TYPE" val="0"/>
  <p:tag name="KSO_WM_TEMPLATE_SUBCATEGORY" val="29"/>
  <p:tag name="KSO_WM_TEMPLATE_THUMBS_INDEX" val="1、9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BUSINESS SCHEDULE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29.55&quot;,&quot;top&quot;:&quot;64.5&quot;,&quot;width&quot;:&quot;685.1&quot;,&quot;height&quot;:&quot;384.35&quot;}"/>
  <p:tag name="KSO_WM_SLIDE_ID" val="custom2023022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29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8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1_2"/>
  <p:tag name="KSO_WM_UNIT_INDEX" val="1_1_2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3_2"/>
  <p:tag name="KSO_WM_UNIT_INDEX" val="1_3_2"/>
  <p:tag name="KSO_WM_UNIT_LAYERLEVEL" val="1_1_1"/>
  <p:tag name="KSO_WM_UNIT_LINE_FILL_TYPE" val="2"/>
  <p:tag name="KSO_WM_UNIT_LINE_FORE_SCHEMECOLOR_INDEX" val="15"/>
  <p:tag name="KSO_WM_UNIT_LINE_FORE_SCHEMECOLOR_INDEX_BRIGHTNESS" val="0.8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2_3"/>
  <p:tag name="KSO_WM_UNIT_INDEX" val="1_2_3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2_4"/>
  <p:tag name="KSO_WM_UNIT_INDEX" val="1_2_4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4_3"/>
  <p:tag name="KSO_WM_UNIT_INDEX" val="1_4_3"/>
  <p:tag name="KSO_WM_UNIT_LAYERLEVEL" val="1_1_1"/>
  <p:tag name="KSO_WM_UNIT_LINE_FILL_TYPE" val="2"/>
  <p:tag name="KSO_WM_UNIT_LINE_FORE_SCHEMECOLOR_INDEX" val="15"/>
  <p:tag name="KSO_WM_UNIT_LINE_FORE_SCHEMECOLOR_INDEX_BRIGHTNESS" val="0.8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3_3"/>
  <p:tag name="KSO_WM_UNIT_INDEX" val="1_3_3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3_4"/>
  <p:tag name="KSO_WM_UNIT_INDEX" val="1_3_4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5_3"/>
  <p:tag name="KSO_WM_UNIT_INDEX" val="1_5_3"/>
  <p:tag name="KSO_WM_UNIT_LAYERLEVEL" val="1_1_1"/>
  <p:tag name="KSO_WM_UNIT_LINE_FILL_TYPE" val="2"/>
  <p:tag name="KSO_WM_UNIT_LINE_FORE_SCHEMECOLOR_INDEX" val="15"/>
  <p:tag name="KSO_WM_UNIT_LINE_FORE_SCHEMECOLOR_INDEX_BRIGHTNESS" val="0.8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4_4"/>
  <p:tag name="KSO_WM_UNIT_INDEX" val="1_4_4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4_2"/>
  <p:tag name="KSO_WM_UNIT_INDEX" val="1_4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6_4"/>
  <p:tag name="KSO_WM_UNIT_INDEX" val="1_6_4"/>
  <p:tag name="KSO_WM_UNIT_LAYERLEVEL" val="1_1_1"/>
  <p:tag name="KSO_WM_UNIT_LINE_FILL_TYPE" val="2"/>
  <p:tag name="KSO_WM_UNIT_LINE_FORE_SCHEMECOLOR_INDEX" val="15"/>
  <p:tag name="KSO_WM_UNIT_LINE_FORE_SCHEMECOLOR_INDEX_BRIGHTNESS" val="0.8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5_4"/>
  <p:tag name="KSO_WM_UNIT_INDEX" val="1_5_4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5_2"/>
  <p:tag name="KSO_WM_UNIT_INDEX" val="1_5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6_1"/>
  <p:tag name="KSO_WM_UNIT_INDEX" val="1_6_1"/>
  <p:tag name="KSO_WM_UNIT_LAYERLEVEL" val="1_1_1"/>
  <p:tag name="KSO_WM_UNIT_PRESET_TEXT" val="06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6_3"/>
  <p:tag name="KSO_WM_UNIT_INDEX" val="1_6_3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6_2"/>
  <p:tag name="KSO_WM_UNIT_INDEX" val="1_6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2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29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303.8&quot;,&quot;top&quot;:&quot;78.7&quot;,&quot;width&quot;:&quot;610.4&quot;,&quot;height&quot;:&quot;273.5&quot;}"/>
  <p:tag name="KSO_WM_SLIDE_ID" val="custom2023022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29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303.8&quot;,&quot;top&quot;:&quot;78.7&quot;,&quot;width&quot;:&quot;610.4&quot;,&quot;height&quot;:&quot;273.5&quot;}"/>
  <p:tag name="KSO_WM_SLIDE_ID" val="custom2023022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29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303.8&quot;,&quot;top&quot;:&quot;78.7&quot;,&quot;width&quot;:&quot;610.4&quot;,&quot;height&quot;:&quot;273.5&quot;}"/>
  <p:tag name="KSO_WM_SLIDE_ID" val="custom2023022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29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SLIDE_CONTENT_AREA" val="{&quot;left&quot;:&quot;303.8&quot;,&quot;top&quot;:&quot;78.7&quot;,&quot;width&quot;:&quot;610.4&quot;,&quot;height&quot;:&quot;273.5&quot;}"/>
  <p:tag name="KSO_WM_SLIDE_ID" val="custom2023022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29"/>
  <p:tag name="KSO_WM_TEMPLATE_MASTER_TYPE" val="0"/>
  <p:tag name="KSO_WM_TEMPLATE_SUBCATEGORY" val="29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5"/>
  <p:tag name="KSO_WM_UNIT_INDEX" val="1_25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4"/>
  <p:tag name="KSO_WM_UNIT_INDEX" val="1_24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3"/>
  <p:tag name="KSO_WM_UNIT_INDEX" val="1_23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2"/>
  <p:tag name="KSO_WM_UNIT_INDEX" val="1_22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1"/>
  <p:tag name="KSO_WM_UNIT_INDEX" val="1_21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0"/>
  <p:tag name="KSO_WM_UNIT_INDEX" val="1_20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9"/>
  <p:tag name="KSO_WM_UNIT_INDEX" val="1_19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8"/>
  <p:tag name="KSO_WM_UNIT_INDEX" val="1_18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7"/>
  <p:tag name="KSO_WM_UNIT_INDEX" val="1_17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6"/>
  <p:tag name="KSO_WM_UNIT_INDEX" val="1_16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5"/>
  <p:tag name="KSO_WM_UNIT_INDEX" val="1_15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4"/>
  <p:tag name="KSO_WM_UNIT_INDEX" val="1_14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3"/>
  <p:tag name="KSO_WM_UNIT_INDEX" val="1_13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2"/>
  <p:tag name="KSO_WM_UNIT_INDEX" val="1_12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1"/>
  <p:tag name="KSO_WM_UNIT_INDEX" val="1_11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0"/>
  <p:tag name="KSO_WM_UNIT_INDEX" val="1_10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9"/>
  <p:tag name="KSO_WM_UNIT_INDEX" val="1_9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8"/>
  <p:tag name="KSO_WM_UNIT_INDEX" val="1_8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7"/>
  <p:tag name="KSO_WM_UNIT_INDEX" val="1_7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6"/>
  <p:tag name="KSO_WM_UNIT_INDEX" val="1_6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5"/>
  <p:tag name="KSO_WM_UNIT_INDEX" val="1_5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4"/>
  <p:tag name="KSO_WM_UNIT_INDEX" val="1_4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3"/>
  <p:tag name="KSO_WM_UNIT_INDEX" val="1_3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"/>
  <p:tag name="KSO_WM_UNIT_INDEX" val="1_2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"/>
  <p:tag name="KSO_WM_UNIT_INDEX" val="1_1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9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6"/>
</p:tagLst>
</file>

<file path=ppt/tags/tag3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1.xml><?xml version="1.0" encoding="utf-8"?>
<p:tagLst xmlns:p="http://schemas.openxmlformats.org/presentationml/2006/main">
  <p:tag name="KSO_WM_BEAUTIFY_FLAG" val="#wm#"/>
  <p:tag name="KSO_WM_SLIDE_CONTENT_AREA" val="{&quot;left&quot;:&quot;303.8&quot;,&quot;top&quot;:&quot;78.7&quot;,&quot;width&quot;:&quot;610.4&quot;,&quot;height&quot;:&quot;273.5&quot;}"/>
  <p:tag name="KSO_WM_SLIDE_ID" val="custom2023022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29"/>
  <p:tag name="KSO_WM_TEMPLATE_MASTER_TYPE" val="0"/>
  <p:tag name="KSO_WM_TEMPLATE_SUBCATEGORY" val="29"/>
</p:tagLst>
</file>

<file path=ppt/tags/tag3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0">
      <a:dk1>
        <a:srgbClr val="000000"/>
      </a:dk1>
      <a:lt1>
        <a:srgbClr val="FFFFFF"/>
      </a:lt1>
      <a:dk2>
        <a:srgbClr val="001760"/>
      </a:dk2>
      <a:lt2>
        <a:srgbClr val="E1E9FF"/>
      </a:lt2>
      <a:accent1>
        <a:srgbClr val="0033CC"/>
      </a:accent1>
      <a:accent2>
        <a:srgbClr val="0068A8"/>
      </a:accent2>
      <a:accent3>
        <a:srgbClr val="069AAA"/>
      </a:accent3>
      <a:accent4>
        <a:srgbClr val="06AA8B"/>
      </a:accent4>
      <a:accent5>
        <a:srgbClr val="6DA804"/>
      </a:accent5>
      <a:accent6>
        <a:srgbClr val="FFCB05"/>
      </a:accent6>
      <a:hlink>
        <a:srgbClr val="0563C1"/>
      </a:hlink>
      <a:folHlink>
        <a:srgbClr val="954F72"/>
      </a:folHlink>
    </a:clrScheme>
    <a:fontScheme name="自定义 12">
      <a:majorFont>
        <a:latin typeface="MiSans Bold"/>
        <a:ea typeface="MiSans Bold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00CC99"/>
        </a:solidFill>
        <a:ln>
          <a:noFill/>
          <a:prstDash val="dash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24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3">
      <vt:lpstr>Arial</vt:lpstr>
      <vt:lpstr>Calibri</vt:lpstr>
      <vt:lpstr>MiSans Bold</vt:lpstr>
      <vt:lpstr>MiSans Light</vt:lpstr>
      <vt:lpstr>Wingdings</vt:lpstr>
      <vt:lpstr>Calibri Light</vt:lpstr>
      <vt:lpstr>微软雅黑</vt:lpstr>
      <vt:lpstr>宋体</vt:lpstr>
      <vt:lpstr>Office Theme</vt:lpstr>
      <vt:lpstr>系统功能验收与评估</vt:lpstr>
      <vt:lpstr>目录</vt:lpstr>
      <vt:lpstr>单击添加章节标题</vt:lpstr>
      <vt:lpstr>验收准备</vt:lpstr>
      <vt:lpstr>PowerPoint Presentation</vt:lpstr>
      <vt:lpstr>确定验收计划</vt:lpstr>
      <vt:lpstr>准备验收资料</vt:lpstr>
      <vt:lpstr>组建验收团队</vt:lpstr>
      <vt:lpstr>制定验收标准</vt:lpstr>
      <vt:lpstr>功能测试</vt:lpstr>
      <vt:lpstr>PowerPoint Presentation</vt:lpstr>
      <vt:lpstr>测试范围及内容</vt:lpstr>
      <vt:lpstr>测试方法与工具</vt:lpstr>
      <vt:lpstr>测试结果记录与报告</vt:lpstr>
      <vt:lpstr>问题整改与跟踪</vt:lpstr>
      <vt:lpstr>性能评估</vt:lpstr>
      <vt:lpstr>PowerPoint Presentation</vt:lpstr>
      <vt:lpstr>评估指标及方法</vt:lpstr>
      <vt:lpstr>评估工具与环境搭建</vt:lpstr>
      <vt:lpstr>评估结果分析与报告</vt:lpstr>
      <vt:lpstr>问题整改与优化建议</vt:lpstr>
      <vt:lpstr>安全性评估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2024-09-05T10:46:56.233</cp:lastPrinted>
  <dcterms:created xsi:type="dcterms:W3CDTF">2024-09-05T02:46:56Z</dcterms:created>
  <dcterms:modified xsi:type="dcterms:W3CDTF">2024-09-05T02:46:58Z</dcterms:modified>
</cp:coreProperties>
</file>