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/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40000"/>
            </a:schemeClr>
          </a:solidFill>
        </a:fill>
      </a:tcStyle>
    </a:band1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/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C5C3-7BEF-477A-8C51-E6CBB02D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B6FE9-1364-4CCD-8DBF-DD380925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83B86-C730-4DE8-A2EA-51F09D77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3469-A34C-41A6-8A21-15F09AA6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8CCE1-10FE-40D7-8FEE-ECA5B989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2B46E-6AAB-4661-889B-FE77519F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538F1-A0C1-41EA-B6FB-46914DAE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F7692-4BF5-4BAD-BFFD-10609EBC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22868-CF25-4036-BDF2-F70FE6C99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E0E42-5312-4D23-AD01-A3C4FF69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32DE-F7C0-43FD-8282-6E0963ABA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607588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1754773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639638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490435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174310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66351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6124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939730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451440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21820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897992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zh-CN" altLang="en-US" noProof="0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0CD11-E0F7-4070-9C3E-4562A57E424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507169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stretch>
            <a:fillRect l="-19000" r="-3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EF92856-ADB5-43B2-B240-1CBD289FC2B3}" type="datetimeFigureOut">
              <a:rPr lang="zh-CN" altLang="en-US" smtClean="0"/>
              <a:t>2023/10/17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CB2CF7-7DF3-4BB5-AEED-7F73E6F56D55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975776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320110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2" title=""/>
          <p:cNvSpPr>
            <a:spLocks noChangeArrowheads="1"/>
          </p:cNvSpPr>
          <p:nvPr/>
        </p:nvSpPr>
        <p:spPr bwMode="auto">
          <a:xfrm>
            <a:off x="0" y="320363"/>
            <a:ext cx="12192000" cy="4300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7200">
                <a:solidFill>
                  <a:schemeClr val="accent1">
                    <a:lumMod val="50000"/>
                  </a:schemeClr>
                </a:solidFill>
                <a:latin typeface="Aa甜食主义" panose="02010600010101010101" pitchFamily="2" charset="-122"/>
                <a:ea typeface="Aa甜食主义" panose="02010600010101010101" pitchFamily="2" charset="-122"/>
              </a:rPr>
              <a:t>第一学期</a:t>
            </a:r>
            <a:endParaRPr lang="en-US" altLang="zh-CN" sz="7200">
              <a:solidFill>
                <a:schemeClr val="accent1">
                  <a:lumMod val="50000"/>
                </a:schemeClr>
              </a:solidFill>
              <a:latin typeface="Aa甜食主义" panose="02010600010101010101" pitchFamily="2" charset="-122"/>
              <a:ea typeface="Aa甜食主义" panose="0201060001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7200">
                <a:solidFill>
                  <a:schemeClr val="accent1">
                    <a:lumMod val="50000"/>
                  </a:schemeClr>
                </a:solidFill>
                <a:latin typeface="Aa甜食主义" panose="02010600010101010101" pitchFamily="2" charset="-122"/>
                <a:ea typeface="Aa甜食主义" panose="02010600010101010101" pitchFamily="2" charset="-122"/>
              </a:rPr>
              <a:t>英语质量分析</a:t>
            </a:r>
          </a:p>
        </p:txBody>
      </p:sp>
      <p:sp>
        <p:nvSpPr>
          <p:cNvPr id="5" name="Rectangle 2" title=""/>
          <p:cNvSpPr>
            <a:spLocks noChangeArrowheads="1"/>
          </p:cNvSpPr>
          <p:nvPr/>
        </p:nvSpPr>
        <p:spPr bwMode="auto">
          <a:xfrm>
            <a:off x="2711669" y="3980010"/>
            <a:ext cx="6768662" cy="64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Aa甜食主义" panose="02010600010101010101" pitchFamily="2" charset="-122"/>
                <a:ea typeface="Aa甜食主义" panose="02010600010101010101" pitchFamily="2" charset="-122"/>
              </a:rPr>
              <a:t>演讲人：</a:t>
            </a:r>
            <a:r>
              <a:rPr lang="en-US" altLang="zh-CN" sz="2400" b="1">
                <a:solidFill>
                  <a:schemeClr val="accent1">
                    <a:lumMod val="50000"/>
                  </a:schemeClr>
                </a:solidFill>
                <a:latin typeface="Aa甜食主义" panose="02010600010101010101" pitchFamily="2" charset="-122"/>
                <a:ea typeface="Aa甜食主义" panose="02010600010101010101" pitchFamily="2" charset="-122"/>
              </a:rPr>
              <a:t>XXX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Aa甜食主义" panose="02010600010101010101" pitchFamily="2" charset="-122"/>
              <a:ea typeface="Aa甜食主义" panose="0201060001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915043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Rectangle 5" title=""/>
          <p:cNvSpPr>
            <a:spLocks noChangeArrowheads="1"/>
          </p:cNvSpPr>
          <p:nvPr/>
        </p:nvSpPr>
        <p:spPr bwMode="auto">
          <a:xfrm>
            <a:off x="4198720" y="441434"/>
            <a:ext cx="6600659" cy="551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zh-CN" altLang="en-US" sz="3200">
              <a:latin typeface="Calibri" panose="020f0502020204030204" pitchFamily="34" charset="0"/>
              <a:ea typeface="微软雅黑" panose="020b0503020204020204" pitchFamily="34" charset="-122"/>
            </a:endParaRPr>
          </a:p>
          <a:p>
            <a:pPr eaLnBrk="0" hangingPunct="0">
              <a:lnSpc>
                <a:spcPct val="200000"/>
              </a:lnSpc>
              <a:spcBef>
                <a:spcPct val="20000"/>
              </a:spcBef>
            </a:pPr>
            <a:r>
              <a:rPr lang="zh-CN" altLang="en-US" sz="3200">
                <a:latin typeface="Calibri" panose="020f0502020204030204" pitchFamily="34" charset="0"/>
                <a:ea typeface="微软雅黑" panose="020b0503020204020204" pitchFamily="34" charset="-122"/>
              </a:rPr>
              <a:t>一、成绩分析</a:t>
            </a:r>
          </a:p>
          <a:p>
            <a:pPr eaLnBrk="0" hangingPunct="0">
              <a:lnSpc>
                <a:spcPct val="200000"/>
              </a:lnSpc>
              <a:spcBef>
                <a:spcPct val="20000"/>
              </a:spcBef>
            </a:pPr>
            <a:r>
              <a:rPr lang="zh-CN" altLang="en-US" sz="3200">
                <a:latin typeface="Calibri" panose="020f0502020204030204" pitchFamily="34" charset="0"/>
                <a:ea typeface="微软雅黑" panose="020b0503020204020204" pitchFamily="34" charset="-122"/>
              </a:rPr>
              <a:t>二、检测成绩反映出的情况：</a:t>
            </a:r>
          </a:p>
          <a:p>
            <a:pPr eaLnBrk="0" hangingPunct="0">
              <a:lnSpc>
                <a:spcPct val="200000"/>
              </a:lnSpc>
              <a:spcBef>
                <a:spcPct val="20000"/>
              </a:spcBef>
            </a:pPr>
            <a:r>
              <a:rPr lang="zh-CN" altLang="en-US" sz="3200">
                <a:latin typeface="Calibri" panose="020f0502020204030204" pitchFamily="34" charset="0"/>
                <a:ea typeface="微软雅黑" panose="020b0503020204020204" pitchFamily="34" charset="-122"/>
              </a:rPr>
              <a:t>（一）主要优点 （二）存在的问题  </a:t>
            </a:r>
          </a:p>
          <a:p>
            <a:pPr eaLnBrk="0" hangingPunct="0">
              <a:lnSpc>
                <a:spcPct val="200000"/>
              </a:lnSpc>
              <a:spcBef>
                <a:spcPct val="20000"/>
              </a:spcBef>
            </a:pPr>
            <a:r>
              <a:rPr lang="zh-CN" altLang="en-US" sz="3200">
                <a:latin typeface="Calibri" panose="020f0502020204030204" pitchFamily="34" charset="0"/>
                <a:ea typeface="微软雅黑" panose="020b0503020204020204" pitchFamily="34" charset="-122"/>
              </a:rPr>
              <a:t>三、教学建议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5131506" y="283778"/>
            <a:ext cx="2178802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目  录</a:t>
            </a:r>
          </a:p>
        </p:txBody>
      </p:sp>
    </p:spTree>
    <p:extLst>
      <p:ext uri="{BB962C8B-B14F-4D97-AF65-F5344CB8AC3E}">
        <p14:creationId xmlns:p14="http://schemas.microsoft.com/office/powerpoint/2010/main" val="857547446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910" name="Group 526" title="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60027453"/>
              </p:ext>
            </p:extLst>
          </p:nvPr>
        </p:nvGraphicFramePr>
        <p:xfrm>
          <a:off x="677917" y="704358"/>
          <a:ext cx="10830910" cy="55169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6324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50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84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649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5702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09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2967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59231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04825">
                <a:tc gridSpan="8"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上学期考试成绩登记表</a:t>
                      </a:r>
                      <a:endParaRPr kumimoji="0" lang="zh-CN" altLang="en-US" sz="3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202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班级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任课教师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平均分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教学</a:t>
                      </a:r>
                    </a:p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成绩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上学期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发展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3.1-3.3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89.36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96.69%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63.54%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59.5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59.5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持平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3.4-3.6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88.68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95.88%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64.12%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59.5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基本持平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4.1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85.14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91.07%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62.50%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50.5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4.2-4.6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85.95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93.93%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54.64%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5.1 5.4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86.75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96.46%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67.26%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2969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5.2   5.3</a:t>
                      </a:r>
                    </a:p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5.5 5.6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82.33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90.45%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55.91%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90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6.1-6.5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90.90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95.98%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83.94%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0866"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6.6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李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89.75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96.15%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78.85%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tc>
                  <a:txBody>
                    <a:bodyPr vert="horz" wrap="square"/>
                    <a:lstStyle/>
                    <a:p>
                      <a:pPr marL="342900" marR="0" lvl="0" indent="-34290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/>
                        <a:ea typeface="微软雅黑" panose="020b0503020204020204" pitchFamily="34" charset="-122"/>
                      </a:endParaRPr>
                    </a:p>
                  </a:txBody>
                  <a:tcPr marT="45724" marB="45724" anchor="ctr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8483337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内容占位符 4" title="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41848172"/>
              </p:ext>
            </p:extLst>
          </p:nvPr>
        </p:nvGraphicFramePr>
        <p:xfrm>
          <a:off x="936025" y="922503"/>
          <a:ext cx="10178664" cy="525758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272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27233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05114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年级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科目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实考人数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平均分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5114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三年级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英语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351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89.02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96.30%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224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63.82%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2992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四年级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英语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314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93.45%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188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55.95%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114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五年级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英语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84.54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308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92.49%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59.76%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5114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六年级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英语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301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289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96.01%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250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83.06%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7520" marR="7520" marT="7520" marB="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16934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8" name="Rectangle 3" title=""/>
          <p:cNvSpPr>
            <a:spLocks noChangeArrowheads="1"/>
          </p:cNvSpPr>
          <p:nvPr/>
        </p:nvSpPr>
        <p:spPr bwMode="auto">
          <a:xfrm>
            <a:off x="2024830" y="471434"/>
            <a:ext cx="9342107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优点：</a:t>
            </a:r>
            <a:endParaRPr lang="en-US" altLang="zh-CN" sz="24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 从教学成绩中不难看出，每位老师都有了不同程度的进步，特别是老师，跨三五六三个年级教学但教学成绩仍在前列，这些成绩是辛勤付出的最好证明，她克服了很多不利因素，将压力转化为动力，用她的实干给了我们青年教师做出了很好的榜样，在她的带动下，青年教师也在飞快的成长着、进步着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……</a:t>
            </a:r>
          </a:p>
          <a:p>
            <a:pPr marL="0" indent="0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不足：</a:t>
            </a:r>
            <a:endParaRPr lang="en-US" altLang="zh-CN" sz="24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四、五年级的两率一分稍低，特别是优秀率，希望老师在今后的教学中，除了整体抓质量外，也应该在培养优秀生方面有所侧重。</a:t>
            </a:r>
            <a:endParaRPr lang="zh-CN" altLang="en-US" sz="2400">
              <a:latin typeface="Calibri" panose="020f0502020204030204" pitchFamily="34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43415376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内容占位符 1" title="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638475709"/>
              </p:ext>
            </p:extLst>
          </p:nvPr>
        </p:nvGraphicFramePr>
        <p:xfrm>
          <a:off x="1133586" y="1148365"/>
          <a:ext cx="9933808" cy="4530177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300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43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925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1252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313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7762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510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88416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366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班级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任课教师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实考人数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平均分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90.11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98.36%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67.21%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02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三、二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90.08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96.61%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64.41%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34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三、三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87.93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95.08%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59.02%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三、四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87.74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96.43%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58.93%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A85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02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三、五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89.51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96.36%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63.64%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三、六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59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88.81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94.92%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A85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69.49%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293" marR="9293" marT="9293" marB="0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069108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Text Box 5" title=""/>
          <p:cNvSpPr txBox="1">
            <a:spLocks noChangeArrowheads="1"/>
          </p:cNvSpPr>
          <p:nvPr/>
        </p:nvSpPr>
        <p:spPr bwMode="auto">
          <a:xfrm>
            <a:off x="2247791" y="1812762"/>
            <a:ext cx="8569325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  <a:ea typeface="微软雅黑" panose="020b0503020204020204" pitchFamily="34" charset="-122"/>
              </a:rPr>
              <a:t>        各班级学生整体发展较均衡，从两率一分各项指标来看，平均分和及格率各班级差距不大，优秀率差距较大。全年级的待合格学生有</a:t>
            </a:r>
            <a:r>
              <a:rPr lang="en-US" altLang="zh-CN" sz="2400">
                <a:latin typeface="Arial" pitchFamily="34" charset="0"/>
                <a:ea typeface="微软雅黑" panose="020b0503020204020204" pitchFamily="34" charset="-122"/>
              </a:rPr>
              <a:t>13</a:t>
            </a:r>
            <a:r>
              <a:rPr lang="zh-CN" altLang="en-US" sz="2400">
                <a:latin typeface="Arial" pitchFamily="34" charset="0"/>
                <a:ea typeface="微软雅黑" panose="020b0503020204020204" pitchFamily="34" charset="-122"/>
              </a:rPr>
              <a:t>人，但优秀生的人数相差较大，这就需要关注待优生，提升优秀率。三年级一班、三年级二班成绩较好。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3618835" y="-187901"/>
            <a:ext cx="5827236" cy="14950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  <a:spcBef>
                <a:spcPct val="50000"/>
              </a:spcBef>
            </a:pPr>
            <a:r>
              <a:rPr lang="zh-CN" altLang="en-US" sz="4400">
                <a:latin typeface="Arial" pitchFamily="34" charset="0"/>
                <a:ea typeface="微软雅黑" panose="020b0503020204020204" pitchFamily="34" charset="-122"/>
              </a:rPr>
              <a:t>三级部发展情况分析：</a:t>
            </a:r>
          </a:p>
        </p:txBody>
      </p:sp>
    </p:spTree>
    <p:extLst>
      <p:ext uri="{BB962C8B-B14F-4D97-AF65-F5344CB8AC3E}">
        <p14:creationId xmlns:p14="http://schemas.microsoft.com/office/powerpoint/2010/main" val="43840497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内容占位符 1" title="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22258726"/>
              </p:ext>
            </p:extLst>
          </p:nvPr>
        </p:nvGraphicFramePr>
        <p:xfrm>
          <a:off x="1083716" y="1232997"/>
          <a:ext cx="9952146" cy="452596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54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35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95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83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26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236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768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63181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5088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班级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任课教师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实考人数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平均分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86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四、一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85.14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91.07%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62.50%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86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85.28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92.98%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54.39%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86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四、三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85.45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52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92.86%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32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57.14%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02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四、四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88.16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98.18%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32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58.18%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86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四、五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86.33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90.91%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54.55%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02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四、六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84.61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94.74%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49.12%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385741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4" name="Text Box 5" title=""/>
          <p:cNvSpPr txBox="1">
            <a:spLocks noChangeArrowheads="1"/>
          </p:cNvSpPr>
          <p:nvPr/>
        </p:nvSpPr>
        <p:spPr bwMode="auto">
          <a:xfrm>
            <a:off x="1932480" y="1056427"/>
            <a:ext cx="9182209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从两率一分上分析，班级之间平均分和及格率的差距虽然不大，但优秀率相差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13.38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个百分点，学生整体发展偏低。全年级有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名学生待合格。</a:t>
            </a:r>
          </a:p>
          <a:p>
            <a:pPr>
              <a:lnSpc>
                <a:spcPct val="25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从班级来看，四年级四班比较突出，四年级一班、四年级五班、四年级六班需要进步，在实践教学中多注意学困生和中等学生。</a:t>
            </a:r>
          </a:p>
        </p:txBody>
      </p:sp>
      <p:sp>
        <p:nvSpPr>
          <p:cNvPr id="2" name="矩形 1" title=""/>
          <p:cNvSpPr/>
          <p:nvPr/>
        </p:nvSpPr>
        <p:spPr>
          <a:xfrm>
            <a:off x="3609966" y="286986"/>
            <a:ext cx="5827236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latin typeface="Arial" pitchFamily="34" charset="0"/>
                <a:ea typeface="微软雅黑" panose="020b0503020204020204" pitchFamily="34" charset="-122"/>
              </a:rPr>
              <a:t>四级部发展情况分析：</a:t>
            </a:r>
          </a:p>
        </p:txBody>
      </p:sp>
    </p:spTree>
    <p:extLst>
      <p:ext uri="{BB962C8B-B14F-4D97-AF65-F5344CB8AC3E}">
        <p14:creationId xmlns:p14="http://schemas.microsoft.com/office/powerpoint/2010/main" val="365419043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内容占位符 1" title="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81517048"/>
              </p:ext>
            </p:extLst>
          </p:nvPr>
        </p:nvGraphicFramePr>
        <p:xfrm>
          <a:off x="1162540" y="1350744"/>
          <a:ext cx="9818539" cy="453000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209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7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7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55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780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598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61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70459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366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班级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任课教师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实考人数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平均分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及格率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优秀人数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优秀率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五、一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86.04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96.43%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62.50%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五、二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83.74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92.59%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61.11%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02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五、三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79.16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48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84.21%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26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45.61%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五、四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87.46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96.49%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71.93%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五、五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55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82.71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50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90.91%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33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60.00%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18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五、六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83.89 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94.44%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31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57.41%</a:t>
                      </a:r>
                      <a:endParaRPr kumimoji="0" lang="en-US" altLang="zh-CN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26" marR="9126" marT="9126" marB="0" anchor="ctr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738460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2" name="Text Box 5" title=""/>
          <p:cNvSpPr txBox="1">
            <a:spLocks noChangeArrowheads="1"/>
          </p:cNvSpPr>
          <p:nvPr/>
        </p:nvSpPr>
        <p:spPr bwMode="auto">
          <a:xfrm>
            <a:off x="2012713" y="1316969"/>
            <a:ext cx="8849728" cy="5447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从两率一分上分析，班级之间存在很大差距（平均分最高和最低班级相比相差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8.3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分，优秀率最高和最低班级相差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26.23%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），学生整体发展不均衡。全年级有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25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名待合格学生 。</a:t>
            </a:r>
          </a:p>
          <a:p>
            <a:pPr>
              <a:lnSpc>
                <a:spcPct val="20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   从班级来看，五年级四班比较优异，五年级三班与其余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个班级的相差较大，在今后的教学中要特别注重中下等学生的辅导，从整体上提高教学成绩。</a:t>
            </a:r>
          </a:p>
          <a:p>
            <a:pPr>
              <a:lnSpc>
                <a:spcPct val="200000"/>
              </a:lnSpc>
              <a:spcBef>
                <a:spcPct val="50000"/>
              </a:spcBef>
            </a:pP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3523959" y="307567"/>
            <a:ext cx="5827236" cy="8286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400">
                <a:latin typeface="宋体" panose="02010600030101010101" pitchFamily="2" charset="-122"/>
                <a:ea typeface="微软雅黑" panose="020b0503020204020204" pitchFamily="34" charset="-122"/>
              </a:rPr>
              <a:t>五级部发展情况分析：</a:t>
            </a:r>
          </a:p>
        </p:txBody>
      </p:sp>
    </p:spTree>
    <p:extLst>
      <p:ext uri="{BB962C8B-B14F-4D97-AF65-F5344CB8AC3E}">
        <p14:creationId xmlns:p14="http://schemas.microsoft.com/office/powerpoint/2010/main" val="331905106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https://d.book118.com/105232011040011121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觅知网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Aa甜食主义</vt:lpstr>
      <vt:lpstr>微软雅黑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2024-09-24T01:56:40.923</cp:lastPrinted>
  <dcterms:created xsi:type="dcterms:W3CDTF">2024-09-23T17:56:40Z</dcterms:created>
  <dcterms:modified xsi:type="dcterms:W3CDTF">2024-09-23T17:56:42Z</dcterms:modified>
</cp:coreProperties>
</file>