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88450" cy="688975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81CDC-B150-44FF-B3D7-0CB12E1D4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1B1C5-17CD-4C10-A3EE-517BA6A3D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C5F163-B222-4794-828C-672AB117F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1ADCA6-AEE5-4A3D-873D-0E2F8EE04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9C1B3A-F9A9-4A68-8840-B3241342F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83151B-CFAB-4276-9600-1D02AA36D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A57CF8-AA75-435E-A52F-FCFAAFD0E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E8D74A-8900-49E9-901B-7EEE658B5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26028D-6D3E-4BDF-9028-5E78DDB31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2E89F2-8B0C-4072-9FC3-7AD669610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5DF91-9201-44E7-904C-98B5BF706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24001402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688975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663564" y="2779855"/>
            <a:ext cx="7873365" cy="10394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4000"/>
              </a:lnSpc>
            </a:pPr>
            <a:endParaRPr lang="Arial" altLang="Arial" sz="100"/>
          </a:p>
          <a:p>
            <a:pPr marL="12700" algn="l" rtl="0" eaLnBrk="0">
              <a:lnSpc>
                <a:spcPct val="76000"/>
              </a:lnSpc>
              <a:spcBef>
                <a:spcPts val="1"/>
              </a:spcBef>
            </a:pPr>
            <a:r>
              <a:rPr sz="8700" b="1" kern="0" spc="90">
                <a:solidFill>
                  <a:srgbClr val="006500">
                    <a:alpha val="100000"/>
                  </a:srgbClr>
                </a:solidFill>
                <a:latin typeface="LiSu"/>
                <a:ea typeface="LiSu"/>
                <a:cs typeface="LiSu"/>
              </a:rPr>
              <a:t>包皮过长</a:t>
            </a:r>
            <a:r>
              <a:rPr sz="8700" kern="0" spc="90">
                <a:solidFill>
                  <a:srgbClr val="006500">
                    <a:alpha val="100000"/>
                  </a:srgbClr>
                </a:solidFill>
                <a:latin typeface="LiSu"/>
                <a:ea typeface="LiSu"/>
                <a:cs typeface="LiSu"/>
              </a:rPr>
              <a:t>、</a:t>
            </a:r>
            <a:r>
              <a:rPr sz="8700" b="1" kern="0" spc="90">
                <a:solidFill>
                  <a:srgbClr val="006500">
                    <a:alpha val="100000"/>
                  </a:srgbClr>
                </a:solidFill>
                <a:latin typeface="LiSu"/>
                <a:ea typeface="LiSu"/>
                <a:cs typeface="LiSu"/>
              </a:rPr>
              <a:t>包茎</a:t>
            </a:r>
            <a:endParaRPr lang="LiSu" altLang="LiSu" sz="8700"/>
          </a:p>
        </p:txBody>
      </p:sp>
      <p:sp>
        <p:nvSpPr>
          <p:cNvPr id="6" name="textbox 6"/>
          <p:cNvSpPr/>
          <p:nvPr/>
        </p:nvSpPr>
        <p:spPr>
          <a:xfrm>
            <a:off x="2416954" y="4777013"/>
            <a:ext cx="4651375" cy="937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342"/>
              </a:lnSpc>
            </a:pPr>
            <a:endParaRPr lang="Arial" altLang="Arial" sz="100"/>
          </a:p>
          <a:p>
            <a:pPr marL="859789" algn="l" rtl="0" eaLnBrk="0">
              <a:lnSpc>
                <a:spcPct val="75000"/>
              </a:lnSpc>
            </a:pPr>
            <a:r>
              <a:rPr sz="3600" b="1" kern="0" spc="-60">
                <a:solidFill>
                  <a:srgbClr val="FF0000">
                    <a:alpha val="100000"/>
                  </a:srgbClr>
                </a:solidFill>
                <a:latin typeface="LiSu"/>
                <a:ea typeface="LiSu"/>
                <a:cs typeface="LiSu"/>
              </a:rPr>
              <a:t>主讲：楚胜兰</a:t>
            </a:r>
            <a:endParaRPr lang="LiSu" altLang="LiSu" sz="36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500"/>
          </a:p>
          <a:p>
            <a:pPr marL="12700" algn="l" rtl="0" eaLnBrk="0">
              <a:lnSpc>
                <a:spcPct val="75000"/>
              </a:lnSpc>
              <a:spcBef>
                <a:spcPts val="5"/>
              </a:spcBef>
            </a:pPr>
            <a:r>
              <a:rPr sz="2200" b="1" kern="0" spc="-60">
                <a:solidFill>
                  <a:srgbClr val="FF0066">
                    <a:alpha val="100000"/>
                  </a:srgbClr>
                </a:solidFill>
                <a:latin typeface="LiSu"/>
                <a:ea typeface="LiSu"/>
                <a:cs typeface="LiSu"/>
              </a:rPr>
              <a:t>湘</a:t>
            </a:r>
            <a:r>
              <a:rPr sz="2200" kern="0" spc="-330">
                <a:solidFill>
                  <a:srgbClr val="FF0066">
                    <a:alpha val="100000"/>
                  </a:srgbClr>
                </a:solidFill>
                <a:latin typeface="LiSu"/>
                <a:ea typeface="LiSu"/>
                <a:cs typeface="LiSu"/>
              </a:rPr>
              <a:t> </a:t>
            </a:r>
            <a:r>
              <a:rPr sz="2200" b="1" kern="0" spc="-60">
                <a:solidFill>
                  <a:srgbClr val="FF0066">
                    <a:alpha val="100000"/>
                  </a:srgbClr>
                </a:solidFill>
                <a:latin typeface="LiSu"/>
                <a:ea typeface="LiSu"/>
                <a:cs typeface="LiSu"/>
              </a:rPr>
              <a:t>潭</a:t>
            </a:r>
            <a:r>
              <a:rPr sz="2200" kern="0" spc="-350">
                <a:solidFill>
                  <a:srgbClr val="FF0066">
                    <a:alpha val="100000"/>
                  </a:srgbClr>
                </a:solidFill>
                <a:latin typeface="LiSu"/>
                <a:ea typeface="LiSu"/>
                <a:cs typeface="LiSu"/>
              </a:rPr>
              <a:t> </a:t>
            </a:r>
            <a:r>
              <a:rPr sz="2200" b="1" kern="0" spc="-60">
                <a:solidFill>
                  <a:srgbClr val="FF0066">
                    <a:alpha val="100000"/>
                  </a:srgbClr>
                </a:solidFill>
                <a:latin typeface="LiSu"/>
                <a:ea typeface="LiSu"/>
                <a:cs typeface="LiSu"/>
              </a:rPr>
              <a:t>县</a:t>
            </a:r>
            <a:r>
              <a:rPr sz="2200" kern="0" spc="-340">
                <a:solidFill>
                  <a:srgbClr val="FF0066">
                    <a:alpha val="100000"/>
                  </a:srgbClr>
                </a:solidFill>
                <a:latin typeface="LiSu"/>
                <a:ea typeface="LiSu"/>
                <a:cs typeface="LiSu"/>
              </a:rPr>
              <a:t> </a:t>
            </a:r>
            <a:r>
              <a:rPr sz="2200" b="1" kern="0" spc="-60">
                <a:solidFill>
                  <a:srgbClr val="FF0066">
                    <a:alpha val="100000"/>
                  </a:srgbClr>
                </a:solidFill>
                <a:latin typeface="LiSu"/>
                <a:ea typeface="LiSu"/>
                <a:cs typeface="LiSu"/>
              </a:rPr>
              <a:t>人</a:t>
            </a:r>
            <a:r>
              <a:rPr sz="2200" kern="0" spc="-60">
                <a:solidFill>
                  <a:srgbClr val="FF0066">
                    <a:alpha val="100000"/>
                  </a:srgbClr>
                </a:solidFill>
                <a:latin typeface="LiSu"/>
                <a:ea typeface="LiSu"/>
                <a:cs typeface="LiSu"/>
              </a:rPr>
              <a:t> </a:t>
            </a:r>
            <a:r>
              <a:rPr sz="2200" b="1" kern="0" spc="-60">
                <a:solidFill>
                  <a:srgbClr val="FF0066">
                    <a:alpha val="100000"/>
                  </a:srgbClr>
                </a:solidFill>
                <a:latin typeface="LiSu"/>
                <a:ea typeface="LiSu"/>
                <a:cs typeface="LiSu"/>
              </a:rPr>
              <a:t>民</a:t>
            </a:r>
            <a:r>
              <a:rPr sz="2200" kern="0" spc="-130">
                <a:solidFill>
                  <a:srgbClr val="FF0066">
                    <a:alpha val="100000"/>
                  </a:srgbClr>
                </a:solidFill>
                <a:latin typeface="LiSu"/>
                <a:ea typeface="LiSu"/>
                <a:cs typeface="LiSu"/>
              </a:rPr>
              <a:t> </a:t>
            </a:r>
            <a:r>
              <a:rPr sz="2200" b="1" kern="0" spc="-60">
                <a:solidFill>
                  <a:srgbClr val="FF0066">
                    <a:alpha val="100000"/>
                  </a:srgbClr>
                </a:solidFill>
                <a:latin typeface="LiSu"/>
                <a:ea typeface="LiSu"/>
                <a:cs typeface="LiSu"/>
              </a:rPr>
              <a:t>医</a:t>
            </a:r>
            <a:r>
              <a:rPr sz="2200" kern="0" spc="-330">
                <a:solidFill>
                  <a:srgbClr val="FF0066">
                    <a:alpha val="100000"/>
                  </a:srgbClr>
                </a:solidFill>
                <a:latin typeface="LiSu"/>
                <a:ea typeface="LiSu"/>
                <a:cs typeface="LiSu"/>
              </a:rPr>
              <a:t> </a:t>
            </a:r>
            <a:r>
              <a:rPr sz="2200" b="1" kern="0" spc="-60">
                <a:solidFill>
                  <a:srgbClr val="FF0066">
                    <a:alpha val="100000"/>
                  </a:srgbClr>
                </a:solidFill>
                <a:latin typeface="LiSu"/>
                <a:ea typeface="LiSu"/>
                <a:cs typeface="LiSu"/>
              </a:rPr>
              <a:t>院</a:t>
            </a:r>
            <a:r>
              <a:rPr sz="2200" kern="0" spc="-60">
                <a:solidFill>
                  <a:srgbClr val="FF0066">
                    <a:alpha val="100000"/>
                  </a:srgbClr>
                </a:solidFill>
                <a:latin typeface="LiSu"/>
                <a:ea typeface="LiSu"/>
                <a:cs typeface="LiSu"/>
              </a:rPr>
              <a:t>    </a:t>
            </a:r>
            <a:r>
              <a:rPr sz="2200" kern="0" spc="-70">
                <a:solidFill>
                  <a:srgbClr val="FF0066">
                    <a:alpha val="100000"/>
                  </a:srgbClr>
                </a:solidFill>
                <a:latin typeface="LiSu"/>
                <a:ea typeface="LiSu"/>
                <a:cs typeface="LiSu"/>
              </a:rPr>
              <a:t> </a:t>
            </a:r>
            <a:r>
              <a:rPr sz="2200" b="1" kern="0" spc="-70">
                <a:solidFill>
                  <a:srgbClr val="FF0066">
                    <a:alpha val="100000"/>
                  </a:srgbClr>
                </a:solidFill>
                <a:latin typeface="LiSu"/>
                <a:ea typeface="LiSu"/>
                <a:cs typeface="LiSu"/>
              </a:rPr>
              <a:t>泌</a:t>
            </a:r>
            <a:r>
              <a:rPr sz="2200" kern="0" spc="-250">
                <a:solidFill>
                  <a:srgbClr val="FF0066">
                    <a:alpha val="100000"/>
                  </a:srgbClr>
                </a:solidFill>
                <a:latin typeface="LiSu"/>
                <a:ea typeface="LiSu"/>
                <a:cs typeface="LiSu"/>
              </a:rPr>
              <a:t> </a:t>
            </a:r>
            <a:r>
              <a:rPr sz="2200" b="1" kern="0" spc="-70">
                <a:solidFill>
                  <a:srgbClr val="FF0066">
                    <a:alpha val="100000"/>
                  </a:srgbClr>
                </a:solidFill>
                <a:latin typeface="LiSu"/>
                <a:ea typeface="LiSu"/>
                <a:cs typeface="LiSu"/>
              </a:rPr>
              <a:t>尿</a:t>
            </a:r>
            <a:r>
              <a:rPr sz="2200" kern="0" spc="-250">
                <a:solidFill>
                  <a:srgbClr val="FF0066">
                    <a:alpha val="100000"/>
                  </a:srgbClr>
                </a:solidFill>
                <a:latin typeface="LiSu"/>
                <a:ea typeface="LiSu"/>
                <a:cs typeface="LiSu"/>
              </a:rPr>
              <a:t> </a:t>
            </a:r>
            <a:r>
              <a:rPr sz="2200" b="1" kern="0" spc="-70">
                <a:solidFill>
                  <a:srgbClr val="FF0066">
                    <a:alpha val="100000"/>
                  </a:srgbClr>
                </a:solidFill>
                <a:latin typeface="LiSu"/>
                <a:ea typeface="LiSu"/>
                <a:cs typeface="LiSu"/>
              </a:rPr>
              <a:t>外</a:t>
            </a:r>
            <a:r>
              <a:rPr sz="2200" kern="0" spc="-270">
                <a:solidFill>
                  <a:srgbClr val="FF0066">
                    <a:alpha val="100000"/>
                  </a:srgbClr>
                </a:solidFill>
                <a:latin typeface="LiSu"/>
                <a:ea typeface="LiSu"/>
                <a:cs typeface="LiSu"/>
              </a:rPr>
              <a:t> </a:t>
            </a:r>
            <a:r>
              <a:rPr sz="2200" b="1" kern="0" spc="-70">
                <a:solidFill>
                  <a:srgbClr val="FF0066">
                    <a:alpha val="100000"/>
                  </a:srgbClr>
                </a:solidFill>
                <a:latin typeface="LiSu"/>
                <a:ea typeface="LiSu"/>
                <a:cs typeface="LiSu"/>
              </a:rPr>
              <a:t>科</a:t>
            </a:r>
            <a:endParaRPr lang="LiSu" altLang="LiSu" sz="22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6889750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292567" y="3505229"/>
            <a:ext cx="4489475" cy="3384520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95371" y="1478407"/>
            <a:ext cx="6565265" cy="18554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997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3500" b="1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·什么是包皮、包皮过长、包茎</a:t>
            </a:r>
            <a:r>
              <a:rPr sz="35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?</a:t>
            </a:r>
            <a:endParaRPr lang="SimSun" altLang="SimSun" sz="3500"/>
          </a:p>
          <a:p>
            <a:pPr marL="12700" algn="l" rtl="0" eaLnBrk="0">
              <a:lnSpc>
                <a:spcPts val="5214"/>
              </a:lnSpc>
            </a:pPr>
            <a:r>
              <a:rPr sz="35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·包皮过长与包茎有何不同?</a:t>
            </a:r>
            <a:endParaRPr lang="SimSun" altLang="SimSun" sz="3500"/>
          </a:p>
          <a:p>
            <a:pPr algn="l" rtl="0" eaLnBrk="0">
              <a:lnSpc>
                <a:spcPct val="103000"/>
              </a:lnSpc>
            </a:pPr>
            <a:endParaRPr lang="Arial" altLang="Arial" sz="1300"/>
          </a:p>
          <a:p>
            <a:pPr algn="l" rtl="0" eaLnBrk="0">
              <a:lnSpc>
                <a:spcPct val="817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5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·包皮过长、包茎有何危害?</a:t>
            </a:r>
            <a:endParaRPr lang="SimSun" altLang="SimSun" sz="35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171456" y="25423"/>
            <a:ext cx="8845537" cy="1022301"/>
            <a:chExt cx="8845537" cy="1022301"/>
          </a:xfrm>
        </p:grpSpPr>
        <p:pic>
          <p:nvPicPr>
            <p:cNvPr id="14" name="picture 1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8845537" cy="1022301"/>
            </a:xfrm>
            <a:prstGeom prst="rect">
              <a:avLst/>
            </a:prstGeom>
          </p:spPr>
        </p:pic>
        <p:sp>
          <p:nvSpPr>
            <p:cNvPr id="16" name="textbox 16"/>
            <p:cNvSpPr/>
            <p:nvPr/>
          </p:nvSpPr>
          <p:spPr>
            <a:xfrm>
              <a:off x="-12700" y="-12700"/>
              <a:ext cx="8870950" cy="111950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7000"/>
                </a:lnSpc>
              </a:pPr>
              <a:endParaRPr lang="Arial" altLang="Arial" sz="1000"/>
            </a:p>
            <a:p>
              <a:pPr algn="l" rtl="0" eaLnBrk="0">
                <a:lnSpc>
                  <a:spcPct val="117000"/>
                </a:lnSpc>
              </a:pPr>
              <a:endParaRPr lang="Arial" altLang="Arial" sz="1000"/>
            </a:p>
            <a:p>
              <a:pPr algn="l" rtl="0" eaLnBrk="0">
                <a:lnSpc>
                  <a:spcPct val="9575"/>
                </a:lnSpc>
              </a:pPr>
              <a:endParaRPr lang="Arial" altLang="Arial" sz="100"/>
            </a:p>
            <a:p>
              <a:pPr marL="2801620" algn="l" rtl="0" eaLnBrk="0">
                <a:lnSpc>
                  <a:spcPct val="95000"/>
                </a:lnSpc>
              </a:pPr>
              <a:r>
                <a:rPr sz="4200" b="1" kern="0" spc="1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思考几个问题</a:t>
              </a:r>
              <a:endParaRPr lang="SimSun" altLang="SimSun" sz="4200"/>
            </a:p>
          </p:txBody>
        </p:sp>
      </p:grpSp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123931" y="4184627"/>
            <a:ext cx="2171689" cy="2139956"/>
          </a:xfrm>
          <a:prstGeom prst="rect">
            <a:avLst/>
          </a:prstGeom>
        </p:spPr>
      </p:pic>
      <p:sp>
        <p:nvSpPr>
          <p:cNvPr id="20" name="textbox 20"/>
          <p:cNvSpPr/>
          <p:nvPr/>
        </p:nvSpPr>
        <p:spPr>
          <a:xfrm>
            <a:off x="89031" y="3448749"/>
            <a:ext cx="2448560" cy="5391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140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500" b="1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·如何治疗?</a:t>
            </a:r>
            <a:endParaRPr lang="SimSun" altLang="SimSun" sz="35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" name="picture 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6889750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641820" y="1511266"/>
            <a:ext cx="3886255" cy="4819655"/>
          </a:xfrm>
          <a:prstGeom prst="rect">
            <a:avLst/>
          </a:prstGeom>
        </p:spPr>
      </p:pic>
      <p:sp>
        <p:nvSpPr>
          <p:cNvPr id="26" name="textbox 26"/>
          <p:cNvSpPr/>
          <p:nvPr/>
        </p:nvSpPr>
        <p:spPr>
          <a:xfrm>
            <a:off x="126964" y="1546331"/>
            <a:ext cx="4295140" cy="39439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942"/>
              </a:lnSpc>
            </a:pPr>
            <a:endParaRPr lang="Arial" altLang="Arial" sz="100"/>
          </a:p>
          <a:p>
            <a:pPr marL="120650" algn="l" rtl="0" eaLnBrk="0">
              <a:lnSpc>
                <a:spcPct val="85000"/>
              </a:lnSpc>
            </a:pPr>
            <a:r>
              <a:rPr sz="23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(一)包皮是指阴茎皮肤在</a:t>
            </a:r>
            <a:endParaRPr lang="SimHei" altLang="SimHei" sz="2300"/>
          </a:p>
          <a:p>
            <a:pPr marL="12700" algn="l" rtl="0" eaLnBrk="0">
              <a:lnSpc>
                <a:spcPts val="3600"/>
              </a:lnSpc>
            </a:pPr>
            <a:r>
              <a:rPr sz="2300" kern="0" spc="-20">
                <a:solidFill>
                  <a:srgbClr val="FF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阴茎头</a:t>
            </a:r>
            <a:r>
              <a:rPr sz="23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处褶成</a:t>
            </a:r>
            <a:r>
              <a:rPr sz="2300" kern="0" spc="-20">
                <a:solidFill>
                  <a:srgbClr val="0000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双层</a:t>
            </a:r>
            <a:r>
              <a:rPr sz="23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的皮肤。</a:t>
            </a:r>
            <a:endParaRPr lang="SimHei" altLang="SimHei" sz="2300"/>
          </a:p>
          <a:p>
            <a:pPr marL="602615" algn="l" rtl="0" eaLnBrk="0">
              <a:lnSpc>
                <a:spcPct val="85000"/>
              </a:lnSpc>
              <a:spcBef>
                <a:spcPts val="905"/>
              </a:spcBef>
            </a:pP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在婴幼儿期包皮较长，</a:t>
            </a: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包绕</a:t>
            </a:r>
            <a:endParaRPr lang="SimHei" altLang="SimHei" sz="2300"/>
          </a:p>
          <a:p>
            <a:pPr marL="342900" algn="l" rtl="0" eaLnBrk="0">
              <a:lnSpc>
                <a:spcPct val="116000"/>
              </a:lnSpc>
              <a:spcBef>
                <a:spcPts val="49"/>
              </a:spcBef>
            </a:pP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阴茎使龟头及尿道外口</a:t>
            </a:r>
            <a:r>
              <a:rPr sz="23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不能显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露，称之为生理性包</a:t>
            </a: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茎.</a:t>
            </a:r>
            <a:endParaRPr lang="SimHei" altLang="SimHei" sz="2300"/>
          </a:p>
          <a:p>
            <a:pPr marL="457200" algn="l" rtl="0" eaLnBrk="0">
              <a:lnSpc>
                <a:spcPct val="92000"/>
              </a:lnSpc>
              <a:spcBef>
                <a:spcPts val="961"/>
              </a:spcBef>
            </a:pPr>
            <a:r>
              <a:rPr sz="23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随着年龄的增长，阴茎</a:t>
            </a:r>
            <a:r>
              <a:rPr sz="23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和包</a:t>
            </a:r>
            <a:endParaRPr lang="SimHei" altLang="SimHei" sz="2300"/>
          </a:p>
          <a:p>
            <a:pPr marL="346709" algn="l" rtl="0" eaLnBrk="0">
              <a:lnSpc>
                <a:spcPct val="104000"/>
              </a:lnSpc>
              <a:spcBef>
                <a:spcPts val="234"/>
              </a:spcBef>
            </a:pPr>
            <a:r>
              <a:rPr sz="2300" b="1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皮逐渐发育，到青春期时.包</a:t>
            </a:r>
            <a:r>
              <a:rPr sz="2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3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皮向后退缩，至成人期龟头露</a:t>
            </a:r>
            <a:r>
              <a:rPr sz="2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出，但是约有</a:t>
            </a:r>
            <a:r>
              <a:rPr sz="2300" b="1" kern="0" spc="50">
                <a:solidFill>
                  <a:srgbClr val="0000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30%</a:t>
            </a:r>
            <a:r>
              <a:rPr sz="2300" b="1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的成</a:t>
            </a:r>
            <a:r>
              <a:rPr sz="23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人，包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3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皮仍完全盖住阴茎龟头。</a:t>
            </a:r>
            <a:endParaRPr lang="SimHei" altLang="SimHei" sz="23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146004" y="12677"/>
            <a:ext cx="8667832" cy="1092231"/>
            <a:chExt cx="8667832" cy="1092231"/>
          </a:xfrm>
        </p:grpSpPr>
        <p:pic>
          <p:nvPicPr>
            <p:cNvPr id="28" name="picture 2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8667832" cy="1092231"/>
            </a:xfrm>
            <a:prstGeom prst="rect">
              <a:avLst/>
            </a:prstGeom>
          </p:spPr>
        </p:pic>
        <p:sp>
          <p:nvSpPr>
            <p:cNvPr id="30" name="textbox 30"/>
            <p:cNvSpPr/>
            <p:nvPr/>
          </p:nvSpPr>
          <p:spPr>
            <a:xfrm>
              <a:off x="-12700" y="-12700"/>
              <a:ext cx="8693784" cy="119506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marL="2973070" algn="l" rtl="0" eaLnBrk="0">
                <a:lnSpc>
                  <a:spcPct val="95000"/>
                </a:lnSpc>
                <a:spcBef>
                  <a:spcPts val="7"/>
                </a:spcBef>
              </a:pPr>
              <a:r>
                <a:rPr sz="4400" b="1" kern="0" spc="-7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一、概念</a:t>
              </a:r>
              <a:endParaRPr lang="SimSun" altLang="SimSun" sz="4400"/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6889750"/>
          </a:xfrm>
          <a:prstGeom prst="rect">
            <a:avLst/>
          </a:prstGeom>
        </p:spPr>
      </p:pic>
      <p:sp>
        <p:nvSpPr>
          <p:cNvPr id="34" name="textbox 34"/>
          <p:cNvSpPr/>
          <p:nvPr/>
        </p:nvSpPr>
        <p:spPr>
          <a:xfrm>
            <a:off x="563725" y="1718340"/>
            <a:ext cx="7682865" cy="28047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56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700" b="1" kern="0" spc="-170">
                <a:solidFill>
                  <a:srgbClr val="00009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包皮的生理功能：</a:t>
            </a:r>
            <a:endParaRPr lang="SimSun" altLang="SimSun" sz="2700"/>
          </a:p>
          <a:p>
            <a:pPr marL="179070" algn="l" rtl="0" eaLnBrk="0">
              <a:lnSpc>
                <a:spcPct val="95000"/>
              </a:lnSpc>
              <a:spcBef>
                <a:spcPts val="951"/>
              </a:spcBef>
            </a:pPr>
            <a:r>
              <a:rPr sz="2700" kern="0" spc="-30">
                <a:solidFill>
                  <a:srgbClr val="009A9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1、</a:t>
            </a:r>
            <a:r>
              <a:rPr sz="2700" kern="0" spc="-700">
                <a:solidFill>
                  <a:srgbClr val="009A9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kern="0" spc="-30">
                <a:solidFill>
                  <a:srgbClr val="009A9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包</a:t>
            </a:r>
            <a:r>
              <a:rPr sz="2700" b="1" kern="0" spc="-30">
                <a:solidFill>
                  <a:srgbClr val="009A9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皮覆盖阴茎头，对阴茎头起到保护作用。</a:t>
            </a:r>
            <a:endParaRPr lang="SimSun" altLang="SimSun" sz="2700"/>
          </a:p>
          <a:p>
            <a:pPr marL="179070" algn="l" rtl="0" eaLnBrk="0">
              <a:lnSpc>
                <a:spcPct val="95000"/>
              </a:lnSpc>
              <a:spcBef>
                <a:spcPts val="1023"/>
              </a:spcBef>
            </a:pPr>
            <a:r>
              <a:rPr sz="2700" kern="0" spc="-40">
                <a:solidFill>
                  <a:srgbClr val="FF00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2、</a:t>
            </a:r>
            <a:r>
              <a:rPr sz="2700" kern="0" spc="-740">
                <a:solidFill>
                  <a:srgbClr val="FF00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-40">
                <a:solidFill>
                  <a:srgbClr val="FF00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有观点认为，由于包皮覆盖了阴茎的龟头</a:t>
            </a:r>
            <a:r>
              <a:rPr sz="2700" b="1" kern="0" spc="-50">
                <a:solidFill>
                  <a:srgbClr val="FF00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</a:t>
            </a:r>
            <a:endParaRPr lang="SimSun" altLang="SimSun" sz="2700"/>
          </a:p>
          <a:p>
            <a:pPr algn="r" rtl="0" eaLnBrk="0">
              <a:lnSpc>
                <a:spcPct val="95000"/>
              </a:lnSpc>
              <a:spcBef>
                <a:spcPts val="322"/>
              </a:spcBef>
            </a:pPr>
            <a:r>
              <a:rPr sz="2700" b="1" kern="0" spc="80">
                <a:solidFill>
                  <a:srgbClr val="FF00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性生活过程中，可以减缓和分担对龟</a:t>
            </a:r>
            <a:r>
              <a:rPr sz="2700" b="1" kern="0" spc="70">
                <a:solidFill>
                  <a:srgbClr val="FF00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头的刺</a:t>
            </a:r>
            <a:endParaRPr lang="SimSun" altLang="SimSun" sz="2700"/>
          </a:p>
          <a:p>
            <a:pPr marL="922019" algn="l" rtl="0" eaLnBrk="0">
              <a:lnSpc>
                <a:spcPct val="94000"/>
              </a:lnSpc>
              <a:spcBef>
                <a:spcPts val="225"/>
              </a:spcBef>
            </a:pPr>
            <a:r>
              <a:rPr sz="2700" kern="0" spc="-30">
                <a:solidFill>
                  <a:srgbClr val="FF00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激，从而使延缓射精防止早泄。</a:t>
            </a:r>
            <a:endParaRPr lang="SimSun" altLang="SimSun" sz="2700"/>
          </a:p>
          <a:p>
            <a:pPr algn="l" rtl="0" eaLnBrk="0">
              <a:lnSpc>
                <a:spcPct val="109000"/>
              </a:lnSpc>
            </a:pPr>
            <a:endParaRPr lang="Arial" altLang="Arial" sz="700"/>
          </a:p>
          <a:p>
            <a:pPr algn="l" rtl="0" eaLnBrk="0">
              <a:lnSpc>
                <a:spcPct val="6680"/>
              </a:lnSpc>
            </a:pPr>
            <a:endParaRPr lang="Arial" altLang="Arial" sz="100"/>
          </a:p>
          <a:p>
            <a:pPr marL="184150" algn="l" rtl="0" eaLnBrk="0">
              <a:lnSpc>
                <a:spcPct val="95000"/>
              </a:lnSpc>
            </a:pPr>
            <a:r>
              <a:rPr sz="2700" b="1" kern="0" spc="-70">
                <a:solidFill>
                  <a:srgbClr val="00009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3、</a:t>
            </a:r>
            <a:r>
              <a:rPr sz="2700" kern="0" spc="-670">
                <a:solidFill>
                  <a:srgbClr val="00009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-70">
                <a:solidFill>
                  <a:srgbClr val="00009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包皮在性生活中</a:t>
            </a:r>
            <a:r>
              <a:rPr sz="2700" b="1" kern="0" spc="-80">
                <a:solidFill>
                  <a:srgbClr val="00009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起到润滑作用。</a:t>
            </a:r>
            <a:endParaRPr lang="SimSun" altLang="SimSun" sz="27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6" name="picture 3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6889750"/>
          </a:xfrm>
          <a:prstGeom prst="rect">
            <a:avLst/>
          </a:prstGeom>
        </p:spPr>
      </p:pic>
      <p:sp>
        <p:nvSpPr>
          <p:cNvPr id="38" name="textbox 38"/>
          <p:cNvSpPr/>
          <p:nvPr/>
        </p:nvSpPr>
        <p:spPr>
          <a:xfrm>
            <a:off x="317532" y="1405564"/>
            <a:ext cx="8191500" cy="41128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616"/>
              </a:lnSpc>
            </a:pPr>
            <a:endParaRPr lang="Arial" altLang="Arial" sz="100"/>
          </a:p>
          <a:p>
            <a:pPr marL="2578735" algn="l" rtl="0" eaLnBrk="0">
              <a:lnSpc>
                <a:spcPct val="96000"/>
              </a:lnSpc>
            </a:pPr>
            <a:r>
              <a:rPr sz="3900" b="1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(二)包皮过长</a:t>
            </a:r>
            <a:endParaRPr lang="SimSun" altLang="SimSun" sz="3900"/>
          </a:p>
          <a:p>
            <a:pPr marL="361950" indent="-349250" algn="l" rtl="0" eaLnBrk="0">
              <a:lnSpc>
                <a:spcPct val="87000"/>
              </a:lnSpc>
              <a:spcBef>
                <a:spcPts val="154"/>
              </a:spcBef>
            </a:pPr>
            <a:r>
              <a:rPr sz="31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  指男子成年后，阴茎皮肤包裹龟头，使龟 </a:t>
            </a:r>
            <a:r>
              <a:rPr sz="31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头不能完全外露。其</a:t>
            </a:r>
            <a:r>
              <a:rPr sz="31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中又可分为真性包皮过</a:t>
            </a:r>
            <a:r>
              <a:rPr sz="3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长和假性包皮过长。</a:t>
            </a:r>
            <a:endParaRPr lang="SimSun" altLang="SimSun" sz="31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marL="361950" indent="-349250" algn="l" rtl="0" eaLnBrk="0">
              <a:lnSpc>
                <a:spcPct val="90000"/>
              </a:lnSpc>
              <a:spcBef>
                <a:spcPts val="933"/>
              </a:spcBef>
            </a:pPr>
            <a:r>
              <a:rPr sz="3100" kern="0" spc="110">
                <a:solidFill>
                  <a:srgbClr val="00009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1.真性包皮过长</a:t>
            </a:r>
            <a:r>
              <a:rPr sz="31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：</a:t>
            </a:r>
            <a:r>
              <a:rPr sz="3100" kern="0" spc="110">
                <a:solidFill>
                  <a:srgbClr val="FF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阴茎勃起后</a:t>
            </a:r>
            <a:r>
              <a:rPr sz="31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龟</a:t>
            </a:r>
            <a:r>
              <a:rPr sz="31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头也</a:t>
            </a:r>
            <a:r>
              <a:rPr sz="3100" b="1" kern="0" spc="100">
                <a:solidFill>
                  <a:srgbClr val="00009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不能</a:t>
            </a:r>
            <a:r>
              <a:rPr sz="31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完全</a:t>
            </a:r>
            <a:r>
              <a:rPr sz="3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100" kern="0" spc="-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外露；</a:t>
            </a:r>
            <a:endParaRPr lang="SimSun" altLang="SimSun" sz="3100"/>
          </a:p>
          <a:p>
            <a:pPr marL="361950" indent="-349250" algn="l" rtl="0" eaLnBrk="0">
              <a:lnSpc>
                <a:spcPct val="90000"/>
              </a:lnSpc>
              <a:spcBef>
                <a:spcPts val="330"/>
              </a:spcBef>
            </a:pPr>
            <a:r>
              <a:rPr sz="3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3100" kern="0" spc="-30">
                <a:solidFill>
                  <a:srgbClr val="FF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假性包皮过长</a:t>
            </a:r>
            <a:r>
              <a:rPr sz="3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：指平时龟头</a:t>
            </a:r>
            <a:r>
              <a:rPr sz="3100" b="1" kern="0" spc="-30">
                <a:solidFill>
                  <a:srgbClr val="00009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不能</a:t>
            </a:r>
            <a:r>
              <a:rPr sz="3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完全外露，  </a:t>
            </a:r>
            <a:r>
              <a:rPr sz="3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但在阴茎勃起后龟头则可</a:t>
            </a:r>
            <a:r>
              <a:rPr sz="3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以完全外露。</a:t>
            </a:r>
            <a:endParaRPr lang="SimSun" altLang="SimSun" sz="3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" name="picture 4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6889750"/>
          </a:xfrm>
          <a:prstGeom prst="rect">
            <a:avLst/>
          </a:prstGeom>
        </p:spPr>
      </p:pic>
      <p:pic>
        <p:nvPicPr>
          <p:cNvPr id="42" name="picture 4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36638" y="1885931"/>
            <a:ext cx="2393866" cy="4260896"/>
          </a:xfrm>
          <a:prstGeom prst="rect">
            <a:avLst/>
          </a:prstGeom>
        </p:spPr>
      </p:pic>
      <p:pic>
        <p:nvPicPr>
          <p:cNvPr id="44" name="picture 4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873716" y="1936777"/>
            <a:ext cx="2349578" cy="4222727"/>
          </a:xfrm>
          <a:prstGeom prst="rect">
            <a:avLst/>
          </a:prstGeom>
        </p:spPr>
      </p:pic>
      <p:pic>
        <p:nvPicPr>
          <p:cNvPr id="46" name="picture 4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314733" y="1943116"/>
            <a:ext cx="2336806" cy="4216388"/>
          </a:xfrm>
          <a:prstGeom prst="rect">
            <a:avLst/>
          </a:prstGeom>
        </p:spPr>
      </p:pic>
      <p:sp>
        <p:nvSpPr>
          <p:cNvPr id="48" name="textbox 48"/>
          <p:cNvSpPr/>
          <p:nvPr/>
        </p:nvSpPr>
        <p:spPr>
          <a:xfrm>
            <a:off x="3689326" y="1484610"/>
            <a:ext cx="1511300" cy="3498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429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2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正常康复中</a:t>
            </a:r>
            <a:endParaRPr lang="SimSun" altLang="SimSun" sz="2200"/>
          </a:p>
        </p:txBody>
      </p:sp>
      <p:sp>
        <p:nvSpPr>
          <p:cNvPr id="50" name="textbox 50"/>
          <p:cNvSpPr/>
          <p:nvPr/>
        </p:nvSpPr>
        <p:spPr>
          <a:xfrm>
            <a:off x="6699278" y="1477025"/>
            <a:ext cx="688340" cy="390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597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5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痊愈</a:t>
            </a:r>
            <a:endParaRPr lang="SimSun" altLang="SimSun" sz="2500"/>
          </a:p>
        </p:txBody>
      </p:sp>
      <p:sp>
        <p:nvSpPr>
          <p:cNvPr id="52" name="textbox 52"/>
          <p:cNvSpPr/>
          <p:nvPr/>
        </p:nvSpPr>
        <p:spPr>
          <a:xfrm>
            <a:off x="1604780" y="1468675"/>
            <a:ext cx="674369" cy="3867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18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500" b="1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术前</a:t>
            </a:r>
            <a:endParaRPr lang="SimSun" altLang="SimSun" sz="25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4" name="picture 5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6889750"/>
          </a:xfrm>
          <a:prstGeom prst="rect">
            <a:avLst/>
          </a:prstGeom>
        </p:spPr>
      </p:pic>
      <p:sp>
        <p:nvSpPr>
          <p:cNvPr id="56" name="textbox 56"/>
          <p:cNvSpPr/>
          <p:nvPr/>
        </p:nvSpPr>
        <p:spPr>
          <a:xfrm>
            <a:off x="488989" y="1594140"/>
            <a:ext cx="3835400" cy="44856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159"/>
              </a:lnSpc>
            </a:pPr>
            <a:endParaRPr lang="Arial" altLang="Arial" sz="100"/>
          </a:p>
          <a:p>
            <a:pPr marL="676909" algn="l" rtl="0" eaLnBrk="0">
              <a:lnSpc>
                <a:spcPct val="85000"/>
              </a:lnSpc>
            </a:pPr>
            <a:r>
              <a:rPr sz="2400" b="1" kern="0" spc="-3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(三)包茎：</a:t>
            </a:r>
            <a:r>
              <a:rPr sz="2400" kern="0" spc="-4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400" kern="0" spc="4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包茎是指</a:t>
            </a:r>
            <a:endParaRPr lang="SimSun" altLang="SimSun" sz="2400"/>
          </a:p>
          <a:p>
            <a:pPr marL="12700" algn="l" rtl="0" eaLnBrk="0">
              <a:lnSpc>
                <a:spcPct val="126000"/>
              </a:lnSpc>
              <a:spcBef>
                <a:spcPts val="16"/>
              </a:spcBef>
            </a:pPr>
            <a:r>
              <a:rPr sz="27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包皮完全包裹龟头，龟  </a:t>
            </a:r>
            <a:r>
              <a:rPr sz="2700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头</a:t>
            </a:r>
            <a:r>
              <a:rPr sz="2700" b="1" kern="0" spc="-110">
                <a:solidFill>
                  <a:srgbClr val="FF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任何时候</a:t>
            </a:r>
            <a:r>
              <a:rPr sz="2700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都不能外露。</a:t>
            </a:r>
            <a:r>
              <a:rPr sz="27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男性如果到了成年，包  </a:t>
            </a:r>
            <a:r>
              <a:rPr sz="27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皮口仍狭窄或包皮与</a:t>
            </a:r>
            <a:r>
              <a:rPr sz="27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阴</a:t>
            </a:r>
            <a:r>
              <a:rPr sz="27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7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茎头仍然粘连，包皮不  能上翻，露出尿道口或  阴茎头，在医学上称之  </a:t>
            </a:r>
            <a:r>
              <a:rPr sz="27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为包茎。</a:t>
            </a:r>
            <a:endParaRPr lang="SimSun" altLang="SimSun" sz="2700"/>
          </a:p>
        </p:txBody>
      </p:sp>
      <p:pic>
        <p:nvPicPr>
          <p:cNvPr id="58" name="picture 5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883109" y="1638313"/>
            <a:ext cx="1974874" cy="3829047"/>
          </a:xfrm>
          <a:prstGeom prst="rect">
            <a:avLst/>
          </a:prstGeom>
        </p:spPr>
      </p:pic>
      <p:pic>
        <p:nvPicPr>
          <p:cNvPr id="60" name="picture 6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6902455" y="1644652"/>
            <a:ext cx="1974874" cy="3822708"/>
          </a:xfrm>
          <a:prstGeom prst="rect">
            <a:avLst/>
          </a:prstGeom>
        </p:spPr>
      </p:pic>
      <p:sp>
        <p:nvSpPr>
          <p:cNvPr id="62" name="textbox 62"/>
          <p:cNvSpPr/>
          <p:nvPr/>
        </p:nvSpPr>
        <p:spPr>
          <a:xfrm>
            <a:off x="7448505" y="5737762"/>
            <a:ext cx="912494" cy="2863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8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8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正常阴茎</a:t>
            </a:r>
            <a:endParaRPr lang="SimSun" altLang="SimSun" sz="1800"/>
          </a:p>
        </p:txBody>
      </p:sp>
      <p:sp>
        <p:nvSpPr>
          <p:cNvPr id="64" name="textbox 64"/>
          <p:cNvSpPr/>
          <p:nvPr/>
        </p:nvSpPr>
        <p:spPr>
          <a:xfrm>
            <a:off x="5549895" y="5745763"/>
            <a:ext cx="487044" cy="2946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24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8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包茎</a:t>
            </a:r>
            <a:endParaRPr lang="SimSun" altLang="SimSun" sz="18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6" name="picture 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6889750"/>
          </a:xfrm>
          <a:prstGeom prst="rect">
            <a:avLst/>
          </a:prstGeom>
        </p:spPr>
      </p:pic>
      <p:sp>
        <p:nvSpPr>
          <p:cNvPr id="68" name="textbox 68"/>
          <p:cNvSpPr/>
          <p:nvPr/>
        </p:nvSpPr>
        <p:spPr>
          <a:xfrm>
            <a:off x="1689092" y="2633799"/>
            <a:ext cx="948689" cy="12693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208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尿道外口</a:t>
            </a:r>
            <a:endParaRPr lang="FangSong" altLang="FangSong" sz="10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marL="171450" algn="l" rtl="0" eaLnBrk="0">
              <a:lnSpc>
                <a:spcPct val="99000"/>
              </a:lnSpc>
              <a:spcBef>
                <a:spcPts val="305"/>
              </a:spcBef>
            </a:pP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阴茎包皮</a:t>
            </a:r>
            <a:endParaRPr lang="SimSun" altLang="SimSun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29000"/>
              </a:lnSpc>
            </a:pPr>
            <a:endParaRPr lang="Arial" altLang="Arial" sz="200"/>
          </a:p>
          <a:p>
            <a:pPr marL="101600" algn="l" rtl="0" eaLnBrk="0">
              <a:lnSpc>
                <a:spcPct val="100000"/>
              </a:lnSpc>
              <a:spcBef>
                <a:spcPts val="2"/>
              </a:spcBef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尿道海绵体’</a:t>
            </a:r>
            <a:endParaRPr lang="FangSong" altLang="FangSong" sz="1000"/>
          </a:p>
        </p:txBody>
      </p:sp>
      <p:sp>
        <p:nvSpPr>
          <p:cNvPr id="70" name="textbox 70"/>
          <p:cNvSpPr/>
          <p:nvPr/>
        </p:nvSpPr>
        <p:spPr>
          <a:xfrm>
            <a:off x="4366104" y="1607759"/>
            <a:ext cx="3723004" cy="315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2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0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B、正常包皮、包皮过长、包茎图</a:t>
            </a:r>
            <a:endParaRPr lang="SimSun" altLang="SimSun" sz="2000"/>
          </a:p>
        </p:txBody>
      </p:sp>
      <p:sp>
        <p:nvSpPr>
          <p:cNvPr id="72" name="textbox 72"/>
          <p:cNvSpPr/>
          <p:nvPr/>
        </p:nvSpPr>
        <p:spPr>
          <a:xfrm>
            <a:off x="3041632" y="2583955"/>
            <a:ext cx="3086100" cy="315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951"/>
              </a:lnSpc>
            </a:pPr>
            <a:endParaRPr lang="Arial" altLang="Arial" sz="100"/>
          </a:p>
          <a:p>
            <a:pPr algn="r" rtl="0" eaLnBrk="0">
              <a:lnSpc>
                <a:spcPct val="91000"/>
              </a:lnSpc>
            </a:pP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包皮正常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</a:t>
            </a:r>
            <a:r>
              <a:rPr sz="1000" kern="0" spc="9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包皮过长</a:t>
            </a:r>
            <a:endParaRPr lang="SimSun" altLang="SimSun" sz="1000"/>
          </a:p>
          <a:p>
            <a:pPr marL="12700" algn="l" rtl="0" eaLnBrk="0">
              <a:lnSpc>
                <a:spcPct val="98000"/>
              </a:lnSpc>
              <a:spcBef>
                <a:spcPts val="10"/>
              </a:spcBef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阴茎头冠</a:t>
            </a:r>
            <a:endParaRPr lang="SimSun" altLang="SimSun" sz="1000"/>
          </a:p>
        </p:txBody>
      </p:sp>
      <p:sp>
        <p:nvSpPr>
          <p:cNvPr id="74" name="textbox 74"/>
          <p:cNvSpPr/>
          <p:nvPr/>
        </p:nvSpPr>
        <p:spPr>
          <a:xfrm>
            <a:off x="549773" y="1702975"/>
            <a:ext cx="1691004" cy="315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2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000" b="1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A、</a:t>
            </a:r>
            <a:r>
              <a:rPr sz="2000" kern="0" spc="-5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b="1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阴茎解剖图</a:t>
            </a:r>
            <a:endParaRPr lang="SimSun" altLang="SimSun" sz="2000"/>
          </a:p>
        </p:txBody>
      </p:sp>
      <p:sp>
        <p:nvSpPr>
          <p:cNvPr id="76" name="textbox 76"/>
          <p:cNvSpPr/>
          <p:nvPr/>
        </p:nvSpPr>
        <p:spPr>
          <a:xfrm>
            <a:off x="8020027" y="2522219"/>
            <a:ext cx="589915" cy="242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246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kern="0" spc="-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包皮除</a:t>
            </a:r>
            <a:endParaRPr lang="SimSun" altLang="SimSun" sz="1500"/>
          </a:p>
        </p:txBody>
      </p:sp>
      <p:sp>
        <p:nvSpPr>
          <p:cNvPr id="78" name="textbox 78"/>
          <p:cNvSpPr/>
          <p:nvPr/>
        </p:nvSpPr>
        <p:spPr>
          <a:xfrm>
            <a:off x="3067084" y="3375723"/>
            <a:ext cx="688340" cy="1784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140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阴茎海绵体</a:t>
            </a:r>
            <a:endParaRPr lang="FangSong" altLang="FangSong" sz="1000"/>
          </a:p>
        </p:txBody>
      </p:sp>
      <p:sp>
        <p:nvSpPr>
          <p:cNvPr id="80" name="textbox 80"/>
          <p:cNvSpPr/>
          <p:nvPr/>
        </p:nvSpPr>
        <p:spPr>
          <a:xfrm>
            <a:off x="6877075" y="2462540"/>
            <a:ext cx="297815" cy="3498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429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200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罐</a:t>
            </a:r>
            <a:endParaRPr lang="SimSun" altLang="SimSun" sz="2200"/>
          </a:p>
        </p:txBody>
      </p:sp>
      <p:sp>
        <p:nvSpPr>
          <p:cNvPr id="82" name="textbox 82"/>
          <p:cNvSpPr/>
          <p:nvPr/>
        </p:nvSpPr>
        <p:spPr>
          <a:xfrm>
            <a:off x="603293" y="5070619"/>
            <a:ext cx="535305" cy="177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886"/>
              </a:lnSpc>
            </a:pPr>
            <a:endParaRPr lang="Arial" altLang="Arial" sz="100"/>
          </a:p>
          <a:p>
            <a:pPr algn="r" rtl="0" eaLnBrk="0">
              <a:lnSpc>
                <a:spcPct val="100000"/>
              </a:lnSpc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阴茎根</a:t>
            </a:r>
            <a:r>
              <a:rPr sz="1000" kern="0" spc="0">
                <a:solidFill>
                  <a:srgbClr val="F3A93A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一</a:t>
            </a:r>
            <a:endParaRPr lang="FangSong" altLang="FangSong" sz="1000"/>
          </a:p>
        </p:txBody>
      </p:sp>
      <p:sp>
        <p:nvSpPr>
          <p:cNvPr id="84" name="textbox 84"/>
          <p:cNvSpPr/>
          <p:nvPr/>
        </p:nvSpPr>
        <p:spPr>
          <a:xfrm>
            <a:off x="647673" y="3777742"/>
            <a:ext cx="543559" cy="1771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161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阴茎体一</a:t>
            </a:r>
            <a:endParaRPr lang="SimSun" altLang="SimSun" sz="1000"/>
          </a:p>
        </p:txBody>
      </p:sp>
      <p:sp>
        <p:nvSpPr>
          <p:cNvPr id="86" name="textbox 86"/>
          <p:cNvSpPr/>
          <p:nvPr/>
        </p:nvSpPr>
        <p:spPr>
          <a:xfrm>
            <a:off x="615973" y="2900502"/>
            <a:ext cx="461009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208"/>
              </a:lnSpc>
            </a:pPr>
            <a:r>
              <a:rPr sz="1000" kern="0" spc="1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阴茎头</a:t>
            </a:r>
            <a:endParaRPr lang="FangSong" altLang="FangSong" sz="10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8" name="picture 8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6889750"/>
          </a:xfrm>
          <a:prstGeom prst="rect">
            <a:avLst/>
          </a:prstGeom>
        </p:spPr>
      </p:pic>
      <p:sp>
        <p:nvSpPr>
          <p:cNvPr id="90" name="textbox 90"/>
          <p:cNvSpPr/>
          <p:nvPr/>
        </p:nvSpPr>
        <p:spPr>
          <a:xfrm>
            <a:off x="571501" y="4289746"/>
            <a:ext cx="7966075" cy="15836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532"/>
              </a:lnSpc>
            </a:pPr>
            <a:endParaRPr lang="Arial" altLang="Arial" sz="100"/>
          </a:p>
          <a:p>
            <a:pPr marL="329565" indent="-316865" algn="l" rtl="0" eaLnBrk="0">
              <a:lnSpc>
                <a:spcPct val="90000"/>
              </a:lnSpc>
            </a:pPr>
            <a:r>
              <a:rPr sz="2200" kern="0" spc="180">
                <a:solidFill>
                  <a:srgbClr val="0000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2200" kern="0" spc="-500">
                <a:solidFill>
                  <a:srgbClr val="0000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200" kern="0" spc="180">
                <a:solidFill>
                  <a:srgbClr val="0000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包皮过长</a:t>
            </a:r>
            <a:r>
              <a:rPr sz="2200" kern="0" spc="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是指包皮将整个阴茎的龟头包住，龟头不能自然</a:t>
            </a:r>
            <a:r>
              <a:rPr sz="2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200" kern="0" spc="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外露，但在清洗、手淫、性交时都可以使包皮</a:t>
            </a:r>
            <a:r>
              <a:rPr sz="2200" kern="0" spc="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翻转，让龟</a:t>
            </a:r>
            <a:r>
              <a:rPr sz="2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2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头外露。</a:t>
            </a:r>
            <a:endParaRPr lang="SimHei" altLang="SimHei" sz="2200"/>
          </a:p>
          <a:p>
            <a:pPr marL="329565" indent="-316865" algn="l" rtl="0" eaLnBrk="0">
              <a:lnSpc>
                <a:spcPct val="93000"/>
              </a:lnSpc>
              <a:spcBef>
                <a:spcPts val="240"/>
              </a:spcBef>
            </a:pPr>
            <a:r>
              <a:rPr sz="2200" kern="0" spc="160">
                <a:solidFill>
                  <a:srgbClr val="0000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 </a:t>
            </a:r>
            <a:r>
              <a:rPr sz="2200" b="1" kern="0" spc="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包茎是</a:t>
            </a:r>
            <a:r>
              <a:rPr sz="2200" kern="0" spc="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指包皮不仅包住</a:t>
            </a:r>
            <a:r>
              <a:rPr sz="2200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了龟头，而且不能使包皮翻转以显</a:t>
            </a:r>
            <a:r>
              <a:rPr sz="2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2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露龟头。</a:t>
            </a:r>
            <a:endParaRPr lang="SimHei" altLang="SimHei" sz="22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152436" y="12678"/>
            <a:ext cx="8801065" cy="1047792"/>
            <a:chExt cx="8801065" cy="1047792"/>
          </a:xfrm>
        </p:grpSpPr>
        <p:pic>
          <p:nvPicPr>
            <p:cNvPr id="92" name="picture 9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8801065" cy="1047792"/>
            </a:xfrm>
            <a:prstGeom prst="rect">
              <a:avLst/>
            </a:prstGeom>
          </p:spPr>
        </p:pic>
        <p:sp>
          <p:nvSpPr>
            <p:cNvPr id="94" name="textbox 94"/>
            <p:cNvSpPr/>
            <p:nvPr/>
          </p:nvSpPr>
          <p:spPr>
            <a:xfrm>
              <a:off x="-12700" y="-12700"/>
              <a:ext cx="8826500" cy="114046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8000"/>
                </a:lnSpc>
              </a:pPr>
              <a:endParaRPr lang="Arial" altLang="Arial" sz="1000"/>
            </a:p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marL="673100" algn="l" rtl="0" eaLnBrk="0">
                <a:lnSpc>
                  <a:spcPct val="95000"/>
                </a:lnSpc>
                <a:spcBef>
                  <a:spcPts val="5"/>
                </a:spcBef>
              </a:pPr>
              <a:r>
                <a:rPr sz="3800" b="1" kern="0" spc="17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二、包皮过长、包茎的区别及辨</a:t>
              </a:r>
              <a:r>
                <a:rPr sz="3800" b="1" kern="0" spc="16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认</a:t>
              </a:r>
              <a:endParaRPr lang="SimSun" altLang="SimSun" sz="3800"/>
            </a:p>
          </p:txBody>
        </p:sp>
      </p:grpSp>
      <p:pic>
        <p:nvPicPr>
          <p:cNvPr id="96" name="picture 9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397479" y="831869"/>
            <a:ext cx="3435377" cy="3416281"/>
          </a:xfrm>
          <a:prstGeom prst="rect">
            <a:avLst/>
          </a:prstGeom>
        </p:spPr>
      </p:pic>
      <p:sp>
        <p:nvSpPr>
          <p:cNvPr id="98" name="textbox 98"/>
          <p:cNvSpPr/>
          <p:nvPr/>
        </p:nvSpPr>
        <p:spPr>
          <a:xfrm>
            <a:off x="571501" y="2247972"/>
            <a:ext cx="4104004" cy="418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19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700" kern="0" spc="100">
                <a:solidFill>
                  <a:srgbClr val="0000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2700" kern="0" spc="-320">
                <a:solidFill>
                  <a:srgbClr val="0000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kern="0" spc="100">
                <a:solidFill>
                  <a:srgbClr val="0000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是包皮过长?还是包茎?</a:t>
            </a:r>
            <a:endParaRPr lang="SimHei" altLang="SimHei" sz="27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0" name="picture 10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6889750"/>
          </a:xfrm>
          <a:prstGeom prst="rect">
            <a:avLst/>
          </a:prstGeom>
        </p:spPr>
      </p:pic>
      <p:sp>
        <p:nvSpPr>
          <p:cNvPr id="102" name="textbox 102"/>
          <p:cNvSpPr/>
          <p:nvPr/>
        </p:nvSpPr>
        <p:spPr>
          <a:xfrm>
            <a:off x="2357275" y="206748"/>
            <a:ext cx="5621654" cy="6489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6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4300" b="1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包皮过长、包茎的危害</a:t>
            </a:r>
            <a:endParaRPr lang="SimSun" altLang="SimSun" sz="43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4" name="picture 10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6889750"/>
          </a:xfrm>
          <a:prstGeom prst="rect">
            <a:avLst/>
          </a:prstGeom>
        </p:spPr>
      </p:pic>
      <p:sp>
        <p:nvSpPr>
          <p:cNvPr id="106" name="textbox 106"/>
          <p:cNvSpPr/>
          <p:nvPr/>
        </p:nvSpPr>
        <p:spPr>
          <a:xfrm>
            <a:off x="596861" y="2480845"/>
            <a:ext cx="7983219" cy="28270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3000"/>
              </a:lnSpc>
            </a:pPr>
            <a:endParaRPr lang="Arial" altLang="Arial" sz="100"/>
          </a:p>
          <a:p>
            <a:pPr marL="336550" indent="-323850" algn="l" rtl="0" eaLnBrk="0">
              <a:lnSpc>
                <a:spcPct val="89000"/>
              </a:lnSpc>
            </a:pPr>
            <a:r>
              <a:rPr sz="1700" kern="0" spc="60" baseline="39832">
                <a:solidFill>
                  <a:srgbClr val="00009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●</a:t>
            </a:r>
            <a:r>
              <a:rPr sz="1100" kern="0" spc="60">
                <a:solidFill>
                  <a:srgbClr val="00009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</a:t>
            </a:r>
            <a:r>
              <a:rPr sz="2700" b="1" kern="0" spc="60">
                <a:solidFill>
                  <a:srgbClr val="0065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对男子本身，包皮</a:t>
            </a:r>
            <a:r>
              <a:rPr sz="2700" b="1" kern="0" spc="50">
                <a:solidFill>
                  <a:srgbClr val="0065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过长容易引起感染并积存包</a:t>
            </a:r>
            <a:r>
              <a:rPr sz="2700" kern="0" spc="-10">
                <a:solidFill>
                  <a:srgbClr val="0065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kern="0" spc="90">
                <a:solidFill>
                  <a:srgbClr val="0065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皮垢，长期慢性刺激可能导致慢性炎症，严</a:t>
            </a:r>
            <a:r>
              <a:rPr sz="2700" kern="0" spc="90">
                <a:solidFill>
                  <a:srgbClr val="0065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重的</a:t>
            </a:r>
            <a:r>
              <a:rPr sz="2700" kern="0" spc="20">
                <a:solidFill>
                  <a:srgbClr val="0065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可能诱发癌变。</a:t>
            </a:r>
            <a:endParaRPr lang="SimHei" altLang="SimHei" sz="2700"/>
          </a:p>
          <a:p>
            <a:pPr algn="l" rtl="0" eaLnBrk="0">
              <a:lnSpc>
                <a:spcPct val="138000"/>
              </a:lnSpc>
            </a:pPr>
            <a:endParaRPr lang="Arial" altLang="Arial" sz="1000"/>
          </a:p>
          <a:p>
            <a:pPr algn="l" rtl="0" eaLnBrk="0">
              <a:lnSpc>
                <a:spcPct val="138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600"/>
          </a:p>
          <a:p>
            <a:pPr marL="315595" indent="-302895" algn="l" rtl="0" eaLnBrk="0">
              <a:lnSpc>
                <a:spcPct val="95000"/>
              </a:lnSpc>
              <a:spcBef>
                <a:spcPts val="3"/>
              </a:spcBef>
            </a:pPr>
            <a:r>
              <a:rPr sz="2700" kern="0" spc="30">
                <a:solidFill>
                  <a:srgbClr val="FF00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2700" kern="0" spc="-430">
                <a:solidFill>
                  <a:srgbClr val="FF00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kern="0" spc="30">
                <a:solidFill>
                  <a:srgbClr val="FF00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对</a:t>
            </a:r>
            <a:r>
              <a:rPr sz="2700" b="1" kern="0" spc="30">
                <a:solidFill>
                  <a:srgbClr val="FF00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女性也极为不利，丈夫包皮过长，性交</a:t>
            </a:r>
            <a:r>
              <a:rPr sz="2700" b="1" kern="0" spc="20">
                <a:solidFill>
                  <a:srgbClr val="FF00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时包皮</a:t>
            </a:r>
            <a:r>
              <a:rPr sz="2700" kern="0" spc="0">
                <a:solidFill>
                  <a:srgbClr val="FF00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700" b="1" kern="0" spc="40">
                <a:solidFill>
                  <a:srgbClr val="FF00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垢进入女性生殖道，多次长期慢性刺激子宫颈，</a:t>
            </a:r>
            <a:r>
              <a:rPr sz="2700" kern="0" spc="40">
                <a:solidFill>
                  <a:srgbClr val="FF00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700" b="1" kern="0" spc="30">
                <a:solidFill>
                  <a:srgbClr val="FF00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可能诱发宫颈癌。</a:t>
            </a:r>
            <a:endParaRPr lang="SimHei" altLang="SimHei" sz="2700"/>
          </a:p>
        </p:txBody>
      </p:sp>
      <p:sp>
        <p:nvSpPr>
          <p:cNvPr id="108" name="textbox 108"/>
          <p:cNvSpPr/>
          <p:nvPr/>
        </p:nvSpPr>
        <p:spPr>
          <a:xfrm>
            <a:off x="560563" y="296157"/>
            <a:ext cx="6739890" cy="669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214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4400" b="1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三</a:t>
            </a:r>
            <a:r>
              <a:rPr sz="4400" kern="0" spc="-5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4400" b="1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、包皮过长、包茎的危害</a:t>
            </a:r>
            <a:endParaRPr lang="SimSun" altLang="SimSun" sz="44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0" name="picture 1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6889750"/>
          </a:xfrm>
          <a:prstGeom prst="rect">
            <a:avLst/>
          </a:prstGeom>
        </p:spPr>
      </p:pic>
      <p:sp>
        <p:nvSpPr>
          <p:cNvPr id="112" name="textbox 112"/>
          <p:cNvSpPr/>
          <p:nvPr/>
        </p:nvSpPr>
        <p:spPr>
          <a:xfrm>
            <a:off x="888962" y="1959667"/>
            <a:ext cx="7957184" cy="32264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305"/>
              </a:lnSpc>
            </a:pPr>
            <a:endParaRPr lang="Arial" altLang="Arial" sz="100"/>
          </a:p>
          <a:p>
            <a:pPr marL="379095" algn="l" rtl="0" eaLnBrk="0">
              <a:lnSpc>
                <a:spcPct val="92000"/>
              </a:lnSpc>
            </a:pPr>
            <a:r>
              <a:rPr sz="2700" b="1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2700" kern="0" spc="-6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</a:t>
            </a:r>
            <a:r>
              <a:rPr sz="2700" kern="0" spc="-6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)早泄：</a:t>
            </a:r>
            <a:r>
              <a:rPr sz="2700" b="1" kern="0" spc="8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当性生活时，</a:t>
            </a:r>
            <a:r>
              <a:rPr sz="2700" b="1" kern="0" spc="7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勃起后龟头外露，当</a:t>
            </a:r>
            <a:endParaRPr lang="LiSu" altLang="LiSu" sz="2700"/>
          </a:p>
          <a:p>
            <a:pPr marL="12700" algn="l" rtl="0" eaLnBrk="0">
              <a:lnSpc>
                <a:spcPct val="75000"/>
              </a:lnSpc>
              <a:spcBef>
                <a:spcPts val="330"/>
              </a:spcBef>
            </a:pPr>
            <a:r>
              <a:rPr sz="2700" kern="0" spc="8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龟头和阴道进行摩擦、刺激时就会由于龟头粘膜</a:t>
            </a:r>
            <a:r>
              <a:rPr sz="2700" kern="0" spc="7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   </a:t>
            </a:r>
            <a:r>
              <a:rPr sz="2700" kern="0" spc="2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神经过于敏感而触发射精</a:t>
            </a:r>
            <a:r>
              <a:rPr sz="2700" kern="0" spc="1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的过早出现，造成早泄。</a:t>
            </a:r>
            <a:endParaRPr lang="LiSu" altLang="LiSu" sz="2700"/>
          </a:p>
          <a:p>
            <a:pPr marL="17145" indent="381000" algn="l" rtl="0" eaLnBrk="0">
              <a:lnSpc>
                <a:spcPct val="86000"/>
              </a:lnSpc>
              <a:spcBef>
                <a:spcPts val="28"/>
              </a:spcBef>
            </a:pPr>
            <a:r>
              <a:rPr sz="2700" b="1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(二)不射精：和包皮过长造成早泄的原因相反</a:t>
            </a:r>
            <a:r>
              <a:rPr sz="2700" kern="0" spc="11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，</a:t>
            </a:r>
            <a:r>
              <a:rPr sz="2700" kern="0" spc="6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 </a:t>
            </a:r>
            <a:r>
              <a:rPr sz="2700" b="1" kern="0" spc="3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不射精往往是包茎造成的。</a:t>
            </a:r>
            <a:endParaRPr lang="LiSu" altLang="LiSu" sz="2700"/>
          </a:p>
          <a:p>
            <a:pPr marL="588644" algn="l" rtl="0" eaLnBrk="0">
              <a:lnSpc>
                <a:spcPct val="76000"/>
              </a:lnSpc>
              <a:spcBef>
                <a:spcPts val="898"/>
              </a:spcBef>
            </a:pPr>
            <a:r>
              <a:rPr sz="2700" b="1" kern="0" spc="7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由于龟头受到了皮肤的过分保护</a:t>
            </a:r>
            <a:r>
              <a:rPr sz="2700" b="1" kern="0" spc="6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，龟头丰富的</a:t>
            </a:r>
            <a:endParaRPr lang="LiSu" altLang="LiSu" sz="2700"/>
          </a:p>
          <a:p>
            <a:pPr marL="12700" algn="l" rtl="0" eaLnBrk="0">
              <a:lnSpc>
                <a:spcPct val="75000"/>
              </a:lnSpc>
              <a:spcBef>
                <a:spcPts val="309"/>
              </a:spcBef>
            </a:pPr>
            <a:r>
              <a:rPr sz="2700" kern="0" spc="10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神经传导性刺激、激发性</a:t>
            </a:r>
            <a:r>
              <a:rPr sz="2700" kern="0" spc="9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兴奋的功能消失，在性</a:t>
            </a:r>
            <a:endParaRPr lang="LiSu" altLang="LiSu" sz="2700"/>
          </a:p>
          <a:p>
            <a:pPr marL="61594" indent="-44450" algn="l" rtl="0" eaLnBrk="0">
              <a:lnSpc>
                <a:spcPct val="78000"/>
              </a:lnSpc>
              <a:spcBef>
                <a:spcPts val="297"/>
              </a:spcBef>
            </a:pPr>
            <a:r>
              <a:rPr sz="2700" b="1" kern="0" spc="7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生活中达不到激发射精所需的刺激强度，就容易</a:t>
            </a:r>
            <a:r>
              <a:rPr sz="2700" kern="0" spc="7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   </a:t>
            </a:r>
            <a:r>
              <a:rPr sz="2700" b="1" kern="0" spc="-3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出现不射精了。</a:t>
            </a:r>
            <a:endParaRPr lang="LiSu" altLang="LiSu" sz="27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918450" cy="56197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https://d.book118.com/105240014021011041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LiSu</vt:lpstr>
      <vt:lpstr>SimSun</vt:lpstr>
      <vt:lpstr>SimHei</vt:lpstr>
      <vt:lpstr>FangSong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2024-09-01T12:28:06.602</cp:lastPrinted>
  <dcterms:created xsi:type="dcterms:W3CDTF">2024-09-01T04:28:06Z</dcterms:created>
  <dcterms:modified xsi:type="dcterms:W3CDTF">2024-09-01T04:28:07Z</dcterms:modified>
</cp:coreProperties>
</file>