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8CBBCD-F8EE-496F-ABA1-29A8F8BD85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B1D4CC-CFCC-476E-A6FB-062621E85D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E7826C-E903-4D5F-B926-93E6C0F2FF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C483E0-C3BE-48CD-85A0-5E4112A9CF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B062411-C7DB-4F78-BEBF-205EFBBDB5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816082-AF33-4BD7-B309-8AB218FE69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D3A337-6BBE-4259-B4C0-679DDB0E32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8EC2EE-F1B3-4BCB-8116-753D4A8A94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799ECA-39A9-446F-861E-2D763AE848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41D0FC-CB58-43CD-85E2-AE5082FA19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4F8A75-6940-4211-8E7D-A44E43556F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5242223343011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rgbClr val="2E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5D52-EADA-A8A3-E833-7CF75C08816A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2FE019-7B0E-0A21-759B-5EEE9C735AAC}"/>
              </a:ext>
            </a:extLst>
          </p:cNvPr>
          <p:cNvGrpSpPr/>
          <p:nvPr/>
        </p:nvGrpSpPr>
        <p:grpSpPr>
          <a:xfrm>
            <a:off x="516719" y="2676433"/>
            <a:ext cx="2942245" cy="435525"/>
            <a:chOff x="5717435" y="5325094"/>
            <a:chExt cx="2942245" cy="435525"/>
          </a:xfrm>
        </p:grpSpPr>
        <p:grpSp>
          <p:nvGrpSpPr>
            <p:cNvPr id="23" name="组合 33">
              <a:extLst>
                <a:ext uri="{FF2B5EF4-FFF2-40B4-BE49-F238E27FC236}">
                  <a16:creationId xmlns:a16="http://schemas.microsoft.com/office/drawing/2014/main" id="{6DDD178B-A893-E5BF-C35A-A7B04E7B17E9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45" name="组合 34">
                <a:extLst>
                  <a:ext uri="{FF2B5EF4-FFF2-40B4-BE49-F238E27FC236}">
                    <a16:creationId xmlns:a16="http://schemas.microsoft.com/office/drawing/2014/main" id="{90B9E14D-1C8E-A41A-051B-747558569ED5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7" name="椭圆 36">
                  <a:extLst>
                    <a:ext uri="{FF2B5EF4-FFF2-40B4-BE49-F238E27FC236}">
                      <a16:creationId xmlns:a16="http://schemas.microsoft.com/office/drawing/2014/main" id="{F0694811-ACB4-962E-7486-C121EE3BE386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椭圆 37">
                  <a:extLst>
                    <a:ext uri="{FF2B5EF4-FFF2-40B4-BE49-F238E27FC236}">
                      <a16:creationId xmlns:a16="http://schemas.microsoft.com/office/drawing/2014/main" id="{A9C67A62-3485-DB98-F38F-6841376830F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F5398C53-AAC5-188E-45EE-7BD7A4D46F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" name="组合 38">
              <a:extLst>
                <a:ext uri="{FF2B5EF4-FFF2-40B4-BE49-F238E27FC236}">
                  <a16:creationId xmlns:a16="http://schemas.microsoft.com/office/drawing/2014/main" id="{557336BC-6C9E-5361-7EB7-5A083CE6DD4D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56462033-2683-2E84-51DE-4B07DC7C1FA8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77D616BE-5DD7-0357-776E-64B8348A591F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椭圆 42">
                  <a:extLst>
                    <a:ext uri="{FF2B5EF4-FFF2-40B4-BE49-F238E27FC236}">
                      <a16:creationId xmlns:a16="http://schemas.microsoft.com/office/drawing/2014/main" id="{9333A942-5E0E-25CB-CFF3-FC3A894E660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022DB4D6-98D6-CB2F-435B-BC91D46BEE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5" name="组合 43">
              <a:extLst>
                <a:ext uri="{FF2B5EF4-FFF2-40B4-BE49-F238E27FC236}">
                  <a16:creationId xmlns:a16="http://schemas.microsoft.com/office/drawing/2014/main" id="{2546CF2A-9281-828C-7FDB-D1932546764E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36" name="组合 44">
                <a:extLst>
                  <a:ext uri="{FF2B5EF4-FFF2-40B4-BE49-F238E27FC236}">
                    <a16:creationId xmlns:a16="http://schemas.microsoft.com/office/drawing/2014/main" id="{9E0F60B8-3F09-6E04-09BE-5092850466DD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8" name="椭圆 46">
                  <a:extLst>
                    <a:ext uri="{FF2B5EF4-FFF2-40B4-BE49-F238E27FC236}">
                      <a16:creationId xmlns:a16="http://schemas.microsoft.com/office/drawing/2014/main" id="{FC6ACB78-C111-9127-4F93-C84D4F863A3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椭圆 47">
                  <a:extLst>
                    <a:ext uri="{FF2B5EF4-FFF2-40B4-BE49-F238E27FC236}">
                      <a16:creationId xmlns:a16="http://schemas.microsoft.com/office/drawing/2014/main" id="{0969F678-C671-92CD-7F3B-C6082A301F6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7" name="Freeform 45">
                <a:extLst>
                  <a:ext uri="{FF2B5EF4-FFF2-40B4-BE49-F238E27FC236}">
                    <a16:creationId xmlns:a16="http://schemas.microsoft.com/office/drawing/2014/main" id="{C3BCB57A-3FA4-C49F-46E1-C1384A497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6" name="组合 48">
              <a:extLst>
                <a:ext uri="{FF2B5EF4-FFF2-40B4-BE49-F238E27FC236}">
                  <a16:creationId xmlns:a16="http://schemas.microsoft.com/office/drawing/2014/main" id="{5E6AA565-3331-B5DC-CA8E-1645A8A9B2C3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32" name="组合 49">
                <a:extLst>
                  <a:ext uri="{FF2B5EF4-FFF2-40B4-BE49-F238E27FC236}">
                    <a16:creationId xmlns:a16="http://schemas.microsoft.com/office/drawing/2014/main" id="{A306EE8C-668C-4422-CD9E-6884F2260078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4" name="椭圆 51">
                  <a:extLst>
                    <a:ext uri="{FF2B5EF4-FFF2-40B4-BE49-F238E27FC236}">
                      <a16:creationId xmlns:a16="http://schemas.microsoft.com/office/drawing/2014/main" id="{10EE7CAC-8457-E0F5-CB55-7D07824738B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椭圆 52">
                  <a:extLst>
                    <a:ext uri="{FF2B5EF4-FFF2-40B4-BE49-F238E27FC236}">
                      <a16:creationId xmlns:a16="http://schemas.microsoft.com/office/drawing/2014/main" id="{D85487F0-185F-B726-860A-12EE08B0D2F5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3" name="Freeform 39">
                <a:extLst>
                  <a:ext uri="{FF2B5EF4-FFF2-40B4-BE49-F238E27FC236}">
                    <a16:creationId xmlns:a16="http://schemas.microsoft.com/office/drawing/2014/main" id="{AE0CBD90-74C6-A38A-63B4-E55E854AA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7" name="组合 54">
              <a:extLst>
                <a:ext uri="{FF2B5EF4-FFF2-40B4-BE49-F238E27FC236}">
                  <a16:creationId xmlns:a16="http://schemas.microsoft.com/office/drawing/2014/main" id="{C9A9A786-0BD1-87A3-9045-D943855A5A4C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28" name="组合 55">
                <a:extLst>
                  <a:ext uri="{FF2B5EF4-FFF2-40B4-BE49-F238E27FC236}">
                    <a16:creationId xmlns:a16="http://schemas.microsoft.com/office/drawing/2014/main" id="{2498D637-AAC7-CE28-7A7B-F45FD14042E8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0" name="椭圆 57">
                  <a:extLst>
                    <a:ext uri="{FF2B5EF4-FFF2-40B4-BE49-F238E27FC236}">
                      <a16:creationId xmlns:a16="http://schemas.microsoft.com/office/drawing/2014/main" id="{6E770C76-E727-7AB1-CB40-A24B031E341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1" name="椭圆 59">
                  <a:extLst>
                    <a:ext uri="{FF2B5EF4-FFF2-40B4-BE49-F238E27FC236}">
                      <a16:creationId xmlns:a16="http://schemas.microsoft.com/office/drawing/2014/main" id="{273D3294-D7A4-5517-D4D2-4CB35CA2CB5A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" name="KSO_Shape">
                <a:extLst>
                  <a:ext uri="{FF2B5EF4-FFF2-40B4-BE49-F238E27FC236}">
                    <a16:creationId xmlns:a16="http://schemas.microsoft.com/office/drawing/2014/main" id="{DC8FBDFB-BF08-5A19-D649-FA8E4D33A380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0EE73B87-B400-7942-5AE2-3B6B484E3286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5A8E864-2104-00C5-B4F5-1300FE4DC73D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F06EA732-8607-5EF3-EB6D-DFEC2727C05D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A6E363-E53C-92DE-B495-DC89EF6E3E0B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1878A0-A795-C401-6D7B-0065C5426F95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DBDAFB5-DAB4-FBA6-A2DF-C7B84CE1654A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3C4E00F-D1EF-A523-BF55-A81C2E6C99E8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7B51005-9EE8-BB33-5FE4-A6F3978DD59C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B5820F7-99E6-9111-6972-1EC405ED4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C33FD27-B87F-8479-222B-23CAEF66674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20A9339-D861-3119-8F04-C256C7CCF430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7D8FAB7-FB20-51AD-9937-0A51D72983D2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34637" y="3581377"/>
            <a:ext cx="6872599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5G网络优化与应用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平行四边形 44">
            <a:extLst>
              <a:ext uri="{FF2B5EF4-FFF2-40B4-BE49-F238E27FC236}">
                <a16:creationId xmlns:a16="http://schemas.microsoft.com/office/drawing/2014/main" id="{5A876D26-365D-B458-056F-C23FCBBE2D11}"/>
              </a:ext>
            </a:extLst>
          </p:cNvPr>
          <p:cNvSpPr/>
          <p:nvPr/>
        </p:nvSpPr>
        <p:spPr>
          <a:xfrm>
            <a:off x="11281511" y="131384"/>
            <a:ext cx="788569" cy="798988"/>
          </a:xfrm>
          <a:prstGeom prst="parallelogram">
            <a:avLst>
              <a:gd name="adj" fmla="val 3524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4409919" y="3108814"/>
            <a:ext cx="685659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73AB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5G网络概述
 5G网络关键技术
 5G网络优化原则
 网络优化技术方法
 5G网络应用场景
 5G网络应用案例
 5G网络挑战与前景
 结论与建议</a:t>
            </a:r>
          </a:p>
        </p:txBody>
      </p:sp>
      <p:grpSp>
        <p:nvGrpSpPr>
          <p:cNvPr id="34" name="组合 66">
            <a:extLst>
              <a:ext uri="{FF2B5EF4-FFF2-40B4-BE49-F238E27FC236}">
                <a16:creationId xmlns:a16="http://schemas.microsoft.com/office/drawing/2014/main" id="{5AC41A00-070B-2AB8-8F01-3ABB90507CC2}"/>
              </a:ext>
            </a:extLst>
          </p:cNvPr>
          <p:cNvGrpSpPr/>
          <p:nvPr/>
        </p:nvGrpSpPr>
        <p:grpSpPr>
          <a:xfrm>
            <a:off x="1092830" y="30480"/>
            <a:ext cx="1446026" cy="1341044"/>
            <a:chOff x="3050912" y="3438396"/>
            <a:chExt cx="130991" cy="121481"/>
          </a:xfrm>
          <a:solidFill>
            <a:srgbClr val="FFFFFF">
              <a:lumMod val="85000"/>
              <a:alpha val="39000"/>
            </a:srgbClr>
          </a:solidFill>
        </p:grpSpPr>
        <p:sp>
          <p:nvSpPr>
            <p:cNvPr id="35" name="Freeform 324">
              <a:extLst>
                <a:ext uri="{FF2B5EF4-FFF2-40B4-BE49-F238E27FC236}">
                  <a16:creationId xmlns:a16="http://schemas.microsoft.com/office/drawing/2014/main" id="{D283F702-4BB7-F597-F573-CC74FCB0DB24}"/>
                </a:ext>
              </a:extLst>
            </p:cNvPr>
            <p:cNvSpPr/>
            <p:nvPr/>
          </p:nvSpPr>
          <p:spPr bwMode="auto">
            <a:xfrm>
              <a:off x="3050912" y="3438396"/>
              <a:ext cx="53588" cy="121481"/>
            </a:xfrm>
            <a:custGeom>
              <a:gdLst>
                <a:gd name="T0" fmla="*/ 0 w 118"/>
                <a:gd name="T1" fmla="*/ 147 h 265"/>
                <a:gd name="T2" fmla="*/ 0 w 118"/>
                <a:gd name="T3" fmla="*/ 150 h 265"/>
                <a:gd name="T4" fmla="*/ 0 w 118"/>
                <a:gd name="T5" fmla="*/ 248 h 265"/>
                <a:gd name="T6" fmla="*/ 17 w 118"/>
                <a:gd name="T7" fmla="*/ 265 h 265"/>
                <a:gd name="T8" fmla="*/ 101 w 118"/>
                <a:gd name="T9" fmla="*/ 265 h 265"/>
                <a:gd name="T10" fmla="*/ 118 w 118"/>
                <a:gd name="T11" fmla="*/ 248 h 265"/>
                <a:gd name="T12" fmla="*/ 118 w 118"/>
                <a:gd name="T13" fmla="*/ 150 h 265"/>
                <a:gd name="T14" fmla="*/ 101 w 118"/>
                <a:gd name="T15" fmla="*/ 133 h 265"/>
                <a:gd name="T16" fmla="*/ 70 w 118"/>
                <a:gd name="T17" fmla="*/ 133 h 265"/>
                <a:gd name="T18" fmla="*/ 71 w 118"/>
                <a:gd name="T19" fmla="*/ 133 h 265"/>
                <a:gd name="T20" fmla="*/ 118 w 118"/>
                <a:gd name="T21" fmla="*/ 59 h 265"/>
                <a:gd name="T22" fmla="*/ 118 w 118"/>
                <a:gd name="T23" fmla="*/ 0 h 265"/>
                <a:gd name="T24" fmla="*/ 0 w 118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65">
                  <a:moveTo>
                    <a:pt x="0" y="147"/>
                  </a:moveTo>
                  <a:cubicBezTo>
                    <a:pt x="0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7" y="265"/>
                    <a:pt x="17" y="265"/>
                  </a:cubicBezTo>
                  <a:cubicBezTo>
                    <a:pt x="101" y="265"/>
                    <a:pt x="101" y="265"/>
                    <a:pt x="101" y="265"/>
                  </a:cubicBezTo>
                  <a:cubicBezTo>
                    <a:pt x="111" y="265"/>
                    <a:pt x="118" y="257"/>
                    <a:pt x="118" y="248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41"/>
                    <a:pt x="111" y="133"/>
                    <a:pt x="101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1" y="83"/>
                    <a:pt x="84" y="59"/>
                    <a:pt x="118" y="5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7" y="6"/>
                    <a:pt x="1" y="73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25">
              <a:extLst>
                <a:ext uri="{FF2B5EF4-FFF2-40B4-BE49-F238E27FC236}">
                  <a16:creationId xmlns:a16="http://schemas.microsoft.com/office/drawing/2014/main" id="{C19B6F3D-8E90-EDE7-C1C1-64824A8124AD}"/>
                </a:ext>
              </a:extLst>
            </p:cNvPr>
            <p:cNvSpPr/>
            <p:nvPr/>
          </p:nvSpPr>
          <p:spPr bwMode="auto">
            <a:xfrm>
              <a:off x="3127125" y="3438396"/>
              <a:ext cx="54778" cy="121481"/>
            </a:xfrm>
            <a:custGeom>
              <a:gdLst>
                <a:gd name="T0" fmla="*/ 1 w 119"/>
                <a:gd name="T1" fmla="*/ 147 h 265"/>
                <a:gd name="T2" fmla="*/ 0 w 119"/>
                <a:gd name="T3" fmla="*/ 150 h 265"/>
                <a:gd name="T4" fmla="*/ 0 w 119"/>
                <a:gd name="T5" fmla="*/ 248 h 265"/>
                <a:gd name="T6" fmla="*/ 17 w 119"/>
                <a:gd name="T7" fmla="*/ 265 h 265"/>
                <a:gd name="T8" fmla="*/ 102 w 119"/>
                <a:gd name="T9" fmla="*/ 265 h 265"/>
                <a:gd name="T10" fmla="*/ 119 w 119"/>
                <a:gd name="T11" fmla="*/ 248 h 265"/>
                <a:gd name="T12" fmla="*/ 119 w 119"/>
                <a:gd name="T13" fmla="*/ 150 h 265"/>
                <a:gd name="T14" fmla="*/ 102 w 119"/>
                <a:gd name="T15" fmla="*/ 133 h 265"/>
                <a:gd name="T16" fmla="*/ 71 w 119"/>
                <a:gd name="T17" fmla="*/ 133 h 265"/>
                <a:gd name="T18" fmla="*/ 72 w 119"/>
                <a:gd name="T19" fmla="*/ 133 h 265"/>
                <a:gd name="T20" fmla="*/ 119 w 119"/>
                <a:gd name="T21" fmla="*/ 59 h 265"/>
                <a:gd name="T22" fmla="*/ 119 w 119"/>
                <a:gd name="T23" fmla="*/ 0 h 265"/>
                <a:gd name="T24" fmla="*/ 1 w 119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265">
                  <a:moveTo>
                    <a:pt x="1" y="147"/>
                  </a:moveTo>
                  <a:cubicBezTo>
                    <a:pt x="1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8" y="265"/>
                    <a:pt x="17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11" y="265"/>
                    <a:pt x="119" y="257"/>
                    <a:pt x="119" y="248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1"/>
                    <a:pt x="111" y="133"/>
                    <a:pt x="10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72" y="83"/>
                    <a:pt x="85" y="59"/>
                    <a:pt x="119" y="59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8" y="6"/>
                    <a:pt x="1" y="73"/>
                    <a:pt x="1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ADE819-9B79-CFCD-E938-0B5022AD404A}"/>
              </a:ext>
            </a:extLst>
          </p:cNvPr>
          <p:cNvGrpSpPr/>
          <p:nvPr/>
        </p:nvGrpSpPr>
        <p:grpSpPr>
          <a:xfrm>
            <a:off x="192629" y="6644639"/>
            <a:ext cx="11877451" cy="81977"/>
            <a:chOff x="446534" y="453643"/>
            <a:chExt cx="11298933" cy="98554"/>
          </a:xfrm>
        </p:grpSpPr>
        <p:sp>
          <p:nvSpPr>
            <p:cNvPr id="38" name="矩形 8">
              <a:extLst>
                <a:ext uri="{FF2B5EF4-FFF2-40B4-BE49-F238E27FC236}">
                  <a16:creationId xmlns:a16="http://schemas.microsoft.com/office/drawing/2014/main" id="{76018FD8-7AB4-FD28-8004-C32E7EC045D1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长方形 9">
              <a:extLst>
                <a:ext uri="{FF2B5EF4-FFF2-40B4-BE49-F238E27FC236}">
                  <a16:creationId xmlns:a16="http://schemas.microsoft.com/office/drawing/2014/main" id="{1C4857FA-8793-B516-E33A-2FA0C8D03C53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矩形 10">
              <a:extLst>
                <a:ext uri="{FF2B5EF4-FFF2-40B4-BE49-F238E27FC236}">
                  <a16:creationId xmlns:a16="http://schemas.microsoft.com/office/drawing/2014/main" id="{F8D0137A-49E1-3396-A516-B2B77E9B3B49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6E2DCF-71D3-8B1B-BE57-CE77902D68DA}"/>
              </a:ext>
            </a:extLst>
          </p:cNvPr>
          <p:cNvGrpSpPr/>
          <p:nvPr/>
        </p:nvGrpSpPr>
        <p:grpSpPr>
          <a:xfrm>
            <a:off x="1" y="-12700"/>
            <a:ext cx="3875351" cy="5921376"/>
            <a:chOff x="0" y="-12700"/>
            <a:chExt cx="6589713" cy="5921376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8A458B2D-46D9-DEF9-B07B-4B731D8FE3F2}"/>
                </a:ext>
              </a:extLst>
            </p:cNvPr>
            <p:cNvSpPr/>
            <p:nvPr/>
          </p:nvSpPr>
          <p:spPr bwMode="auto">
            <a:xfrm>
              <a:off x="0" y="2339975"/>
              <a:ext cx="6589713" cy="2160588"/>
            </a:xfrm>
            <a:custGeom>
              <a:gdLst>
                <a:gd name="T0" fmla="*/ 0 w 4151"/>
                <a:gd name="T1" fmla="*/ 1361 h 1361"/>
                <a:gd name="T2" fmla="*/ 4151 w 4151"/>
                <a:gd name="T3" fmla="*/ 1361 h 1361"/>
                <a:gd name="T4" fmla="*/ 4151 w 4151"/>
                <a:gd name="T5" fmla="*/ 294 h 1361"/>
                <a:gd name="T6" fmla="*/ 1945 w 4151"/>
                <a:gd name="T7" fmla="*/ 0 h 1361"/>
                <a:gd name="T8" fmla="*/ 0 w 4151"/>
                <a:gd name="T9" fmla="*/ 1361 h 13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1" h="1361">
                  <a:moveTo>
                    <a:pt x="0" y="1361"/>
                  </a:moveTo>
                  <a:lnTo>
                    <a:pt x="4151" y="1361"/>
                  </a:lnTo>
                  <a:lnTo>
                    <a:pt x="4151" y="294"/>
                  </a:lnTo>
                  <a:lnTo>
                    <a:pt x="1945" y="0"/>
                  </a:lnTo>
                  <a:lnTo>
                    <a:pt x="0" y="1361"/>
                  </a:lnTo>
                  <a:close/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4FFC78F0-E00D-7236-5BFE-04B6652AE4A8}"/>
                </a:ext>
              </a:extLst>
            </p:cNvPr>
            <p:cNvSpPr/>
            <p:nvPr/>
          </p:nvSpPr>
          <p:spPr bwMode="auto">
            <a:xfrm>
              <a:off x="0" y="-12700"/>
              <a:ext cx="3087688" cy="4513263"/>
            </a:xfrm>
            <a:custGeom>
              <a:gdLst>
                <a:gd name="T0" fmla="*/ 1945 w 1945"/>
                <a:gd name="T1" fmla="*/ 1482 h 2843"/>
                <a:gd name="T2" fmla="*/ 0 w 1945"/>
                <a:gd name="T3" fmla="*/ 0 h 2843"/>
                <a:gd name="T4" fmla="*/ 0 w 1945"/>
                <a:gd name="T5" fmla="*/ 2843 h 2843"/>
                <a:gd name="T6" fmla="*/ 1945 w 1945"/>
                <a:gd name="T7" fmla="*/ 1482 h 28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5" h="2843">
                  <a:moveTo>
                    <a:pt x="1945" y="1482"/>
                  </a:moveTo>
                  <a:lnTo>
                    <a:pt x="0" y="0"/>
                  </a:lnTo>
                  <a:lnTo>
                    <a:pt x="0" y="2843"/>
                  </a:lnTo>
                  <a:lnTo>
                    <a:pt x="1945" y="1482"/>
                  </a:ln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DB9C6194-195D-8114-8A25-7D4A82D932E7}"/>
                </a:ext>
              </a:extLst>
            </p:cNvPr>
            <p:cNvSpPr/>
            <p:nvPr/>
          </p:nvSpPr>
          <p:spPr bwMode="auto">
            <a:xfrm>
              <a:off x="0" y="4500563"/>
              <a:ext cx="2390775" cy="1408113"/>
            </a:xfrm>
            <a:custGeom>
              <a:gdLst>
                <a:gd name="T0" fmla="*/ 0 w 1506"/>
                <a:gd name="T1" fmla="*/ 887 h 887"/>
                <a:gd name="T2" fmla="*/ 1506 w 1506"/>
                <a:gd name="T3" fmla="*/ 0 h 887"/>
                <a:gd name="T4" fmla="*/ 0 w 1506"/>
                <a:gd name="T5" fmla="*/ 0 h 887"/>
                <a:gd name="T6" fmla="*/ 0 w 1506"/>
                <a:gd name="T7" fmla="*/ 887 h 8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6" h="885">
                  <a:moveTo>
                    <a:pt x="0" y="887"/>
                  </a:moveTo>
                  <a:lnTo>
                    <a:pt x="1506" y="0"/>
                  </a:lnTo>
                  <a:lnTo>
                    <a:pt x="0" y="0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rgbClr val="0073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5A212C80-CE8C-4245-F99D-1442DD740CD9}"/>
                </a:ext>
              </a:extLst>
            </p:cNvPr>
            <p:cNvSpPr/>
            <p:nvPr/>
          </p:nvSpPr>
          <p:spPr bwMode="auto">
            <a:xfrm>
              <a:off x="2390775" y="4500563"/>
              <a:ext cx="4198938" cy="696913"/>
            </a:xfrm>
            <a:custGeom>
              <a:gdLst>
                <a:gd name="T0" fmla="*/ 2645 w 2645"/>
                <a:gd name="T1" fmla="*/ 0 h 439"/>
                <a:gd name="T2" fmla="*/ 2108 w 2645"/>
                <a:gd name="T3" fmla="*/ 439 h 439"/>
                <a:gd name="T4" fmla="*/ 0 w 2645"/>
                <a:gd name="T5" fmla="*/ 0 h 439"/>
                <a:gd name="T6" fmla="*/ 2645 w 2645"/>
                <a:gd name="T7" fmla="*/ 0 h 4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5" h="439">
                  <a:moveTo>
                    <a:pt x="2645" y="0"/>
                  </a:moveTo>
                  <a:lnTo>
                    <a:pt x="2108" y="439"/>
                  </a:lnTo>
                  <a:lnTo>
                    <a:pt x="0" y="0"/>
                  </a:lnTo>
                  <a:lnTo>
                    <a:pt x="2645" y="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文本框 81">
              <a:extLst>
                <a:ext uri="{FF2B5EF4-FFF2-40B4-BE49-F238E27FC236}">
                  <a16:creationId xmlns:a16="http://schemas.microsoft.com/office/drawing/2014/main" id="{09908662-4D7E-81B7-13CD-D648474016F0}"/>
                </a:ext>
              </a:extLst>
            </p:cNvPr>
            <p:cNvSpPr txBox="1"/>
            <p:nvPr/>
          </p:nvSpPr>
          <p:spPr>
            <a:xfrm>
              <a:off x="2228760" y="3051897"/>
              <a:ext cx="254166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b="1">
                  <a:solidFill>
                    <a:schemeClr val="bg1"/>
                  </a:solidFill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5G网络概述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5G网络优化与应用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5G网络概述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1.5G网络是第五代移动通信网络的简称，提供更高的数据传输速率、更低的延迟和更高的网络容量。</a:t>
            </a:r>
          </a:p>
          <a:p>
            <a:r>
              <a:t>2.5G网络采用新的无线标准和网络技术，包括毫米波、网络切片、边缘计算等。</a:t>
            </a:r>
          </a:p>
          <a:p>
            <a:r>
              <a:t>3.5G网络标准化组织包括3GPP、ITU等，制定了一系列国际标准。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5G网络架构与技术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1.5G网络采用分层架构，包括应用层、控制层和传输层。</a:t>
            </a:r>
          </a:p>
          <a:p>
            <a:r>
              <a:t>2.5G网络技术包括大规模天线技术、高频传输、网络切片等。</a:t>
            </a:r>
          </a:p>
          <a:p>
            <a:r>
              <a:t>3.5G网络支持多种应用场景，如增强移动宽带、高可靠低延迟通信、大规模机器类通信等。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5G网络定义与标准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5G网络概述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5G网络频谱与频段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1.5G网络使用多种频谱频段，包括毫米波、厘米波和低频段。</a:t>
            </a:r>
          </a:p>
          <a:p>
            <a:r>
              <a:t>2.不同频段具有不同的传播特性和容量，需要根据应用场景进行选择。</a:t>
            </a:r>
          </a:p>
          <a:p>
            <a:r>
              <a:t>3.频谱规划和分配是5G网络建设的重要环节，需要充分考虑需求和可用性。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5G网络设备与终端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1.5G网络设备包括基站、核心网元、传输设备等，需要支持新的技术和标准。</a:t>
            </a:r>
          </a:p>
          <a:p>
            <a:r>
              <a:t>2.5G终端包括手机、物联网设备等，需要支持5G网络和新的应用场景。</a:t>
            </a:r>
          </a:p>
          <a:p>
            <a:r>
              <a:t>3.5G设备和终端需要满足高性能、低功耗、安全性等要求。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5G网络概述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5G网络安全与隐私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1.5G网络需要保障数据和网络安全，采用多种加密和认证技术。</a:t>
            </a:r>
          </a:p>
          <a:p>
            <a:r>
              <a:t>2.5G网络需要保护用户隐私，避免数据泄露和滥用。</a:t>
            </a:r>
          </a:p>
          <a:p>
            <a:r>
              <a:t>3.5G网络安全需要与行业应用相结合，满足不同场景的安全需求。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5G网络发展趋势与前景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1.5G网络将继续发展，提升覆盖范围和性能，支持更多应用场景。</a:t>
            </a:r>
          </a:p>
          <a:p>
            <a:r>
              <a:t>2.5G将与人工智能、物联网等技术相结合，开拓新的应用领域和市场。</a:t>
            </a:r>
          </a:p>
          <a:p>
            <a:r>
              <a:t>3.5G网络发展需要加强国际合作和交流，推动全球协同发展。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5G网络关键技术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5G网络优化与应用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5G网络关键技术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5G网络关键技术概述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1.5G网络关键技术是构建高速、高效、安全、可靠的网络体系的基础。</a:t>
            </a:r>
          </a:p>
          <a:p>
            <a:r>
              <a:t>2.5G网络关键技术包括网络切片、边缘计算、毫米波通信等。</a:t>
            </a:r>
          </a:p>
          <a:p>
            <a:r>
              <a:t>3.这些技术将提升网络性能，满足多样化的业务需求，推动数字化转型。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网络切片技术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1.网络切片技术是实现5G网络灵活性和高效性的关键。</a:t>
            </a:r>
          </a:p>
          <a:p>
            <a:r>
              <a:t>2.通过将物理网络切割成多个虚拟网络，为每个业务提供定制化的网络服务。</a:t>
            </a:r>
          </a:p>
          <a:p>
            <a:r>
              <a:t>3.网络切片技术可以提升网络资源的利用率，降低成本，提高业务质量。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5G网络关键技术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边缘计算技术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1.边缘计算技术将计算能力下沉到网络边缘，提高响应速度和降低延迟。</a:t>
            </a:r>
          </a:p>
          <a:p>
            <a:r>
              <a:t>2.边缘计算可以处理大量实时数据，提升业务智能化水平。</a:t>
            </a:r>
          </a:p>
          <a:p>
            <a:r>
              <a:t>3.边缘计算技术有助于实现网络的自治和智能化，提高网络可靠性。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毫米波通信技术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1.毫米波通信技术利用高频段资源，提高网络传输速率和容量。</a:t>
            </a:r>
          </a:p>
          <a:p>
            <a:r>
              <a:t>2.毫米波通信具有低延迟、高可靠性、大连接数等优点。</a:t>
            </a:r>
          </a:p>
          <a:p>
            <a:r>
              <a:t>3.毫米波通信技术可以满足5G网络对高速、大容量传输的需求。</a:t>
            </a:r>
          </a:p>
          <a:p>
            <a:r>
              <a:t>以上内容仅供参考，如有需要，建议您查阅相关网站。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5G网络优化原则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5G网络优化与应用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5G网络优化原则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1.网络性能最大化：5G网络优化的首要目标是提升网络性能，包括提高数据传输速率、降低时延、提升网络稳定性等。</a:t>
            </a:r>
          </a:p>
          <a:p>
            <a:r>
              <a:t>2.用户体验优先：优化过程中，应注重用户体验，确保网络服务的连续性和流畅性，提高用户满意度。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网络架构优化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1.采用扁平化网络架构，降低网络复杂度，提升网络效率。</a:t>
            </a:r>
          </a:p>
          <a:p>
            <a:r>
              <a:t>2.部署多接入边缘计算（MEC），降低网络时延，提升应用性能。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5G网络优化原则介绍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5G网络优化原则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1.动态分配无线资源，根据业务需求灵活调整资源配置。</a:t>
            </a:r>
          </a:p>
          <a:p>
            <a:r>
              <a:t>2.采用先进的天线技术和波束成形技术，提升无线信号覆盖和传输性能。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网络切片优化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1.根据不同业务需求，定制网络切片，提供差异化网络服务。</a:t>
            </a:r>
          </a:p>
          <a:p>
            <a:r>
              <a:t>2.优化网络切片间的资源调度和协同机制，提高整体网络性能。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无线资源管理优化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5G网络优化原则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网络安全优化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1.加强网络安全防护，确保5G网络安全可靠运行。</a:t>
            </a:r>
          </a:p>
          <a:p>
            <a:r>
              <a:t>2.采用加密技术和认证机制，保护用户隐私和数据安全。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智能化优化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1.利用人工智能和大数据技术，实现网络智能化管理和优化。</a:t>
            </a:r>
          </a:p>
          <a:p>
            <a:r>
              <a:t>2.通过实时监测和预测分析，提前发现网络问题，提升网络运行效率。</a:t>
            </a:r>
          </a:p>
          <a:p>
            <a:r>
              <a:t>以上内容仅供参考，如需获取更多信息，建议您查阅5G网络优化相关的文献资料或咨询专业人士。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网络优化技术方法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5G网络优化与应用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网络优化技术方法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网络性能分析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1.分析网络数据的传输速率、延迟和丢包率。2.识别影响网络性能的关键因素。3.提出针对性的优化措施来提高网络性能。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网络架构优化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1.设计合理的网络拓扑结构，提高网络稳定性。2.采用负载均衡技术，分配网络流量，避免拥塞。3.优化网络设备配置，提高设备利用率。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网络优化技术方法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1.通过信道规划，减少无线信号干扰。2.优化无线接入点的布局，提高信号覆盖范围。3.采用先进的无线传输技术，提高无线传输速率。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网络安全性优化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1.加强网络安全防护，防止网络攻击和数据泄露。2.采用加密传输技术，保护网络数据传输的安全性。3.定期进行网络安全漏洞扫描和修复。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无线网络优化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https://d.book118.com/105242223343011033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31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5G网络概述</vt:lpstr>
      <vt:lpstr> 5G网络概述</vt:lpstr>
      <vt:lpstr> 5G网络概述</vt:lpstr>
      <vt:lpstr> 5G网络概述</vt:lpstr>
      <vt:lpstr> 5G网络关键技术</vt:lpstr>
      <vt:lpstr> 5G网络关键技术</vt:lpstr>
      <vt:lpstr> 5G网络关键技术</vt:lpstr>
      <vt:lpstr> 5G网络优化原则</vt:lpstr>
      <vt:lpstr> 5G网络优化原则</vt:lpstr>
      <vt:lpstr> 5G网络优化原则</vt:lpstr>
      <vt:lpstr> 5G网络优化原则</vt:lpstr>
      <vt:lpstr> 网络优化技术方法</vt:lpstr>
      <vt:lpstr> 网络优化技术方法</vt:lpstr>
      <vt:lpstr> 网络优化技术方法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2024-08-29T07:36:49.834</cp:lastPrinted>
  <dcterms:created xsi:type="dcterms:W3CDTF">2024-08-28T23:36:49Z</dcterms:created>
  <dcterms:modified xsi:type="dcterms:W3CDTF">2024-08-28T23:36:52Z</dcterms:modified>
</cp:coreProperties>
</file>