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49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465BA-6986-404B-8800-56A1F63EE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0807E-BD1C-4ABD-8C63-686D13CBF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7E445-15C9-4DFA-82E2-226E0115E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538C72-9399-499D-86A6-2CE264ADF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F8D7A0-2FE1-4643-AAFE-6DDABAC86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619E03-96C5-49C7-BC27-C5CD29B54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FF70E9-E561-4E78-A271-3F75F4972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82E491-2E6F-431B-8D24-5EDA65919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8CD63-D034-4B5F-A2B8-07285150A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AE103-A6C5-49D8-BCEE-8B4B5F0FA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D9DBCE-E52D-4F3B-AB23-31C4243E88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22" Type="http://schemas.openxmlformats.org/officeDocument/2006/relationships/tags" Target="../tags/tag193.xml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ags" Target="../tags/tag197.xml" /><Relationship Id="rId27" Type="http://schemas.openxmlformats.org/officeDocument/2006/relationships/tags" Target="../tags/tag198.xml" /><Relationship Id="rId28" Type="http://schemas.openxmlformats.org/officeDocument/2006/relationships/tags" Target="../tags/tag199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tags" Target="../tags/tag207.xml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22" Type="http://schemas.openxmlformats.org/officeDocument/2006/relationships/tags" Target="../tags/tag227.xml" /><Relationship Id="rId23" Type="http://schemas.openxmlformats.org/officeDocument/2006/relationships/tags" Target="../tags/tag228.xml" /><Relationship Id="rId24" Type="http://schemas.openxmlformats.org/officeDocument/2006/relationships/tags" Target="../tags/tag229.xml" /><Relationship Id="rId25" Type="http://schemas.openxmlformats.org/officeDocument/2006/relationships/tags" Target="../tags/tag230.xml" /><Relationship Id="rId26" Type="http://schemas.openxmlformats.org/officeDocument/2006/relationships/tags" Target="../tags/tag231.xml" /><Relationship Id="rId27" Type="http://schemas.openxmlformats.org/officeDocument/2006/relationships/tags" Target="../tags/tag232.xml" /><Relationship Id="rId28" Type="http://schemas.openxmlformats.org/officeDocument/2006/relationships/tags" Target="../tags/tag233.xml" /><Relationship Id="rId29" Type="http://schemas.openxmlformats.org/officeDocument/2006/relationships/tags" Target="../tags/tag234.xml" /><Relationship Id="rId3" Type="http://schemas.openxmlformats.org/officeDocument/2006/relationships/tags" Target="../tags/tag208.xml" /><Relationship Id="rId30" Type="http://schemas.openxmlformats.org/officeDocument/2006/relationships/tags" Target="../tags/tag235.xml" /><Relationship Id="rId31" Type="http://schemas.openxmlformats.org/officeDocument/2006/relationships/tags" Target="../tags/tag236.xml" /><Relationship Id="rId32" Type="http://schemas.openxmlformats.org/officeDocument/2006/relationships/tags" Target="../tags/tag237.xml" /><Relationship Id="rId33" Type="http://schemas.openxmlformats.org/officeDocument/2006/relationships/tags" Target="../tags/tag238.xml" /><Relationship Id="rId34" Type="http://schemas.openxmlformats.org/officeDocument/2006/relationships/tags" Target="../tags/tag239.xml" /><Relationship Id="rId35" Type="http://schemas.openxmlformats.org/officeDocument/2006/relationships/tags" Target="../tags/tag240.xml" /><Relationship Id="rId36" Type="http://schemas.openxmlformats.org/officeDocument/2006/relationships/tags" Target="../tags/tag241.xml" /><Relationship Id="rId37" Type="http://schemas.openxmlformats.org/officeDocument/2006/relationships/tags" Target="../tags/tag242.xml" /><Relationship Id="rId38" Type="http://schemas.openxmlformats.org/officeDocument/2006/relationships/tags" Target="../tags/tag243.xml" /><Relationship Id="rId39" Type="http://schemas.openxmlformats.org/officeDocument/2006/relationships/tags" Target="../tags/tag244.xml" /><Relationship Id="rId4" Type="http://schemas.openxmlformats.org/officeDocument/2006/relationships/tags" Target="../tags/tag209.xml" /><Relationship Id="rId40" Type="http://schemas.openxmlformats.org/officeDocument/2006/relationships/tags" Target="../tags/tag245.xml" /><Relationship Id="rId41" Type="http://schemas.openxmlformats.org/officeDocument/2006/relationships/tags" Target="../tags/tag246.xml" /><Relationship Id="rId42" Type="http://schemas.openxmlformats.org/officeDocument/2006/relationships/tags" Target="../tags/tag247.xml" /><Relationship Id="rId43" Type="http://schemas.openxmlformats.org/officeDocument/2006/relationships/tags" Target="../tags/tag248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30411102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金融的基本知识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 ppt公司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金融体系概述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货币和货币政策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金融市场和金融机构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投资和风险管理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国际金融概述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金融体系概述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金融的定义和作用</a:t>
            </a:r>
            <a:endParaRPr lang="zh-CN" altLang="en-US"/>
          </a:p>
        </p:txBody>
      </p:sp>
      <p:sp>
        <p:nvSpPr>
          <p:cNvPr id="104887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金融的定义：金融是货币流通和信用活动的总称，包括银行、证券、保险等机构和活动。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金融的作用：金融是现代经济的核心，具有资金融通、资源配置、风险管理、信息提供等功能。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金融体系：金融体系包括货币市场、资本市场、外汇市场、保险市场等，它们相互联系，共同构成金融市场。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金融工具：金融工具包括股票、债券、基金、期货、期权等，它们为投资者提供了多样化的投资选择。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金融体系的主要组成部分</a:t>
            </a:r>
            <a:endParaRPr lang="zh-CN" altLang="en-US"/>
          </a:p>
        </p:txBody>
      </p:sp>
      <p:sp>
        <p:nvSpPr>
          <p:cNvPr id="104891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金融机构：银行、证券公司、保险公司等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金融市场：股票市场、债券市场、外汇市场等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金融工具：股票、债券、基金、期货等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金融监管机构：央行、银监会、证监会等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金融市场的功能和类型</a:t>
            </a:r>
            <a:endParaRPr lang="zh-CN" altLang="en-US"/>
          </a:p>
        </p:txBody>
      </p:sp>
      <p:sp>
        <p:nvSpPr>
          <p:cNvPr id="1048976" name="矩形 15"/>
          <p:cNvSpPr/>
          <p:nvPr>
            <p:custDataLst>
              <p:tags r:id="rId2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功能：提供资金融通、价格发现、风险管理、信息传递等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7"/>
          <p:cNvSpPr/>
          <p:nvPr>
            <p:custDataLst>
              <p:tags r:id="rId3"/>
            </p:custDataLst>
          </p:nvPr>
        </p:nvSpPr>
        <p:spPr>
          <a:xfrm flipV="1">
            <a:off x="2935832" y="1364400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任意多边形 18"/>
          <p:cNvSpPr/>
          <p:nvPr>
            <p:custDataLst>
              <p:tags r:id="rId4"/>
            </p:custDataLst>
          </p:nvPr>
        </p:nvSpPr>
        <p:spPr>
          <a:xfrm flipH="1">
            <a:off x="8149559" y="171331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27"/>
          <p:cNvSpPr/>
          <p:nvPr>
            <p:custDataLst>
              <p:tags r:id="rId5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类型：按交易对象分为货币市场、资本市场、外汇市场、衍生品市场等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29"/>
          <p:cNvSpPr/>
          <p:nvPr>
            <p:custDataLst>
              <p:tags r:id="rId6"/>
            </p:custDataLst>
          </p:nvPr>
        </p:nvSpPr>
        <p:spPr>
          <a:xfrm flipV="1">
            <a:off x="2935832" y="2215691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任意多边形 30"/>
          <p:cNvSpPr/>
          <p:nvPr>
            <p:custDataLst>
              <p:tags r:id="rId7"/>
            </p:custDataLst>
          </p:nvPr>
        </p:nvSpPr>
        <p:spPr>
          <a:xfrm flipH="1">
            <a:off x="8149559" y="256460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矩形 5"/>
          <p:cNvSpPr/>
          <p:nvPr>
            <p:custDataLst>
              <p:tags r:id="rId8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按交易场所分为场内市场和场外市场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7"/>
          <p:cNvSpPr/>
          <p:nvPr>
            <p:custDataLst>
              <p:tags r:id="rId9"/>
            </p:custDataLst>
          </p:nvPr>
        </p:nvSpPr>
        <p:spPr>
          <a:xfrm flipV="1">
            <a:off x="2935832" y="306698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任意多边形 8"/>
          <p:cNvSpPr/>
          <p:nvPr>
            <p:custDataLst>
              <p:tags r:id="rId10"/>
            </p:custDataLst>
          </p:nvPr>
        </p:nvSpPr>
        <p:spPr>
          <a:xfrm flipH="1">
            <a:off x="8149559" y="341589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矩形 10"/>
          <p:cNvSpPr/>
          <p:nvPr>
            <p:custDataLst>
              <p:tags r:id="rId11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按交易方式分为现货市场和期货市场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2"/>
          <p:cNvSpPr/>
          <p:nvPr>
            <p:custDataLst>
              <p:tags r:id="rId12"/>
            </p:custDataLst>
          </p:nvPr>
        </p:nvSpPr>
        <p:spPr>
          <a:xfrm flipV="1">
            <a:off x="2935832" y="391827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任意多边形 13"/>
          <p:cNvSpPr/>
          <p:nvPr>
            <p:custDataLst>
              <p:tags r:id="rId13"/>
            </p:custDataLst>
          </p:nvPr>
        </p:nvSpPr>
        <p:spPr>
          <a:xfrm flipH="1">
            <a:off x="8149559" y="4267185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矩形 19"/>
          <p:cNvSpPr/>
          <p:nvPr>
            <p:custDataLst>
              <p:tags r:id="rId14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按交易主体分为银行间市场、证券市场、保险市场等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21"/>
          <p:cNvSpPr/>
          <p:nvPr>
            <p:custDataLst>
              <p:tags r:id="rId15"/>
            </p:custDataLst>
          </p:nvPr>
        </p:nvSpPr>
        <p:spPr>
          <a:xfrm flipV="1">
            <a:off x="2935832" y="476956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任意多边形 22"/>
          <p:cNvSpPr/>
          <p:nvPr>
            <p:custDataLst>
              <p:tags r:id="rId16"/>
            </p:custDataLst>
          </p:nvPr>
        </p:nvSpPr>
        <p:spPr>
          <a:xfrm flipH="1">
            <a:off x="8149559" y="5118476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矩形 38"/>
          <p:cNvSpPr/>
          <p:nvPr>
            <p:custDataLst>
              <p:tags r:id="rId17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按交易地域分为国内市场和国际市场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40"/>
          <p:cNvSpPr/>
          <p:nvPr>
            <p:custDataLst>
              <p:tags r:id="rId18"/>
            </p:custDataLst>
          </p:nvPr>
        </p:nvSpPr>
        <p:spPr>
          <a:xfrm flipV="1">
            <a:off x="2935832" y="562085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任意多边形 41"/>
          <p:cNvSpPr/>
          <p:nvPr>
            <p:custDataLst>
              <p:tags r:id="rId19"/>
            </p:custDataLst>
          </p:nvPr>
        </p:nvSpPr>
        <p:spPr>
          <a:xfrm flipH="1">
            <a:off x="8149559" y="5969767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货币和货币政策</a:t>
            </a:r>
            <a:endParaRPr lang="zh-CN" altLang="en-US"/>
          </a:p>
        </p:txBody>
      </p:sp>
      <p:sp>
        <p:nvSpPr>
          <p:cNvPr id="104904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货币的定义和职能</a:t>
            </a:r>
            <a:endParaRPr lang="zh-CN" altLang="en-US"/>
          </a:p>
        </p:txBody>
      </p:sp>
      <p:sp>
        <p:nvSpPr>
          <p:cNvPr id="1049070" name="圆角矩形 3"/>
          <p:cNvSpPr/>
          <p:nvPr>
            <p:custDataLst>
              <p:tags r:id="rId2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4"/>
          <p:cNvSpPr/>
          <p:nvPr>
            <p:custDataLst>
              <p:tags r:id="rId3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圆角矩形 5"/>
          <p:cNvSpPr/>
          <p:nvPr>
            <p:custDataLst>
              <p:tags r:id="rId4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6"/>
          <p:cNvSpPr/>
          <p:nvPr>
            <p:custDataLst>
              <p:tags r:id="rId5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11"/>
          <p:cNvSpPr/>
          <p:nvPr>
            <p:custDataLst>
              <p:tags r:id="rId6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2"/>
          <p:cNvSpPr/>
          <p:nvPr>
            <p:custDataLst>
              <p:tags r:id="rId7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圆角矩形 9"/>
          <p:cNvSpPr/>
          <p:nvPr>
            <p:custDataLst>
              <p:tags r:id="rId8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0"/>
          <p:cNvSpPr/>
          <p:nvPr>
            <p:custDataLst>
              <p:tags r:id="rId9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7"/>
          <p:cNvSpPr/>
          <p:nvPr>
            <p:custDataLst>
              <p:tags r:id="rId10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8"/>
          <p:cNvSpPr/>
          <p:nvPr>
            <p:custDataLst>
              <p:tags r:id="rId11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14"/>
          <p:cNvSpPr txBox="1"/>
          <p:nvPr>
            <p:custDataLst>
              <p:tags r:id="rId12"/>
            </p:custDataLst>
          </p:nvPr>
        </p:nvSpPr>
        <p:spPr>
          <a:xfrm>
            <a:off x="1280048" y="5383228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支付手段：货币可以用于支付债务、租金、利息等，实现货币的支付功能。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92" name="文本框 15"/>
          <p:cNvSpPr txBox="1"/>
          <p:nvPr>
            <p:custDataLst>
              <p:tags r:id="rId13"/>
            </p:custDataLst>
          </p:nvPr>
        </p:nvSpPr>
        <p:spPr>
          <a:xfrm>
            <a:off x="1280696" y="3377418"/>
            <a:ext cx="10073027" cy="7871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流通手段：货币在商品交换中充当交换媒介，实现商品交换。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94" name="文本框 16"/>
          <p:cNvSpPr txBox="1"/>
          <p:nvPr>
            <p:custDataLst>
              <p:tags r:id="rId14"/>
            </p:custDataLst>
          </p:nvPr>
        </p:nvSpPr>
        <p:spPr>
          <a:xfrm>
            <a:off x="1280048" y="4380971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贮藏手段：货币可以作为财富的贮藏手段，方便保存和携带。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96" name="文本框 17"/>
          <p:cNvSpPr txBox="1"/>
          <p:nvPr>
            <p:custDataLst>
              <p:tags r:id="rId15"/>
            </p:custDataLst>
          </p:nvPr>
        </p:nvSpPr>
        <p:spPr>
          <a:xfrm>
            <a:off x="1280696" y="1372256"/>
            <a:ext cx="10073027" cy="7871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货币的定义：货币是商品交换的媒介，具有价值尺度、流通手段、贮藏手段和支付手段等职能。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98" name="文本框 18"/>
          <p:cNvSpPr txBox="1"/>
          <p:nvPr>
            <p:custDataLst>
              <p:tags r:id="rId16"/>
            </p:custDataLst>
          </p:nvPr>
        </p:nvSpPr>
        <p:spPr>
          <a:xfrm>
            <a:off x="1280048" y="2375809"/>
            <a:ext cx="10073027" cy="7865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价值尺度：货币作为衡量商品价值的标准，可以衡量商品之间的价值关系。</a:t>
            </a:r>
            <a:endParaRPr lang="zh-CN" altLang="en-US" sz="20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货币的种类和层次</a:t>
            </a:r>
            <a:endParaRPr lang="zh-CN" altLang="en-US"/>
          </a:p>
        </p:txBody>
      </p:sp>
      <p:sp>
        <p:nvSpPr>
          <p:cNvPr id="104913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货币功能：包括交易媒介、价值尺度、贮藏手段、支付手段等</a:t>
            </a:r>
            <a:endParaRPr lang="zh-CN" altLang="en-US" sz="1900">
              <a:latin typeface="+mn-ea"/>
              <a:ea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货币政策：包括利率政策、公开市场操作、存款准备金率等，旨在调节货币供应量和利率，以实现经济稳定和增长。</a:t>
            </a:r>
            <a:endParaRPr lang="zh-CN" altLang="en-US" sz="1900">
              <a:latin typeface="+mn-ea"/>
              <a:ea typeface="+mn-ea"/>
            </a:endParaRPr>
          </a:p>
        </p:txBody>
      </p:sp>
      <p:sp>
        <p:nvSpPr>
          <p:cNvPr id="104915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货币种类：包括现金、存款、债券、股票等</a:t>
            </a:r>
            <a:endParaRPr lang="zh-CN" altLang="en-US" sz="1900">
              <a:latin typeface="+mn-ea"/>
              <a:ea typeface="+mn-ea"/>
            </a:endParaRPr>
          </a:p>
        </p:txBody>
      </p:sp>
      <p:sp>
        <p:nvSpPr>
          <p:cNvPr id="104915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4167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货币层次：分为M0、M1、M2、M3等，其中M0为现金，M1为现金和活期存款，M2为现金、活期存款和定期存款，M3为现金、活期存款、定期存款和证券等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货币政策的目标和工具</a:t>
            </a:r>
            <a:endParaRPr lang="zh-CN" altLang="en-US"/>
          </a:p>
        </p:txBody>
      </p:sp>
      <p:sp>
        <p:nvSpPr>
          <p:cNvPr id="1049192" name="椭圆 262"/>
          <p:cNvSpPr/>
          <p:nvPr>
            <p:custDataLst>
              <p:tags r:id="rId2"/>
            </p:custDataLst>
          </p:nvPr>
        </p:nvSpPr>
        <p:spPr>
          <a:xfrm>
            <a:off x="2569289" y="3102811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3"/>
          <p:cNvSpPr/>
          <p:nvPr>
            <p:custDataLst>
              <p:tags r:id="rId3"/>
            </p:custDataLst>
          </p:nvPr>
        </p:nvSpPr>
        <p:spPr>
          <a:xfrm>
            <a:off x="3386278" y="3179873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4"/>
          <p:cNvSpPr/>
          <p:nvPr>
            <p:custDataLst>
              <p:tags r:id="rId4"/>
            </p:custDataLst>
          </p:nvPr>
        </p:nvSpPr>
        <p:spPr>
          <a:xfrm>
            <a:off x="4151266" y="3406676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5"/>
          <p:cNvSpPr/>
          <p:nvPr>
            <p:custDataLst>
              <p:tags r:id="rId5"/>
            </p:custDataLst>
          </p:nvPr>
        </p:nvSpPr>
        <p:spPr>
          <a:xfrm>
            <a:off x="4797840" y="3598392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6"/>
          <p:cNvSpPr/>
          <p:nvPr>
            <p:custDataLst>
              <p:tags r:id="rId6"/>
            </p:custDataLst>
          </p:nvPr>
        </p:nvSpPr>
        <p:spPr>
          <a:xfrm>
            <a:off x="5460703" y="3794495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3723071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68"/>
          <p:cNvSpPr/>
          <p:nvPr>
            <p:custDataLst>
              <p:tags r:id="rId8"/>
            </p:custDataLst>
          </p:nvPr>
        </p:nvSpPr>
        <p:spPr>
          <a:xfrm flipV="1">
            <a:off x="2918264" y="3544511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69"/>
          <p:cNvSpPr/>
          <p:nvPr>
            <p:custDataLst>
              <p:tags r:id="rId9"/>
            </p:custDataLst>
          </p:nvPr>
        </p:nvSpPr>
        <p:spPr>
          <a:xfrm flipV="1">
            <a:off x="2958361" y="3585235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0"/>
          <p:cNvSpPr/>
          <p:nvPr>
            <p:custDataLst>
              <p:tags r:id="rId10"/>
            </p:custDataLst>
          </p:nvPr>
        </p:nvSpPr>
        <p:spPr>
          <a:xfrm flipV="1">
            <a:off x="7719953" y="2763861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2874129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2"/>
          <p:cNvSpPr/>
          <p:nvPr>
            <p:custDataLst>
              <p:tags r:id="rId12"/>
            </p:custDataLst>
          </p:nvPr>
        </p:nvSpPr>
        <p:spPr>
          <a:xfrm flipV="1">
            <a:off x="4099264" y="2643568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045797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2746318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5"/>
          <p:cNvSpPr/>
          <p:nvPr>
            <p:custDataLst>
              <p:tags r:id="rId15"/>
            </p:custDataLst>
          </p:nvPr>
        </p:nvSpPr>
        <p:spPr>
          <a:xfrm flipV="1">
            <a:off x="7003209" y="2567758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76"/>
          <p:cNvSpPr/>
          <p:nvPr>
            <p:custDataLst>
              <p:tags r:id="rId16"/>
            </p:custDataLst>
          </p:nvPr>
        </p:nvSpPr>
        <p:spPr>
          <a:xfrm flipV="1">
            <a:off x="7043306" y="2608482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77"/>
          <p:cNvSpPr/>
          <p:nvPr>
            <p:custDataLst>
              <p:tags r:id="rId17"/>
            </p:custDataLst>
          </p:nvPr>
        </p:nvSpPr>
        <p:spPr>
          <a:xfrm flipV="1">
            <a:off x="3858052" y="3392892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3503160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79"/>
          <p:cNvSpPr/>
          <p:nvPr>
            <p:custDataLst>
              <p:tags r:id="rId19"/>
            </p:custDataLst>
          </p:nvPr>
        </p:nvSpPr>
        <p:spPr>
          <a:xfrm flipV="1">
            <a:off x="8431686" y="3619068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3899751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81"/>
          <p:cNvSpPr/>
          <p:nvPr>
            <p:custDataLst>
              <p:tags r:id="rId21"/>
            </p:custDataLst>
          </p:nvPr>
        </p:nvSpPr>
        <p:spPr>
          <a:xfrm flipV="1">
            <a:off x="4999581" y="3917920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4281305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图形 15"/>
          <p:cNvSpPr/>
          <p:nvPr>
            <p:custDataLst>
              <p:tags r:id="rId23"/>
            </p:custDataLst>
          </p:nvPr>
        </p:nvSpPr>
        <p:spPr>
          <a:xfrm>
            <a:off x="5064113" y="3984958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2" name="图形 19"/>
          <p:cNvSpPr/>
          <p:nvPr>
            <p:custDataLst>
              <p:tags r:id="rId24"/>
            </p:custDataLst>
          </p:nvPr>
        </p:nvSpPr>
        <p:spPr>
          <a:xfrm>
            <a:off x="8496845" y="3689865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4" name="图形 27"/>
          <p:cNvSpPr/>
          <p:nvPr>
            <p:custDataLst>
              <p:tags r:id="rId25"/>
            </p:custDataLst>
          </p:nvPr>
        </p:nvSpPr>
        <p:spPr>
          <a:xfrm>
            <a:off x="4198255" y="2762608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2713739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8" name="正文"/>
          <p:cNvSpPr txBox="1"/>
          <p:nvPr>
            <p:custDataLst>
              <p:tags r:id="rId27"/>
            </p:custDataLst>
          </p:nvPr>
        </p:nvSpPr>
        <p:spPr>
          <a:xfrm>
            <a:off x="838200" y="2783283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目标：稳定物价、促进经济增长、保持充分就业、维护金融稳定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8"/>
            </p:custDataLst>
          </p:nvPr>
        </p:nvSpPr>
        <p:spPr>
          <a:xfrm>
            <a:off x="9285014" y="2783283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工具：公开市场操作、存款准备金率、再贴现率、利率政策、汇率政策等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金融市场和金融机构</a:t>
            </a:r>
            <a:endParaRPr lang="zh-CN" altLang="en-US"/>
          </a:p>
        </p:txBody>
      </p:sp>
      <p:sp>
        <p:nvSpPr>
          <p:cNvPr id="104926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金融市场的分类和功能</a:t>
            </a:r>
            <a:endParaRPr lang="zh-CN" altLang="en-US"/>
          </a:p>
        </p:txBody>
      </p:sp>
      <p:sp>
        <p:nvSpPr>
          <p:cNvPr id="104929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按照交易对象分类：货币市场、资本市场、外汇市场、衍生品市场等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按照交易场所分类：场内市场、场外市场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按照交易方式分类：现货市场、期货市场、期权市场等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金融市场的功能：提供资金融通、价格发现、风险管理等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金融机构的种类和作用</a:t>
            </a:r>
            <a:endParaRPr lang="zh-CN" altLang="en-US"/>
          </a:p>
        </p:txBody>
      </p:sp>
      <p:sp>
        <p:nvSpPr>
          <p:cNvPr id="1049332" name="矩形 26"/>
          <p:cNvSpPr/>
          <p:nvPr>
            <p:custDataLst>
              <p:tags r:id="rId2"/>
            </p:custDataLst>
          </p:nvPr>
        </p:nvSpPr>
        <p:spPr>
          <a:xfrm>
            <a:off x="838200" y="4699744"/>
            <a:ext cx="5164906" cy="135073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34" name="矩形 32"/>
          <p:cNvSpPr/>
          <p:nvPr>
            <p:custDataLst>
              <p:tags r:id="rId3"/>
            </p:custDataLst>
          </p:nvPr>
        </p:nvSpPr>
        <p:spPr>
          <a:xfrm>
            <a:off x="1015655" y="5129052"/>
            <a:ext cx="541513" cy="7378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36" name="矩形 34"/>
          <p:cNvSpPr/>
          <p:nvPr>
            <p:custDataLst>
              <p:tags r:id="rId4"/>
            </p:custDataLst>
          </p:nvPr>
        </p:nvSpPr>
        <p:spPr>
          <a:xfrm>
            <a:off x="959553" y="5086974"/>
            <a:ext cx="541513" cy="737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38" name="文本框 36"/>
          <p:cNvSpPr txBox="1"/>
          <p:nvPr>
            <p:custDataLst>
              <p:tags r:id="rId5"/>
            </p:custDataLst>
          </p:nvPr>
        </p:nvSpPr>
        <p:spPr>
          <a:xfrm>
            <a:off x="960162" y="5246745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基金公司：提供基金管理、投资咨询等服务，是金融市场的重要参与者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三角形 33"/>
          <p:cNvSpPr/>
          <p:nvPr>
            <p:custDataLst>
              <p:tags r:id="rId6"/>
            </p:custDataLst>
          </p:nvPr>
        </p:nvSpPr>
        <p:spPr>
          <a:xfrm>
            <a:off x="5778898" y="5895585"/>
            <a:ext cx="106717" cy="92082"/>
          </a:xfrm>
          <a:prstGeom prst="triangl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42" name="三角形 7"/>
          <p:cNvSpPr/>
          <p:nvPr>
            <p:custDataLst>
              <p:tags r:id="rId7"/>
            </p:custDataLst>
          </p:nvPr>
        </p:nvSpPr>
        <p:spPr>
          <a:xfrm>
            <a:off x="5739260" y="5873632"/>
            <a:ext cx="106717" cy="9208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44" name="文本框 60"/>
          <p:cNvSpPr txBox="1"/>
          <p:nvPr>
            <p:custDataLst>
              <p:tags r:id="rId8"/>
            </p:custDataLst>
          </p:nvPr>
        </p:nvSpPr>
        <p:spPr>
          <a:xfrm>
            <a:off x="857104" y="4666204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346" name="矩形 3"/>
          <p:cNvSpPr/>
          <p:nvPr>
            <p:custDataLst>
              <p:tags r:id="rId9"/>
            </p:custDataLst>
          </p:nvPr>
        </p:nvSpPr>
        <p:spPr>
          <a:xfrm>
            <a:off x="6188691" y="4699744"/>
            <a:ext cx="5164906" cy="135073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48" name="矩形 4"/>
          <p:cNvSpPr/>
          <p:nvPr>
            <p:custDataLst>
              <p:tags r:id="rId10"/>
            </p:custDataLst>
          </p:nvPr>
        </p:nvSpPr>
        <p:spPr>
          <a:xfrm>
            <a:off x="6366147" y="5129052"/>
            <a:ext cx="541513" cy="737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50" name="矩形 5"/>
          <p:cNvSpPr/>
          <p:nvPr>
            <p:custDataLst>
              <p:tags r:id="rId11"/>
            </p:custDataLst>
          </p:nvPr>
        </p:nvSpPr>
        <p:spPr>
          <a:xfrm>
            <a:off x="6310044" y="5086974"/>
            <a:ext cx="541513" cy="737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52" name="文本框 6"/>
          <p:cNvSpPr txBox="1"/>
          <p:nvPr>
            <p:custDataLst>
              <p:tags r:id="rId12"/>
            </p:custDataLst>
          </p:nvPr>
        </p:nvSpPr>
        <p:spPr>
          <a:xfrm>
            <a:off x="6310654" y="5246745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信托公司：提供信托服务，帮助个人和企业实现财富管理，是金融市场的重要参与者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三角形 33"/>
          <p:cNvSpPr/>
          <p:nvPr>
            <p:custDataLst>
              <p:tags r:id="rId13"/>
            </p:custDataLst>
          </p:nvPr>
        </p:nvSpPr>
        <p:spPr>
          <a:xfrm>
            <a:off x="11128779" y="5895585"/>
            <a:ext cx="106717" cy="92082"/>
          </a:xfrm>
          <a:prstGeom prst="triangl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56" name="三角形 7"/>
          <p:cNvSpPr/>
          <p:nvPr>
            <p:custDataLst>
              <p:tags r:id="rId14"/>
            </p:custDataLst>
          </p:nvPr>
        </p:nvSpPr>
        <p:spPr>
          <a:xfrm>
            <a:off x="11088532" y="5873632"/>
            <a:ext cx="106717" cy="9208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58" name="文本框 62"/>
          <p:cNvSpPr txBox="1"/>
          <p:nvPr>
            <p:custDataLst>
              <p:tags r:id="rId15"/>
            </p:custDataLst>
          </p:nvPr>
        </p:nvSpPr>
        <p:spPr>
          <a:xfrm>
            <a:off x="6207596" y="4666204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360" name="矩形 39"/>
          <p:cNvSpPr/>
          <p:nvPr>
            <p:custDataLst>
              <p:tags r:id="rId16"/>
            </p:custDataLst>
          </p:nvPr>
        </p:nvSpPr>
        <p:spPr>
          <a:xfrm>
            <a:off x="838200" y="3113013"/>
            <a:ext cx="5164906" cy="135073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62" name="矩形 42"/>
          <p:cNvSpPr/>
          <p:nvPr>
            <p:custDataLst>
              <p:tags r:id="rId17"/>
            </p:custDataLst>
          </p:nvPr>
        </p:nvSpPr>
        <p:spPr>
          <a:xfrm>
            <a:off x="1015655" y="3542320"/>
            <a:ext cx="541513" cy="73787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64" name="矩形 43"/>
          <p:cNvSpPr/>
          <p:nvPr>
            <p:custDataLst>
              <p:tags r:id="rId18"/>
            </p:custDataLst>
          </p:nvPr>
        </p:nvSpPr>
        <p:spPr>
          <a:xfrm>
            <a:off x="959553" y="3500853"/>
            <a:ext cx="541513" cy="73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66" name="文本框 13"/>
          <p:cNvSpPr txBox="1"/>
          <p:nvPr>
            <p:custDataLst>
              <p:tags r:id="rId19"/>
            </p:custDataLst>
          </p:nvPr>
        </p:nvSpPr>
        <p:spPr>
          <a:xfrm>
            <a:off x="960162" y="3660014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保险公司：提供保险服务，帮助个人和企业规避风险，是金融市场的重要参与者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三角形 33"/>
          <p:cNvSpPr/>
          <p:nvPr>
            <p:custDataLst>
              <p:tags r:id="rId20"/>
            </p:custDataLst>
          </p:nvPr>
        </p:nvSpPr>
        <p:spPr>
          <a:xfrm>
            <a:off x="5778898" y="4308854"/>
            <a:ext cx="106717" cy="92082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70" name="三角形 7"/>
          <p:cNvSpPr/>
          <p:nvPr>
            <p:custDataLst>
              <p:tags r:id="rId21"/>
            </p:custDataLst>
          </p:nvPr>
        </p:nvSpPr>
        <p:spPr>
          <a:xfrm>
            <a:off x="5739260" y="4286901"/>
            <a:ext cx="106717" cy="9208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72" name="文本框 61"/>
          <p:cNvSpPr txBox="1"/>
          <p:nvPr>
            <p:custDataLst>
              <p:tags r:id="rId22"/>
            </p:custDataLst>
          </p:nvPr>
        </p:nvSpPr>
        <p:spPr>
          <a:xfrm>
            <a:off x="857104" y="3079473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374" name="矩形 19"/>
          <p:cNvSpPr/>
          <p:nvPr>
            <p:custDataLst>
              <p:tags r:id="rId23"/>
            </p:custDataLst>
          </p:nvPr>
        </p:nvSpPr>
        <p:spPr>
          <a:xfrm>
            <a:off x="6188691" y="3113013"/>
            <a:ext cx="5164906" cy="135073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76" name="矩形 20"/>
          <p:cNvSpPr/>
          <p:nvPr>
            <p:custDataLst>
              <p:tags r:id="rId24"/>
            </p:custDataLst>
          </p:nvPr>
        </p:nvSpPr>
        <p:spPr>
          <a:xfrm>
            <a:off x="6365537" y="3542320"/>
            <a:ext cx="541513" cy="73787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78" name="矩形 21"/>
          <p:cNvSpPr/>
          <p:nvPr>
            <p:custDataLst>
              <p:tags r:id="rId25"/>
            </p:custDataLst>
          </p:nvPr>
        </p:nvSpPr>
        <p:spPr>
          <a:xfrm>
            <a:off x="6310044" y="3500853"/>
            <a:ext cx="541513" cy="737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80" name="文本框 22"/>
          <p:cNvSpPr txBox="1"/>
          <p:nvPr>
            <p:custDataLst>
              <p:tags r:id="rId26"/>
            </p:custDataLst>
          </p:nvPr>
        </p:nvSpPr>
        <p:spPr>
          <a:xfrm>
            <a:off x="6310654" y="3660014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证券公司：提供证券交易、投资咨询等服务，是金融市场的重要参与者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三角形 33"/>
          <p:cNvSpPr/>
          <p:nvPr>
            <p:custDataLst>
              <p:tags r:id="rId27"/>
            </p:custDataLst>
          </p:nvPr>
        </p:nvSpPr>
        <p:spPr>
          <a:xfrm>
            <a:off x="11128779" y="4308854"/>
            <a:ext cx="106717" cy="92082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84" name="三角形 7"/>
          <p:cNvSpPr/>
          <p:nvPr>
            <p:custDataLst>
              <p:tags r:id="rId28"/>
            </p:custDataLst>
          </p:nvPr>
        </p:nvSpPr>
        <p:spPr>
          <a:xfrm>
            <a:off x="11088532" y="4286901"/>
            <a:ext cx="106717" cy="9208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86" name="文本框 25"/>
          <p:cNvSpPr txBox="1"/>
          <p:nvPr>
            <p:custDataLst>
              <p:tags r:id="rId29"/>
            </p:custDataLst>
          </p:nvPr>
        </p:nvSpPr>
        <p:spPr>
          <a:xfrm>
            <a:off x="6207596" y="3079473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388" name="矩形 28"/>
          <p:cNvSpPr/>
          <p:nvPr>
            <p:custDataLst>
              <p:tags r:id="rId30"/>
            </p:custDataLst>
          </p:nvPr>
        </p:nvSpPr>
        <p:spPr>
          <a:xfrm>
            <a:off x="838200" y="1525672"/>
            <a:ext cx="5164906" cy="13507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90" name="矩形 29"/>
          <p:cNvSpPr/>
          <p:nvPr>
            <p:custDataLst>
              <p:tags r:id="rId31"/>
            </p:custDataLst>
          </p:nvPr>
        </p:nvSpPr>
        <p:spPr>
          <a:xfrm>
            <a:off x="1015655" y="1955589"/>
            <a:ext cx="541513" cy="7378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92" name="矩形 30"/>
          <p:cNvSpPr/>
          <p:nvPr>
            <p:custDataLst>
              <p:tags r:id="rId32"/>
            </p:custDataLst>
          </p:nvPr>
        </p:nvSpPr>
        <p:spPr>
          <a:xfrm>
            <a:off x="959553" y="1913512"/>
            <a:ext cx="541513" cy="737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94" name="文本框 31"/>
          <p:cNvSpPr txBox="1"/>
          <p:nvPr>
            <p:custDataLst>
              <p:tags r:id="rId33"/>
            </p:custDataLst>
          </p:nvPr>
        </p:nvSpPr>
        <p:spPr>
          <a:xfrm>
            <a:off x="960162" y="2073283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商业银行：提供存款、贷款、汇款等金融服务，是金融市场的主要参与者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三角形 33"/>
          <p:cNvSpPr/>
          <p:nvPr>
            <p:custDataLst>
              <p:tags r:id="rId34"/>
            </p:custDataLst>
          </p:nvPr>
        </p:nvSpPr>
        <p:spPr>
          <a:xfrm>
            <a:off x="5778898" y="2722123"/>
            <a:ext cx="106717" cy="92082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398" name="三角形 7"/>
          <p:cNvSpPr/>
          <p:nvPr>
            <p:custDataLst>
              <p:tags r:id="rId35"/>
            </p:custDataLst>
          </p:nvPr>
        </p:nvSpPr>
        <p:spPr>
          <a:xfrm>
            <a:off x="5739260" y="2700170"/>
            <a:ext cx="106717" cy="9208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400" name="文本框 38"/>
          <p:cNvSpPr txBox="1"/>
          <p:nvPr>
            <p:custDataLst>
              <p:tags r:id="rId36"/>
            </p:custDataLst>
          </p:nvPr>
        </p:nvSpPr>
        <p:spPr>
          <a:xfrm>
            <a:off x="857104" y="1492132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402" name="矩形 41"/>
          <p:cNvSpPr/>
          <p:nvPr>
            <p:custDataLst>
              <p:tags r:id="rId37"/>
            </p:custDataLst>
          </p:nvPr>
        </p:nvSpPr>
        <p:spPr>
          <a:xfrm>
            <a:off x="6188691" y="1525672"/>
            <a:ext cx="5164906" cy="135073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404" name="矩形 63"/>
          <p:cNvSpPr/>
          <p:nvPr>
            <p:custDataLst>
              <p:tags r:id="rId38"/>
            </p:custDataLst>
          </p:nvPr>
        </p:nvSpPr>
        <p:spPr>
          <a:xfrm>
            <a:off x="6365537" y="1955589"/>
            <a:ext cx="541513" cy="7378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406" name="矩形 64"/>
          <p:cNvSpPr/>
          <p:nvPr>
            <p:custDataLst>
              <p:tags r:id="rId39"/>
            </p:custDataLst>
          </p:nvPr>
        </p:nvSpPr>
        <p:spPr>
          <a:xfrm>
            <a:off x="6310044" y="1913512"/>
            <a:ext cx="541513" cy="73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408" name="文本框 65"/>
          <p:cNvSpPr txBox="1"/>
          <p:nvPr>
            <p:custDataLst>
              <p:tags r:id="rId40"/>
            </p:custDataLst>
          </p:nvPr>
        </p:nvSpPr>
        <p:spPr>
          <a:xfrm>
            <a:off x="6310654" y="2073283"/>
            <a:ext cx="4778279" cy="7508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投资银行：为企业提供融资、并购、重组等金融服务，是金融市场的重要参与者</a:t>
            </a:r>
            <a:endParaRPr lang="zh-CN" altLang="en-US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三角形 33"/>
          <p:cNvSpPr/>
          <p:nvPr>
            <p:custDataLst>
              <p:tags r:id="rId41"/>
            </p:custDataLst>
          </p:nvPr>
        </p:nvSpPr>
        <p:spPr>
          <a:xfrm>
            <a:off x="11128779" y="2722123"/>
            <a:ext cx="106717" cy="92082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412" name="三角形 7"/>
          <p:cNvSpPr/>
          <p:nvPr>
            <p:custDataLst>
              <p:tags r:id="rId42"/>
            </p:custDataLst>
          </p:nvPr>
        </p:nvSpPr>
        <p:spPr>
          <a:xfrm>
            <a:off x="11088532" y="2700170"/>
            <a:ext cx="106717" cy="9208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>
              <a:latin typeface="+mn-ea"/>
            </a:endParaRPr>
          </a:p>
        </p:txBody>
      </p:sp>
      <p:sp>
        <p:nvSpPr>
          <p:cNvPr id="1049414" name="文本框 68"/>
          <p:cNvSpPr txBox="1"/>
          <p:nvPr>
            <p:custDataLst>
              <p:tags r:id="rId43"/>
            </p:custDataLst>
          </p:nvPr>
        </p:nvSpPr>
        <p:spPr>
          <a:xfrm>
            <a:off x="6207596" y="1492132"/>
            <a:ext cx="750069" cy="621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7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lang="en-US" altLang="zh-CN" sz="3600" b="1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https://d.book118.com/105304111024011034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5_1"/>
  <p:tag name="KSO_WM_UNIT_INDEX" val="1_5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5_2"/>
  <p:tag name="KSO_WM_UNIT_INDEX" val="1_5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5"/>
  <p:tag name="KSO_WM_UNIT_INDEX" val="1_25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4"/>
  <p:tag name="KSO_WM_UNIT_INDEX" val="1_24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3"/>
  <p:tag name="KSO_WM_UNIT_INDEX" val="1_23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2"/>
  <p:tag name="KSO_WM_UNIT_INDEX" val="1_22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1"/>
  <p:tag name="KSO_WM_UNIT_INDEX" val="1_21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20"/>
  <p:tag name="KSO_WM_UNIT_INDEX" val="1_20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9"/>
  <p:tag name="KSO_WM_UNIT_INDEX" val="1_19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8"/>
  <p:tag name="KSO_WM_UNIT_INDEX" val="1_18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7"/>
  <p:tag name="KSO_WM_UNIT_INDEX" val="1_17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6"/>
  <p:tag name="KSO_WM_UNIT_INDEX" val="1_16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5"/>
  <p:tag name="KSO_WM_UNIT_INDEX" val="1_15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4"/>
  <p:tag name="KSO_WM_UNIT_INDEX" val="1_14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3"/>
  <p:tag name="KSO_WM_UNIT_INDEX" val="1_13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2"/>
  <p:tag name="KSO_WM_UNIT_INDEX" val="1_12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1"/>
  <p:tag name="KSO_WM_UNIT_INDEX" val="1_11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0"/>
  <p:tag name="KSO_WM_UNIT_INDEX" val="1_10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9"/>
  <p:tag name="KSO_WM_UNIT_INDEX" val="1_9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8"/>
  <p:tag name="KSO_WM_UNIT_INDEX" val="1_8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7"/>
  <p:tag name="KSO_WM_UNIT_INDEX" val="1_7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6"/>
  <p:tag name="KSO_WM_UNIT_INDEX" val="1_6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5"/>
  <p:tag name="KSO_WM_UNIT_INDEX" val="1_5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4"/>
  <p:tag name="KSO_WM_UNIT_INDEX" val="1_4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3"/>
  <p:tag name="KSO_WM_UNIT_INDEX" val="1_3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2"/>
  <p:tag name="KSO_WM_UNIT_INDEX" val="1_2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"/>
  <p:tag name="KSO_WM_UNIT_INDEX" val="1_1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5_2"/>
  <p:tag name="KSO_WM_UNIT_INDEX" val="1_5_2"/>
  <p:tag name="KSO_WM_UNIT_LAYERLEVEL" val="1_1_1"/>
  <p:tag name="KSO_WM_UNIT_LINE_FORE_SCHEMECOLOR_INDEX" val="9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5*l_h_i*1_5_3"/>
  <p:tag name="KSO_WM_UNIT_INDEX" val="1_5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5*l_h_i*1_5_4"/>
  <p:tag name="KSO_WM_UNIT_INDEX" val="1_5_4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5*l_h_i*1_5_6"/>
  <p:tag name="KSO_WM_UNIT_INDEX" val="1_5_6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5_5*l_h_i*1_5_5"/>
  <p:tag name="KSO_WM_UNIT_INDEX" val="1_5_5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5_1"/>
  <p:tag name="KSO_WM_UNIT_INDEX" val="1_5_1"/>
  <p:tag name="KSO_WM_UNIT_LAYERLEVEL" val="1_1_1"/>
  <p:tag name="KSO_WM_UNIT_SUBTYPE" val="d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6_2"/>
  <p:tag name="KSO_WM_UNIT_INDEX" val="1_6_2"/>
  <p:tag name="KSO_WM_UNIT_LAYERLEVEL" val="1_1_1"/>
  <p:tag name="KSO_WM_UNIT_LINE_FORE_SCHEMECOLOR_INDEX" val="10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5_5*l_h_i*1_6_3"/>
  <p:tag name="KSO_WM_UNIT_INDEX" val="1_6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5_5*l_h_i*1_6_4"/>
  <p:tag name="KSO_WM_UNIT_INDEX" val="1_6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5_5*l_h_i*1_6_5"/>
  <p:tag name="KSO_WM_UNIT_INDEX" val="1_6_5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05_5*l_h_i*1_6_6"/>
  <p:tag name="KSO_WM_UNIT_INDEX" val="1_6_6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6_1"/>
  <p:tag name="KSO_WM_UNIT_INDEX" val="1_6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3_2"/>
  <p:tag name="KSO_WM_UNIT_INDEX" val="1_3_2"/>
  <p:tag name="KSO_WM_UNIT_LAYERLEVEL" val="1_1_1"/>
  <p:tag name="KSO_WM_UNIT_LINE_FORE_SCHEMECOLOR_INDEX" val="7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5*l_h_i*1_3_3"/>
  <p:tag name="KSO_WM_UNIT_INDEX" val="1_3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5*l_h_i*1_3_4"/>
  <p:tag name="KSO_WM_UNIT_INDEX" val="1_3_4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5*l_h_i*1_3_5"/>
  <p:tag name="KSO_WM_UNIT_INDEX" val="1_3_5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5_5*l_h_i*1_3_6"/>
  <p:tag name="KSO_WM_UNIT_INDEX" val="1_3_6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3_1"/>
  <p:tag name="KSO_WM_UNIT_INDEX" val="1_3_1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4_2"/>
  <p:tag name="KSO_WM_UNIT_INDEX" val="1_4_2"/>
  <p:tag name="KSO_WM_UNIT_LAYERLEVEL" val="1_1_1"/>
  <p:tag name="KSO_WM_UNIT_LINE_FORE_SCHEMECOLOR_INDEX" val="8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5*l_h_i*1_4_3"/>
  <p:tag name="KSO_WM_UNIT_INDEX" val="1_4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5*l_h_i*1_4_4"/>
  <p:tag name="KSO_WM_UNIT_INDEX" val="1_4_4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5*l_h_i*1_4_6"/>
  <p:tag name="KSO_WM_UNIT_INDEX" val="1_4_6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5_5*l_h_i*1_4_5"/>
  <p:tag name="KSO_WM_UNIT_INDEX" val="1_4_5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4_1"/>
  <p:tag name="KSO_WM_UNIT_INDEX" val="1_4_1"/>
  <p:tag name="KSO_WM_UNIT_LAYERLEVEL" val="1_1_1"/>
  <p:tag name="KSO_WM_UNIT_SUBTYPE" val="d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1_2"/>
  <p:tag name="KSO_WM_UNIT_INDEX" val="1_1_2"/>
  <p:tag name="KSO_WM_UNIT_LAYERLEVEL" val="1_1_1"/>
  <p:tag name="KSO_WM_UNIT_LINE_FORE_SCHEMECOLOR_INDEX" val="5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5*l_h_i*1_1_3"/>
  <p:tag name="KSO_WM_UNIT_INDEX" val="1_1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5*l_h_i*1_1_4"/>
  <p:tag name="KSO_WM_UNIT_INDEX" val="1_1_4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5*l_h_i*1_1_6"/>
  <p:tag name="KSO_WM_UNIT_INDEX" val="1_1_6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5_5*l_h_i*1_1_5"/>
  <p:tag name="KSO_WM_UNIT_INDEX" val="1_1_5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1_1"/>
  <p:tag name="KSO_WM_UNIT_INDEX" val="1_1_1"/>
  <p:tag name="KSO_WM_UNIT_LAYERLEVEL" val="1_1_1"/>
  <p:tag name="KSO_WM_UNIT_SUBTYPE" val="d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2_2"/>
  <p:tag name="KSO_WM_UNIT_INDEX" val="1_2_2"/>
  <p:tag name="KSO_WM_UNIT_LAYERLEVEL" val="1_1_1"/>
  <p:tag name="KSO_WM_UNIT_LINE_FORE_SCHEMECOLOR_INDEX" val="6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5*l_h_i*1_2_4"/>
  <p:tag name="KSO_WM_UNIT_INDEX" val="1_2_4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5*l_h_i*1_2_3"/>
  <p:tag name="KSO_WM_UNIT_INDEX" val="1_2_3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5*l_h_i*1_2_6"/>
  <p:tag name="KSO_WM_UNIT_INDEX" val="1_2_6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5_5*l_h_i*1_2_5"/>
  <p:tag name="KSO_WM_UNIT_INDEX" val="1_2_5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506299212598,&quot;width&quot;:862.1668503937007}"/>
  <p:tag name="KSO_WM_TAG_VERSION" val="3.0"/>
  <p:tag name="KSO_WM_TEMPLATE_CATEGORY" val="diagram"/>
  <p:tag name="KSO_WM_TEMPLATE_INDEX" val="20231305"/>
  <p:tag name="KSO_WM_UNIT_COMPATIBLE" val="0"/>
  <p:tag name="KSO_WM_UNIT_DIAGRAM_ISNUMVISUAL" val="0"/>
  <p:tag name="KSO_WM_UNIT_DIAGRAM_ISREFERUNIT" val="0"/>
  <p:tag name="KSO_WM_UNIT_HIGHLIGHT" val="0"/>
  <p:tag name="KSO_WM_UNIT_ID" val="diagram20231305_5*l_h_i*1_2_1"/>
  <p:tag name="KSO_WM_UNIT_INDEX" val="1_2_1"/>
  <p:tag name="KSO_WM_UNIT_LAYERLEVEL" val="1_1_1"/>
  <p:tag name="KSO_WM_UNIT_SUBTYPE" val="d"/>
  <p:tag name="KSO_WM_UNIT_TYPE" val="l_h_i"/>
</p:tagLst>
</file>

<file path=ppt/tags/tag24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>
          <a:lnSpc>
            <a:spcPct val="100000"/>
          </a:lnSpc>
          <a:defRPr lang="zh-CN" altLang="en-US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Wingdings</vt:lpstr>
      <vt:lpstr>Office Theme</vt:lpstr>
      <vt:lpstr>金融的基本知识</vt:lpstr>
      <vt:lpstr>目录</vt:lpstr>
      <vt:lpstr>添加章节标题</vt:lpstr>
      <vt:lpstr>金融体系概述</vt:lpstr>
      <vt:lpstr>金融的定义和作用</vt:lpstr>
      <vt:lpstr>金融体系的主要组成部分</vt:lpstr>
      <vt:lpstr>金融市场的功能和类型</vt:lpstr>
      <vt:lpstr>货币和货币政策</vt:lpstr>
      <vt:lpstr>货币的定义和职能</vt:lpstr>
      <vt:lpstr>货币的种类和层次</vt:lpstr>
      <vt:lpstr>货币政策的目标和工具</vt:lpstr>
      <vt:lpstr>金融市场和金融机构</vt:lpstr>
      <vt:lpstr>金融市场的分类和功能</vt:lpstr>
      <vt:lpstr>金融机构的种类和作用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2024-08-29T12:23:09.496</cp:lastPrinted>
  <dcterms:created xsi:type="dcterms:W3CDTF">2024-08-29T04:23:09Z</dcterms:created>
  <dcterms:modified xsi:type="dcterms:W3CDTF">2024-08-29T04:23:11Z</dcterms:modified>
</cp:coreProperties>
</file>