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52111D0-4BC1-4BBC-8AB7-50C2B40E15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A69C7C-DD99-4B25-9A14-478A3CDF78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1BFD46-8AEA-4EEA-A463-50A4FDBE1B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7A3A326-8B8A-49BF-952E-D818FB7475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DA23803-2CF4-4106-96AA-8379562E55D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4A814E3-F0C4-4481-BB3E-880CF9EC1AC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B99914-C4D6-4C22-B9B3-6A7F0AA4D4B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E70A76-09FD-420B-B8D3-2D4F8327E0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66EFF6-D2A8-4CE7-AB4F-0FE82A9C1D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131540-39F9-48AF-B0D2-5694A6F08D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04ECEA-E7D1-46CC-B825-D347B23D74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5322104003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08399" y="3366694"/>
            <a:ext cx="2724309" cy="175530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050" b="1">
                <a:solidFill>
                  <a:srgbClr val="FFFFFF">
                    <a:alpha val="100000"/>
                  </a:srgbClr>
                </a:solidFill>
                <a:latin typeface="Microsoft Yahei"/>
                <a:ea typeface="Microsoft Yahei"/>
                <a:cs typeface="Microsoft Yahei"/>
              </a:rPr>
              <a:t>$number{01}</a:t>
            </a:r>
            <a:endParaRPr lang="en-US" sz="1100"/>
          </a:p>
        </p:txBody>
      </p:sp>
      <p:sp>
        <p:nvSpPr>
          <p:cNvPr id="3" name="AutoShape 3"/>
          <p:cNvSpPr/>
          <p:nvPr/>
        </p:nvSpPr>
        <p:spPr>
          <a:xfrm>
            <a:off x="0" y="1969768"/>
            <a:ext cx="12192000" cy="291846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4753" y="2169417"/>
            <a:ext cx="8281818" cy="154552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600" b="1">
                <a:solidFill>
                  <a:srgbClr val="FFFFFF">
                    <a:alpha val="100000"/>
                  </a:srgbClr>
                </a:solidFill>
                <a:latin typeface="Microsoft Yahei"/>
                <a:ea typeface="Microsoft Yahei"/>
                <a:cs typeface="Microsoft Yahei"/>
              </a:rPr>
              <a:t>如何建立企业环境风险防范的社会信任体系</a:t>
            </a:r>
            <a:endParaRPr lang="en-US" sz="1100"/>
          </a:p>
        </p:txBody>
      </p:sp>
      <p:sp>
        <p:nvSpPr>
          <p:cNvPr id="5" name="AutoShape 5"/>
          <p:cNvSpPr/>
          <p:nvPr/>
        </p:nvSpPr>
        <p:spPr>
          <a:xfrm>
            <a:off x="764753" y="4274372"/>
            <a:ext cx="2461447" cy="31994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a:solidFill>
                  <a:srgbClr val="FFFFFF">
                    <a:alpha val="100000"/>
                  </a:srgbClr>
                </a:solidFill>
                <a:latin typeface="Microsoft Yahei"/>
                <a:ea typeface="Microsoft Yahei"/>
                <a:cs typeface="Microsoft Yahei"/>
              </a:rPr>
              <a:t>2024-01-19</a:t>
            </a:r>
            <a:endParaRPr lang="en-US" sz="1100"/>
          </a:p>
        </p:txBody>
      </p:sp>
      <p:sp>
        <p:nvSpPr>
          <p:cNvPr id="6" name="AutoShape 6"/>
          <p:cNvSpPr/>
          <p:nvPr/>
        </p:nvSpPr>
        <p:spPr>
          <a:xfrm>
            <a:off x="764753" y="3876675"/>
            <a:ext cx="1851864" cy="4062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575">
                <a:solidFill>
                  <a:srgbClr val="FFFFFF">
                    <a:alpha val="100000"/>
                  </a:srgbClr>
                </a:solidFill>
                <a:latin typeface="Microsoft Yahei"/>
                <a:ea typeface="Microsoft Yahei"/>
                <a:cs typeface="Microsoft Yahei"/>
              </a:rPr>
              <a:t>汇报人：XX</a:t>
            </a:r>
            <a:endParaRPr lang="en-US" sz="1100"/>
          </a:p>
        </p:txBody>
      </p:sp>
      <p:pic>
        <p:nvPicPr>
          <p:cNvPr id="7" name="Picture 7"/>
          <p:cNvPicPr>
            <a:picLocks noChangeAspect="1"/>
          </p:cNvPicPr>
          <p:nvPr/>
        </p:nvPicPr>
        <p:blipFill>
          <a:blip r:embed="rId2"/>
          <a:stretch>
            <a:fillRect/>
          </a:stretch>
        </p:blipFill>
        <p:spPr>
          <a:xfrm>
            <a:off x="8277789" y="0"/>
            <a:ext cx="4892103" cy="6288968"/>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594" y="0"/>
            <a:ext cx="12184811" cy="6858000"/>
          </a:xfrm>
          <a:prstGeom prst="rect">
            <a:avLst/>
          </a:prstGeom>
        </p:spPr>
      </p:pic>
      <p:sp>
        <p:nvSpPr>
          <p:cNvPr id="3" name="TextBox 3"/>
          <p:cNvSpPr txBox="1"/>
          <p:nvPr/>
        </p:nvSpPr>
        <p:spPr>
          <a:xfrm>
            <a:off x="1991063" y="193190"/>
            <a:ext cx="1630680" cy="9582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accent1">
                    <a:alpha val="100000"/>
                  </a:schemeClr>
                </a:solidFill>
                <a:latin typeface="方正正纤黑简体"/>
                <a:ea typeface="方正正纤黑简体"/>
                <a:cs typeface="方正正纤黑简体"/>
              </a:rPr>
              <a:t>目录</a:t>
            </a:r>
          </a:p>
        </p:txBody>
      </p:sp>
      <p:sp>
        <p:nvSpPr>
          <p:cNvPr id="4" name="TextBox 4"/>
          <p:cNvSpPr txBox="1"/>
          <p:nvPr/>
        </p:nvSpPr>
        <p:spPr>
          <a:xfrm>
            <a:off x="1132645" y="1977496"/>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企业环境风险现状及挑战</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建立社会信任体系的理论基础</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企业环境风险防范与社会信任体系的关系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594" y="0"/>
            <a:ext cx="12184811" cy="6858000"/>
          </a:xfrm>
          <a:prstGeom prst="rect">
            <a:avLst/>
          </a:prstGeom>
        </p:spPr>
      </p:pic>
      <p:sp>
        <p:nvSpPr>
          <p:cNvPr id="3" name="TextBox 3"/>
          <p:cNvSpPr txBox="1"/>
          <p:nvPr/>
        </p:nvSpPr>
        <p:spPr>
          <a:xfrm>
            <a:off x="1991063" y="193190"/>
            <a:ext cx="1630680" cy="9582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accent1">
                    <a:alpha val="100000"/>
                  </a:schemeClr>
                </a:solidFill>
                <a:latin typeface="方正正纤黑简体"/>
                <a:ea typeface="方正正纤黑简体"/>
                <a:cs typeface="方正正纤黑简体"/>
              </a:rPr>
              <a:t>目录</a:t>
            </a:r>
          </a:p>
        </p:txBody>
      </p:sp>
      <p:sp>
        <p:nvSpPr>
          <p:cNvPr id="4" name="TextBox 4"/>
          <p:cNvSpPr txBox="1"/>
          <p:nvPr/>
        </p:nvSpPr>
        <p:spPr>
          <a:xfrm>
            <a:off x="1132645" y="1977496"/>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建立企业环境风险防范的社会信任体系的具体措施</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成功案例与经验分享</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01</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1220560" y="2363963"/>
            <a:ext cx="3815503" cy="0"/>
          </a:xfrm>
          <a:prstGeom prst="line">
            <a:avLst/>
          </a:prstGeom>
          <a:ln w="50800">
            <a:solidFill>
              <a:schemeClr val="accent4"/>
            </a:solidFill>
            <a:prstDash val="solid"/>
            <a:headEnd type="oval"/>
            <a:tailEnd type="none"/>
          </a:ln>
        </p:spPr>
        <p:style>
          <a:lnRef idx="0">
            <a:schemeClr val="accent4"/>
          </a:lnRef>
          <a:fillRef idx="1">
            <a:schemeClr val="accent4"/>
          </a:fillRef>
          <a:effectRef idx="0">
            <a:schemeClr val="accent4"/>
          </a:effectRef>
          <a:fontRef idx="minor">
            <a:schemeClr val="lt1"/>
          </a:fontRef>
        </p:style>
      </p:cxnSp>
      <p:cxnSp>
        <p:nvCxnSpPr>
          <p:cNvPr id="3" name="Connector 3"/>
          <p:cNvCxnSpPr/>
          <p:nvPr/>
        </p:nvCxnSpPr>
        <p:spPr>
          <a:xfrm>
            <a:off x="1882845" y="3524561"/>
            <a:ext cx="3131592" cy="0"/>
          </a:xfrm>
          <a:prstGeom prst="line">
            <a:avLst/>
          </a:prstGeom>
          <a:ln w="50800">
            <a:solidFill>
              <a:schemeClr val="accent4"/>
            </a:solidFill>
            <a:prstDash val="solid"/>
            <a:headEnd type="none"/>
            <a:tailEnd type="none"/>
          </a:ln>
        </p:spPr>
        <p:style>
          <a:lnRef idx="0">
            <a:schemeClr val="accent4"/>
          </a:lnRef>
          <a:fillRef idx="1">
            <a:schemeClr val="accent4"/>
          </a:fillRef>
          <a:effectRef idx="0">
            <a:schemeClr val="accent4"/>
          </a:effectRef>
          <a:fontRef idx="minor">
            <a:schemeClr val="lt1"/>
          </a:fontRef>
        </p:style>
      </p:cxnSp>
      <p:cxnSp>
        <p:nvCxnSpPr>
          <p:cNvPr id="4" name="Connector 4"/>
          <p:cNvCxnSpPr/>
          <p:nvPr/>
        </p:nvCxnSpPr>
        <p:spPr>
          <a:xfrm>
            <a:off x="1857448" y="4685159"/>
            <a:ext cx="3995480" cy="0"/>
          </a:xfrm>
          <a:prstGeom prst="line">
            <a:avLst/>
          </a:prstGeom>
          <a:ln w="50800">
            <a:solidFill>
              <a:schemeClr val="accent4"/>
            </a:solidFill>
            <a:prstDash val="solid"/>
            <a:headEnd type="none"/>
            <a:tailEnd type="triangle"/>
          </a:ln>
        </p:spPr>
        <p:style>
          <a:lnRef idx="0">
            <a:schemeClr val="accent4"/>
          </a:lnRef>
          <a:fillRef idx="1">
            <a:schemeClr val="accent4"/>
          </a:fillRef>
          <a:effectRef idx="0">
            <a:schemeClr val="accent4"/>
          </a:effectRef>
          <a:fontRef idx="minor">
            <a:schemeClr val="lt1"/>
          </a:fontRef>
        </p:style>
      </p:cxnSp>
      <p:sp>
        <p:nvSpPr>
          <p:cNvPr id="5" name="AutoShape 5"/>
          <p:cNvSpPr/>
          <p:nvPr/>
        </p:nvSpPr>
        <p:spPr>
          <a:xfrm>
            <a:off x="189604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373032" y="2194563"/>
            <a:ext cx="319221" cy="31926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1</a:t>
            </a:r>
            <a:endParaRPr lang="en-US" sz="1100"/>
          </a:p>
        </p:txBody>
      </p:sp>
      <p:sp>
        <p:nvSpPr>
          <p:cNvPr id="7" name="AutoShape 7"/>
          <p:cNvSpPr/>
          <p:nvPr/>
        </p:nvSpPr>
        <p:spPr>
          <a:xfrm>
            <a:off x="4657059" y="3366979"/>
            <a:ext cx="319221" cy="319263"/>
          </a:xfrm>
          <a:prstGeom prst="ellipse">
            <a:avLst/>
          </a:prstGeom>
          <a:solidFill>
            <a:schemeClr val="accent1">
              <a:lumMod val="75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2</a:t>
            </a:r>
            <a:endParaRPr lang="en-US" sz="1100"/>
          </a:p>
        </p:txBody>
      </p:sp>
      <p:sp>
        <p:nvSpPr>
          <p:cNvPr id="8" name="AutoShape 8"/>
          <p:cNvSpPr/>
          <p:nvPr/>
        </p:nvSpPr>
        <p:spPr>
          <a:xfrm>
            <a:off x="1828490" y="4516738"/>
            <a:ext cx="319221" cy="319263"/>
          </a:xfrm>
          <a:prstGeom prst="ellipse">
            <a:avLst/>
          </a:prstGeom>
          <a:solidFill>
            <a:schemeClr val="accent1">
              <a:lumMod val="60000"/>
              <a:lumOff val="40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3</a:t>
            </a:r>
            <a:endParaRPr lang="en-US" sz="1100"/>
          </a:p>
        </p:txBody>
      </p:sp>
      <p:sp>
        <p:nvSpPr>
          <p:cNvPr id="9" name="AutoShape 9"/>
          <p:cNvSpPr/>
          <p:nvPr/>
        </p:nvSpPr>
        <p:spPr>
          <a:xfrm>
            <a:off x="273395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592399"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53641"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487177"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347705"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221787" y="3434181"/>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487177" y="4593708"/>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3347705" y="4604199"/>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221787"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095871"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41" name="AutoShape 41"/>
          <p:cNvSpPr/>
          <p:nvPr/>
        </p:nvSpPr>
        <p:spPr>
          <a:xfrm>
            <a:off x="6572250" y="4836001"/>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推动社会共治</a:t>
            </a:r>
            <a:endParaRPr lang="en-US" sz="1100"/>
          </a:p>
        </p:txBody>
      </p:sp>
      <p:sp>
        <p:nvSpPr>
          <p:cNvPr id="42" name="AutoShape 42"/>
          <p:cNvSpPr/>
          <p:nvPr/>
        </p:nvSpPr>
        <p:spPr>
          <a:xfrm>
            <a:off x="6572250" y="5119283"/>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社会信任体系有助于形成政府、企业、公众等多元主体共同参与环境治理的良好格局。</a:t>
            </a:r>
            <a:endParaRPr lang="en-US" sz="1100"/>
          </a:p>
        </p:txBody>
      </p:sp>
      <p:sp>
        <p:nvSpPr>
          <p:cNvPr id="43" name="AutoShape 43"/>
          <p:cNvSpPr/>
          <p:nvPr/>
        </p:nvSpPr>
        <p:spPr>
          <a:xfrm>
            <a:off x="6572250" y="1278982"/>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应对环境风险挑战</a:t>
            </a:r>
            <a:endParaRPr lang="en-US" sz="1100"/>
          </a:p>
        </p:txBody>
      </p:sp>
      <p:sp>
        <p:nvSpPr>
          <p:cNvPr id="44" name="AutoShape 44"/>
          <p:cNvSpPr/>
          <p:nvPr/>
        </p:nvSpPr>
        <p:spPr>
          <a:xfrm>
            <a:off x="6572250" y="1564591"/>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随着工业化和城市化的快速发展，企业面临的环境风险日益严峻，建立社会信任体系是有效应对挑战的关键。</a:t>
            </a:r>
            <a:endParaRPr lang="en-US" sz="1100"/>
          </a:p>
        </p:txBody>
      </p:sp>
      <p:sp>
        <p:nvSpPr>
          <p:cNvPr id="45" name="AutoShape 45"/>
          <p:cNvSpPr/>
          <p:nvPr/>
        </p:nvSpPr>
        <p:spPr>
          <a:xfrm>
            <a:off x="6572250" y="3063763"/>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促进企业可持续发展</a:t>
            </a:r>
            <a:endParaRPr lang="en-US" sz="1100"/>
          </a:p>
        </p:txBody>
      </p:sp>
      <p:sp>
        <p:nvSpPr>
          <p:cNvPr id="46" name="AutoShape 46"/>
          <p:cNvSpPr/>
          <p:nvPr/>
        </p:nvSpPr>
        <p:spPr>
          <a:xfrm>
            <a:off x="6572250" y="3336829"/>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通过构建社会信任体系，企业能够展示其环保责任和承诺，进而赢得社会认可和支持，实现可持续发展。</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479233" y="1278350"/>
            <a:ext cx="4401121" cy="2428684"/>
          </a:xfrm>
          <a:prstGeom prst="roundRect">
            <a:avLst>
              <a:gd name="adj" fmla="val 4117"/>
            </a:avLst>
          </a:prstGeom>
          <a:solidFill>
            <a:srgbClr val="E3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76573" y="1278350"/>
            <a:ext cx="2006441" cy="699135"/>
          </a:xfrm>
          <a:prstGeom prst="roundRect">
            <a:avLst>
              <a:gd name="adj" fmla="val 16667"/>
            </a:avLst>
          </a:prstGeom>
          <a:solidFill>
            <a:srgbClr val="E3E2E2">
              <a:alpha val="100000"/>
            </a:srgb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提升企业公信力</a:t>
            </a:r>
            <a:endParaRPr lang="en-US" sz="1100"/>
          </a:p>
        </p:txBody>
      </p:sp>
      <p:sp>
        <p:nvSpPr>
          <p:cNvPr id="4" name="AutoShape 4"/>
          <p:cNvSpPr/>
          <p:nvPr/>
        </p:nvSpPr>
        <p:spPr>
          <a:xfrm>
            <a:off x="6251829" y="1278350"/>
            <a:ext cx="4401121" cy="2428684"/>
          </a:xfrm>
          <a:prstGeom prst="roundRect">
            <a:avLst>
              <a:gd name="adj" fmla="val 4117"/>
            </a:avLst>
          </a:prstGeom>
          <a:solidFill>
            <a:srgbClr val="E3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420594" y="1278350"/>
            <a:ext cx="2006441" cy="699135"/>
          </a:xfrm>
          <a:prstGeom prst="roundRect">
            <a:avLst>
              <a:gd name="adj" fmla="val 16667"/>
            </a:avLst>
          </a:prstGeom>
          <a:solidFill>
            <a:srgbClr val="E3E2E2">
              <a:alpha val="100000"/>
            </a:srgb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降低环境风险</a:t>
            </a:r>
            <a:endParaRPr lang="en-US" sz="1100"/>
          </a:p>
        </p:txBody>
      </p:sp>
      <p:sp>
        <p:nvSpPr>
          <p:cNvPr id="6" name="AutoShape 6"/>
          <p:cNvSpPr/>
          <p:nvPr/>
        </p:nvSpPr>
        <p:spPr>
          <a:xfrm>
            <a:off x="1479233" y="4029837"/>
            <a:ext cx="4401121" cy="2428684"/>
          </a:xfrm>
          <a:prstGeom prst="roundRect">
            <a:avLst>
              <a:gd name="adj" fmla="val 4117"/>
            </a:avLst>
          </a:prstGeom>
          <a:solidFill>
            <a:srgbClr val="E3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676573" y="4076033"/>
            <a:ext cx="2006441" cy="699135"/>
          </a:xfrm>
          <a:prstGeom prst="roundRect">
            <a:avLst>
              <a:gd name="adj" fmla="val 16667"/>
            </a:avLst>
          </a:prstGeom>
          <a:solidFill>
            <a:srgbClr val="E3E2E2">
              <a:alpha val="100000"/>
            </a:srgb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增强市场竞争力</a:t>
            </a:r>
            <a:endParaRPr lang="en-US" sz="1100"/>
          </a:p>
        </p:txBody>
      </p:sp>
      <p:sp>
        <p:nvSpPr>
          <p:cNvPr id="8" name="AutoShape 8"/>
          <p:cNvSpPr/>
          <p:nvPr/>
        </p:nvSpPr>
        <p:spPr>
          <a:xfrm>
            <a:off x="6251829" y="4029837"/>
            <a:ext cx="4401121" cy="2428684"/>
          </a:xfrm>
          <a:prstGeom prst="roundRect">
            <a:avLst>
              <a:gd name="adj" fmla="val 4117"/>
            </a:avLst>
          </a:prstGeom>
          <a:solidFill>
            <a:srgbClr val="E3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449169" y="4029837"/>
            <a:ext cx="2006441" cy="699135"/>
          </a:xfrm>
          <a:prstGeom prst="roundRect">
            <a:avLst>
              <a:gd name="adj" fmla="val 16667"/>
            </a:avLst>
          </a:prstGeom>
          <a:solidFill>
            <a:srgbClr val="E3E2E2">
              <a:alpha val="100000"/>
            </a:srgb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推动绿色发展</a:t>
            </a:r>
            <a:endParaRPr lang="en-US" sz="1100"/>
          </a:p>
        </p:txBody>
      </p:sp>
      <p:sp>
        <p:nvSpPr>
          <p:cNvPr id="10" name="AutoShape 10"/>
          <p:cNvSpPr/>
          <p:nvPr/>
        </p:nvSpPr>
        <p:spPr>
          <a:xfrm>
            <a:off x="2083243" y="2351977"/>
            <a:ext cx="3203894" cy="1020631"/>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200">
                <a:solidFill>
                  <a:srgbClr val="000404">
                    <a:alpha val="100000"/>
                  </a:srgbClr>
                </a:solidFill>
                <a:latin typeface="Microsoft Yahei"/>
                <a:ea typeface="Microsoft Yahei"/>
                <a:cs typeface="Microsoft Yahei"/>
              </a:rPr>
              <a:t>通过建立透明的环境信息披露机制和有效的环境风险管理体系，企业能够赢得利益相关方的信任，提升自身公信力。</a:t>
            </a:r>
            <a:endParaRPr lang="en-US" sz="1100"/>
          </a:p>
        </p:txBody>
      </p:sp>
      <p:sp>
        <p:nvSpPr>
          <p:cNvPr id="11" name="AutoShape 11"/>
          <p:cNvSpPr/>
          <p:nvPr/>
        </p:nvSpPr>
        <p:spPr>
          <a:xfrm>
            <a:off x="6821868" y="2408369"/>
            <a:ext cx="3203894" cy="1020631"/>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200">
                <a:solidFill>
                  <a:srgbClr val="000404">
                    <a:alpha val="100000"/>
                  </a:srgbClr>
                </a:solidFill>
                <a:latin typeface="Microsoft Yahei"/>
                <a:ea typeface="Microsoft Yahei"/>
                <a:cs typeface="Microsoft Yahei"/>
              </a:rPr>
              <a:t>社会信任体系有助于企业及时发现并整改潜在的环境问题，从而降低环境事故发生的概率和影响。</a:t>
            </a:r>
            <a:endParaRPr lang="en-US" sz="1100"/>
          </a:p>
        </p:txBody>
      </p:sp>
      <p:sp>
        <p:nvSpPr>
          <p:cNvPr id="12" name="AutoShape 12"/>
          <p:cNvSpPr/>
          <p:nvPr/>
        </p:nvSpPr>
        <p:spPr>
          <a:xfrm>
            <a:off x="2049239" y="5084769"/>
            <a:ext cx="3203894" cy="1020631"/>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200">
                <a:solidFill>
                  <a:srgbClr val="000404">
                    <a:alpha val="100000"/>
                  </a:srgbClr>
                </a:solidFill>
                <a:latin typeface="Microsoft Yahei"/>
                <a:ea typeface="Microsoft Yahei"/>
                <a:cs typeface="Microsoft Yahei"/>
              </a:rPr>
              <a:t>具备良好社会信任的企业更容易获得投资者、客户和合作伙伴的青睐，从而在市场竞争中占据有利地位。</a:t>
            </a:r>
            <a:endParaRPr lang="en-US" sz="1100"/>
          </a:p>
        </p:txBody>
      </p:sp>
      <p:sp>
        <p:nvSpPr>
          <p:cNvPr id="13" name="AutoShape 13"/>
          <p:cNvSpPr/>
          <p:nvPr/>
        </p:nvSpPr>
        <p:spPr>
          <a:xfrm>
            <a:off x="6821835" y="5084769"/>
            <a:ext cx="3203894" cy="1020631"/>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200">
                <a:solidFill>
                  <a:srgbClr val="000404">
                    <a:alpha val="100000"/>
                  </a:srgbClr>
                </a:solidFill>
                <a:latin typeface="Microsoft Yahei"/>
                <a:ea typeface="Microsoft Yahei"/>
                <a:cs typeface="Microsoft Yahei"/>
              </a:rPr>
              <a:t>社会信任体系能够引导企业采取更加环保的生产方式和经营模式，推动整个社会向绿色发展方向转型。</a:t>
            </a:r>
            <a:endParaRPr lang="en-US" sz="1100"/>
          </a:p>
        </p:txBody>
      </p:sp>
      <p:sp>
        <p:nvSpPr>
          <p:cNvPr id="14" name="Freeform 14"/>
          <p:cNvSpPr/>
          <p:nvPr/>
        </p:nvSpPr>
        <p:spPr>
          <a:xfrm>
            <a:off x="1666514" y="1278350"/>
            <a:ext cx="604011" cy="764731"/>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19863" y="1278350"/>
            <a:ext cx="604011" cy="764731"/>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666514" y="4029837"/>
            <a:ext cx="604011" cy="764731"/>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19863" y="4029837"/>
            <a:ext cx="604011" cy="764731"/>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87944" y="1278350"/>
            <a:ext cx="1373505"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4050">
                <a:solidFill>
                  <a:schemeClr val="accent1">
                    <a:alpha val="100000"/>
                  </a:schemeClr>
                </a:solidFill>
                <a:latin typeface="Microsoft Yahei"/>
                <a:ea typeface="Microsoft Yahei"/>
                <a:cs typeface="Microsoft Yahei"/>
              </a:rPr>
              <a:t>01</a:t>
            </a:r>
          </a:p>
        </p:txBody>
      </p:sp>
      <p:sp>
        <p:nvSpPr>
          <p:cNvPr id="19" name="TextBox 19"/>
          <p:cNvSpPr txBox="1"/>
          <p:nvPr/>
        </p:nvSpPr>
        <p:spPr>
          <a:xfrm>
            <a:off x="9702795" y="1278350"/>
            <a:ext cx="1373505"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4050">
                <a:solidFill>
                  <a:schemeClr val="accent1">
                    <a:alpha val="100000"/>
                  </a:schemeClr>
                </a:solidFill>
                <a:latin typeface="Microsoft Yahei"/>
                <a:ea typeface="Microsoft Yahei"/>
                <a:cs typeface="Microsoft Yahei"/>
              </a:rPr>
              <a:t>02</a:t>
            </a:r>
          </a:p>
        </p:txBody>
      </p:sp>
      <p:sp>
        <p:nvSpPr>
          <p:cNvPr id="20" name="TextBox 20"/>
          <p:cNvSpPr txBox="1"/>
          <p:nvPr/>
        </p:nvSpPr>
        <p:spPr>
          <a:xfrm>
            <a:off x="5067588" y="4029837"/>
            <a:ext cx="1373505"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4050">
                <a:solidFill>
                  <a:schemeClr val="accent1">
                    <a:alpha val="100000"/>
                  </a:schemeClr>
                </a:solidFill>
                <a:latin typeface="Microsoft Yahei"/>
                <a:ea typeface="Microsoft Yahei"/>
                <a:cs typeface="Microsoft Yahei"/>
              </a:rPr>
              <a:t>03</a:t>
            </a:r>
          </a:p>
        </p:txBody>
      </p:sp>
      <p:sp>
        <p:nvSpPr>
          <p:cNvPr id="21" name="TextBox 21"/>
          <p:cNvSpPr txBox="1"/>
          <p:nvPr/>
        </p:nvSpPr>
        <p:spPr>
          <a:xfrm>
            <a:off x="9702795" y="4029837"/>
            <a:ext cx="1373505"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4050">
                <a:solidFill>
                  <a:schemeClr val="accent1">
                    <a:alpha val="100000"/>
                  </a:schemeClr>
                </a:solidFill>
                <a:latin typeface="Microsoft Yahei"/>
                <a:ea typeface="Microsoft Yahei"/>
                <a:cs typeface="Microsoft Yahei"/>
              </a:rPr>
              <a:t>04</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社会信任体系的重要性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02</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企业环境风险现状及挑战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1662" y="1773079"/>
            <a:ext cx="2211038" cy="987362"/>
            <a:chOff x="1101662" y="1773079"/>
            <a:chExt cx="2211038" cy="987362"/>
          </a:xfrm>
        </p:grpSpPr>
        <p:sp>
          <p:nvSpPr>
            <p:cNvPr id="3" name="Freeform 3"/>
            <p:cNvSpPr/>
            <p:nvPr/>
          </p:nvSpPr>
          <p:spPr>
            <a:xfrm rot="10800000">
              <a:off x="1101662" y="1773079"/>
              <a:ext cx="2211038" cy="987362"/>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933384" y="1952434"/>
              <a:ext cx="610648" cy="555498"/>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rot="10800000">
            <a:off x="1101662" y="4698682"/>
            <a:ext cx="2211038" cy="1034606"/>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10800000">
            <a:off x="1101662" y="3236786"/>
            <a:ext cx="2211038" cy="1033558"/>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1878425" y="3335274"/>
            <a:ext cx="685800" cy="695801"/>
            <a:chOff x="1878425" y="3335274"/>
            <a:chExt cx="685800" cy="695801"/>
          </a:xfrm>
        </p:grpSpPr>
        <p:sp>
          <p:nvSpPr>
            <p:cNvPr id="8" name="Freeform 8"/>
            <p:cNvSpPr/>
            <p:nvPr/>
          </p:nvSpPr>
          <p:spPr>
            <a:xfrm>
              <a:off x="1915382" y="3782568"/>
              <a:ext cx="87725" cy="163163"/>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58353" y="3692747"/>
              <a:ext cx="87725" cy="253079"/>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201323" y="3692747"/>
              <a:ext cx="87725" cy="253079"/>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150" y="3606165"/>
              <a:ext cx="94297" cy="342900"/>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892617" y="3453003"/>
              <a:ext cx="536257" cy="342900"/>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878425" y="3335274"/>
              <a:ext cx="685800" cy="695801"/>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858944" y="4873441"/>
            <a:ext cx="671753" cy="67175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626579" y="4641532"/>
            <a:ext cx="7364174" cy="43714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信息公开透明度不足</a:t>
            </a:r>
            <a:endParaRPr lang="en-US" sz="1100"/>
          </a:p>
        </p:txBody>
      </p:sp>
      <p:sp>
        <p:nvSpPr>
          <p:cNvPr id="16" name="AutoShape 16"/>
          <p:cNvSpPr/>
          <p:nvPr/>
        </p:nvSpPr>
        <p:spPr>
          <a:xfrm>
            <a:off x="3626579" y="1715929"/>
            <a:ext cx="7364174" cy="43714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环境污染事件频发</a:t>
            </a:r>
            <a:endParaRPr lang="en-US" sz="1100"/>
          </a:p>
        </p:txBody>
      </p:sp>
      <p:sp>
        <p:nvSpPr>
          <p:cNvPr id="17" name="AutoShape 17"/>
          <p:cNvSpPr/>
          <p:nvPr/>
        </p:nvSpPr>
        <p:spPr>
          <a:xfrm>
            <a:off x="3626579" y="3179636"/>
            <a:ext cx="7364174" cy="43714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违法违规行为屡禁不止</a:t>
            </a:r>
            <a:endParaRPr lang="en-US" sz="1100"/>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企业环境风险现状</a:t>
              </a:r>
            </a:p>
          </p:txBody>
        </p:sp>
      </p:grpSp>
      <p:sp>
        <p:nvSpPr>
          <p:cNvPr id="40" name="AutoShape 40"/>
          <p:cNvSpPr/>
          <p:nvPr/>
        </p:nvSpPr>
        <p:spPr>
          <a:xfrm>
            <a:off x="3626579" y="4823472"/>
            <a:ext cx="7364174" cy="1204498"/>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alpha val="100000"/>
                  </a:srgbClr>
                </a:solidFill>
                <a:latin typeface="Microsoft Yahei"/>
                <a:ea typeface="Microsoft Yahei"/>
                <a:cs typeface="Microsoft Yahei"/>
              </a:rPr>
              <a:t>部分企业环境信息公开不充分、不及时，导致公众无法全面了解企业环境风险的真实状况。</a:t>
            </a:r>
            <a:endParaRPr lang="en-US" sz="1100"/>
          </a:p>
        </p:txBody>
      </p:sp>
      <p:sp>
        <p:nvSpPr>
          <p:cNvPr id="41" name="AutoShape 41"/>
          <p:cNvSpPr/>
          <p:nvPr/>
        </p:nvSpPr>
        <p:spPr>
          <a:xfrm>
            <a:off x="3626579" y="1878013"/>
            <a:ext cx="7364174" cy="1157678"/>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alpha val="100000"/>
                  </a:srgbClr>
                </a:solidFill>
                <a:latin typeface="Microsoft Yahei"/>
                <a:ea typeface="Microsoft Yahei"/>
                <a:cs typeface="Microsoft Yahei"/>
              </a:rPr>
              <a:t>近年来，企业环境污染事件不断发生，涉及大气、水、土壤等多个领域，对生态环境和公众健康造成严重威胁。</a:t>
            </a:r>
            <a:endParaRPr lang="en-US" sz="1100"/>
          </a:p>
        </p:txBody>
      </p:sp>
      <p:sp>
        <p:nvSpPr>
          <p:cNvPr id="42" name="AutoShape 42"/>
          <p:cNvSpPr/>
          <p:nvPr/>
        </p:nvSpPr>
        <p:spPr>
          <a:xfrm>
            <a:off x="3626579" y="3370295"/>
            <a:ext cx="7364174" cy="1157678"/>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20202">
                    <a:alpha val="100000"/>
                  </a:srgbClr>
                </a:solidFill>
                <a:latin typeface="Microsoft Yahei"/>
                <a:ea typeface="Microsoft Yahei"/>
                <a:cs typeface="Microsoft Yahei"/>
              </a:rPr>
              <a:t>一些企业为追求经济利益，违反环保法规，偷排、漏排污染物，甚至涉嫌环境犯罪。</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144167" y="2573915"/>
            <a:ext cx="1971008" cy="1817370"/>
            <a:chOff x="5144167" y="2573915"/>
            <a:chExt cx="1971008" cy="1817370"/>
          </a:xfrm>
        </p:grpSpPr>
        <p:sp>
          <p:nvSpPr>
            <p:cNvPr id="3" name="Freeform 3"/>
            <p:cNvSpPr/>
            <p:nvPr/>
          </p:nvSpPr>
          <p:spPr>
            <a:xfrm>
              <a:off x="5144167" y="2573915"/>
              <a:ext cx="988504" cy="1817370"/>
            </a:xfrm>
            <a:custGeom>
              <a:rect l="l" t="t" r="r" b="b"/>
              <a:pathLst>
                <a:path w="741448" h="1363056">
                  <a:moveTo>
                    <a:pt x="741448" y="327941"/>
                  </a:moveTo>
                  <a:cubicBezTo>
                    <a:pt x="740677" y="1157841"/>
                    <a:pt x="741248" y="495849"/>
                    <a:pt x="741448" y="1363056"/>
                  </a:cubicBezTo>
                  <a:cubicBezTo>
                    <a:pt x="-761386" y="327941"/>
                    <a:pt x="434747" y="-477148"/>
                    <a:pt x="741448" y="327941"/>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a:off x="6125813" y="2573915"/>
              <a:ext cx="989362" cy="1817370"/>
            </a:xfrm>
            <a:custGeom>
              <a:rect l="l" t="t" r="r" b="b"/>
              <a:pathLst>
                <a:path w="742121" h="1363056">
                  <a:moveTo>
                    <a:pt x="741448" y="327941"/>
                  </a:moveTo>
                  <a:cubicBezTo>
                    <a:pt x="743059" y="1088786"/>
                    <a:pt x="741249" y="617292"/>
                    <a:pt x="741448" y="1363056"/>
                  </a:cubicBezTo>
                  <a:cubicBezTo>
                    <a:pt x="-761386" y="327941"/>
                    <a:pt x="434747" y="-477148"/>
                    <a:pt x="741448" y="327941"/>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5" name="Connector 5"/>
          <p:cNvCxnSpPr/>
          <p:nvPr/>
        </p:nvCxnSpPr>
        <p:spPr>
          <a:xfrm flipH="1">
            <a:off x="1492710" y="3026143"/>
            <a:ext cx="3651457" cy="0"/>
          </a:xfrm>
          <a:prstGeom prst="line">
            <a:avLst/>
          </a:prstGeom>
          <a:ln w="12700">
            <a:solidFill>
              <a:schemeClr val="accent1"/>
            </a:solidFill>
            <a:prstDash val="dash"/>
            <a:headEnd type="oval"/>
            <a:tailEnd type="oval"/>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7616666" y="4097724"/>
            <a:ext cx="3172339" cy="0"/>
          </a:xfrm>
          <a:prstGeom prst="line">
            <a:avLst/>
          </a:prstGeom>
          <a:ln w="12700">
            <a:solidFill>
              <a:schemeClr val="accent1"/>
            </a:solidFill>
            <a:prstDash val="dash"/>
            <a:headEnd type="oval"/>
            <a:tailEnd type="oval"/>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H="1" flipV="1">
            <a:off x="1444497" y="4924940"/>
            <a:ext cx="3263072" cy="7174"/>
          </a:xfrm>
          <a:prstGeom prst="line">
            <a:avLst/>
          </a:prstGeom>
          <a:ln w="12700">
            <a:solidFill>
              <a:schemeClr val="accent1"/>
            </a:solidFill>
            <a:prstDash val="dash"/>
            <a:headEnd type="oval"/>
            <a:tailEnd type="oval"/>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flipH="1">
            <a:off x="7115175" y="5915094"/>
            <a:ext cx="3812216" cy="0"/>
          </a:xfrm>
          <a:prstGeom prst="line">
            <a:avLst/>
          </a:prstGeom>
          <a:ln w="12700">
            <a:solidFill>
              <a:schemeClr val="accent1"/>
            </a:solidFill>
            <a:prstDash val="dash"/>
            <a:headEnd type="oval"/>
            <a:tailEnd type="oval"/>
          </a:ln>
        </p:spPr>
        <p:style>
          <a:lnRef idx="0">
            <a:schemeClr val="accent1"/>
          </a:lnRef>
          <a:fillRef idx="1">
            <a:schemeClr val="accent1"/>
          </a:fillRef>
          <a:effectRef idx="0">
            <a:schemeClr val="accent1"/>
          </a:effectRef>
          <a:fontRef idx="minor">
            <a:schemeClr val="lt1"/>
          </a:fontRef>
        </p:style>
      </p:cxnSp>
      <p:grpSp>
        <p:nvGrpSpPr>
          <p:cNvPr id="9" name="Group 9"/>
          <p:cNvGrpSpPr/>
          <p:nvPr/>
        </p:nvGrpSpPr>
        <p:grpSpPr>
          <a:xfrm>
            <a:off x="1565530" y="3482600"/>
            <a:ext cx="2551945" cy="1386615"/>
            <a:chOff x="1565530" y="3482600"/>
            <a:chExt cx="2551945" cy="1386615"/>
          </a:xfrm>
        </p:grpSpPr>
        <p:sp>
          <p:nvSpPr>
            <p:cNvPr id="10" name="AutoShape 10"/>
            <p:cNvSpPr/>
            <p:nvPr/>
          </p:nvSpPr>
          <p:spPr>
            <a:xfrm>
              <a:off x="1565530" y="3482600"/>
              <a:ext cx="2551945" cy="359340"/>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监管执法不到位</a:t>
              </a:r>
              <a:endParaRPr lang="en-US" sz="1100"/>
            </a:p>
          </p:txBody>
        </p:sp>
        <p:sp>
          <p:nvSpPr>
            <p:cNvPr id="11" name="AutoShape 11"/>
            <p:cNvSpPr/>
            <p:nvPr/>
          </p:nvSpPr>
          <p:spPr>
            <a:xfrm>
              <a:off x="1565530" y="3841940"/>
              <a:ext cx="2551945" cy="1027275"/>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部分地区环保监管执法存在漏洞，导致一些企业能够逃避监管，继续违法排污。</a:t>
              </a:r>
              <a:endParaRPr lang="en-US" sz="1100"/>
            </a:p>
          </p:txBody>
        </p:sp>
      </p:grpSp>
      <p:grpSp>
        <p:nvGrpSpPr>
          <p:cNvPr id="12" name="Group 12"/>
          <p:cNvGrpSpPr/>
          <p:nvPr/>
        </p:nvGrpSpPr>
        <p:grpSpPr>
          <a:xfrm>
            <a:off x="1565530" y="1561607"/>
            <a:ext cx="2551945" cy="1386615"/>
            <a:chOff x="1565530" y="1561607"/>
            <a:chExt cx="2551945" cy="1386615"/>
          </a:xfrm>
        </p:grpSpPr>
        <p:sp>
          <p:nvSpPr>
            <p:cNvPr id="13" name="AutoShape 13"/>
            <p:cNvSpPr/>
            <p:nvPr/>
          </p:nvSpPr>
          <p:spPr>
            <a:xfrm>
              <a:off x="1565530" y="1561607"/>
              <a:ext cx="2551945" cy="359340"/>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法规制度不完善</a:t>
              </a:r>
              <a:endParaRPr lang="en-US" sz="1100"/>
            </a:p>
          </p:txBody>
        </p:sp>
        <p:sp>
          <p:nvSpPr>
            <p:cNvPr id="14" name="AutoShape 14"/>
            <p:cNvSpPr/>
            <p:nvPr/>
          </p:nvSpPr>
          <p:spPr>
            <a:xfrm>
              <a:off x="1565530" y="1920947"/>
              <a:ext cx="2551945" cy="1027275"/>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当前环保法规体系尚不健全，对企业环境风险的防范和惩治力度有待加强。</a:t>
              </a:r>
              <a:endParaRPr lang="en-US" sz="1100"/>
            </a:p>
          </p:txBody>
        </p:sp>
      </p:grpSp>
      <p:grpSp>
        <p:nvGrpSpPr>
          <p:cNvPr id="15" name="Group 15"/>
          <p:cNvGrpSpPr/>
          <p:nvPr/>
        </p:nvGrpSpPr>
        <p:grpSpPr>
          <a:xfrm>
            <a:off x="8194084" y="2573915"/>
            <a:ext cx="2551945" cy="1386615"/>
            <a:chOff x="8194084" y="2573915"/>
            <a:chExt cx="2551945" cy="1386615"/>
          </a:xfrm>
        </p:grpSpPr>
        <p:sp>
          <p:nvSpPr>
            <p:cNvPr id="16" name="AutoShape 16"/>
            <p:cNvSpPr/>
            <p:nvPr/>
          </p:nvSpPr>
          <p:spPr>
            <a:xfrm>
              <a:off x="8194084" y="2573915"/>
              <a:ext cx="2551945" cy="359340"/>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社会参与不足</a:t>
              </a:r>
              <a:endParaRPr lang="en-US" sz="1100"/>
            </a:p>
          </p:txBody>
        </p:sp>
        <p:sp>
          <p:nvSpPr>
            <p:cNvPr id="17" name="AutoShape 17"/>
            <p:cNvSpPr/>
            <p:nvPr/>
          </p:nvSpPr>
          <p:spPr>
            <a:xfrm>
              <a:off x="8194084" y="2933255"/>
              <a:ext cx="2551945" cy="1027275"/>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公众对企业环境风险的关注和参与程度不够，缺乏有效的社会监督机制。</a:t>
              </a:r>
              <a:endParaRPr lang="en-US" sz="1100"/>
            </a:p>
          </p:txBody>
        </p:sp>
      </p:grpSp>
      <p:grpSp>
        <p:nvGrpSpPr>
          <p:cNvPr id="18" name="Group 18"/>
          <p:cNvGrpSpPr/>
          <p:nvPr/>
        </p:nvGrpSpPr>
        <p:grpSpPr>
          <a:xfrm>
            <a:off x="8194084" y="4468591"/>
            <a:ext cx="2551945" cy="1386615"/>
            <a:chOff x="8194084" y="4468591"/>
            <a:chExt cx="2551945" cy="1386615"/>
          </a:xfrm>
        </p:grpSpPr>
        <p:sp>
          <p:nvSpPr>
            <p:cNvPr id="19" name="AutoShape 19"/>
            <p:cNvSpPr/>
            <p:nvPr/>
          </p:nvSpPr>
          <p:spPr>
            <a:xfrm>
              <a:off x="8194084" y="4468591"/>
              <a:ext cx="2551945" cy="359340"/>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企业自身管理缺失</a:t>
              </a:r>
              <a:endParaRPr lang="en-US" sz="1100"/>
            </a:p>
          </p:txBody>
        </p:sp>
        <p:sp>
          <p:nvSpPr>
            <p:cNvPr id="20" name="AutoShape 20"/>
            <p:cNvSpPr/>
            <p:nvPr/>
          </p:nvSpPr>
          <p:spPr>
            <a:xfrm>
              <a:off x="8194084" y="4827931"/>
              <a:ext cx="2551945" cy="1027275"/>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部分企业在环境风险管理方面存在短板，缺乏完善的内部管理制度和风险防范措施。</a:t>
              </a:r>
              <a:endParaRPr lang="en-US" sz="1100"/>
            </a:p>
          </p:txBody>
        </p:sp>
      </p:grpSp>
      <p:grpSp>
        <p:nvGrpSpPr>
          <p:cNvPr id="21" name="Group 21"/>
          <p:cNvGrpSpPr/>
          <p:nvPr/>
        </p:nvGrpSpPr>
        <p:grpSpPr>
          <a:xfrm>
            <a:off x="5144167" y="4306666"/>
            <a:ext cx="1968341" cy="1817370"/>
            <a:chOff x="5144167" y="4306666"/>
            <a:chExt cx="1968341" cy="1817370"/>
          </a:xfrm>
        </p:grpSpPr>
        <p:sp>
          <p:nvSpPr>
            <p:cNvPr id="22" name="Freeform 22"/>
            <p:cNvSpPr/>
            <p:nvPr/>
          </p:nvSpPr>
          <p:spPr>
            <a:xfrm rot="10800000">
              <a:off x="6124004" y="4306666"/>
              <a:ext cx="988504" cy="1817370"/>
            </a:xfrm>
            <a:custGeom>
              <a:rect l="l" t="t" r="r" b="b"/>
              <a:pathLst>
                <a:path w="741448" h="1363056">
                  <a:moveTo>
                    <a:pt x="741448" y="327941"/>
                  </a:moveTo>
                  <a:cubicBezTo>
                    <a:pt x="740677" y="1157841"/>
                    <a:pt x="741248" y="495849"/>
                    <a:pt x="741448" y="1363056"/>
                  </a:cubicBezTo>
                  <a:cubicBezTo>
                    <a:pt x="-761386" y="327941"/>
                    <a:pt x="434747" y="-477148"/>
                    <a:pt x="741448" y="327941"/>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10800000" flipH="1">
              <a:off x="5144167" y="4306666"/>
              <a:ext cx="989362" cy="1817370"/>
            </a:xfrm>
            <a:custGeom>
              <a:rect l="l" t="t" r="r" b="b"/>
              <a:pathLst>
                <a:path w="742121" h="1363056">
                  <a:moveTo>
                    <a:pt x="741448" y="327941"/>
                  </a:moveTo>
                  <a:cubicBezTo>
                    <a:pt x="743059" y="1088786"/>
                    <a:pt x="741249" y="617292"/>
                    <a:pt x="741448" y="1363056"/>
                  </a:cubicBezTo>
                  <a:cubicBezTo>
                    <a:pt x="-761386" y="327941"/>
                    <a:pt x="434747" y="-477148"/>
                    <a:pt x="741448" y="327941"/>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6546675" y="2933560"/>
            <a:ext cx="1015845" cy="2802933"/>
            <a:chOff x="6546675" y="2933560"/>
            <a:chExt cx="1015845" cy="2802933"/>
          </a:xfrm>
        </p:grpSpPr>
        <p:sp>
          <p:nvSpPr>
            <p:cNvPr id="25" name="Freeform 25"/>
            <p:cNvSpPr/>
            <p:nvPr/>
          </p:nvSpPr>
          <p:spPr>
            <a:xfrm rot="5400000">
              <a:off x="6574016" y="2933560"/>
              <a:ext cx="988504" cy="1817370"/>
            </a:xfrm>
            <a:custGeom>
              <a:rect l="l" t="t" r="r" b="b"/>
              <a:pathLst>
                <a:path w="741448" h="1363056">
                  <a:moveTo>
                    <a:pt x="741448" y="327941"/>
                  </a:moveTo>
                  <a:cubicBezTo>
                    <a:pt x="740677" y="1157841"/>
                    <a:pt x="741248" y="495849"/>
                    <a:pt x="741448" y="1363056"/>
                  </a:cubicBezTo>
                  <a:cubicBezTo>
                    <a:pt x="-761386" y="327941"/>
                    <a:pt x="434747" y="-477148"/>
                    <a:pt x="741448" y="3279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5400000" flipH="1">
              <a:off x="6546675" y="3919123"/>
              <a:ext cx="989362" cy="1817370"/>
            </a:xfrm>
            <a:custGeom>
              <a:rect l="l" t="t" r="r" b="b"/>
              <a:pathLst>
                <a:path w="742121" h="1363056">
                  <a:moveTo>
                    <a:pt x="741448" y="327941"/>
                  </a:moveTo>
                  <a:cubicBezTo>
                    <a:pt x="743059" y="1088786"/>
                    <a:pt x="741249" y="617292"/>
                    <a:pt x="741448" y="1363056"/>
                  </a:cubicBezTo>
                  <a:cubicBezTo>
                    <a:pt x="-761386" y="327941"/>
                    <a:pt x="434747" y="-477148"/>
                    <a:pt x="741448" y="3279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692634" y="2938042"/>
            <a:ext cx="989362" cy="2794827"/>
            <a:chOff x="4692634" y="2938042"/>
            <a:chExt cx="989362" cy="2794827"/>
          </a:xfrm>
        </p:grpSpPr>
        <p:sp>
          <p:nvSpPr>
            <p:cNvPr id="28" name="Freeform 28"/>
            <p:cNvSpPr/>
            <p:nvPr/>
          </p:nvSpPr>
          <p:spPr>
            <a:xfrm rot="-5400000">
              <a:off x="4693063" y="3915499"/>
              <a:ext cx="988504" cy="1817370"/>
            </a:xfrm>
            <a:custGeom>
              <a:rect l="l" t="t" r="r" b="b"/>
              <a:pathLst>
                <a:path w="741448" h="1363056">
                  <a:moveTo>
                    <a:pt x="741448" y="327941"/>
                  </a:moveTo>
                  <a:cubicBezTo>
                    <a:pt x="740677" y="1157841"/>
                    <a:pt x="741248" y="495849"/>
                    <a:pt x="741448" y="1363056"/>
                  </a:cubicBezTo>
                  <a:cubicBezTo>
                    <a:pt x="-761386" y="327941"/>
                    <a:pt x="434747" y="-477148"/>
                    <a:pt x="741448" y="3279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rot="-5400000" flipH="1">
              <a:off x="4692634" y="2938042"/>
              <a:ext cx="989362" cy="1817370"/>
            </a:xfrm>
            <a:custGeom>
              <a:rect l="l" t="t" r="r" b="b"/>
              <a:pathLst>
                <a:path w="742121" h="1363056">
                  <a:moveTo>
                    <a:pt x="741448" y="327941"/>
                  </a:moveTo>
                  <a:cubicBezTo>
                    <a:pt x="743059" y="1088786"/>
                    <a:pt x="741249" y="617292"/>
                    <a:pt x="741448" y="1363056"/>
                  </a:cubicBezTo>
                  <a:cubicBezTo>
                    <a:pt x="-761386" y="327941"/>
                    <a:pt x="434747" y="-477148"/>
                    <a:pt x="741448" y="3279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面临的挑战和问题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03</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建立社会信任体系的理论基础</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社会信任是指在社会生活中，个体、组织或制度间基于相互认知和期望而形成的一种相互信赖和依存的关系。</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社会信任涉及到多个层面，包括人际信任、组织信任和制度信任等，它反映了社会成员对彼此行为、承诺和责任的认可和信赖。</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社会信任的概念和内涵</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社会信任的内涵</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社会信任的定义</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156340" y="1637062"/>
            <a:ext cx="6042012" cy="1280677"/>
          </a:xfrm>
          <a:prstGeom prst="roundRect">
            <a:avLst>
              <a:gd name="adj" fmla="val 11505"/>
            </a:avLst>
          </a:prstGeom>
          <a:solidFill>
            <a:schemeClr val="accent1">
              <a:alpha val="3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156340" y="1637062"/>
            <a:ext cx="1629199" cy="1298575"/>
          </a:xfrm>
          <a:prstGeom prst="roundRect">
            <a:avLst>
              <a:gd name="adj" fmla="val 1192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56340" y="3132487"/>
            <a:ext cx="6042012" cy="1289587"/>
          </a:xfrm>
          <a:prstGeom prst="roundRect">
            <a:avLst>
              <a:gd name="adj" fmla="val 11505"/>
            </a:avLst>
          </a:prstGeom>
          <a:solidFill>
            <a:schemeClr val="accent1">
              <a:alpha val="3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69043" y="3122962"/>
            <a:ext cx="1629199" cy="1298575"/>
          </a:xfrm>
          <a:prstGeom prst="roundRect">
            <a:avLst>
              <a:gd name="adj" fmla="val 1192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156340" y="4654899"/>
            <a:ext cx="6045187" cy="1286259"/>
          </a:xfrm>
          <a:prstGeom prst="roundRect">
            <a:avLst>
              <a:gd name="adj" fmla="val 11505"/>
            </a:avLst>
          </a:prstGeom>
          <a:solidFill>
            <a:schemeClr val="accent1">
              <a:alpha val="3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149988" y="4645374"/>
            <a:ext cx="1629199" cy="1298575"/>
          </a:xfrm>
          <a:prstGeom prst="roundRect">
            <a:avLst>
              <a:gd name="adj" fmla="val 11921"/>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flipV="1">
            <a:off x="2445706" y="3745261"/>
            <a:ext cx="1609771" cy="1876425"/>
          </a:xfrm>
          <a:custGeom>
            <a:rect l="l" t="t" r="r" b="b"/>
            <a:pathLst>
              <a:path w="933" h="1182">
                <a:moveTo>
                  <a:pt x="118" y="1044"/>
                </a:moveTo>
                <a:lnTo>
                  <a:pt x="128" y="340"/>
                </a:lnTo>
                <a:cubicBezTo>
                  <a:pt x="134" y="214"/>
                  <a:pt x="182" y="212"/>
                  <a:pt x="264" y="210"/>
                </a:cubicBezTo>
                <a:lnTo>
                  <a:pt x="720" y="202"/>
                </a:lnTo>
                <a:lnTo>
                  <a:pt x="720" y="320"/>
                </a:lnTo>
                <a:lnTo>
                  <a:pt x="933" y="153"/>
                </a:lnTo>
                <a:lnTo>
                  <a:pt x="712" y="0"/>
                </a:lnTo>
                <a:lnTo>
                  <a:pt x="714" y="92"/>
                </a:lnTo>
                <a:cubicBezTo>
                  <a:pt x="714" y="92"/>
                  <a:pt x="406" y="94"/>
                  <a:pt x="234" y="94"/>
                </a:cubicBezTo>
                <a:cubicBezTo>
                  <a:pt x="60" y="96"/>
                  <a:pt x="2" y="156"/>
                  <a:pt x="0" y="298"/>
                </a:cubicBezTo>
                <a:lnTo>
                  <a:pt x="0" y="1058"/>
                </a:lnTo>
                <a:cubicBezTo>
                  <a:pt x="20" y="1182"/>
                  <a:pt x="93" y="1170"/>
                  <a:pt x="118" y="1044"/>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6200000">
            <a:off x="2870191" y="2813147"/>
            <a:ext cx="477838" cy="1913436"/>
          </a:xfrm>
          <a:custGeom>
            <a:rect l="l" t="t" r="r" b="b"/>
            <a:pathLst>
              <a:path w="142" h="604">
                <a:moveTo>
                  <a:pt x="37" y="1"/>
                </a:moveTo>
                <a:lnTo>
                  <a:pt x="45" y="472"/>
                </a:lnTo>
                <a:lnTo>
                  <a:pt x="0" y="474"/>
                </a:lnTo>
                <a:lnTo>
                  <a:pt x="72" y="604"/>
                </a:lnTo>
                <a:lnTo>
                  <a:pt x="142" y="474"/>
                </a:lnTo>
                <a:lnTo>
                  <a:pt x="100" y="474"/>
                </a:lnTo>
                <a:lnTo>
                  <a:pt x="99" y="0"/>
                </a:lnTo>
                <a:lnTo>
                  <a:pt x="37" y="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435353" y="2016473"/>
            <a:ext cx="1609771" cy="1876425"/>
          </a:xfrm>
          <a:custGeom>
            <a:rect l="l" t="t" r="r" b="b"/>
            <a:pathLst>
              <a:path w="933" h="1182">
                <a:moveTo>
                  <a:pt x="118" y="1044"/>
                </a:moveTo>
                <a:lnTo>
                  <a:pt x="128" y="340"/>
                </a:lnTo>
                <a:cubicBezTo>
                  <a:pt x="134" y="214"/>
                  <a:pt x="182" y="212"/>
                  <a:pt x="264" y="210"/>
                </a:cubicBezTo>
                <a:lnTo>
                  <a:pt x="720" y="202"/>
                </a:lnTo>
                <a:lnTo>
                  <a:pt x="720" y="320"/>
                </a:lnTo>
                <a:lnTo>
                  <a:pt x="933" y="153"/>
                </a:lnTo>
                <a:lnTo>
                  <a:pt x="712" y="0"/>
                </a:lnTo>
                <a:lnTo>
                  <a:pt x="714" y="92"/>
                </a:lnTo>
                <a:cubicBezTo>
                  <a:pt x="714" y="92"/>
                  <a:pt x="406" y="94"/>
                  <a:pt x="234" y="94"/>
                </a:cubicBezTo>
                <a:cubicBezTo>
                  <a:pt x="60" y="96"/>
                  <a:pt x="2" y="156"/>
                  <a:pt x="0" y="298"/>
                </a:cubicBezTo>
                <a:lnTo>
                  <a:pt x="0" y="1058"/>
                </a:lnTo>
                <a:cubicBezTo>
                  <a:pt x="20" y="1182"/>
                  <a:pt x="93" y="1170"/>
                  <a:pt x="118" y="104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156340" y="5146437"/>
            <a:ext cx="1629199" cy="437149"/>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信任媒介</a:t>
            </a:r>
            <a:endParaRPr lang="en-US" sz="1100"/>
          </a:p>
        </p:txBody>
      </p:sp>
      <p:sp>
        <p:nvSpPr>
          <p:cNvPr id="12" name="AutoShape 12"/>
          <p:cNvSpPr/>
          <p:nvPr/>
        </p:nvSpPr>
        <p:spPr>
          <a:xfrm>
            <a:off x="4156340" y="3584949"/>
            <a:ext cx="1629199" cy="437149"/>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信任客体</a:t>
            </a:r>
            <a:endParaRPr lang="en-US" sz="1100"/>
          </a:p>
        </p:txBody>
      </p:sp>
      <p:sp>
        <p:nvSpPr>
          <p:cNvPr id="13" name="AutoShape 13"/>
          <p:cNvSpPr/>
          <p:nvPr/>
        </p:nvSpPr>
        <p:spPr>
          <a:xfrm>
            <a:off x="4156340" y="2165691"/>
            <a:ext cx="1629199" cy="437149"/>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信任主体</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社会信任体系的构成要素</a:t>
              </a:r>
            </a:p>
          </p:txBody>
        </p:sp>
      </p:grpSp>
      <p:sp>
        <p:nvSpPr>
          <p:cNvPr id="36" name="AutoShape 36"/>
          <p:cNvSpPr/>
          <p:nvPr/>
        </p:nvSpPr>
        <p:spPr>
          <a:xfrm>
            <a:off x="6096000" y="1907546"/>
            <a:ext cx="3625542" cy="739710"/>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包括个人、组织、政府等，是信任行为的发起者和承担者。</a:t>
            </a:r>
            <a:endParaRPr lang="en-US" sz="1100"/>
          </a:p>
        </p:txBody>
      </p:sp>
      <p:sp>
        <p:nvSpPr>
          <p:cNvPr id="37" name="AutoShape 37"/>
          <p:cNvSpPr/>
          <p:nvPr/>
        </p:nvSpPr>
        <p:spPr>
          <a:xfrm>
            <a:off x="6096000" y="4928174"/>
            <a:ext cx="3625542" cy="739710"/>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是传递和建立信任的桥梁和纽带，如法律、道德、文化、信息等。</a:t>
            </a:r>
            <a:endParaRPr lang="en-US" sz="1100"/>
          </a:p>
        </p:txBody>
      </p:sp>
      <p:sp>
        <p:nvSpPr>
          <p:cNvPr id="38" name="AutoShape 38"/>
          <p:cNvSpPr/>
          <p:nvPr/>
        </p:nvSpPr>
        <p:spPr>
          <a:xfrm>
            <a:off x="6096000" y="3407426"/>
            <a:ext cx="3625542" cy="739710"/>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指被信任的对象，可以是个人、组织、制度或产品等。</a:t>
            </a:r>
            <a:endParaRPr lang="en-US" sz="1100"/>
          </a:p>
        </p:txBody>
      </p:sp>
      <p:sp>
        <p:nvSpPr>
          <p:cNvPr id="39" name="AutoShape 39"/>
          <p:cNvSpPr/>
          <p:nvPr/>
        </p:nvSpPr>
        <p:spPr>
          <a:xfrm>
            <a:off x="1621060" y="2829687"/>
            <a:ext cx="1753457" cy="1753362"/>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123412" y="3297713"/>
            <a:ext cx="780338" cy="780338"/>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02475" y="4473370"/>
            <a:ext cx="2071321" cy="359340"/>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维护社会稳定</a:t>
            </a:r>
            <a:endParaRPr lang="en-US" sz="1100"/>
          </a:p>
        </p:txBody>
      </p:sp>
      <p:sp>
        <p:nvSpPr>
          <p:cNvPr id="3" name="AutoShape 3"/>
          <p:cNvSpPr/>
          <p:nvPr/>
        </p:nvSpPr>
        <p:spPr>
          <a:xfrm>
            <a:off x="8623078" y="4473370"/>
            <a:ext cx="2071321" cy="359340"/>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推动企业文化建设</a:t>
            </a:r>
            <a:endParaRPr lang="en-US" sz="1100"/>
          </a:p>
        </p:txBody>
      </p:sp>
      <p:sp>
        <p:nvSpPr>
          <p:cNvPr id="4" name="AutoShape 4"/>
          <p:cNvSpPr/>
          <p:nvPr/>
        </p:nvSpPr>
        <p:spPr>
          <a:xfrm>
            <a:off x="6241147" y="1349236"/>
            <a:ext cx="2071321" cy="359340"/>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提升政府公信力</a:t>
            </a:r>
            <a:endParaRPr lang="en-US" sz="1100"/>
          </a:p>
        </p:txBody>
      </p:sp>
      <p:sp>
        <p:nvSpPr>
          <p:cNvPr id="5" name="AutoShape 5"/>
          <p:cNvSpPr/>
          <p:nvPr/>
        </p:nvSpPr>
        <p:spPr>
          <a:xfrm>
            <a:off x="1392079" y="1349236"/>
            <a:ext cx="2071321" cy="359340"/>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促进社会合作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社会信任体系的作用和意义</a:t>
              </a:r>
            </a:p>
          </p:txBody>
        </p:sp>
      </p:grpSp>
      <p:grpSp>
        <p:nvGrpSpPr>
          <p:cNvPr id="28" name="Group 28"/>
          <p:cNvGrpSpPr/>
          <p:nvPr/>
        </p:nvGrpSpPr>
        <p:grpSpPr>
          <a:xfrm>
            <a:off x="1428502" y="3341382"/>
            <a:ext cx="2099691" cy="1017270"/>
            <a:chOff x="1428502" y="3341382"/>
            <a:chExt cx="2099691" cy="1017270"/>
          </a:xfrm>
        </p:grpSpPr>
        <p:sp>
          <p:nvSpPr>
            <p:cNvPr id="29" name="AutoShape 29"/>
            <p:cNvSpPr/>
            <p:nvPr/>
          </p:nvSpPr>
          <p:spPr>
            <a:xfrm>
              <a:off x="1428502" y="3341382"/>
              <a:ext cx="2099691" cy="101727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940566" y="3552647"/>
              <a:ext cx="1075468" cy="562868"/>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999"/>
                </a:spcBef>
              </a:pPr>
              <a:r>
                <a:rPr lang="en-US" sz="3300">
                  <a:solidFill>
                    <a:srgbClr val="FFFFFF">
                      <a:alpha val="100000"/>
                    </a:srgbClr>
                  </a:solidFill>
                  <a:latin typeface="微软雅黑"/>
                  <a:ea typeface="微软雅黑"/>
                  <a:cs typeface="微软雅黑"/>
                </a:rPr>
                <a:t>01</a:t>
              </a:r>
            </a:p>
          </p:txBody>
        </p:sp>
      </p:grpSp>
      <p:grpSp>
        <p:nvGrpSpPr>
          <p:cNvPr id="31" name="Group 31"/>
          <p:cNvGrpSpPr/>
          <p:nvPr/>
        </p:nvGrpSpPr>
        <p:grpSpPr>
          <a:xfrm>
            <a:off x="3838899" y="3341382"/>
            <a:ext cx="2099691" cy="1017270"/>
            <a:chOff x="3838899" y="3341382"/>
            <a:chExt cx="2099691" cy="1017270"/>
          </a:xfrm>
        </p:grpSpPr>
        <p:sp>
          <p:nvSpPr>
            <p:cNvPr id="32" name="AutoShape 32"/>
            <p:cNvSpPr/>
            <p:nvPr/>
          </p:nvSpPr>
          <p:spPr>
            <a:xfrm flipV="1">
              <a:off x="3838899" y="3341382"/>
              <a:ext cx="2099691" cy="101727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366869" y="3552647"/>
              <a:ext cx="1078230" cy="6057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999"/>
                </a:spcBef>
              </a:pPr>
              <a:r>
                <a:rPr lang="en-US" sz="3300">
                  <a:solidFill>
                    <a:srgbClr val="FFFFFF">
                      <a:alpha val="100000"/>
                    </a:srgbClr>
                  </a:solidFill>
                  <a:latin typeface="微软雅黑"/>
                  <a:ea typeface="微软雅黑"/>
                  <a:cs typeface="微软雅黑"/>
                </a:rPr>
                <a:t>02</a:t>
              </a:r>
            </a:p>
          </p:txBody>
        </p:sp>
      </p:grpSp>
      <p:grpSp>
        <p:nvGrpSpPr>
          <p:cNvPr id="34" name="Group 34"/>
          <p:cNvGrpSpPr/>
          <p:nvPr/>
        </p:nvGrpSpPr>
        <p:grpSpPr>
          <a:xfrm>
            <a:off x="6249200" y="3341382"/>
            <a:ext cx="2099691" cy="1017270"/>
            <a:chOff x="6249200" y="3341382"/>
            <a:chExt cx="2099691" cy="1017270"/>
          </a:xfrm>
        </p:grpSpPr>
        <p:sp>
          <p:nvSpPr>
            <p:cNvPr id="35" name="AutoShape 35"/>
            <p:cNvSpPr/>
            <p:nvPr/>
          </p:nvSpPr>
          <p:spPr>
            <a:xfrm>
              <a:off x="6249200" y="3341382"/>
              <a:ext cx="2099691" cy="1017270"/>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6761264" y="3581222"/>
              <a:ext cx="1075468" cy="562868"/>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999"/>
                </a:spcBef>
              </a:pPr>
              <a:r>
                <a:rPr lang="en-US" sz="3300">
                  <a:solidFill>
                    <a:srgbClr val="FFFFFF">
                      <a:alpha val="100000"/>
                    </a:srgbClr>
                  </a:solidFill>
                  <a:latin typeface="微软雅黑"/>
                  <a:ea typeface="微软雅黑"/>
                  <a:cs typeface="微软雅黑"/>
                </a:rPr>
                <a:t>03</a:t>
              </a:r>
            </a:p>
          </p:txBody>
        </p:sp>
      </p:grpSp>
      <p:grpSp>
        <p:nvGrpSpPr>
          <p:cNvPr id="37" name="Group 37"/>
          <p:cNvGrpSpPr/>
          <p:nvPr/>
        </p:nvGrpSpPr>
        <p:grpSpPr>
          <a:xfrm>
            <a:off x="8659501" y="3341382"/>
            <a:ext cx="2099691" cy="1017270"/>
            <a:chOff x="8659501" y="3341382"/>
            <a:chExt cx="2099691" cy="1017270"/>
          </a:xfrm>
        </p:grpSpPr>
        <p:sp>
          <p:nvSpPr>
            <p:cNvPr id="38" name="AutoShape 38"/>
            <p:cNvSpPr/>
            <p:nvPr/>
          </p:nvSpPr>
          <p:spPr>
            <a:xfrm flipV="1">
              <a:off x="8659501" y="3341382"/>
              <a:ext cx="2099691" cy="1017270"/>
            </a:xfrm>
            <a:prstGeom prst="rect">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9183471" y="3581222"/>
              <a:ext cx="1075468" cy="562868"/>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ts val="999"/>
                </a:spcBef>
              </a:pPr>
              <a:r>
                <a:rPr lang="en-US" sz="3300">
                  <a:solidFill>
                    <a:srgbClr val="FFFFFF">
                      <a:alpha val="100000"/>
                    </a:srgbClr>
                  </a:solidFill>
                  <a:latin typeface="微软雅黑"/>
                  <a:ea typeface="微软雅黑"/>
                  <a:cs typeface="微软雅黑"/>
                </a:rPr>
                <a:t>04</a:t>
              </a:r>
            </a:p>
          </p:txBody>
        </p:sp>
      </p:grpSp>
      <p:grpSp>
        <p:nvGrpSpPr>
          <p:cNvPr id="40" name="Group 40"/>
          <p:cNvGrpSpPr/>
          <p:nvPr/>
        </p:nvGrpSpPr>
        <p:grpSpPr>
          <a:xfrm>
            <a:off x="3800799" y="4822691"/>
            <a:ext cx="7020877" cy="1604725"/>
            <a:chOff x="3800799" y="4822691"/>
            <a:chExt cx="7020877" cy="1604725"/>
          </a:xfrm>
        </p:grpSpPr>
        <p:sp>
          <p:nvSpPr>
            <p:cNvPr id="41" name="AutoShape 41"/>
            <p:cNvSpPr/>
            <p:nvPr/>
          </p:nvSpPr>
          <p:spPr>
            <a:xfrm>
              <a:off x="3800799" y="4822691"/>
              <a:ext cx="2190750" cy="160472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社会信任有助于减少社会冲突和矛盾，增强社会凝聚力和向心力。</a:t>
              </a:r>
              <a:endParaRPr lang="en-US" sz="1100"/>
            </a:p>
          </p:txBody>
        </p:sp>
        <p:sp>
          <p:nvSpPr>
            <p:cNvPr id="42" name="AutoShape 42"/>
            <p:cNvSpPr/>
            <p:nvPr/>
          </p:nvSpPr>
          <p:spPr>
            <a:xfrm>
              <a:off x="8630926" y="4822691"/>
              <a:ext cx="2190750" cy="1548574"/>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企业文化是企业内部员工之间以及企业与外部利益相关者之间建立信任的关键因素，良好的企业文化有助于提升企业的整体竞争力。</a:t>
              </a:r>
              <a:endParaRPr lang="en-US" sz="1100"/>
            </a:p>
          </p:txBody>
        </p:sp>
      </p:grpSp>
      <p:sp>
        <p:nvSpPr>
          <p:cNvPr id="43" name="AutoShape 43"/>
          <p:cNvSpPr/>
          <p:nvPr/>
        </p:nvSpPr>
        <p:spPr>
          <a:xfrm>
            <a:off x="1369257" y="1677289"/>
            <a:ext cx="2193858" cy="1664093"/>
          </a:xfrm>
          <a:prstGeom prst="rect">
            <a:avLst/>
          </a:prstGeom>
          <a:noFill/>
        </p:spPr>
        <p:txBody>
          <a:bodyPr vert="horz" wrap="square" lIns="68770" tIns="68770" rIns="34385" bIns="6877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社会信任能够降低交易成本，提高合作效率，推动社会经济的发展。</a:t>
            </a:r>
            <a:endParaRPr lang="en-US" sz="1100"/>
          </a:p>
        </p:txBody>
      </p:sp>
      <p:sp>
        <p:nvSpPr>
          <p:cNvPr id="44" name="AutoShape 44"/>
          <p:cNvSpPr/>
          <p:nvPr/>
        </p:nvSpPr>
        <p:spPr>
          <a:xfrm>
            <a:off x="6189573" y="1677289"/>
            <a:ext cx="2190750" cy="1664093"/>
          </a:xfrm>
          <a:prstGeom prst="rect">
            <a:avLst/>
          </a:prstGeom>
          <a:noFill/>
        </p:spPr>
        <p:txBody>
          <a:bodyPr vert="horz" wrap="square" lIns="68770" tIns="68770" rIns="34385" bIns="6877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政府作为社会信任的重要主体之一，其公信力的高低直接影响到社会信任的整体水平。</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04</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企业环境风险防范与社会信任体系的关系</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https://d.book118.com/105322104003011103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Microsoft Yahei</vt:lpstr>
      <vt:lpstr>方正正纤黑简体</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2024-09-12T04:23:24.203</cp:lastPrinted>
  <dcterms:created xsi:type="dcterms:W3CDTF">2024-09-11T20:23:24Z</dcterms:created>
  <dcterms:modified xsi:type="dcterms:W3CDTF">2024-09-11T20:23:26Z</dcterms:modified>
</cp:coreProperties>
</file>