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0BA5E-17FB-46A4-ADF2-7135EF84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BAE4-B507-44FF-BD37-0A65D51A6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19C3F-833D-4ACA-BC80-EEAE1EFE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C3DC0-5211-4CE5-8D07-333C023C6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DF88C-21D3-4326-8750-071A3751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8BFAE-48FE-47B8-AA06-3009FC6D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4EE14-509C-4C83-B8E7-3D4D5B90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FFB5B-5264-45B7-B01F-C03C1BF97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55F28-09E6-43B0-8FCA-EAA5374D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AA7A4-B2DC-4DC9-8DA1-4C19B09B4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FE6A1-453F-4183-980E-96892BAE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256" r:id="rId2"/>
    <p:sldLayoutId id="2147490257" r:id="rId3"/>
    <p:sldLayoutId id="2147490258" r:id="rId4"/>
    <p:sldLayoutId id="2147490259" r:id="rId5"/>
    <p:sldLayoutId id="2147490260" r:id="rId6"/>
    <p:sldLayoutId id="2147490261" r:id="rId7"/>
    <p:sldLayoutId id="2147490262" r:id="rId8"/>
    <p:sldLayoutId id="2147490263" r:id="rId9"/>
    <p:sldLayoutId id="2147490264" r:id="rId10"/>
    <p:sldLayoutId id="2147490265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31" Type="http://schemas.openxmlformats.org/officeDocument/2006/relationships/tags" Target="../tags/tag198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23001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传染病病例分析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4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075815" y="202057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075815" y="278828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传染病概述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304790" y="202184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304790" y="278955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传染病病例分析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8495665" y="202184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8495665" y="278955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传染病病例的流行病学特征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304790" y="4053205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5304790" y="4820920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传染病病例的监测和预警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075815" y="4053205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075815" y="4822190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传染病病例的预防和控制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  </a:t>
            </a:r>
            <a:endParaRPr lang="zh-CN" altLang="en-US"/>
          </a:p>
        </p:txBody>
      </p:sp>
      <p:sp>
        <p:nvSpPr>
          <p:cNvPr id="104883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传染病的定义</a:t>
            </a:r>
            <a:endParaRPr lang="zh-CN" altLang="en-US"/>
          </a:p>
        </p:txBody>
      </p:sp>
      <p:sp>
        <p:nvSpPr>
          <p:cNvPr id="1048866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传染病的预防和控制措施包括疫苗接种、卫生习惯、隔离等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76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传染病的流行程度和范围取决于病原体的特性、传播途径和宿主的抵抗力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传染病可以通过多种途径传播，如空气、水、食物等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88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传染病是一种由病原体引起的疾病，具有传染性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传染病的特点</a:t>
            </a:r>
            <a:endParaRPr lang="zh-CN" altLang="en-US"/>
          </a:p>
        </p:txBody>
      </p:sp>
      <p:sp>
        <p:nvSpPr>
          <p:cNvPr id="1048928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危害性：可能导致严重的健康问题，甚至死亡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传染性强：可以通过多种途径传播，如空气、水、食物等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流行性：短时间内在特定地区或人群中迅速传播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预防性：可以通过疫苗接种、卫生习惯等措施预防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传染病的传播途径</a:t>
            </a:r>
            <a:endParaRPr lang="zh-CN" altLang="en-US"/>
          </a:p>
        </p:txBody>
      </p:sp>
      <p:sp>
        <p:nvSpPr>
          <p:cNvPr id="1048994" name="矩形 38"/>
          <p:cNvSpPr/>
          <p:nvPr>
            <p:custDataLst>
              <p:tags r:id="rId2"/>
            </p:custDataLst>
          </p:nvPr>
        </p:nvSpPr>
        <p:spPr>
          <a:xfrm rot="204112">
            <a:off x="695960" y="1771436"/>
            <a:ext cx="3206782" cy="167452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39"/>
          <p:cNvSpPr/>
          <p:nvPr>
            <p:custDataLst>
              <p:tags r:id="rId3"/>
            </p:custDataLst>
          </p:nvPr>
        </p:nvSpPr>
        <p:spPr>
          <a:xfrm>
            <a:off x="699750" y="1772067"/>
            <a:ext cx="3206782" cy="16745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TextBox 2"/>
          <p:cNvSpPr txBox="1"/>
          <p:nvPr>
            <p:custDataLst>
              <p:tags r:id="rId4"/>
            </p:custDataLst>
          </p:nvPr>
        </p:nvSpPr>
        <p:spPr>
          <a:xfrm>
            <a:off x="88545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呼吸道传播：通过飞沫、空气传播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00" name="矩形 100"/>
          <p:cNvSpPr/>
          <p:nvPr>
            <p:custDataLst>
              <p:tags r:id="rId5"/>
            </p:custDataLst>
          </p:nvPr>
        </p:nvSpPr>
        <p:spPr>
          <a:xfrm rot="204112">
            <a:off x="4490958" y="1771436"/>
            <a:ext cx="3206782" cy="167452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01"/>
          <p:cNvSpPr/>
          <p:nvPr>
            <p:custDataLst>
              <p:tags r:id="rId6"/>
            </p:custDataLst>
          </p:nvPr>
        </p:nvSpPr>
        <p:spPr>
          <a:xfrm>
            <a:off x="4494748" y="1772067"/>
            <a:ext cx="3206782" cy="16745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TextBox 2"/>
          <p:cNvSpPr txBox="1"/>
          <p:nvPr>
            <p:custDataLst>
              <p:tags r:id="rId7"/>
            </p:custDataLst>
          </p:nvPr>
        </p:nvSpPr>
        <p:spPr>
          <a:xfrm>
            <a:off x="468108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消化道传播：通过食物、水传播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06" name="矩形 122"/>
          <p:cNvSpPr/>
          <p:nvPr>
            <p:custDataLst>
              <p:tags r:id="rId8"/>
            </p:custDataLst>
          </p:nvPr>
        </p:nvSpPr>
        <p:spPr>
          <a:xfrm rot="204112">
            <a:off x="8285957" y="1771436"/>
            <a:ext cx="3206782" cy="167452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23"/>
          <p:cNvSpPr/>
          <p:nvPr>
            <p:custDataLst>
              <p:tags r:id="rId9"/>
            </p:custDataLst>
          </p:nvPr>
        </p:nvSpPr>
        <p:spPr>
          <a:xfrm>
            <a:off x="8289747" y="1772067"/>
            <a:ext cx="3206782" cy="16745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TextBox 2"/>
          <p:cNvSpPr txBox="1"/>
          <p:nvPr>
            <p:custDataLst>
              <p:tags r:id="rId10"/>
            </p:custDataLst>
          </p:nvPr>
        </p:nvSpPr>
        <p:spPr>
          <a:xfrm>
            <a:off x="8474822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接触传播：通过直接接触、间接接触传播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12" name="矩形 89"/>
          <p:cNvSpPr/>
          <p:nvPr>
            <p:custDataLst>
              <p:tags r:id="rId11"/>
            </p:custDataLst>
          </p:nvPr>
        </p:nvSpPr>
        <p:spPr>
          <a:xfrm rot="204112">
            <a:off x="695960" y="3975920"/>
            <a:ext cx="3206782" cy="167452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90"/>
          <p:cNvSpPr/>
          <p:nvPr>
            <p:custDataLst>
              <p:tags r:id="rId12"/>
            </p:custDataLst>
          </p:nvPr>
        </p:nvSpPr>
        <p:spPr>
          <a:xfrm>
            <a:off x="699750" y="3976552"/>
            <a:ext cx="3206782" cy="16745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TextBox 2"/>
          <p:cNvSpPr txBox="1"/>
          <p:nvPr>
            <p:custDataLst>
              <p:tags r:id="rId13"/>
            </p:custDataLst>
          </p:nvPr>
        </p:nvSpPr>
        <p:spPr>
          <a:xfrm>
            <a:off x="88545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血液传播：通过血液、血液制品传播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18" name="矩形 111"/>
          <p:cNvSpPr/>
          <p:nvPr>
            <p:custDataLst>
              <p:tags r:id="rId14"/>
            </p:custDataLst>
          </p:nvPr>
        </p:nvSpPr>
        <p:spPr>
          <a:xfrm rot="204112">
            <a:off x="4490958" y="3975920"/>
            <a:ext cx="3206782" cy="167452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12"/>
          <p:cNvSpPr/>
          <p:nvPr>
            <p:custDataLst>
              <p:tags r:id="rId15"/>
            </p:custDataLst>
          </p:nvPr>
        </p:nvSpPr>
        <p:spPr>
          <a:xfrm>
            <a:off x="4494748" y="3976552"/>
            <a:ext cx="3206782" cy="167452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22" name="TextBox 2"/>
          <p:cNvSpPr txBox="1"/>
          <p:nvPr>
            <p:custDataLst>
              <p:tags r:id="rId16"/>
            </p:custDataLst>
          </p:nvPr>
        </p:nvSpPr>
        <p:spPr>
          <a:xfrm>
            <a:off x="468108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性传播：通过性行为传播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24" name="矩形 8"/>
          <p:cNvSpPr/>
          <p:nvPr>
            <p:custDataLst>
              <p:tags r:id="rId17"/>
            </p:custDataLst>
          </p:nvPr>
        </p:nvSpPr>
        <p:spPr>
          <a:xfrm rot="204112">
            <a:off x="8285957" y="3975920"/>
            <a:ext cx="3206782" cy="1674524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9"/>
          <p:cNvSpPr/>
          <p:nvPr>
            <p:custDataLst>
              <p:tags r:id="rId18"/>
            </p:custDataLst>
          </p:nvPr>
        </p:nvSpPr>
        <p:spPr>
          <a:xfrm>
            <a:off x="8289747" y="3976552"/>
            <a:ext cx="3206782" cy="167452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19"/>
            </p:custDataLst>
          </p:nvPr>
        </p:nvSpPr>
        <p:spPr>
          <a:xfrm>
            <a:off x="8476086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垂直传播：通过母婴传播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  </a:t>
            </a:r>
            <a:endParaRPr lang="zh-CN" altLang="en-US"/>
          </a:p>
        </p:txBody>
      </p:sp>
      <p:sp>
        <p:nvSpPr>
          <p:cNvPr id="104906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传染病病例分析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病例选择</a:t>
            </a:r>
            <a:endParaRPr lang="zh-CN" altLang="en-US"/>
          </a:p>
        </p:txBody>
      </p:sp>
      <p:sp>
        <p:nvSpPr>
          <p:cNvPr id="1049100" name="对角圆角矩形 15"/>
          <p:cNvSpPr/>
          <p:nvPr>
            <p:custDataLst>
              <p:tags r:id="rId2"/>
            </p:custDataLst>
          </p:nvPr>
        </p:nvSpPr>
        <p:spPr>
          <a:xfrm>
            <a:off x="1255998" y="3414687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16"/>
          <p:cNvSpPr/>
          <p:nvPr>
            <p:custDataLst>
              <p:tags r:id="rId3"/>
            </p:custDataLst>
          </p:nvPr>
        </p:nvSpPr>
        <p:spPr>
          <a:xfrm>
            <a:off x="1255998" y="3282508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17"/>
          <p:cNvSpPr/>
          <p:nvPr>
            <p:custDataLst>
              <p:tags r:id="rId4"/>
            </p:custDataLst>
          </p:nvPr>
        </p:nvSpPr>
        <p:spPr>
          <a:xfrm>
            <a:off x="1780112" y="3283165"/>
            <a:ext cx="78913" cy="1315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27"/>
          <p:cNvSpPr txBox="1"/>
          <p:nvPr>
            <p:custDataLst>
              <p:tags r:id="rId5"/>
            </p:custDataLst>
          </p:nvPr>
        </p:nvSpPr>
        <p:spPr>
          <a:xfrm>
            <a:off x="1814308" y="3424551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病例数量：根据研究目的和样本量确定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对角圆角矩形 52"/>
          <p:cNvSpPr/>
          <p:nvPr>
            <p:custDataLst>
              <p:tags r:id="rId6"/>
            </p:custDataLst>
          </p:nvPr>
        </p:nvSpPr>
        <p:spPr>
          <a:xfrm>
            <a:off x="1255998" y="1377414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53"/>
          <p:cNvSpPr/>
          <p:nvPr>
            <p:custDataLst>
              <p:tags r:id="rId7"/>
            </p:custDataLst>
          </p:nvPr>
        </p:nvSpPr>
        <p:spPr>
          <a:xfrm>
            <a:off x="1255998" y="1245235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54"/>
          <p:cNvSpPr/>
          <p:nvPr>
            <p:custDataLst>
              <p:tags r:id="rId8"/>
            </p:custDataLst>
          </p:nvPr>
        </p:nvSpPr>
        <p:spPr>
          <a:xfrm>
            <a:off x="1780112" y="1245893"/>
            <a:ext cx="78913" cy="1315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56"/>
          <p:cNvSpPr txBox="1"/>
          <p:nvPr>
            <p:custDataLst>
              <p:tags r:id="rId9"/>
            </p:custDataLst>
          </p:nvPr>
        </p:nvSpPr>
        <p:spPr>
          <a:xfrm>
            <a:off x="1814308" y="1380702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病例来源：医院、社区、实验室等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"/>
          <p:cNvSpPr/>
          <p:nvPr>
            <p:custDataLst>
              <p:tags r:id="rId10"/>
            </p:custDataLst>
          </p:nvPr>
        </p:nvSpPr>
        <p:spPr>
          <a:xfrm>
            <a:off x="1255998" y="2396051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6"/>
          <p:cNvSpPr/>
          <p:nvPr>
            <p:custDataLst>
              <p:tags r:id="rId11"/>
            </p:custDataLst>
          </p:nvPr>
        </p:nvSpPr>
        <p:spPr>
          <a:xfrm>
            <a:off x="1255998" y="2263871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7"/>
          <p:cNvSpPr/>
          <p:nvPr>
            <p:custDataLst>
              <p:tags r:id="rId12"/>
            </p:custDataLst>
          </p:nvPr>
        </p:nvSpPr>
        <p:spPr>
          <a:xfrm>
            <a:off x="1780112" y="2264529"/>
            <a:ext cx="78913" cy="1315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13"/>
            </p:custDataLst>
          </p:nvPr>
        </p:nvSpPr>
        <p:spPr>
          <a:xfrm>
            <a:off x="1814308" y="2405915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病例类型：确诊、疑似、死亡等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9"/>
          <p:cNvSpPr/>
          <p:nvPr>
            <p:custDataLst>
              <p:tags r:id="rId14"/>
            </p:custDataLst>
          </p:nvPr>
        </p:nvSpPr>
        <p:spPr>
          <a:xfrm>
            <a:off x="1255998" y="4433323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10"/>
          <p:cNvSpPr/>
          <p:nvPr>
            <p:custDataLst>
              <p:tags r:id="rId15"/>
            </p:custDataLst>
          </p:nvPr>
        </p:nvSpPr>
        <p:spPr>
          <a:xfrm>
            <a:off x="1255998" y="4301144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11"/>
          <p:cNvSpPr/>
          <p:nvPr>
            <p:custDataLst>
              <p:tags r:id="rId16"/>
            </p:custDataLst>
          </p:nvPr>
        </p:nvSpPr>
        <p:spPr>
          <a:xfrm>
            <a:off x="1780112" y="4301802"/>
            <a:ext cx="78913" cy="1315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12"/>
          <p:cNvSpPr txBox="1"/>
          <p:nvPr>
            <p:custDataLst>
              <p:tags r:id="rId17"/>
            </p:custDataLst>
          </p:nvPr>
        </p:nvSpPr>
        <p:spPr>
          <a:xfrm>
            <a:off x="1814308" y="4443188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病例特征：年龄、性别、职业、居住地等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14"/>
          <p:cNvSpPr/>
          <p:nvPr>
            <p:custDataLst>
              <p:tags r:id="rId18"/>
            </p:custDataLst>
          </p:nvPr>
        </p:nvSpPr>
        <p:spPr>
          <a:xfrm>
            <a:off x="1255998" y="5451960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8"/>
          <p:cNvSpPr/>
          <p:nvPr>
            <p:custDataLst>
              <p:tags r:id="rId19"/>
            </p:custDataLst>
          </p:nvPr>
        </p:nvSpPr>
        <p:spPr>
          <a:xfrm>
            <a:off x="1255998" y="5319780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9"/>
          <p:cNvSpPr/>
          <p:nvPr>
            <p:custDataLst>
              <p:tags r:id="rId20"/>
            </p:custDataLst>
          </p:nvPr>
        </p:nvSpPr>
        <p:spPr>
          <a:xfrm>
            <a:off x="1780112" y="5320438"/>
            <a:ext cx="78913" cy="1315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20"/>
          <p:cNvSpPr txBox="1"/>
          <p:nvPr>
            <p:custDataLst>
              <p:tags r:id="rId21"/>
            </p:custDataLst>
          </p:nvPr>
        </p:nvSpPr>
        <p:spPr>
          <a:xfrm>
            <a:off x="1814308" y="5461824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病例时间：发病时间、就诊时间、治疗时间等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病例资料收集</a:t>
            </a:r>
            <a:endParaRPr lang="zh-CN" altLang="en-US"/>
          </a:p>
        </p:txBody>
      </p:sp>
      <p:sp>
        <p:nvSpPr>
          <p:cNvPr id="10491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6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病例资料来源：医院、疾控中心、社区卫生服务中心等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病例资料类型：病例报告、流行病学调查报告、实验室检测报告等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8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病例资料内容：患者基本信息、发病时间、症状、治疗情况、预后等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0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病例资料整理：对收集到的病例资料进行整理、分类、汇总，形成病例资料库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病例诊断</a:t>
            </a:r>
            <a:endParaRPr lang="zh-CN" altLang="en-US"/>
          </a:p>
        </p:txBody>
      </p:sp>
      <p:sp>
        <p:nvSpPr>
          <p:cNvPr id="1049232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34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36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38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40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44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46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52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54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症状分析：根据患者的症状进行初步诊断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流行病学调查：通过流行病学调查了解疾病的传播途径和流行情况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9"/>
            </p:custDataLst>
          </p:nvPr>
        </p:nvSpPr>
        <p:spPr>
          <a:xfrm>
            <a:off x="7865556" y="2399538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病原体检测：通过病原体检测确定病原体类型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30"/>
            </p:custDataLst>
          </p:nvPr>
        </p:nvSpPr>
        <p:spPr>
          <a:xfrm>
            <a:off x="2200404" y="2399538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实验室检查：通过血液、尿液、粪便等样本进行实验室检查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31"/>
            </p:custDataLst>
          </p:nvPr>
        </p:nvSpPr>
        <p:spPr>
          <a:xfrm>
            <a:off x="5033623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影像学检查：通过X光、CT、MRI等影像学检查进行诊断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病例治疗</a:t>
            </a:r>
            <a:endParaRPr lang="zh-CN" altLang="en-US"/>
          </a:p>
        </p:txBody>
      </p:sp>
      <p:sp>
        <p:nvSpPr>
          <p:cNvPr id="10493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治疗原则：早发现、早诊断、早治疗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治疗方法：药物治疗、手术治疗、物理治疗等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6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治疗效果：治愈率、复发率、并发症等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8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治疗费用：医疗费用、药品费用、康复费用等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  </a:t>
            </a:r>
            <a:endParaRPr lang="zh-CN" altLang="en-US"/>
          </a:p>
        </p:txBody>
      </p:sp>
      <p:sp>
        <p:nvSpPr>
          <p:cNvPr id="10493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传染病病例的流行病学特征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https://d.book118.com/105323001020011110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2  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3  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Office Theme</vt:lpstr>
      <vt:lpstr>传染病病例分析</vt:lpstr>
      <vt:lpstr>目录</vt:lpstr>
      <vt:lpstr>传染病概述</vt:lpstr>
      <vt:lpstr>传染病的定义</vt:lpstr>
      <vt:lpstr>传染病的特点</vt:lpstr>
      <vt:lpstr>传染病的传播途径</vt:lpstr>
      <vt:lpstr>传染病病例分析</vt:lpstr>
      <vt:lpstr>病例选择</vt:lpstr>
      <vt:lpstr>病例资料收集</vt:lpstr>
      <vt:lpstr>病例诊断</vt:lpstr>
      <vt:lpstr>病例治疗</vt:lpstr>
      <vt:lpstr>传染病病例的流行病学特征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2024-09-15T05:14:58.243</cp:lastPrinted>
  <dcterms:created xsi:type="dcterms:W3CDTF">2024-09-14T21:14:58Z</dcterms:created>
  <dcterms:modified xsi:type="dcterms:W3CDTF">2024-09-14T21:15:00Z</dcterms:modified>
</cp:coreProperties>
</file>