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96E435A-3876-4C5E-A23D-2A78EEFCBD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237D933-16BF-4071-8352-CFB2969D04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FC81045-AE29-4083-9030-AA306A1B5A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50492BF-5E3F-4D67-A816-E41D4B4CFA2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0666039-2930-4153-B339-EC1D1FD6875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611A97E-C276-4D6C-AD0B-07F08B548B4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202BEAE-DDC0-41C1-8252-E7B7396D586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779B8D5-22FA-46B2-829E-141034A78DD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F04A21-090D-4165-8B88-9F5E5A4EA1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4B3E611-E70E-4C7A-AF1D-4D6E20C0AC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6CD115-18AC-483C-85F2-58E6951314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0533434230001111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88841" y="1601801"/>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lt1">
                    <a:lumMod val="65000"/>
                  </a:schemeClr>
                </a:solidFill>
                <a:latin typeface="Microsoft Yahei"/>
                <a:ea typeface="Microsoft Yahei"/>
                <a:cs typeface="Microsoft Yahei"/>
              </a:rPr>
              <a:t>营销管理实践报告</a:t>
            </a:r>
          </a:p>
        </p:txBody>
      </p:sp>
      <p:sp>
        <p:nvSpPr>
          <p:cNvPr id="3" name="TextBox 3"/>
          <p:cNvSpPr txBox="1"/>
          <p:nvPr/>
        </p:nvSpPr>
        <p:spPr>
          <a:xfrm>
            <a:off x="861803" y="4908978"/>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lt1">
                    <a:lumMod val="65000"/>
                  </a:schemeClr>
                </a:solidFill>
                <a:latin typeface="Microsoft Yahei"/>
                <a:ea typeface="Microsoft Yahei"/>
                <a:cs typeface="Microsoft Yahei"/>
              </a:rPr>
              <a:t>汇报人：XXX</a:t>
            </a:r>
          </a:p>
        </p:txBody>
      </p:sp>
      <p:sp>
        <p:nvSpPr>
          <p:cNvPr id="4" name="TextBox 4"/>
          <p:cNvSpPr txBox="1"/>
          <p:nvPr/>
        </p:nvSpPr>
        <p:spPr>
          <a:xfrm>
            <a:off x="898379" y="5391781"/>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lt1">
                    <a:lumMod val="65000"/>
                  </a:schemeClr>
                </a:solidFill>
                <a:latin typeface="Microsoft Yahei"/>
                <a:ea typeface="Microsoft Yahei"/>
                <a:cs typeface="Microsoft Yahei"/>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营销管理概述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营销策略与实践</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营销组合与实践</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营销效果评估与实践</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营销管理面临的挑战与解决方案</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营销管理案例研究</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营销管理概述</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2651" r="2265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营销管理是指企业识别、预测并满足消费者需求和愿望的过程，旨在实现企业目标。</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营销管理的定义</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营销管理涉及企业内外部环境的分析、目标市场的选择、营销组合策略的制定和实施等，是一个系统性的过程。</a:t>
            </a:r>
          </a:p>
        </p:txBody>
      </p:sp>
      <p:sp>
        <p:nvSpPr>
          <p:cNvPr id="9" name="AutoShape 9"/>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系统性</a:t>
            </a:r>
          </a:p>
        </p:txBody>
      </p:sp>
      <p:sp>
        <p:nvSpPr>
          <p:cNvPr id="13" name="AutoShape 13"/>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市场需求和竞争环境不断变化，营销管理需要不断调整和优化，以适应市场变化。</a:t>
            </a:r>
          </a:p>
        </p:txBody>
      </p:sp>
      <p:sp>
        <p:nvSpPr>
          <p:cNvPr id="16" name="AutoShape 16"/>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动态性</a:t>
            </a:r>
          </a:p>
        </p:txBody>
      </p:sp>
      <p:sp>
        <p:nvSpPr>
          <p:cNvPr id="18" name="AutoShape 18"/>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营销管理需要不断创新，包括产品创新、市场创新、渠道创新等，以满足消费者需求和创造竞争优势。</a:t>
            </a:r>
          </a:p>
        </p:txBody>
      </p:sp>
      <p:sp>
        <p:nvSpPr>
          <p:cNvPr id="21" name="AutoShape 21"/>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创新性</a:t>
            </a:r>
          </a:p>
        </p:txBody>
      </p:sp>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营销管理的定义与特点</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有效的营销管理可以帮助企业更好地满足消费者需求，提高产品或服务的市场份额和竞争力。</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提高企业竞争力</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促进企业成长</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提升企业绩效</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通过有效的营销管理，企业可以扩大销售、提高品牌知名度和美誉度，从而促进企业的成长和发展。</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有效的营销管理可以提升企业的销售绩效和市场占有率，增加企业的利润和市场份额。</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营销管理的重要性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营销管理的起源</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营销管理的起源可以追溯到20世纪初的美国，当时随着生产能力的提高和市场需求的增长，企业开始重视市场需求和消费者行为的研究。</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营销管理的发展历程</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随着市场环境的变化和企业竞争的加剧，营销管理经历了从产品导向、销售导向到市场导向的演变，并逐渐形成了系统的营销管理理论和实践体系。</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营销管理的未来趋势</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随着数字化时代的到来和消费者行为的变化，营销管理将更加注重数字化营销、数据分析和个性化服务，同时更加注重与消费者互动和建立长期关系。</a:t>
            </a:r>
          </a:p>
        </p:txBody>
      </p:sp>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营销管理的历史与发展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营销策略与实践</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根据消费者需求、购买行为和偏好等因素，将市场划分为若干个具有共同特征的子市场。</a:t>
            </a:r>
          </a:p>
        </p:txBody>
      </p:sp>
      <p:pic>
        <p:nvPicPr>
          <p:cNvPr id="4" name="Picture 4"/>
          <p:cNvPicPr>
            <a:picLocks noChangeAspect="1"/>
          </p:cNvPicPr>
          <p:nvPr/>
        </p:nvPicPr>
        <p:blipFill>
          <a:blip r:embed="rId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2500" r="12500"/>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市场细分</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评估各细分市场的吸引力，选择适合企业战略目标和资源优势的目标市场。</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目标市场选择</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根据目标市场的竞争态势和自身优势，确定企业在目标市场中的独特位置。</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市场定位</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市场细分与定位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不断研发新产品，满足消费者需求和创造竞争优势。</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产品创新</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根据市场需求和产品特点，合理配置产品线，提高整体盈利能力。</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产品组合</a:t>
            </a:r>
          </a:p>
        </p:txBody>
      </p:sp>
      <p:pic>
        <p:nvPicPr>
          <p:cNvPr id="10" name="Picture 10"/>
          <p:cNvPicPr>
            <a:picLocks noChangeAspect="1"/>
          </p:cNvPicPr>
          <p:nvPr/>
        </p:nvPicPr>
        <p:blipFill>
          <a:blip r:embed="rId3"/>
          <a:srcRect l="21875" r="218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1333" r="11333"/>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针对不同生命周期阶段的产品采取相应的营销策略，提高市场占有率。</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产品生命周期管理</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产品策略</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5462" r="5462"/>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19" b="26319"/>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定价策略</a:t>
            </a:r>
          </a:p>
        </p:txBody>
      </p:sp>
      <p:sp>
        <p:nvSpPr>
          <p:cNvPr id="29" name="TextBox 29"/>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成本导向定价</a:t>
            </a:r>
          </a:p>
        </p:txBody>
      </p:sp>
      <p:sp>
        <p:nvSpPr>
          <p:cNvPr id="30" name="TextBox 30"/>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根据产品成本和预期利润制定价格，保证企业盈利。</a:t>
            </a:r>
          </a:p>
        </p:txBody>
      </p:sp>
      <p:sp>
        <p:nvSpPr>
          <p:cNvPr id="31" name="TextBox 31"/>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竞争导向定价</a:t>
            </a:r>
          </a:p>
        </p:txBody>
      </p:sp>
      <p:sp>
        <p:nvSpPr>
          <p:cNvPr id="32" name="TextBox 3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根据市场竞争对手的价格水平制定价格，保持竞争优势。</a:t>
            </a:r>
          </a:p>
        </p:txBody>
      </p:sp>
      <p:sp>
        <p:nvSpPr>
          <p:cNvPr id="33" name="TextBox 33"/>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价值导向定价</a:t>
            </a:r>
          </a:p>
        </p:txBody>
      </p:sp>
      <p:sp>
        <p:nvSpPr>
          <p:cNvPr id="34" name="TextBox 3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根据消费者对产品价值的认知制定价格，提高消费者满意度。</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间接分销</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借助经销商、代理商等中间商将产品销售给消费者。</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直接分销</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通过企业自建的销售渠道直接将产品送达消费者手中。</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分销渠道选择</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根据产品特点、市场需求和竞争状况选择合适的分销渠道。</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2500" r="12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8125" r="8125"/>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分销策略</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通过各种媒体广告宣传产品特点和优势，提高消费者认知度。</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广告宣传</a:t>
            </a:r>
          </a:p>
        </p:txBody>
      </p:sp>
      <p:pic>
        <p:nvPicPr>
          <p:cNvPr id="5" name="Picture 5"/>
          <p:cNvPicPr>
            <a:picLocks noChangeAspect="1"/>
          </p:cNvPicPr>
          <p:nvPr/>
        </p:nvPicPr>
        <p:blipFill>
          <a:blip r:embed="rId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采用折扣、赠品等手段刺激消费者购买欲望，增加销量。</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销售促进</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通过公关活动树立企业形象，提高品牌知名度和美誉度。</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公关活动</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促销策略</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营销组合与实践</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schemeClr>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0308" y="489630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12500" y="3227524"/>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12500"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11716" y="4884110"/>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11716" y="321533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11716"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596603" y="1405020"/>
            <a:ext cx="460057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solidFill>
                <a:latin typeface="Microsoft Yahei"/>
                <a:ea typeface="Microsoft Yahei"/>
                <a:cs typeface="Microsoft Yahei"/>
              </a:rPr>
              <a:t>营销组合定义</a:t>
            </a:r>
          </a:p>
        </p:txBody>
      </p:sp>
      <p:sp>
        <p:nvSpPr>
          <p:cNvPr id="9" name="TextBox 9"/>
          <p:cNvSpPr txBox="1"/>
          <p:nvPr/>
        </p:nvSpPr>
        <p:spPr>
          <a:xfrm>
            <a:off x="1596603" y="1890788"/>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营销组合是企业在市场营销过程中，根据目标市场的需求和企业的营销战略，灵活运用可控因素的组合，以实现企业营销目标的营销手段的组合。</a:t>
            </a:r>
          </a:p>
        </p:txBody>
      </p:sp>
      <p:sp>
        <p:nvSpPr>
          <p:cNvPr id="10" name="TextBox 10"/>
          <p:cNvSpPr txBox="1"/>
          <p:nvPr/>
        </p:nvSpPr>
        <p:spPr>
          <a:xfrm>
            <a:off x="7246698" y="1405020"/>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solidFill>
                <a:latin typeface="Microsoft Yahei"/>
                <a:ea typeface="Microsoft Yahei"/>
                <a:cs typeface="Microsoft Yahei"/>
              </a:rPr>
              <a:t>价格要素</a:t>
            </a:r>
          </a:p>
        </p:txBody>
      </p:sp>
      <p:sp>
        <p:nvSpPr>
          <p:cNvPr id="11" name="TextBox 11"/>
          <p:cNvSpPr txBox="1"/>
          <p:nvPr/>
        </p:nvSpPr>
        <p:spPr>
          <a:xfrm>
            <a:off x="7246698" y="1866404"/>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价格要素是指企业根据市场需求和竞争状况所制定的商品或服务的价格策略。</a:t>
            </a:r>
          </a:p>
        </p:txBody>
      </p:sp>
      <p:sp>
        <p:nvSpPr>
          <p:cNvPr id="12" name="TextBox 12"/>
          <p:cNvSpPr txBox="1"/>
          <p:nvPr/>
        </p:nvSpPr>
        <p:spPr>
          <a:xfrm>
            <a:off x="1596603" y="3037215"/>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solidFill>
                <a:latin typeface="Microsoft Yahei"/>
                <a:ea typeface="Microsoft Yahei"/>
                <a:cs typeface="Microsoft Yahei"/>
              </a:rPr>
              <a:t>营销组合构成</a:t>
            </a:r>
          </a:p>
        </p:txBody>
      </p:sp>
      <p:sp>
        <p:nvSpPr>
          <p:cNvPr id="13" name="TextBox 13"/>
          <p:cNvSpPr txBox="1"/>
          <p:nvPr/>
        </p:nvSpPr>
        <p:spPr>
          <a:xfrm>
            <a:off x="1596603" y="3547367"/>
            <a:ext cx="44196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营销组合通常包括产品、价格、渠道、促销四个基本要素，也被称为4P组合。</a:t>
            </a:r>
          </a:p>
        </p:txBody>
      </p:sp>
      <p:sp>
        <p:nvSpPr>
          <p:cNvPr id="14" name="TextBox 14"/>
          <p:cNvSpPr txBox="1"/>
          <p:nvPr/>
        </p:nvSpPr>
        <p:spPr>
          <a:xfrm>
            <a:off x="7246698" y="3037215"/>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solidFill>
                <a:latin typeface="Microsoft Yahei"/>
                <a:ea typeface="Microsoft Yahei"/>
                <a:cs typeface="Microsoft Yahei"/>
              </a:rPr>
              <a:t>渠道要素</a:t>
            </a:r>
          </a:p>
        </p:txBody>
      </p:sp>
      <p:sp>
        <p:nvSpPr>
          <p:cNvPr id="15" name="TextBox 15"/>
          <p:cNvSpPr txBox="1"/>
          <p:nvPr/>
        </p:nvSpPr>
        <p:spPr>
          <a:xfrm>
            <a:off x="7246698" y="3547367"/>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渠道要素是指企业选择何种方式将商品或服务传递给消费者，包括销售渠道、仓储和物流等。</a:t>
            </a:r>
          </a:p>
        </p:txBody>
      </p:sp>
      <p:sp>
        <p:nvSpPr>
          <p:cNvPr id="16" name="TextBox 16"/>
          <p:cNvSpPr txBox="1"/>
          <p:nvPr/>
        </p:nvSpPr>
        <p:spPr>
          <a:xfrm>
            <a:off x="1596603" y="4632977"/>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solidFill>
                <a:latin typeface="Microsoft Yahei"/>
                <a:ea typeface="Microsoft Yahei"/>
                <a:cs typeface="Microsoft Yahei"/>
              </a:rPr>
              <a:t>产品要素</a:t>
            </a:r>
          </a:p>
        </p:txBody>
      </p:sp>
      <p:sp>
        <p:nvSpPr>
          <p:cNvPr id="17" name="TextBox 17"/>
          <p:cNvSpPr txBox="1"/>
          <p:nvPr/>
        </p:nvSpPr>
        <p:spPr>
          <a:xfrm>
            <a:off x="1596603" y="5155321"/>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产品要素是指企业提供给市场的商品或服务，包括质量、功能、款式、品牌等。</a:t>
            </a:r>
          </a:p>
        </p:txBody>
      </p:sp>
      <p:sp>
        <p:nvSpPr>
          <p:cNvPr id="18" name="TextBox 18"/>
          <p:cNvSpPr txBox="1"/>
          <p:nvPr/>
        </p:nvSpPr>
        <p:spPr>
          <a:xfrm>
            <a:off x="7246698" y="4632977"/>
            <a:ext cx="473392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促销要素</a:t>
            </a:r>
          </a:p>
        </p:txBody>
      </p:sp>
      <p:sp>
        <p:nvSpPr>
          <p:cNvPr id="19" name="TextBox 19"/>
          <p:cNvSpPr txBox="1"/>
          <p:nvPr/>
        </p:nvSpPr>
        <p:spPr>
          <a:xfrm>
            <a:off x="7246698" y="5155321"/>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促销要素是指企业为促进销售而采取的各种短期营销措施，包括广告、促销活动、人员推销等。</a:t>
            </a:r>
          </a:p>
        </p:txBody>
      </p:sp>
      <p:sp>
        <p:nvSpPr>
          <p:cNvPr id="20" name="Freeform 20"/>
          <p:cNvSpPr/>
          <p:nvPr/>
        </p:nvSpPr>
        <p:spPr>
          <a:xfrm>
            <a:off x="793456" y="1834061"/>
            <a:ext cx="621407" cy="621407"/>
          </a:xfrm>
          <a:custGeom>
            <a:rect l="l" t="t" r="r" b="b"/>
            <a:pathLst>
              <a:path w="304800" h="304800">
                <a:moveTo>
                  <a:pt x="247650" y="219075"/>
                </a:moveTo>
                <a:lnTo>
                  <a:pt x="228600" y="219075"/>
                </a:lnTo>
                <a:lnTo>
                  <a:pt x="228600" y="200025"/>
                </a:lnTo>
                <a:lnTo>
                  <a:pt x="238125" y="200025"/>
                </a:lnTo>
                <a:lnTo>
                  <a:pt x="238125" y="180975"/>
                </a:lnTo>
                <a:lnTo>
                  <a:pt x="57150" y="180975"/>
                </a:lnTo>
                <a:lnTo>
                  <a:pt x="57150" y="200025"/>
                </a:lnTo>
                <a:lnTo>
                  <a:pt x="66675" y="200025"/>
                </a:lnTo>
                <a:lnTo>
                  <a:pt x="66675" y="219075"/>
                </a:lnTo>
                <a:lnTo>
                  <a:pt x="47625" y="219075"/>
                </a:lnTo>
                <a:cubicBezTo>
                  <a:pt x="42367" y="219075"/>
                  <a:pt x="38100" y="214808"/>
                  <a:pt x="38100" y="209550"/>
                </a:cubicBezTo>
                <a:lnTo>
                  <a:pt x="38100" y="114300"/>
                </a:lnTo>
                <a:cubicBezTo>
                  <a:pt x="38100" y="105089"/>
                  <a:pt x="76200" y="95250"/>
                  <a:pt x="142875" y="95250"/>
                </a:cubicBezTo>
                <a:cubicBezTo>
                  <a:pt x="146409" y="95250"/>
                  <a:pt x="149533" y="95250"/>
                  <a:pt x="152400" y="95250"/>
                </a:cubicBezTo>
                <a:cubicBezTo>
                  <a:pt x="218484" y="95250"/>
                  <a:pt x="257175" y="104870"/>
                  <a:pt x="257175" y="114300"/>
                </a:cubicBezTo>
                <a:lnTo>
                  <a:pt x="257175" y="209550"/>
                </a:lnTo>
                <a:cubicBezTo>
                  <a:pt x="257175" y="214808"/>
                  <a:pt x="252917" y="219075"/>
                  <a:pt x="247650" y="219075"/>
                </a:cubicBezTo>
                <a:close/>
                <a:moveTo>
                  <a:pt x="223838" y="123825"/>
                </a:moveTo>
                <a:cubicBezTo>
                  <a:pt x="215951" y="123825"/>
                  <a:pt x="209550" y="130226"/>
                  <a:pt x="209550" y="138113"/>
                </a:cubicBezTo>
                <a:cubicBezTo>
                  <a:pt x="209550" y="145999"/>
                  <a:pt x="215951" y="152400"/>
                  <a:pt x="223838" y="152400"/>
                </a:cubicBezTo>
                <a:cubicBezTo>
                  <a:pt x="231724" y="152400"/>
                  <a:pt x="238125" y="145999"/>
                  <a:pt x="238125" y="138113"/>
                </a:cubicBezTo>
                <a:cubicBezTo>
                  <a:pt x="238125" y="130226"/>
                  <a:pt x="231724" y="123825"/>
                  <a:pt x="223838" y="123825"/>
                </a:cubicBezTo>
                <a:close/>
                <a:moveTo>
                  <a:pt x="76200" y="38100"/>
                </a:moveTo>
                <a:cubicBezTo>
                  <a:pt x="76200" y="32833"/>
                  <a:pt x="80467" y="28575"/>
                  <a:pt x="85725" y="28575"/>
                </a:cubicBezTo>
                <a:lnTo>
                  <a:pt x="209550" y="28575"/>
                </a:lnTo>
                <a:cubicBezTo>
                  <a:pt x="214817" y="28575"/>
                  <a:pt x="219075" y="32833"/>
                  <a:pt x="219075" y="38100"/>
                </a:cubicBezTo>
                <a:lnTo>
                  <a:pt x="219075" y="85725"/>
                </a:lnTo>
                <a:lnTo>
                  <a:pt x="76200" y="85725"/>
                </a:lnTo>
                <a:lnTo>
                  <a:pt x="76200" y="38100"/>
                </a:lnTo>
                <a:close/>
                <a:moveTo>
                  <a:pt x="219075" y="276225"/>
                </a:moveTo>
                <a:cubicBezTo>
                  <a:pt x="219075" y="281483"/>
                  <a:pt x="214817" y="285750"/>
                  <a:pt x="209550" y="285750"/>
                </a:cubicBezTo>
                <a:lnTo>
                  <a:pt x="85725" y="285750"/>
                </a:lnTo>
                <a:cubicBezTo>
                  <a:pt x="80467" y="285750"/>
                  <a:pt x="76200" y="281483"/>
                  <a:pt x="76200" y="276225"/>
                </a:cubicBezTo>
                <a:lnTo>
                  <a:pt x="76200" y="190500"/>
                </a:lnTo>
                <a:lnTo>
                  <a:pt x="219075" y="190500"/>
                </a:lnTo>
                <a:lnTo>
                  <a:pt x="219075" y="276225"/>
                </a:lnTo>
                <a:close/>
                <a:moveTo>
                  <a:pt x="200025" y="200025"/>
                </a:moveTo>
                <a:lnTo>
                  <a:pt x="95250" y="200025"/>
                </a:lnTo>
                <a:lnTo>
                  <a:pt x="95250" y="209550"/>
                </a:lnTo>
                <a:lnTo>
                  <a:pt x="200025" y="209550"/>
                </a:lnTo>
                <a:lnTo>
                  <a:pt x="200025" y="200025"/>
                </a:lnTo>
                <a:close/>
                <a:moveTo>
                  <a:pt x="200025" y="219075"/>
                </a:moveTo>
                <a:lnTo>
                  <a:pt x="95250" y="219075"/>
                </a:lnTo>
                <a:lnTo>
                  <a:pt x="95250" y="228600"/>
                </a:lnTo>
                <a:lnTo>
                  <a:pt x="200025" y="228600"/>
                </a:lnTo>
                <a:lnTo>
                  <a:pt x="200025" y="219075"/>
                </a:lnTo>
                <a:close/>
                <a:moveTo>
                  <a:pt x="200025" y="238125"/>
                </a:moveTo>
                <a:lnTo>
                  <a:pt x="95250" y="238125"/>
                </a:lnTo>
                <a:lnTo>
                  <a:pt x="95250" y="247650"/>
                </a:lnTo>
                <a:lnTo>
                  <a:pt x="200025" y="247650"/>
                </a:lnTo>
                <a:lnTo>
                  <a:pt x="200025" y="238125"/>
                </a:lnTo>
                <a:close/>
                <a:moveTo>
                  <a:pt x="200025" y="257175"/>
                </a:moveTo>
                <a:lnTo>
                  <a:pt x="95250" y="257175"/>
                </a:lnTo>
                <a:lnTo>
                  <a:pt x="95250" y="266700"/>
                </a:lnTo>
                <a:lnTo>
                  <a:pt x="200025" y="266700"/>
                </a:lnTo>
                <a:lnTo>
                  <a:pt x="200025" y="25717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64902" y="1916915"/>
            <a:ext cx="455698" cy="455698"/>
          </a:xfrm>
          <a:custGeom>
            <a:rect l="l" t="t" r="r" b="b"/>
            <a:pathLst>
              <a:path w="304800" h="304800">
                <a:moveTo>
                  <a:pt x="76200" y="57150"/>
                </a:moveTo>
                <a:lnTo>
                  <a:pt x="38100" y="19050"/>
                </a:lnTo>
                <a:lnTo>
                  <a:pt x="19050" y="19050"/>
                </a:lnTo>
                <a:lnTo>
                  <a:pt x="19050" y="38100"/>
                </a:lnTo>
                <a:lnTo>
                  <a:pt x="57150" y="76200"/>
                </a:lnTo>
                <a:close/>
                <a:moveTo>
                  <a:pt x="95250" y="0"/>
                </a:moveTo>
                <a:lnTo>
                  <a:pt x="114300" y="0"/>
                </a:lnTo>
                <a:lnTo>
                  <a:pt x="114300" y="38100"/>
                </a:lnTo>
                <a:lnTo>
                  <a:pt x="95250" y="38100"/>
                </a:lnTo>
                <a:close/>
                <a:moveTo>
                  <a:pt x="171450" y="95250"/>
                </a:moveTo>
                <a:lnTo>
                  <a:pt x="209550" y="95250"/>
                </a:lnTo>
                <a:lnTo>
                  <a:pt x="209550" y="114300"/>
                </a:lnTo>
                <a:lnTo>
                  <a:pt x="171450" y="114300"/>
                </a:lnTo>
                <a:close/>
                <a:moveTo>
                  <a:pt x="190500" y="38100"/>
                </a:moveTo>
                <a:lnTo>
                  <a:pt x="190500" y="19050"/>
                </a:lnTo>
                <a:lnTo>
                  <a:pt x="171450" y="19050"/>
                </a:lnTo>
                <a:lnTo>
                  <a:pt x="133350" y="57150"/>
                </a:lnTo>
                <a:lnTo>
                  <a:pt x="152400" y="76200"/>
                </a:lnTo>
                <a:close/>
                <a:moveTo>
                  <a:pt x="0" y="95250"/>
                </a:moveTo>
                <a:lnTo>
                  <a:pt x="38100" y="95250"/>
                </a:lnTo>
                <a:lnTo>
                  <a:pt x="38100" y="114300"/>
                </a:lnTo>
                <a:lnTo>
                  <a:pt x="0" y="114300"/>
                </a:lnTo>
                <a:close/>
                <a:moveTo>
                  <a:pt x="95250" y="171450"/>
                </a:moveTo>
                <a:lnTo>
                  <a:pt x="114300" y="171450"/>
                </a:lnTo>
                <a:lnTo>
                  <a:pt x="114300" y="209550"/>
                </a:lnTo>
                <a:lnTo>
                  <a:pt x="95250" y="209550"/>
                </a:lnTo>
                <a:close/>
                <a:moveTo>
                  <a:pt x="19050" y="171450"/>
                </a:moveTo>
                <a:lnTo>
                  <a:pt x="19050" y="190500"/>
                </a:lnTo>
                <a:lnTo>
                  <a:pt x="38100" y="190500"/>
                </a:lnTo>
                <a:lnTo>
                  <a:pt x="76200" y="152400"/>
                </a:lnTo>
                <a:lnTo>
                  <a:pt x="57150" y="133350"/>
                </a:lnTo>
                <a:close/>
                <a:moveTo>
                  <a:pt x="300638" y="262538"/>
                </a:moveTo>
                <a:lnTo>
                  <a:pt x="111290" y="73190"/>
                </a:lnTo>
                <a:cubicBezTo>
                  <a:pt x="105737" y="67637"/>
                  <a:pt x="96641" y="67637"/>
                  <a:pt x="91088" y="73190"/>
                </a:cubicBezTo>
                <a:lnTo>
                  <a:pt x="73190" y="91088"/>
                </a:lnTo>
                <a:cubicBezTo>
                  <a:pt x="67637" y="96641"/>
                  <a:pt x="67637" y="105737"/>
                  <a:pt x="73190" y="111290"/>
                </a:cubicBezTo>
                <a:lnTo>
                  <a:pt x="262538" y="300638"/>
                </a:lnTo>
                <a:cubicBezTo>
                  <a:pt x="268091" y="306191"/>
                  <a:pt x="277187" y="306191"/>
                  <a:pt x="282740" y="300638"/>
                </a:cubicBezTo>
                <a:lnTo>
                  <a:pt x="300638" y="282740"/>
                </a:lnTo>
                <a:cubicBezTo>
                  <a:pt x="306191" y="277187"/>
                  <a:pt x="306191" y="268091"/>
                  <a:pt x="300638" y="262538"/>
                </a:cubicBezTo>
                <a:close/>
                <a:moveTo>
                  <a:pt x="142875" y="161925"/>
                </a:moveTo>
                <a:lnTo>
                  <a:pt x="85725" y="104775"/>
                </a:lnTo>
                <a:lnTo>
                  <a:pt x="104775" y="85725"/>
                </a:lnTo>
                <a:lnTo>
                  <a:pt x="161925" y="142875"/>
                </a:lnTo>
                <a:lnTo>
                  <a:pt x="142875" y="16192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551100" y="3478315"/>
            <a:ext cx="483304" cy="483304"/>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530380" y="5087413"/>
            <a:ext cx="524743" cy="5538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829809" y="3450697"/>
            <a:ext cx="548701" cy="538540"/>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660484" y="4984613"/>
            <a:ext cx="883778" cy="759497"/>
          </a:xfrm>
          <a:custGeom>
            <a:rect l="l" t="t" r="r" b="b"/>
            <a:pathLst>
              <a:path w="304800" h="304800">
                <a:moveTo>
                  <a:pt x="147838" y="37243"/>
                </a:moveTo>
                <a:cubicBezTo>
                  <a:pt x="155724" y="37243"/>
                  <a:pt x="162125" y="43644"/>
                  <a:pt x="162125" y="51530"/>
                </a:cubicBezTo>
                <a:lnTo>
                  <a:pt x="162125" y="125349"/>
                </a:lnTo>
                <a:lnTo>
                  <a:pt x="257375" y="184880"/>
                </a:lnTo>
                <a:lnTo>
                  <a:pt x="257375" y="210483"/>
                </a:lnTo>
                <a:lnTo>
                  <a:pt x="162125" y="178337"/>
                </a:lnTo>
                <a:lnTo>
                  <a:pt x="162125" y="228343"/>
                </a:lnTo>
                <a:lnTo>
                  <a:pt x="181547" y="247669"/>
                </a:lnTo>
                <a:lnTo>
                  <a:pt x="181537" y="267519"/>
                </a:lnTo>
                <a:lnTo>
                  <a:pt x="147838" y="256318"/>
                </a:lnTo>
                <a:lnTo>
                  <a:pt x="114624" y="267557"/>
                </a:lnTo>
                <a:lnTo>
                  <a:pt x="114767" y="246707"/>
                </a:lnTo>
                <a:lnTo>
                  <a:pt x="132959" y="228943"/>
                </a:lnTo>
                <a:lnTo>
                  <a:pt x="133121" y="178346"/>
                </a:lnTo>
                <a:lnTo>
                  <a:pt x="37900" y="211074"/>
                </a:lnTo>
                <a:lnTo>
                  <a:pt x="38100" y="184880"/>
                </a:lnTo>
                <a:lnTo>
                  <a:pt x="133417" y="124749"/>
                </a:lnTo>
                <a:lnTo>
                  <a:pt x="133569" y="51521"/>
                </a:lnTo>
                <a:cubicBezTo>
                  <a:pt x="133550" y="43644"/>
                  <a:pt x="139951" y="37243"/>
                  <a:pt x="147838" y="3724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营销组合的定义与构成</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https://d.book118.com/105334342300011110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96</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2024-09-16T04:21:38.541</cp:lastPrinted>
  <dcterms:created xsi:type="dcterms:W3CDTF">2024-09-15T20:21:38Z</dcterms:created>
  <dcterms:modified xsi:type="dcterms:W3CDTF">2024-09-15T20:21:40Z</dcterms:modified>
</cp:coreProperties>
</file>