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12FF7-DE10-4C4B-8392-7CCA61937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F80E2-A868-41CC-9EE2-DCE82B2BA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AB80B-FD79-4586-A25E-F2D224EE4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CDAABE-05F2-4DFA-A044-D914E0767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D83CA6-FD93-4934-B7FE-87C71390C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DFBDB7-D707-491F-AC81-AE0D954F1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0F8388-4FCB-4612-8597-FBA8B2744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6A6769-8D56-4A38-B837-115AB81FF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A3FC65-8F40-44E3-AADE-CF2B8534E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E4D5D-BA16-497D-AC10-EE071C1BA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3E733-97B3-4CCC-A065-1BEFB0C22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344130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内科肿瘤笔记护理PPT\n## 1.内科肿瘤概述及分类\n### 1.1内科肿瘤的基本概念与定义\n### 1.2内科肿瘤的发病原因与机制\n### 1.3内科肿瘤的分类与诊断方法\n## 2.内科肿瘤的护理诊断与护理措施\n### 2.1内科肿瘤的护理诊断要点\n### 2.2内科肿瘤的护理措施概述\n### 2.3内科肿瘤的个体化护理方案\n## 3.内科肿瘤患者的心理护理与社会支持\n### 3.1内科肿瘤患者的心理特点与需求\n### 3.2内科肿瘤患者的心理护理策略与方法\n### 3.3内科肿瘤患者的社会支持与康复\n## 4.内科肿瘤患者的疼痛管理\n### 4.1内科肿瘤患者疼痛的特点与评估\n### 4.2内科肿瘤患者的疼痛管理原则与方法\n### 4.3内科肿瘤患者疼痛管理的效果评估与调整\n## 5.内科肿瘤患者的营养支持与并发症预防\n### 5.1内科肿瘤患者的营养需求与评估\n### 5.2内科肿瘤患者的营养支持策略与方法\n### 5.3内科肿瘤患者并发症的预防与护理\n## 6.内科肿瘤患者的健康教育与健康促进\n### 6.1内科肿瘤患者健康教育的内容与方法\n### 6.2内科肿瘤患者健康促进的策略与措施\n### 6.3内科肿瘤患者健康教育的效果评估与持续改进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内科肿瘤笔记护理PPT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内科肿瘤概述及分类</a:t>
            </a:r>
            <a:endParaRPr/>
          </a:p>
        </p:txBody>
      </p:sp>
      <p:sp>
        <p:nvSpPr>
          <p:cNvPr id="11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04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内科肿瘤是指发生在内脏器官和内分泌系统的肿瘤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内脏器官包括肺、肝、胆、脾、胃、肠、胰腺等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内分泌系统包括甲状腺、肾上腺等</a:t>
                </a:r>
                <a:endParaRPr/>
              </a:p>
            </p:txBody>
          </p:sp>
        </p:grpSp>
        <p:grpSp>
          <p:nvGrpSpPr>
            <p:cNvPr id="20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肿瘤是指细胞异常增殖形成的新生物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良性肿瘤细胞增殖速度较慢，边界清晰，不易转移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恶性肿瘤细胞增殖速度快，边界不清晰，容易转移</a:t>
                </a:r>
                <a:endParaRPr/>
              </a:p>
            </p:txBody>
          </p:sp>
        </p:grpSp>
        <p:grpSp>
          <p:nvGrpSpPr>
            <p:cNvPr id="210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内科肿瘤可分为良性肿瘤和恶性肿瘤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良性肿瘤一般预后较好，治疗方法包括手术、观察等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恶性肿瘤预后较差，治疗方法包括手术、化疗、放疗等</a:t>
                </a:r>
                <a:endParaRPr/>
              </a:p>
            </p:txBody>
          </p: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内科肿瘤的基本概念与定义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内科肿瘤的发病原因尚不完全明确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遗传因素：部分肿瘤与遗传有关，如家族性乳腺癌、遗传性结肠癌等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环境因素：长期接触致癌物质，如吸烟、饮酒、空气污染等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免疫因素：免疫系统功能低下，易发生肿瘤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肿瘤的发生机制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基因突变：正常细胞基因发生突变，导致细胞异常增殖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肿瘤微环境：肿瘤细胞周围的环境有利于肿瘤生长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肿瘤血管生成：肿瘤细胞诱导新生血管，为肿瘤提供营养和氧气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内科肿瘤的发病原因与机制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内科肿瘤的分类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根据组织来源分类：如肺癌、肝癌、胃癌等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根据肿瘤性质分类：如良性肿瘤、恶性肿瘤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内科肿瘤的诊断方法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影像学检查：如X线、CT、MRI等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实验室检查：如肿瘤标志物、病理检查等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内镜检查：如胃镜、肠镜等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手术探查：对于影像学检查无法确诊的肿瘤，可行手术探查确诊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内科肿瘤的分类与诊断方法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内科肿瘤的护理诊断与护理措施</a:t>
            </a:r>
            <a:endParaRPr/>
          </a:p>
        </p:txBody>
      </p:sp>
      <p:sp>
        <p:nvSpPr>
          <p:cNvPr id="25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255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疼痛：与肿瘤侵犯周围组织、压迫神经有关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7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营养不良：与肿瘤消耗能量、患者消化功能减退有关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9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焦虑：与疾病预后、治疗费用等因素有关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61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抑郁：与患者心理承受能力、生活质量下降有关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63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2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潜在并发症：如出血、感染、肺栓塞等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内科肿瘤的护理诊断要点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内科肿瘤的护理措施概述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5" y="1262089"/>
            <a:ext cx="10790199" cy="5528606"/>
            <a:chOff x="660395" y="1262089"/>
            <a:chExt cx="10790199" cy="5528606"/>
          </a:xfrm>
        </p:grpSpPr>
        <p:grpSp>
          <p:nvGrpSpPr>
            <p:cNvPr id="269" name="Group 19"/>
            <p:cNvGrpSpPr/>
            <p:nvPr/>
          </p:nvGrpSpPr>
          <p:grpSpPr>
            <a:xfrm>
              <a:off x="660395" y="1262089"/>
              <a:ext cx="10790199" cy="1044000"/>
              <a:chOff x="660395" y="1262089"/>
              <a:chExt cx="10790199" cy="104400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一般护理：包括密切观察病情、保持环境整洁、遵医嘱用药等</a:t>
                </a:r>
                <a:endParaRPr/>
              </a:p>
            </p:txBody>
          </p:sp>
          <p:cxnSp>
            <p:nvCxnSpPr>
              <p:cNvPr id="273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74" name="Group 18"/>
            <p:cNvGrpSpPr/>
            <p:nvPr/>
          </p:nvGrpSpPr>
          <p:grpSpPr>
            <a:xfrm>
              <a:off x="660395" y="2380713"/>
              <a:ext cx="10790199" cy="1052575"/>
              <a:chOff x="660395" y="2380713"/>
              <a:chExt cx="10790199" cy="1052575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77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疼痛护理：根据疼痛评分采取相应的止痛措施，如药物止痛、物理止痛等</a:t>
                </a:r>
                <a:endParaRPr/>
              </a:p>
            </p:txBody>
          </p:sp>
        </p:grpSp>
        <p:grpSp>
          <p:nvGrpSpPr>
            <p:cNvPr id="279" name="Group 17"/>
            <p:cNvGrpSpPr/>
            <p:nvPr/>
          </p:nvGrpSpPr>
          <p:grpSpPr>
            <a:xfrm>
              <a:off x="660395" y="3499337"/>
              <a:ext cx="10790199" cy="1044000"/>
              <a:chOff x="660395" y="3499337"/>
              <a:chExt cx="10790199" cy="104400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82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营养支持：根据患者营养状况制定合理的饮食计划，给予高蛋白、高维生素、低脂肪的食物</a:t>
                </a:r>
                <a:endParaRPr/>
              </a:p>
            </p:txBody>
          </p:sp>
        </p:grpSp>
        <p:grpSp>
          <p:nvGrpSpPr>
            <p:cNvPr id="284" name="Group 16"/>
            <p:cNvGrpSpPr/>
            <p:nvPr/>
          </p:nvGrpSpPr>
          <p:grpSpPr>
            <a:xfrm>
              <a:off x="660395" y="4617961"/>
              <a:ext cx="10790199" cy="1047757"/>
              <a:chOff x="660395" y="4617961"/>
              <a:chExt cx="10790199" cy="1047757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87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心理护理：与患者建立良好的沟通，提供心理支持，如心理咨询、心理疏导等</a:t>
                </a:r>
                <a:endParaRPr/>
              </a:p>
            </p:txBody>
          </p:sp>
        </p:grpSp>
        <p:grpSp>
          <p:nvGrpSpPr>
            <p:cNvPr id="289" name="Group 15"/>
            <p:cNvGrpSpPr/>
            <p:nvPr/>
          </p:nvGrpSpPr>
          <p:grpSpPr>
            <a:xfrm>
              <a:off x="660395" y="5736583"/>
              <a:ext cx="10790199" cy="1054112"/>
              <a:chOff x="660395" y="5736583"/>
              <a:chExt cx="10790199" cy="1054112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660395" y="5736583"/>
                <a:ext cx="10790199" cy="1044000"/>
              </a:xfrm>
              <a:prstGeom prst="rect">
                <a:avLst/>
              </a:prstGeom>
              <a:solidFill>
                <a:schemeClr val="accent5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/>
              <p:cNvSpPr txBox="1"/>
              <p:nvPr/>
            </p:nvSpPr>
            <p:spPr>
              <a:xfrm>
                <a:off x="815341" y="5766921"/>
                <a:ext cx="787395" cy="101366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0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92" name="直线连接符 8"/>
              <p:cNvCxnSpPr/>
              <p:nvPr/>
            </p:nvCxnSpPr>
            <p:spPr>
              <a:xfrm>
                <a:off x="660395" y="5736583"/>
                <a:ext cx="10790199" cy="0"/>
              </a:xfrm>
              <a:prstGeom prst="line">
                <a:avLst/>
              </a:prstGeom>
              <a:ln w="38100">
                <a:solidFill>
                  <a:schemeClr val="accent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0" y="5766921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并发症预防：密切观察患者生命体征，及时发现并处理潜在并发症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96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97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根据患者病情、年龄、文化背景等因素制定个体化护理方案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8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99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300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针对不同患者的需求，提供个性化的心理护理、营养支持等护理措施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1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302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303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定期评估护理效果，调整护理方案，提高护理质量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4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内科肿瘤的个体化护理方案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内科肿瘤患者的心理护理与社会支持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内科肿瘤患者的心理特点与需求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焦虑、恐惧：担心疾病预后、治疗费用等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抑郁、失落：生活质量下降、社交圈缩小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适应障碍：难以适应疾病带来的身心变化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信息需求：了解疾病相关知识、治疗方案等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情感需求：得到家人、朋友的关心和支持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心理支持：心理疏导、心理咨询等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5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建立良好的沟通渠道，了解患者心理需求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提供心理支持，如心理咨询、心理疏导等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9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鼓励患者参加社会活动，提高生活质量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1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加强家庭支持，提高患者心理承受能力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内科肿瘤患者的心理护理策略与方法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内科肿瘤患者的社会支持与康复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政策支持：如医疗保障制度、医疗救助等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社会团体支持：如癌症康复协会、志愿者组织等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家庭支持：家人的关心、照顾、陪伴等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生活功能康复：如康复训练、生活技能培训等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心理康复：如心理疏导、心理咨询等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职业康复：如职业指导、职业培训等</a:t>
                </a:r>
                <a:endParaRPr/>
              </a:p>
            </p:txBody>
          </p:sp>
          <p:pic>
            <p:nvPicPr>
              <p:cNvPr id="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https://d.book118.com/105344130010011110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内科肿瘤笔记护理PPT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2024-09-15T02:42:20.143</cp:lastPrinted>
  <dcterms:created xsi:type="dcterms:W3CDTF">2024-09-14T18:42:20Z</dcterms:created>
  <dcterms:modified xsi:type="dcterms:W3CDTF">2024-09-14T18:42:22Z</dcterms:modified>
</cp:coreProperties>
</file>