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16D12EA-96B7-4A86-8267-7473C7B521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465A321-74FB-4727-8308-3C75FBF31C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24B4584-B7C9-44A9-8BE3-B2665BC312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ED4E155-A09C-4088-A91B-166827809D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ADC9400-2FE9-41AD-BD6A-29596E5493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DF7E1F4-0296-4839-9FF4-176A18DE97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D222E0C-1497-451C-8B9B-F35E5598D7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9055DD4-7616-456C-B1FA-941B065067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4EBE70C-7160-48C5-B941-30C60F4142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3911A4B-8892-4002-A9BF-C5B71BEAC6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3553FD8-7EE5-4CBA-81FB-7280297561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06023021140010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470139" y="529006"/>
            <a:ext cx="7248525" cy="1657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小儿护理培训课件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5170170" y="171260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467920" y="1030644"/>
            <a:ext cx="3256160" cy="57292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2054178" y="1507605"/>
            <a:ext cx="8083645" cy="5056027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小儿护理基础知识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小儿日常护理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小儿常见疾病护理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小儿意外伤害预防与处理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小儿护理技能实操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990837"/>
            <a:ext cx="7405389" cy="1138956"/>
            <a:chOff x="2393306" y="199083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99083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830878"/>
            <a:ext cx="8888730" cy="15106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5577969"/>
            <a:ext cx="2156600" cy="638034"/>
            <a:chOff x="5017700" y="5577969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5577969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C214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掌握小儿护理的基本知识和技能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提高小儿护理的实践操作能力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培养小儿护理的专业素养和职业道德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培训目标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医护人员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儿科医生、护士、护工等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家长和监护人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通过培训提高对小儿护理的认识和技能，更好地照顾孩子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培训对象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990837"/>
            <a:ext cx="7405389" cy="1138956"/>
            <a:chOff x="2393306" y="199083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99083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830878"/>
            <a:ext cx="8888730" cy="15106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小儿护理基础知识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5577969"/>
            <a:ext cx="2156600" cy="638034"/>
            <a:chOff x="5017700" y="5577969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5577969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C214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1099" b="1109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小儿生理特点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新生儿生理特点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新生儿皮肤薄嫩、免疫力低下，需要特别注意保暖和清洁。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婴儿生理特点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婴儿身体发育迅速，需要注意合理喂养和定期身体检查。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学龄前儿童生理特点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学龄前儿童身体机能逐渐成熟，需要注意口腔卫生和视力保护。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婴儿心理特点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婴儿开始产生自我意识，需要家长耐心引导和关爱。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学龄前儿童心理特点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学龄前儿童好奇心强、创造力萌芽，需要丰富的环境和适当的启发式教育。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新生儿心理特点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新生儿通过听觉和触觉来感知世界，需要安静舒适的环境和亲密的抚触。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小儿心理特点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学龄前儿童营养需求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学龄前儿童需要均衡营养，保证蛋白质、脂肪、碳水化合物、维生素和矿物质的摄入。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新生儿营养需求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新生儿需要母乳喂养，若无法母乳喂养则选择特制的婴儿配方奶。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婴儿营养需求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婴儿需要添加辅食，逐渐引入各种营养丰富的食物。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小儿营养需求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990837"/>
            <a:ext cx="7405389" cy="1138956"/>
            <a:chOff x="2393306" y="199083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99083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830878"/>
            <a:ext cx="8888730" cy="15106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小儿日常护理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5577969"/>
            <a:ext cx="2156600" cy="638034"/>
            <a:chOff x="5017700" y="5577969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5577969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C214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2651" r="22651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母乳是婴儿最理想的食品，含有丰富的营养物质和免疫活性物质，有助于婴儿的生长发育和抗感染。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母乳喂养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如果无法实现母乳喂养，可以使用配方奶作为替代品，但需注意选择适合婴儿年龄的配方奶，并按照说明书正确配制。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人工喂养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随着婴儿的成长，需要在母乳喂养或人工喂养的基础上，逐渐添加辅食，以满足婴儿对营养的需求。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辅食添加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在喂养过程中，要注意保持清洁卫生，奶瓶、奶嘴等器具要经常清洗消毒。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饮食卫生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喂养与饮食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735871" y="4184207"/>
            <a:ext cx="2692926" cy="1017715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flipH="1">
            <a:off x="4749975" y="1385888"/>
            <a:ext cx="1346030" cy="1346030"/>
          </a:xfrm>
          <a:custGeom>
            <a:rect l="l" t="t" r="r" b="b"/>
            <a:pathLst>
              <a:path w="1346030" h="1346030">
                <a:moveTo>
                  <a:pt x="673015" y="0"/>
                </a:moveTo>
                <a:cubicBezTo>
                  <a:pt x="1044712" y="0"/>
                  <a:pt x="1346030" y="301318"/>
                  <a:pt x="1346030" y="673015"/>
                </a:cubicBezTo>
                <a:cubicBezTo>
                  <a:pt x="1346030" y="1044712"/>
                  <a:pt x="1044712" y="1346030"/>
                  <a:pt x="673015" y="1346030"/>
                </a:cubicBezTo>
                <a:lnTo>
                  <a:pt x="669306" y="1345656"/>
                </a:lnTo>
                <a:lnTo>
                  <a:pt x="669306" y="1346030"/>
                </a:lnTo>
                <a:lnTo>
                  <a:pt x="0" y="1346030"/>
                </a:lnTo>
                <a:lnTo>
                  <a:pt x="0" y="1133481"/>
                </a:lnTo>
                <a:lnTo>
                  <a:pt x="194385" y="1133481"/>
                </a:lnTo>
                <a:lnTo>
                  <a:pt x="287636" y="1133481"/>
                </a:lnTo>
                <a:lnTo>
                  <a:pt x="290174" y="1133481"/>
                </a:lnTo>
                <a:lnTo>
                  <a:pt x="652313" y="1133481"/>
                </a:lnTo>
                <a:lnTo>
                  <a:pt x="652313" y="1133225"/>
                </a:lnTo>
                <a:lnTo>
                  <a:pt x="654851" y="1133481"/>
                </a:lnTo>
                <a:cubicBezTo>
                  <a:pt x="909159" y="1133481"/>
                  <a:pt x="1115316" y="927324"/>
                  <a:pt x="1115316" y="673015"/>
                </a:cubicBezTo>
                <a:cubicBezTo>
                  <a:pt x="1115316" y="418706"/>
                  <a:pt x="909159" y="212549"/>
                  <a:pt x="654851" y="212549"/>
                </a:cubicBezTo>
                <a:cubicBezTo>
                  <a:pt x="652114" y="212549"/>
                  <a:pt x="649381" y="212573"/>
                  <a:pt x="646668" y="213374"/>
                </a:cubicBezTo>
                <a:lnTo>
                  <a:pt x="298357" y="213374"/>
                </a:lnTo>
                <a:lnTo>
                  <a:pt x="290174" y="212549"/>
                </a:lnTo>
                <a:cubicBezTo>
                  <a:pt x="287437" y="212549"/>
                  <a:pt x="284704" y="212573"/>
                  <a:pt x="281991" y="213374"/>
                </a:cubicBezTo>
                <a:lnTo>
                  <a:pt x="194385" y="213374"/>
                </a:lnTo>
                <a:lnTo>
                  <a:pt x="0" y="213374"/>
                </a:lnTo>
                <a:lnTo>
                  <a:pt x="0" y="1206"/>
                </a:lnTo>
                <a:lnTo>
                  <a:pt x="661055" y="1206"/>
                </a:lnTo>
                <a:cubicBezTo>
                  <a:pt x="665021" y="34"/>
                  <a:pt x="669015" y="0"/>
                  <a:pt x="673015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6096005" y="2522220"/>
            <a:ext cx="1346030" cy="1346030"/>
          </a:xfrm>
          <a:custGeom>
            <a:rect l="l" t="t" r="r" b="b"/>
            <a:pathLst>
              <a:path w="1346030" h="1346030">
                <a:moveTo>
                  <a:pt x="673015" y="0"/>
                </a:moveTo>
                <a:cubicBezTo>
                  <a:pt x="1044712" y="0"/>
                  <a:pt x="1346030" y="301318"/>
                  <a:pt x="1346030" y="673015"/>
                </a:cubicBezTo>
                <a:cubicBezTo>
                  <a:pt x="1346030" y="1044712"/>
                  <a:pt x="1044712" y="1346030"/>
                  <a:pt x="673015" y="1346030"/>
                </a:cubicBezTo>
                <a:lnTo>
                  <a:pt x="669306" y="1345656"/>
                </a:lnTo>
                <a:lnTo>
                  <a:pt x="669306" y="1346030"/>
                </a:lnTo>
                <a:lnTo>
                  <a:pt x="0" y="1346030"/>
                </a:lnTo>
                <a:lnTo>
                  <a:pt x="0" y="1133481"/>
                </a:lnTo>
                <a:lnTo>
                  <a:pt x="194385" y="1133481"/>
                </a:lnTo>
                <a:lnTo>
                  <a:pt x="287636" y="1133481"/>
                </a:lnTo>
                <a:lnTo>
                  <a:pt x="290174" y="1133481"/>
                </a:lnTo>
                <a:lnTo>
                  <a:pt x="652313" y="1133481"/>
                </a:lnTo>
                <a:lnTo>
                  <a:pt x="652313" y="1133225"/>
                </a:lnTo>
                <a:lnTo>
                  <a:pt x="654851" y="1133481"/>
                </a:lnTo>
                <a:cubicBezTo>
                  <a:pt x="909159" y="1133481"/>
                  <a:pt x="1115316" y="927324"/>
                  <a:pt x="1115316" y="673015"/>
                </a:cubicBezTo>
                <a:cubicBezTo>
                  <a:pt x="1115316" y="418706"/>
                  <a:pt x="909159" y="212549"/>
                  <a:pt x="654851" y="212549"/>
                </a:cubicBezTo>
                <a:cubicBezTo>
                  <a:pt x="652114" y="212549"/>
                  <a:pt x="649381" y="212573"/>
                  <a:pt x="646668" y="213374"/>
                </a:cubicBezTo>
                <a:lnTo>
                  <a:pt x="298357" y="213374"/>
                </a:lnTo>
                <a:lnTo>
                  <a:pt x="290174" y="212549"/>
                </a:lnTo>
                <a:cubicBezTo>
                  <a:pt x="287437" y="212549"/>
                  <a:pt x="284704" y="212573"/>
                  <a:pt x="281991" y="213374"/>
                </a:cubicBezTo>
                <a:lnTo>
                  <a:pt x="194385" y="213374"/>
                </a:lnTo>
                <a:lnTo>
                  <a:pt x="0" y="213374"/>
                </a:lnTo>
                <a:lnTo>
                  <a:pt x="0" y="1206"/>
                </a:lnTo>
                <a:lnTo>
                  <a:pt x="661055" y="1206"/>
                </a:lnTo>
                <a:cubicBezTo>
                  <a:pt x="665021" y="34"/>
                  <a:pt x="669015" y="0"/>
                  <a:pt x="673015" y="0"/>
                </a:cubicBez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flipH="1">
            <a:off x="4749975" y="3648265"/>
            <a:ext cx="1346030" cy="1346030"/>
          </a:xfrm>
          <a:custGeom>
            <a:rect l="l" t="t" r="r" b="b"/>
            <a:pathLst>
              <a:path w="1346030" h="1346030">
                <a:moveTo>
                  <a:pt x="673015" y="0"/>
                </a:moveTo>
                <a:cubicBezTo>
                  <a:pt x="1044712" y="0"/>
                  <a:pt x="1346030" y="301318"/>
                  <a:pt x="1346030" y="673015"/>
                </a:cubicBezTo>
                <a:cubicBezTo>
                  <a:pt x="1346030" y="1044712"/>
                  <a:pt x="1044712" y="1346030"/>
                  <a:pt x="673015" y="1346030"/>
                </a:cubicBezTo>
                <a:lnTo>
                  <a:pt x="669306" y="1345656"/>
                </a:lnTo>
                <a:lnTo>
                  <a:pt x="669306" y="1346030"/>
                </a:lnTo>
                <a:lnTo>
                  <a:pt x="0" y="1346030"/>
                </a:lnTo>
                <a:lnTo>
                  <a:pt x="0" y="1133481"/>
                </a:lnTo>
                <a:lnTo>
                  <a:pt x="194385" y="1133481"/>
                </a:lnTo>
                <a:lnTo>
                  <a:pt x="287636" y="1133481"/>
                </a:lnTo>
                <a:lnTo>
                  <a:pt x="290174" y="1133481"/>
                </a:lnTo>
                <a:lnTo>
                  <a:pt x="652313" y="1133481"/>
                </a:lnTo>
                <a:lnTo>
                  <a:pt x="652313" y="1133225"/>
                </a:lnTo>
                <a:lnTo>
                  <a:pt x="654851" y="1133481"/>
                </a:lnTo>
                <a:cubicBezTo>
                  <a:pt x="909159" y="1133481"/>
                  <a:pt x="1115316" y="927324"/>
                  <a:pt x="1115316" y="673015"/>
                </a:cubicBezTo>
                <a:cubicBezTo>
                  <a:pt x="1115316" y="418706"/>
                  <a:pt x="909159" y="212549"/>
                  <a:pt x="654851" y="212549"/>
                </a:cubicBezTo>
                <a:cubicBezTo>
                  <a:pt x="652114" y="212549"/>
                  <a:pt x="649381" y="212573"/>
                  <a:pt x="646668" y="213374"/>
                </a:cubicBezTo>
                <a:lnTo>
                  <a:pt x="298357" y="213374"/>
                </a:lnTo>
                <a:lnTo>
                  <a:pt x="290174" y="212549"/>
                </a:lnTo>
                <a:cubicBezTo>
                  <a:pt x="287437" y="212549"/>
                  <a:pt x="284704" y="212573"/>
                  <a:pt x="281991" y="213374"/>
                </a:cubicBezTo>
                <a:lnTo>
                  <a:pt x="194385" y="213374"/>
                </a:lnTo>
                <a:lnTo>
                  <a:pt x="0" y="213374"/>
                </a:lnTo>
                <a:lnTo>
                  <a:pt x="0" y="1206"/>
                </a:lnTo>
                <a:lnTo>
                  <a:pt x="661055" y="1206"/>
                </a:lnTo>
                <a:cubicBezTo>
                  <a:pt x="665021" y="34"/>
                  <a:pt x="669015" y="0"/>
                  <a:pt x="673015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096005" y="4778693"/>
            <a:ext cx="1346030" cy="1346030"/>
          </a:xfrm>
          <a:custGeom>
            <a:rect l="l" t="t" r="r" b="b"/>
            <a:pathLst>
              <a:path w="1346030" h="1346030">
                <a:moveTo>
                  <a:pt x="673015" y="0"/>
                </a:moveTo>
                <a:cubicBezTo>
                  <a:pt x="1044712" y="0"/>
                  <a:pt x="1346030" y="301318"/>
                  <a:pt x="1346030" y="673015"/>
                </a:cubicBezTo>
                <a:cubicBezTo>
                  <a:pt x="1346030" y="1044712"/>
                  <a:pt x="1044712" y="1346030"/>
                  <a:pt x="673015" y="1346030"/>
                </a:cubicBezTo>
                <a:lnTo>
                  <a:pt x="669306" y="1345656"/>
                </a:lnTo>
                <a:lnTo>
                  <a:pt x="669306" y="1346030"/>
                </a:lnTo>
                <a:lnTo>
                  <a:pt x="0" y="1346030"/>
                </a:lnTo>
                <a:lnTo>
                  <a:pt x="0" y="1133481"/>
                </a:lnTo>
                <a:lnTo>
                  <a:pt x="194385" y="1133481"/>
                </a:lnTo>
                <a:lnTo>
                  <a:pt x="287636" y="1133481"/>
                </a:lnTo>
                <a:lnTo>
                  <a:pt x="290174" y="1133481"/>
                </a:lnTo>
                <a:lnTo>
                  <a:pt x="652313" y="1133481"/>
                </a:lnTo>
                <a:lnTo>
                  <a:pt x="652313" y="1133225"/>
                </a:lnTo>
                <a:lnTo>
                  <a:pt x="654851" y="1133481"/>
                </a:lnTo>
                <a:cubicBezTo>
                  <a:pt x="909159" y="1133481"/>
                  <a:pt x="1115316" y="927324"/>
                  <a:pt x="1115316" y="673015"/>
                </a:cubicBezTo>
                <a:cubicBezTo>
                  <a:pt x="1115316" y="418706"/>
                  <a:pt x="909159" y="212549"/>
                  <a:pt x="654851" y="212549"/>
                </a:cubicBezTo>
                <a:cubicBezTo>
                  <a:pt x="652114" y="212549"/>
                  <a:pt x="649381" y="212573"/>
                  <a:pt x="646668" y="213374"/>
                </a:cubicBezTo>
                <a:lnTo>
                  <a:pt x="298357" y="213374"/>
                </a:lnTo>
                <a:lnTo>
                  <a:pt x="290174" y="212549"/>
                </a:lnTo>
                <a:cubicBezTo>
                  <a:pt x="287437" y="212549"/>
                  <a:pt x="284704" y="212573"/>
                  <a:pt x="281991" y="213374"/>
                </a:cubicBezTo>
                <a:lnTo>
                  <a:pt x="194385" y="213374"/>
                </a:lnTo>
                <a:lnTo>
                  <a:pt x="0" y="213374"/>
                </a:lnTo>
                <a:lnTo>
                  <a:pt x="0" y="1206"/>
                </a:lnTo>
                <a:lnTo>
                  <a:pt x="661055" y="1206"/>
                </a:lnTo>
                <a:cubicBezTo>
                  <a:pt x="665021" y="34"/>
                  <a:pt x="669015" y="0"/>
                  <a:pt x="673015" y="0"/>
                </a:cubicBez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睡眠与作息</a:t>
              </a:r>
            </a:p>
          </p:txBody>
        </p:sp>
      </p:grpSp>
      <p:grpSp>
        <p:nvGrpSpPr>
          <p:cNvPr id="29" name="Group 29"/>
          <p:cNvGrpSpPr/>
          <p:nvPr/>
        </p:nvGrpSpPr>
        <p:grpSpPr>
          <a:xfrm>
            <a:off x="1354979" y="1014104"/>
            <a:ext cx="3394996" cy="490334"/>
            <a:chOff x="1354979" y="1014104"/>
            <a:chExt cx="3394996" cy="490334"/>
          </a:xfrm>
        </p:grpSpPr>
        <p:sp>
          <p:nvSpPr>
            <p:cNvPr id="30" name="TextBox 30"/>
            <p:cNvSpPr txBox="1"/>
            <p:nvPr/>
          </p:nvSpPr>
          <p:spPr>
            <a:xfrm>
              <a:off x="1354979" y="1014104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睡眠时间</a:t>
              </a:r>
            </a:p>
          </p:txBody>
        </p:sp>
      </p:grpSp>
      <p:grpSp>
        <p:nvGrpSpPr>
          <p:cNvPr id="31" name="Group 31"/>
          <p:cNvGrpSpPr/>
          <p:nvPr/>
        </p:nvGrpSpPr>
        <p:grpSpPr>
          <a:xfrm>
            <a:off x="1463704" y="1448856"/>
            <a:ext cx="3286271" cy="1654845"/>
            <a:chOff x="1463704" y="1448856"/>
            <a:chExt cx="3286271" cy="1654845"/>
          </a:xfrm>
        </p:grpSpPr>
        <p:sp>
          <p:nvSpPr>
            <p:cNvPr id="32" name="TextBox 32"/>
            <p:cNvSpPr txBox="1"/>
            <p:nvPr/>
          </p:nvSpPr>
          <p:spPr>
            <a:xfrm>
              <a:off x="1463704" y="1448856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婴儿每天需要足够的睡眠时间来促进生长发育，一般来说，新生儿每天需要睡16-20小时，随着年龄的增长，睡眠时间会逐渐减少。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1354979" y="3648265"/>
            <a:ext cx="3394996" cy="490334"/>
            <a:chOff x="1354979" y="3648265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1354979" y="3648265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睡眠环境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463704" y="4083018"/>
            <a:ext cx="3286271" cy="1654845"/>
            <a:chOff x="1463704" y="4083018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463704" y="4083018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良好的睡眠环境有助于婴儿入睡和保持睡眠质量，室内温度、湿度要适宜，保持安静、黑暗的环境。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7442035" y="1993420"/>
            <a:ext cx="3394996" cy="490334"/>
            <a:chOff x="7442035" y="1993420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7442035" y="1993420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作息规律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7550760" y="2428173"/>
            <a:ext cx="3286271" cy="1654845"/>
            <a:chOff x="7550760" y="2428173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7550760" y="2428173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建立规律的作息时间表有助于培养婴儿良好的睡眠习惯，家长可以根据婴儿的年龄和个体差异制定适合的作息时间表。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496398" y="4406909"/>
            <a:ext cx="3394996" cy="490334"/>
            <a:chOff x="7496398" y="4406909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496398" y="4406909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睡眠姿势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605123" y="4841661"/>
            <a:ext cx="3286271" cy="1654845"/>
            <a:chOff x="7605123" y="4841661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605123" y="4841661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婴儿的睡眠姿势应该安全舒适，家长应该定期检查婴儿的睡眠姿势是否正确，并适时调整。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8237" r="8237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7511" r="17511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婴儿的皮肤娇嫩敏感，需要保持清洁干燥，家长应该每天给婴儿洗澡，并使用温和的洗护用品。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皮肤护理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婴儿的口腔黏膜娇嫩，家长应该经常用温开水擦拭婴儿的牙龈和舌头，以保持口腔卫生。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口腔护理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婴儿的衣物应该选用柔软舒适、无刺激性的材质，并定期清洗消毒。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衣物护理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家庭环境要保持清洁卫生，定期打扫卫生、开窗通风，以减少病菌滋生和传播。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环境卫生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卫生与清洁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https://d.book118.com/106023021140010034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5C0B15"/>
      </a:dk1>
      <a:lt1>
        <a:srgbClr val="FFFCF9"/>
      </a:lt1>
      <a:dk2>
        <a:srgbClr val="000000"/>
      </a:dk2>
      <a:lt2>
        <a:srgbClr val="FFFFFF"/>
      </a:lt2>
      <a:accent1>
        <a:srgbClr val="BA242F"/>
      </a:accent1>
      <a:accent2>
        <a:srgbClr val="C49E6D"/>
      </a:accent2>
      <a:accent3>
        <a:srgbClr val="E71A34"/>
      </a:accent3>
      <a:accent4>
        <a:srgbClr val="E8C496"/>
      </a:accent4>
      <a:accent5>
        <a:srgbClr val="EA6A6A"/>
      </a:accent5>
      <a:accent6>
        <a:srgbClr val="979797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2024-09-03T22:10:26.734</cp:lastPrinted>
  <dcterms:created xsi:type="dcterms:W3CDTF">2024-09-03T14:10:26Z</dcterms:created>
  <dcterms:modified xsi:type="dcterms:W3CDTF">2024-09-03T14:10:28Z</dcterms:modified>
</cp:coreProperties>
</file>