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C6AB2-E07A-407A-A437-8FA577A78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22B94-8A89-4DDC-93DE-D06595F34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487D5-6EAC-41D6-8DFA-459136FFC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2406E-CE70-4B60-8413-5AC9D6C76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F3C32C-7595-41BC-A147-4E008DE79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C50D4C-7C28-4685-A7F9-89EB0C3BC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A5EB31-9A44-47CB-854C-BD03709B0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11793-5083-46BC-A4E8-A1B7657AB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90570-F765-4974-9917-BE5327F9E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5667C-D5DA-44D6-97E9-8F5D03C60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BDEE9-2D52-42BD-961A-AEA98E45C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jpe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  <p:pic>
        <p:nvPicPr>
          <p:cNvPr id="7" name="内容占位符 4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71120" y="-20003"/>
            <a:ext cx="12263120" cy="689800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0203323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2762991" y="1715501"/>
            <a:ext cx="6605296" cy="1581785"/>
          </a:xfrm>
          <a:prstGeom prst="rect">
            <a:avLst/>
          </a:prstGeom>
          <a:noFill/>
          <a:ln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单元综合</a:t>
            </a: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素质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评价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第</a:t>
            </a:r>
            <a:r>
              <a:rPr lang="en-US" altLang="zh-CN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8 </a:t>
            </a: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单元 克和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千克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时间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:60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分钟  满分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:100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分分</a:t>
            </a:r>
            <a:endParaRPr lang="zh-CN" altLang="en-US" sz="2400" b="1" smtClean="0">
              <a:solidFill>
                <a:schemeClr val="tx1">
                  <a:lumMod val="65000"/>
                  <a:lumOff val="3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/>
            <a:endParaRPr lang="zh-CN" altLang="en-US" sz="4000" b="1" spc="600">
              <a:solidFill>
                <a:schemeClr val="accent1">
                  <a:lumMod val="50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38200" y="140836"/>
            <a:ext cx="10515600" cy="1325563"/>
          </a:xfrm>
        </p:spPr>
        <p:txBody>
          <a:bodyPr/>
          <a:lstStyle/>
          <a:p>
            <a:r>
              <a:rPr kumimoji="1" lang="zh-CN" altLang="en-US"/>
              <a:t> </a:t>
            </a:r>
            <a:endParaRPr kumimoji="1" lang="zh-CN" altLang="en-US"/>
          </a:p>
        </p:txBody>
      </p:sp>
      <p:sp>
        <p:nvSpPr>
          <p:cNvPr id="10" name="文本框 1"/>
          <p:cNvSpPr txBox="1">
            <a:spLocks noChangeArrowheads="1"/>
          </p:cNvSpPr>
          <p:nvPr/>
        </p:nvSpPr>
        <p:spPr bwMode="auto">
          <a:xfrm>
            <a:off x="1258140" y="753179"/>
            <a:ext cx="10175797" cy="1476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仔细推敲，选一选。（将正确答案的序号填在括号里）（每小题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3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，共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24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分）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761256" y="934388"/>
            <a:ext cx="496884" cy="530915"/>
            <a:chOff x="709497" y="1368342"/>
            <a:chExt cx="496884" cy="530915"/>
          </a:xfrm>
        </p:grpSpPr>
        <p:sp>
          <p:nvSpPr>
            <p:cNvPr id="23" name="圆角矩形 22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一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761256" y="2174701"/>
            <a:ext cx="397660" cy="538609"/>
            <a:chOff x="733693" y="1986947"/>
            <a:chExt cx="397660" cy="538609"/>
          </a:xfrm>
        </p:grpSpPr>
        <p:sp>
          <p:nvSpPr>
            <p:cNvPr id="26" name="椭圆 25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7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31" name="文本框 1"/>
          <p:cNvSpPr txBox="1">
            <a:spLocks noChangeArrowheads="1"/>
          </p:cNvSpPr>
          <p:nvPr/>
        </p:nvSpPr>
        <p:spPr bwMode="auto">
          <a:xfrm>
            <a:off x="1253672" y="2034125"/>
            <a:ext cx="10151887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杭州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第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19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届亚运会火炬设计方案名为“薪火”，火炬造型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自下而上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“生长”，整体高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73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厘米，净重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1200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克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厘米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米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9749299" y="2713310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1" y="951262"/>
            <a:ext cx="10088358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下面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的物品中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，（         ）的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质量一般不用“克”作单位。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一根羽毛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一块面包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一枚戒指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一头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猪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4680065" y="1017640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019347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杯牛奶重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300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克，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杯这样的牛奶共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重（         ）千克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30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3000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300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8689074" y="951262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2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个大小一样的西瓜共重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，（         ）个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这样的西瓜共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重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1000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100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200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50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20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4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7715113" y="1028537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071105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下列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关于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千克的说法，不正确的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个苹果重约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一袋盐重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500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克，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袋这样的盐共重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一部手机比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千克重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千克棉花和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千克铁同样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重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5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7981708" y="959055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 smtClean="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[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漳平市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]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观察图中的天平，这个面包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重（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250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250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克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克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6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8597050" y="951262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64385" y="2066304"/>
            <a:ext cx="3132665" cy="223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下列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质量中，最重的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1000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克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克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4500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克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7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5790598" y="959055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 smtClean="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蓝蓝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的妈妈想买下面的洗衣液，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买（         ）划算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小瓶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大瓶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两种一样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8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7707607" y="886821"/>
            <a:ext cx="657552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② 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9797" y="2353413"/>
            <a:ext cx="4466416" cy="2229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"/>
          <p:cNvSpPr txBox="1">
            <a:spLocks noChangeArrowheads="1"/>
          </p:cNvSpPr>
          <p:nvPr/>
        </p:nvSpPr>
        <p:spPr bwMode="auto">
          <a:xfrm>
            <a:off x="1243992" y="888490"/>
            <a:ext cx="10387714" cy="705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认真审题，填一填。（每空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1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分，共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20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分）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710198" y="1702185"/>
            <a:ext cx="397660" cy="538609"/>
            <a:chOff x="733693" y="1986947"/>
            <a:chExt cx="397660" cy="538609"/>
          </a:xfrm>
        </p:grpSpPr>
        <p:sp>
          <p:nvSpPr>
            <p:cNvPr id="19" name="椭圆 1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681872" y="1052303"/>
            <a:ext cx="496884" cy="530915"/>
            <a:chOff x="709497" y="1368342"/>
            <a:chExt cx="496884" cy="530915"/>
          </a:xfrm>
        </p:grpSpPr>
        <p:sp>
          <p:nvSpPr>
            <p:cNvPr id="27" name="圆角矩形 26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二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270832" y="1561999"/>
            <a:ext cx="10151887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=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）克 （         ）千克（         ）克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= 7800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克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5" name="TextBox 19"/>
          <p:cNvSpPr txBox="1">
            <a:spLocks noChangeArrowheads="1"/>
          </p:cNvSpPr>
          <p:nvPr/>
        </p:nvSpPr>
        <p:spPr bwMode="auto">
          <a:xfrm>
            <a:off x="2937759" y="1677415"/>
            <a:ext cx="95410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5000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5398248" y="1677415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7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1" name="TextBox 19"/>
          <p:cNvSpPr txBox="1">
            <a:spLocks noChangeArrowheads="1"/>
          </p:cNvSpPr>
          <p:nvPr/>
        </p:nvSpPr>
        <p:spPr bwMode="auto">
          <a:xfrm>
            <a:off x="7631796" y="1694820"/>
            <a:ext cx="76174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800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17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3" y="1123504"/>
            <a:ext cx="9881322" cy="4939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[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莆田市涵江区改编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]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在（         ）里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填上“克”或“千克”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897255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我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今年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8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岁，体重约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23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），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每天早上吃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个重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约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50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）的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鸡蛋，然后背着重约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3000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）的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书包去上学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。放学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后和妈妈去超市购物，帮妈妈提一桶重约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3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）的洗衣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液，妈妈还买了一条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）的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鱼和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500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）的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香菇。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3" y="1289867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9" name="TextBox 19"/>
          <p:cNvSpPr txBox="1">
            <a:spLocks noChangeArrowheads="1"/>
          </p:cNvSpPr>
          <p:nvPr/>
        </p:nvSpPr>
        <p:spPr bwMode="auto">
          <a:xfrm>
            <a:off x="6239174" y="2470731"/>
            <a:ext cx="957313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千克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2747531" y="3176565"/>
            <a:ext cx="570990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克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8913433" y="3176565"/>
            <a:ext cx="570990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克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3" name="TextBox 19"/>
          <p:cNvSpPr txBox="1">
            <a:spLocks noChangeArrowheads="1"/>
          </p:cNvSpPr>
          <p:nvPr/>
        </p:nvSpPr>
        <p:spPr bwMode="auto">
          <a:xfrm>
            <a:off x="2075713" y="4556791"/>
            <a:ext cx="957313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千克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8434777" y="4556791"/>
            <a:ext cx="957313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千克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5" name="TextBox 19"/>
          <p:cNvSpPr txBox="1">
            <a:spLocks noChangeArrowheads="1"/>
          </p:cNvSpPr>
          <p:nvPr/>
        </p:nvSpPr>
        <p:spPr bwMode="auto">
          <a:xfrm>
            <a:off x="2554369" y="5258789"/>
            <a:ext cx="570990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克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1" grpId="0"/>
      <p:bldP spid="12" grpId="0"/>
      <p:bldP spid="13" grpId="0"/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3" y="1123504"/>
            <a:ext cx="9881322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）（         ）个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这样的梨重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）（         ）个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这样的鹅蛋重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）（         ）盒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这样的香皂重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千克。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3" y="1289867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76752" y="1403550"/>
            <a:ext cx="6390801" cy="1791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Box 19"/>
          <p:cNvSpPr txBox="1">
            <a:spLocks noChangeArrowheads="1"/>
          </p:cNvSpPr>
          <p:nvPr/>
        </p:nvSpPr>
        <p:spPr bwMode="auto">
          <a:xfrm>
            <a:off x="3076752" y="3313258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5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TextBox 19"/>
          <p:cNvSpPr txBox="1">
            <a:spLocks noChangeArrowheads="1"/>
          </p:cNvSpPr>
          <p:nvPr/>
        </p:nvSpPr>
        <p:spPr bwMode="auto">
          <a:xfrm>
            <a:off x="2909972" y="4038409"/>
            <a:ext cx="56938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10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8" name="TextBox 19"/>
          <p:cNvSpPr txBox="1">
            <a:spLocks noChangeArrowheads="1"/>
          </p:cNvSpPr>
          <p:nvPr/>
        </p:nvSpPr>
        <p:spPr bwMode="auto">
          <a:xfrm>
            <a:off x="2931428" y="4678672"/>
            <a:ext cx="56938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10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https://d.book118.com/106102033233010033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等线 Light</vt:lpstr>
      <vt:lpstr>等线</vt:lpstr>
      <vt:lpstr>黑体</vt:lpstr>
      <vt:lpstr>宋体</vt:lpstr>
      <vt:lpstr>Times New Roman</vt:lpstr>
      <vt:lpstr>Office Theme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2024-09-02T17:34:28.201</cp:lastPrinted>
  <dcterms:created xsi:type="dcterms:W3CDTF">2024-09-02T09:34:28Z</dcterms:created>
  <dcterms:modified xsi:type="dcterms:W3CDTF">2024-09-02T09:34:30Z</dcterms:modified>
</cp:coreProperties>
</file>