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7" r:id="rId29"/>
    <p:sldId id="340" r:id="rId30"/>
    <p:sldId id="343" r:id="rId31"/>
    <p:sldId id="346" r:id="rId32"/>
    <p:sldId id="349" r:id="rId33"/>
    <p:sldId id="352" r:id="rId34"/>
    <p:sldId id="355" r:id="rId35"/>
    <p:sldId id="358" r:id="rId36"/>
    <p:sldId id="361" r:id="rId37"/>
    <p:sldId id="364" r:id="rId38"/>
    <p:sldId id="367" r:id="rId39"/>
    <p:sldId id="370" r:id="rId40"/>
    <p:sldId id="373" r:id="rId41"/>
    <p:sldId id="376" r:id="rId42"/>
    <p:sldId id="379" r:id="rId43"/>
    <p:sldId id="382" r:id="rId44"/>
    <p:sldId id="385" r:id="rId45"/>
    <p:sldId id="388" r:id="rId46"/>
    <p:sldId id="390" r:id="rId47"/>
  </p:sldIdLst>
  <p:sldSz cx="9144000" cy="6858000"/>
  <p:notesSz cx="6858000" cy="9144000"/>
  <p:custDataLst>
    <p:tags r:id="rId4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2D5ABB26-0587-4C30-8999-92F81FD0307C}" styleName="No Style, No Grid">
    <a:wholeTbl>
      <a:tcTxStyle>
        <a:fontRef idx="minor"/>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 Type="http://schemas.openxmlformats.org/officeDocument/2006/relationships/slide" Target="slides/slide2.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tags" Target="tags/tag1.xml" /><Relationship Id="rId49" Type="http://schemas.openxmlformats.org/officeDocument/2006/relationships/presProps" Target="presProps.xml" /><Relationship Id="rId5" Type="http://schemas.openxmlformats.org/officeDocument/2006/relationships/slide" Target="slides/slide3.xml" /><Relationship Id="rId50" Type="http://schemas.openxmlformats.org/officeDocument/2006/relationships/viewProps" Target="viewProps.xml" /><Relationship Id="rId51" Type="http://schemas.openxmlformats.org/officeDocument/2006/relationships/theme" Target="theme/theme1.xml" /><Relationship Id="rId52" Type="http://schemas.openxmlformats.org/officeDocument/2006/relationships/tableStyles" Target="tableStyles.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6DA4D60-9A19-447F-AF8D-098F658C8E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1B57E31-8102-4690-8D36-181E496FC33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4B1923E-6485-49FC-90D3-F07CFA73BAD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36FA179-E845-416E-B9B6-A4A6771A43E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48FDBE1-578D-4069-B8DE-8E3DC19D078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C4A8EB8-BB88-4BC3-96ED-22FBD10C0C1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1DAEA04-A778-4997-9BCA-846E7980E82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8BED46E-7C00-47B3-9A00-BC793EA0381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7F045C9-7692-4805-9856-05CD8C0095F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A632ABB-5326-49FF-8CB0-67199809310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6C55E2B-BF79-42F3-A701-61ED256239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Slide">
    <p:spTree>
      <p:nvGrpSpPr>
        <p:cNvPr id="1" name=""/>
        <p:cNvGrpSpPr/>
        <p:nvPr/>
      </p:nvGrpSpPr>
      <p:grpSpPr>
        <a:xfrm>
          <a:off x="0" y="0"/>
          <a:ext cx="0" cy="0"/>
        </a:xfrm>
      </p:grpSpPr>
      <p:sp>
        <p:nvSpPr>
          <p:cNvPr id="2" name="Holder 2"/>
          <p:cNvSpPr>
            <a:spLocks noGrp="1"/>
          </p:cNvSpPr>
          <p:nvPr>
            <p:ph type="ctrTitle"/>
          </p:nvPr>
        </p:nvSpPr>
        <p:spPr>
          <a:xfrm>
            <a:off x="840740" y="1817072"/>
            <a:ext cx="1893570" cy="2297429"/>
          </a:xfrm>
          <a:prstGeom prst="rect">
            <a:avLst/>
          </a:prstGeom>
        </p:spPr>
        <p:txBody>
          <a:bodyPr wrap="square" lIns="0" tIns="0" rIns="0" bIns="0">
            <a:spAutoFit/>
          </a:bodyPr>
          <a:lstStyle>
            <a:lvl1pPr>
              <a:defRPr sz="2400" b="1" i="0">
                <a:solidFill>
                  <a:schemeClr val="tx1"/>
                </a:solidFill>
                <a:latin typeface="Microsoft JhengHei"/>
                <a:cs typeface="Microsoft JhengHei"/>
              </a:defRPr>
            </a:lvl1pPr>
          </a:lstStyle>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b="0" i="0">
                <a:solidFill>
                  <a:schemeClr val="tx1"/>
                </a:solidFill>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2400" b="1" i="0">
                <a:solidFill>
                  <a:schemeClr val="tx1"/>
                </a:solidFill>
                <a:latin typeface="Microsoft JhengHei"/>
                <a:cs typeface="Microsoft JhengHei"/>
              </a:defRPr>
            </a:lvl1pPr>
          </a:lstStyle>
          <a:p/>
        </p:txBody>
      </p:sp>
      <p:sp>
        <p:nvSpPr>
          <p:cNvPr id="3" name="Holder 3"/>
          <p:cNvSpPr>
            <a:spLocks noGrp="1"/>
          </p:cNvSpPr>
          <p:nvPr>
            <p:ph type="body" idx="1"/>
          </p:nvPr>
        </p:nvSpPr>
        <p:spPr/>
        <p:txBody>
          <a:bodyPr lIns="0" tIns="0" rIns="0" bIns="0"/>
          <a:lstStyle>
            <a:lvl1pPr>
              <a:defRPr b="0" i="0">
                <a:solidFill>
                  <a:schemeClr val="tx1"/>
                </a:solidFill>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wo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2400" b="1" i="0">
                <a:solidFill>
                  <a:schemeClr val="tx1"/>
                </a:solidFill>
                <a:latin typeface="Microsoft JhengHei"/>
                <a:cs typeface="Microsoft JhengHei"/>
              </a:defRPr>
            </a:lvl1pPr>
          </a:lstStyle>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Only">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2400" b="1" i="0">
                <a:solidFill>
                  <a:schemeClr val="tx1"/>
                </a:solidFill>
                <a:latin typeface="Microsoft JhengHei"/>
                <a:cs typeface="Microsoft JhengHei"/>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Blank">
    <p:spTree>
      <p:nvGrpSpPr>
        <p:cNvPr id="1" name=""/>
        <p:cNvGrpSpPr/>
        <p:nvPr/>
      </p:nvGrpSpPr>
      <p:grpSpPr>
        <a:xfrm>
          <a:off x="0" y="0"/>
          <a: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older 2"/>
          <p:cNvSpPr>
            <a:spLocks noGrp="1"/>
          </p:cNvSpPr>
          <p:nvPr>
            <p:ph type="title"/>
          </p:nvPr>
        </p:nvSpPr>
        <p:spPr>
          <a:xfrm>
            <a:off x="739140" y="657537"/>
            <a:ext cx="7665719" cy="452119"/>
          </a:xfrm>
          <a:prstGeom prst="rect">
            <a:avLst/>
          </a:prstGeom>
        </p:spPr>
        <p:txBody>
          <a:bodyPr wrap="square" lIns="0" tIns="0" rIns="0" bIns="0">
            <a:spAutoFit/>
          </a:bodyPr>
          <a:lstStyle>
            <a:lvl1pPr>
              <a:defRPr sz="2400" b="1" i="0">
                <a:solidFill>
                  <a:schemeClr val="tx1"/>
                </a:solidFill>
                <a:latin typeface="Microsoft JhengHei"/>
                <a:cs typeface="Microsoft JhengHei"/>
              </a:defRPr>
            </a:lvl1pPr>
          </a:lstStyle>
          <a:p/>
        </p:txBody>
      </p:sp>
      <p:sp>
        <p:nvSpPr>
          <p:cNvPr id="3" name="Holder 3"/>
          <p:cNvSpPr>
            <a:spLocks noGrp="1"/>
          </p:cNvSpPr>
          <p:nvPr>
            <p:ph type="body" idx="1"/>
          </p:nvPr>
        </p:nvSpPr>
        <p:spPr>
          <a:xfrm>
            <a:off x="671512" y="2043112"/>
            <a:ext cx="8029575" cy="2038984"/>
          </a:xfrm>
          <a:prstGeom prst="rect">
            <a:avLst/>
          </a:prstGeom>
        </p:spPr>
        <p:txBody>
          <a:bodyPr wrap="square" lIns="0" tIns="0" rIns="0" bIns="0">
            <a:spAutoFit/>
          </a:bodyPr>
          <a:lstStyle>
            <a:lvl1pPr>
              <a:defRPr b="0" i="0">
                <a:solidFill>
                  <a:schemeClr val="tx1"/>
                </a:solidFill>
              </a:defRPr>
            </a:lvl1pPr>
          </a:lstStyle>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defPPr>
              <a:defRPr kern="0"/>
            </a:defPPr>
            <a:lvl1pPr algn="ctr">
              <a:defRPr>
                <a:solidFill>
                  <a:schemeClr val="tx1">
                    <a:tint val="75000"/>
                  </a:schemeClr>
                </a:solidFill>
              </a:defRPr>
            </a:lvl1pPr>
          </a:lstStyle>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defPPr>
              <a:defRPr kern="0"/>
            </a:defPPr>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B6F15528-21DE-4FAA-801E-634DDDAF4B2B}" type="slidenum">
              <a:t>#</a:t>
            </a:fld>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 Id="rId3"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6.pn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7.png" /><Relationship Id="rId3" Type="http://schemas.openxmlformats.org/officeDocument/2006/relationships/image" Target="../media/image8.pn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9.png" /><Relationship Id="rId3" Type="http://schemas.openxmlformats.org/officeDocument/2006/relationships/image" Target="../media/image10.pn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1.pn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06105114032010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612140" y="854864"/>
            <a:ext cx="364490" cy="330200"/>
          </a:xfrm>
          <a:prstGeom prst="rect">
            <a:avLst/>
          </a:prstGeom>
        </p:spPr>
        <p:txBody>
          <a:bodyPr vert="horz" wrap="square" lIns="0" tIns="12700" rIns="0" bIns="0" rtlCol="0">
            <a:spAutoFit/>
          </a:bodyPr>
          <a:lstStyle/>
          <a:p>
            <a:pPr marL="12700">
              <a:lnSpc>
                <a:spcPct val="100000"/>
              </a:lnSpc>
              <a:spcBef>
                <a:spcPts val="100"/>
              </a:spcBef>
            </a:pPr>
            <a:r>
              <a:rPr sz="2000" spc="-25">
                <a:latin typeface="Times New Roman"/>
                <a:cs typeface="Times New Roman"/>
              </a:rPr>
              <a:t>spc</a:t>
            </a:r>
            <a:endParaRPr sz="2000">
              <a:latin typeface="Times New Roman"/>
              <a:cs typeface="Times New Roman"/>
            </a:endParaRPr>
          </a:p>
        </p:txBody>
      </p:sp>
      <p:sp>
        <p:nvSpPr>
          <p:cNvPr id="3" name="object 3"/>
          <p:cNvSpPr txBox="1">
            <a:spLocks noGrp="1"/>
          </p:cNvSpPr>
          <p:nvPr>
            <p:ph type="title"/>
          </p:nvPr>
        </p:nvSpPr>
        <p:spPr>
          <a:xfrm>
            <a:off x="1686024" y="1314443"/>
            <a:ext cx="5461635" cy="1032510"/>
          </a:xfrm>
          <a:prstGeom prst="rect">
            <a:avLst/>
          </a:prstGeom>
        </p:spPr>
        <p:txBody>
          <a:bodyPr vert="horz" wrap="square" lIns="0" tIns="12700" rIns="0" bIns="0" rtlCol="0">
            <a:spAutoFit/>
          </a:bodyPr>
          <a:lstStyle/>
          <a:p>
            <a:pPr algn="ctr">
              <a:lnSpc>
                <a:spcPct val="100000"/>
              </a:lnSpc>
              <a:spcBef>
                <a:spcPts val="100"/>
              </a:spcBef>
            </a:pPr>
            <a:r>
              <a:rPr sz="3200" i="1">
                <a:latin typeface="Times New Roman"/>
                <a:cs typeface="Times New Roman"/>
              </a:rPr>
              <a:t>SPC(Statistical</a:t>
            </a:r>
            <a:r>
              <a:rPr sz="3200" i="1" spc="-55">
                <a:latin typeface="Times New Roman"/>
                <a:cs typeface="Times New Roman"/>
              </a:rPr>
              <a:t> </a:t>
            </a:r>
            <a:r>
              <a:rPr sz="3200" i="1">
                <a:latin typeface="Times New Roman"/>
                <a:cs typeface="Times New Roman"/>
              </a:rPr>
              <a:t>Process</a:t>
            </a:r>
            <a:r>
              <a:rPr sz="3200" i="1" spc="-45">
                <a:latin typeface="Times New Roman"/>
                <a:cs typeface="Times New Roman"/>
              </a:rPr>
              <a:t> </a:t>
            </a:r>
            <a:r>
              <a:rPr sz="3200" i="1" spc="-10">
                <a:latin typeface="Times New Roman"/>
                <a:cs typeface="Times New Roman"/>
              </a:rPr>
              <a:t>Control)</a:t>
            </a:r>
            <a:endParaRPr sz="3200">
              <a:latin typeface="Times New Roman"/>
              <a:cs typeface="Times New Roman"/>
            </a:endParaRPr>
          </a:p>
          <a:p>
            <a:pPr marL="5715" algn="ctr">
              <a:lnSpc>
                <a:spcPct val="100000"/>
              </a:lnSpc>
              <a:spcBef>
                <a:spcPts val="60"/>
              </a:spcBef>
            </a:pPr>
            <a:r>
              <a:rPr sz="3350" spc="-175"/>
              <a:t>统计制程管</a:t>
            </a:r>
            <a:r>
              <a:rPr sz="3350" spc="-50"/>
              <a:t>制</a:t>
            </a:r>
            <a:endParaRPr sz="3350"/>
          </a:p>
        </p:txBody>
      </p:sp>
      <p:pic>
        <p:nvPicPr>
          <p:cNvPr id="4" name="object 4"/>
          <p:cNvPicPr/>
          <p:nvPr/>
        </p:nvPicPr>
        <p:blipFill>
          <a:blip r:embed="rId2"/>
          <a:stretch>
            <a:fillRect/>
          </a:stretch>
        </p:blipFill>
        <p:spPr>
          <a:xfrm>
            <a:off x="4419600" y="2819400"/>
            <a:ext cx="3206750" cy="2798762"/>
          </a:xfrm>
          <a:prstGeom prst="rect">
            <a:avLst/>
          </a:prstGeom>
        </p:spPr>
      </p:pic>
      <p:pic>
        <p:nvPicPr>
          <p:cNvPr id="5" name="object 5"/>
          <p:cNvPicPr/>
          <p:nvPr/>
        </p:nvPicPr>
        <p:blipFill>
          <a:blip r:embed="rId3"/>
          <a:stretch>
            <a:fillRect/>
          </a:stretch>
        </p:blipFill>
        <p:spPr>
          <a:xfrm>
            <a:off x="1828800" y="2438400"/>
            <a:ext cx="1619250" cy="3429000"/>
          </a:xfrm>
          <a:prstGeom prst="rect">
            <a:avLst/>
          </a:prstGeom>
        </p:spPr>
      </p:pic>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764540" y="550300"/>
            <a:ext cx="5346700" cy="5163820"/>
          </a:xfrm>
          <a:prstGeom prst="rect">
            <a:avLst/>
          </a:prstGeom>
        </p:spPr>
        <p:txBody>
          <a:bodyPr vert="horz" wrap="square" lIns="0" tIns="238125" rIns="0" bIns="0" rtlCol="0">
            <a:spAutoFit/>
          </a:bodyPr>
          <a:lstStyle/>
          <a:p>
            <a:pPr marL="3451225">
              <a:lnSpc>
                <a:spcPct val="100000"/>
              </a:lnSpc>
              <a:spcBef>
                <a:spcPts val="1875"/>
              </a:spcBef>
            </a:pPr>
            <a:r>
              <a:rPr sz="2800" b="1" spc="-25">
                <a:latin typeface="Microsoft JhengHei"/>
                <a:cs typeface="Microsoft JhengHei"/>
              </a:rPr>
              <a:t>目录</a:t>
            </a:r>
            <a:endParaRPr sz="2800">
              <a:latin typeface="Microsoft JhengHei"/>
              <a:cs typeface="Microsoft JhengHei"/>
            </a:endParaRPr>
          </a:p>
          <a:p>
            <a:pPr marL="354965" indent="-342265">
              <a:lnSpc>
                <a:spcPct val="100000"/>
              </a:lnSpc>
              <a:spcBef>
                <a:spcPts val="1855"/>
              </a:spcBef>
              <a:buSzPct val="101785"/>
              <a:buChar char="•"/>
              <a:tabLst>
                <a:tab pos="354965"/>
                <a:tab pos="355600"/>
                <a:tab pos="710565"/>
              </a:tabLst>
            </a:pPr>
            <a:r>
              <a:rPr sz="2800" spc="-50">
                <a:latin typeface="Times New Roman"/>
                <a:cs typeface="Times New Roman"/>
              </a:rPr>
              <a:t>1</a:t>
            </a:r>
            <a:r>
              <a:rPr sz="2800">
                <a:latin typeface="Times New Roman"/>
                <a:cs typeface="Times New Roman"/>
              </a:rPr>
              <a:t>	</a:t>
            </a:r>
            <a:r>
              <a:rPr sz="2800" spc="-10">
                <a:latin typeface="Times New Roman"/>
                <a:cs typeface="Times New Roman"/>
              </a:rPr>
              <a:t>SPC</a:t>
            </a:r>
            <a:r>
              <a:rPr sz="2800" spc="-20">
                <a:latin typeface="宋体"/>
                <a:cs typeface="宋体"/>
              </a:rPr>
              <a:t>的产生</a:t>
            </a:r>
            <a:endParaRPr sz="2800">
              <a:latin typeface="宋体"/>
              <a:cs typeface="宋体"/>
            </a:endParaRPr>
          </a:p>
          <a:p>
            <a:pPr marL="354965" indent="-342265">
              <a:lnSpc>
                <a:spcPct val="100000"/>
              </a:lnSpc>
              <a:spcBef>
                <a:spcPts val="335"/>
              </a:spcBef>
              <a:buSzPct val="101785"/>
              <a:buChar char="•"/>
              <a:tabLst>
                <a:tab pos="354965"/>
                <a:tab pos="355600"/>
                <a:tab pos="710565"/>
              </a:tabLst>
            </a:pPr>
            <a:r>
              <a:rPr sz="2800" spc="-50">
                <a:latin typeface="Times New Roman"/>
                <a:cs typeface="Times New Roman"/>
              </a:rPr>
              <a:t>2</a:t>
            </a:r>
            <a:r>
              <a:rPr sz="2800">
                <a:latin typeface="Times New Roman"/>
                <a:cs typeface="Times New Roman"/>
              </a:rPr>
              <a:t>	</a:t>
            </a:r>
            <a:r>
              <a:rPr sz="2800" spc="-10">
                <a:latin typeface="Times New Roman"/>
                <a:cs typeface="Times New Roman"/>
              </a:rPr>
              <a:t>SPC</a:t>
            </a:r>
            <a:r>
              <a:rPr sz="2800" spc="-20">
                <a:latin typeface="宋体"/>
                <a:cs typeface="宋体"/>
              </a:rPr>
              <a:t>的作用</a:t>
            </a:r>
            <a:endParaRPr sz="2800">
              <a:latin typeface="宋体"/>
              <a:cs typeface="宋体"/>
            </a:endParaRPr>
          </a:p>
          <a:p>
            <a:pPr marL="354965" indent="-342265">
              <a:lnSpc>
                <a:spcPct val="100000"/>
              </a:lnSpc>
              <a:spcBef>
                <a:spcPts val="335"/>
              </a:spcBef>
              <a:buSzPct val="101785"/>
              <a:buChar char="•"/>
              <a:tabLst>
                <a:tab pos="354965"/>
                <a:tab pos="355600"/>
                <a:tab pos="710565"/>
              </a:tabLst>
            </a:pPr>
            <a:r>
              <a:rPr sz="2800" spc="-50">
                <a:latin typeface="Times New Roman"/>
                <a:cs typeface="Times New Roman"/>
              </a:rPr>
              <a:t>3</a:t>
            </a:r>
            <a:r>
              <a:rPr sz="2800">
                <a:latin typeface="Times New Roman"/>
                <a:cs typeface="Times New Roman"/>
              </a:rPr>
              <a:t>	</a:t>
            </a:r>
            <a:r>
              <a:rPr sz="2800" spc="-10">
                <a:latin typeface="Times New Roman"/>
                <a:cs typeface="Times New Roman"/>
              </a:rPr>
              <a:t>SPC</a:t>
            </a:r>
            <a:r>
              <a:rPr sz="2800" spc="-10">
                <a:latin typeface="宋体"/>
                <a:cs typeface="宋体"/>
              </a:rPr>
              <a:t>常用术语解释</a:t>
            </a:r>
            <a:endParaRPr sz="2800">
              <a:latin typeface="宋体"/>
              <a:cs typeface="宋体"/>
            </a:endParaRPr>
          </a:p>
          <a:p>
            <a:pPr marL="354965" indent="-342265">
              <a:lnSpc>
                <a:spcPct val="100000"/>
              </a:lnSpc>
              <a:spcBef>
                <a:spcPts val="335"/>
              </a:spcBef>
              <a:buSzPct val="101785"/>
              <a:buChar char="•"/>
              <a:tabLst>
                <a:tab pos="354965"/>
                <a:tab pos="355600"/>
                <a:tab pos="710565"/>
              </a:tabLst>
            </a:pPr>
            <a:r>
              <a:rPr sz="2800" spc="-50">
                <a:latin typeface="Times New Roman"/>
                <a:cs typeface="Times New Roman"/>
              </a:rPr>
              <a:t>4</a:t>
            </a:r>
            <a:r>
              <a:rPr sz="2800">
                <a:latin typeface="Times New Roman"/>
                <a:cs typeface="Times New Roman"/>
              </a:rPr>
              <a:t>	</a:t>
            </a:r>
            <a:r>
              <a:rPr sz="2800" spc="-5">
                <a:latin typeface="宋体"/>
                <a:cs typeface="宋体"/>
              </a:rPr>
              <a:t>持续改进及统计过程控制概述</a:t>
            </a:r>
            <a:endParaRPr sz="2800">
              <a:latin typeface="宋体"/>
              <a:cs typeface="宋体"/>
            </a:endParaRPr>
          </a:p>
          <a:p>
            <a:pPr marL="354965" indent="-342265">
              <a:lnSpc>
                <a:spcPct val="100000"/>
              </a:lnSpc>
              <a:spcBef>
                <a:spcPts val="290"/>
              </a:spcBef>
              <a:buSzPct val="102083"/>
              <a:buChar char="•"/>
              <a:tabLst>
                <a:tab pos="354965"/>
                <a:tab pos="355600"/>
                <a:tab pos="642620"/>
              </a:tabLst>
            </a:pPr>
            <a:r>
              <a:rPr sz="2400" spc="-50">
                <a:latin typeface="Times New Roman"/>
                <a:cs typeface="Times New Roman"/>
              </a:rPr>
              <a:t>a</a:t>
            </a:r>
            <a:r>
              <a:rPr sz="2400">
                <a:latin typeface="Times New Roman"/>
                <a:cs typeface="Times New Roman"/>
              </a:rPr>
              <a:t>	</a:t>
            </a:r>
            <a:r>
              <a:rPr sz="2400" spc="-10">
                <a:latin typeface="宋体"/>
                <a:cs typeface="宋体"/>
              </a:rPr>
              <a:t>制程控制系统</a:t>
            </a:r>
            <a:endParaRPr sz="2400">
              <a:latin typeface="宋体"/>
              <a:cs typeface="宋体"/>
            </a:endParaRPr>
          </a:p>
          <a:p>
            <a:pPr marL="354965" indent="-342265">
              <a:lnSpc>
                <a:spcPct val="100000"/>
              </a:lnSpc>
              <a:spcBef>
                <a:spcPts val="290"/>
              </a:spcBef>
              <a:buSzPct val="102083"/>
              <a:buChar char="•"/>
              <a:tabLst>
                <a:tab pos="354965"/>
                <a:tab pos="355600"/>
                <a:tab pos="659765"/>
              </a:tabLst>
            </a:pPr>
            <a:r>
              <a:rPr sz="2400" spc="-50">
                <a:latin typeface="Times New Roman"/>
                <a:cs typeface="Times New Roman"/>
              </a:rPr>
              <a:t>b</a:t>
            </a:r>
            <a:r>
              <a:rPr sz="2400">
                <a:latin typeface="Times New Roman"/>
                <a:cs typeface="Times New Roman"/>
              </a:rPr>
              <a:t>	</a:t>
            </a:r>
            <a:r>
              <a:rPr sz="2400" spc="-5">
                <a:latin typeface="宋体"/>
                <a:cs typeface="宋体"/>
              </a:rPr>
              <a:t>变差的普通及特殊原因</a:t>
            </a:r>
            <a:endParaRPr sz="2400">
              <a:latin typeface="宋体"/>
              <a:cs typeface="宋体"/>
            </a:endParaRPr>
          </a:p>
          <a:p>
            <a:pPr marL="354965" indent="-342265">
              <a:lnSpc>
                <a:spcPct val="100000"/>
              </a:lnSpc>
              <a:spcBef>
                <a:spcPts val="285"/>
              </a:spcBef>
              <a:buSzPct val="102083"/>
              <a:buChar char="•"/>
              <a:tabLst>
                <a:tab pos="354965"/>
                <a:tab pos="355600"/>
                <a:tab pos="642620"/>
              </a:tabLst>
            </a:pPr>
            <a:r>
              <a:rPr sz="2400" spc="-50">
                <a:latin typeface="Times New Roman"/>
                <a:cs typeface="Times New Roman"/>
              </a:rPr>
              <a:t>c</a:t>
            </a:r>
            <a:r>
              <a:rPr sz="2400">
                <a:latin typeface="Times New Roman"/>
                <a:cs typeface="Times New Roman"/>
              </a:rPr>
              <a:t>	</a:t>
            </a:r>
            <a:r>
              <a:rPr sz="2400" spc="-5">
                <a:latin typeface="宋体"/>
                <a:cs typeface="宋体"/>
              </a:rPr>
              <a:t>局部措施和对系统采取措施</a:t>
            </a:r>
            <a:endParaRPr sz="2400">
              <a:latin typeface="宋体"/>
              <a:cs typeface="宋体"/>
            </a:endParaRPr>
          </a:p>
          <a:p>
            <a:pPr marL="354965" indent="-342265">
              <a:lnSpc>
                <a:spcPct val="100000"/>
              </a:lnSpc>
              <a:spcBef>
                <a:spcPts val="290"/>
              </a:spcBef>
              <a:buSzPct val="102083"/>
              <a:buChar char="•"/>
              <a:tabLst>
                <a:tab pos="354965"/>
                <a:tab pos="355600"/>
                <a:tab pos="659765"/>
              </a:tabLst>
            </a:pPr>
            <a:r>
              <a:rPr sz="2400" spc="-50">
                <a:latin typeface="Times New Roman"/>
                <a:cs typeface="Times New Roman"/>
              </a:rPr>
              <a:t>d</a:t>
            </a:r>
            <a:r>
              <a:rPr sz="2400">
                <a:latin typeface="Times New Roman"/>
                <a:cs typeface="Times New Roman"/>
              </a:rPr>
              <a:t>	</a:t>
            </a:r>
            <a:r>
              <a:rPr sz="2400" spc="-10">
                <a:latin typeface="宋体"/>
                <a:cs typeface="宋体"/>
              </a:rPr>
              <a:t>过程控制和过程能力</a:t>
            </a:r>
            <a:endParaRPr sz="2400">
              <a:latin typeface="宋体"/>
              <a:cs typeface="宋体"/>
            </a:endParaRPr>
          </a:p>
          <a:p>
            <a:pPr marL="354965" indent="-342265">
              <a:lnSpc>
                <a:spcPct val="100000"/>
              </a:lnSpc>
              <a:spcBef>
                <a:spcPts val="285"/>
              </a:spcBef>
              <a:buSzPct val="102083"/>
              <a:buChar char="•"/>
              <a:tabLst>
                <a:tab pos="354965"/>
                <a:tab pos="355600"/>
                <a:tab pos="642620"/>
              </a:tabLst>
            </a:pPr>
            <a:r>
              <a:rPr sz="2400" spc="-50">
                <a:latin typeface="Times New Roman"/>
                <a:cs typeface="Times New Roman"/>
              </a:rPr>
              <a:t>e</a:t>
            </a:r>
            <a:r>
              <a:rPr sz="2400">
                <a:latin typeface="Times New Roman"/>
                <a:cs typeface="Times New Roman"/>
              </a:rPr>
              <a:t>	</a:t>
            </a:r>
            <a:r>
              <a:rPr sz="2400" spc="-5">
                <a:latin typeface="宋体"/>
                <a:cs typeface="宋体"/>
              </a:rPr>
              <a:t>过程改进循环及过程控制</a:t>
            </a:r>
            <a:endParaRPr sz="2400">
              <a:latin typeface="宋体"/>
              <a:cs typeface="宋体"/>
            </a:endParaRPr>
          </a:p>
          <a:p>
            <a:pPr marL="354965" indent="-342265">
              <a:lnSpc>
                <a:spcPct val="100000"/>
              </a:lnSpc>
              <a:spcBef>
                <a:spcPts val="290"/>
              </a:spcBef>
              <a:buSzPct val="102083"/>
              <a:buChar char="•"/>
              <a:tabLst>
                <a:tab pos="354965"/>
                <a:tab pos="355600"/>
              </a:tabLst>
            </a:pPr>
            <a:r>
              <a:rPr sz="2400">
                <a:latin typeface="Times New Roman"/>
                <a:cs typeface="Times New Roman"/>
              </a:rPr>
              <a:t>f</a:t>
            </a:r>
            <a:r>
              <a:rPr sz="2400" spc="-20">
                <a:latin typeface="宋体"/>
                <a:cs typeface="宋体"/>
              </a:rPr>
              <a:t>控制图</a:t>
            </a:r>
            <a:endParaRPr sz="2400">
              <a:latin typeface="宋体"/>
              <a:cs typeface="宋体"/>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764540" y="446500"/>
            <a:ext cx="3390900" cy="5293360"/>
          </a:xfrm>
          <a:prstGeom prst="rect">
            <a:avLst/>
          </a:prstGeom>
        </p:spPr>
        <p:txBody>
          <a:bodyPr vert="horz" wrap="square" lIns="0" tIns="116839" rIns="0" bIns="0" rtlCol="0">
            <a:spAutoFit/>
          </a:bodyPr>
          <a:lstStyle/>
          <a:p>
            <a:pPr marL="354965" indent="-342265">
              <a:lnSpc>
                <a:spcPct val="100000"/>
              </a:lnSpc>
              <a:spcBef>
                <a:spcPts val="919"/>
              </a:spcBef>
              <a:buSzPct val="101388"/>
              <a:buChar char="•"/>
              <a:tabLst>
                <a:tab pos="354965"/>
                <a:tab pos="355600"/>
              </a:tabLst>
            </a:pPr>
            <a:r>
              <a:rPr sz="3600">
                <a:latin typeface="Times New Roman"/>
                <a:cs typeface="Times New Roman"/>
              </a:rPr>
              <a:t>5</a:t>
            </a:r>
            <a:r>
              <a:rPr sz="2800" spc="-10">
                <a:latin typeface="宋体"/>
                <a:cs typeface="宋体"/>
              </a:rPr>
              <a:t>管制图的类型</a:t>
            </a:r>
            <a:endParaRPr sz="2800">
              <a:latin typeface="宋体"/>
              <a:cs typeface="宋体"/>
            </a:endParaRPr>
          </a:p>
          <a:p>
            <a:pPr marL="354965" indent="-342265">
              <a:lnSpc>
                <a:spcPct val="100000"/>
              </a:lnSpc>
              <a:spcBef>
                <a:spcPts val="700"/>
              </a:spcBef>
              <a:buSzPct val="101785"/>
              <a:buChar char="•"/>
              <a:tabLst>
                <a:tab pos="354965"/>
                <a:tab pos="355600"/>
              </a:tabLst>
            </a:pPr>
            <a:r>
              <a:rPr sz="2800">
                <a:latin typeface="Times New Roman"/>
                <a:cs typeface="Times New Roman"/>
              </a:rPr>
              <a:t>6</a:t>
            </a:r>
            <a:r>
              <a:rPr sz="2800" spc="-10">
                <a:latin typeface="宋体"/>
                <a:cs typeface="宋体"/>
              </a:rPr>
              <a:t>管制图的选择方法</a:t>
            </a:r>
            <a:endParaRPr sz="2800">
              <a:latin typeface="宋体"/>
              <a:cs typeface="宋体"/>
            </a:endParaRPr>
          </a:p>
          <a:p>
            <a:pPr marL="354965" indent="-342265">
              <a:lnSpc>
                <a:spcPct val="100000"/>
              </a:lnSpc>
              <a:spcBef>
                <a:spcPts val="670"/>
              </a:spcBef>
              <a:buSzPct val="101785"/>
              <a:buChar char="•"/>
              <a:tabLst>
                <a:tab pos="354965"/>
                <a:tab pos="355600"/>
              </a:tabLst>
            </a:pPr>
            <a:r>
              <a:rPr sz="2800">
                <a:latin typeface="Times New Roman"/>
                <a:cs typeface="Times New Roman"/>
              </a:rPr>
              <a:t>7</a:t>
            </a:r>
            <a:r>
              <a:rPr sz="2800" spc="-10">
                <a:latin typeface="宋体"/>
                <a:cs typeface="宋体"/>
              </a:rPr>
              <a:t>计量型数据管制图</a:t>
            </a:r>
            <a:endParaRPr sz="2800">
              <a:latin typeface="宋体"/>
              <a:cs typeface="宋体"/>
            </a:endParaRPr>
          </a:p>
          <a:p>
            <a:pPr marL="354965" indent="-342265">
              <a:lnSpc>
                <a:spcPct val="100000"/>
              </a:lnSpc>
              <a:spcBef>
                <a:spcPts val="590"/>
              </a:spcBef>
              <a:buSzPct val="102083"/>
              <a:buChar char="•"/>
              <a:tabLst>
                <a:tab pos="354965"/>
                <a:tab pos="355600"/>
              </a:tabLst>
            </a:pPr>
            <a:r>
              <a:rPr sz="2400">
                <a:latin typeface="Times New Roman"/>
                <a:cs typeface="Times New Roman"/>
              </a:rPr>
              <a:t>a</a:t>
            </a:r>
            <a:r>
              <a:rPr sz="2400" spc="-10">
                <a:latin typeface="宋体"/>
                <a:cs typeface="宋体"/>
              </a:rPr>
              <a:t>与过程有关的控制图</a:t>
            </a:r>
            <a:endParaRPr sz="2400">
              <a:latin typeface="宋体"/>
              <a:cs typeface="宋体"/>
            </a:endParaRPr>
          </a:p>
          <a:p>
            <a:pPr marL="354965" indent="-342265">
              <a:lnSpc>
                <a:spcPct val="100000"/>
              </a:lnSpc>
              <a:spcBef>
                <a:spcPts val="575"/>
              </a:spcBef>
              <a:buSzPct val="102083"/>
              <a:buChar char="•"/>
              <a:tabLst>
                <a:tab pos="354965"/>
                <a:tab pos="355600"/>
              </a:tabLst>
            </a:pPr>
            <a:r>
              <a:rPr sz="2400">
                <a:latin typeface="Times New Roman"/>
                <a:cs typeface="Times New Roman"/>
              </a:rPr>
              <a:t>b</a:t>
            </a:r>
            <a:r>
              <a:rPr sz="2400" spc="-10">
                <a:latin typeface="宋体"/>
                <a:cs typeface="宋体"/>
              </a:rPr>
              <a:t>使用控制图的准备</a:t>
            </a:r>
            <a:endParaRPr sz="2400">
              <a:latin typeface="宋体"/>
              <a:cs typeface="宋体"/>
            </a:endParaRPr>
          </a:p>
          <a:p>
            <a:pPr marL="354965" indent="-342265">
              <a:lnSpc>
                <a:spcPct val="100000"/>
              </a:lnSpc>
              <a:spcBef>
                <a:spcPts val="575"/>
              </a:spcBef>
              <a:buSzPct val="102083"/>
              <a:buChar char="•"/>
              <a:tabLst>
                <a:tab pos="354965"/>
                <a:tab pos="355600"/>
              </a:tabLst>
            </a:pPr>
            <a:r>
              <a:rPr sz="2400" spc="-10">
                <a:latin typeface="Times New Roman"/>
                <a:cs typeface="Times New Roman"/>
              </a:rPr>
              <a:t>cX-</a:t>
            </a:r>
            <a:r>
              <a:rPr sz="2400">
                <a:latin typeface="Times New Roman"/>
                <a:cs typeface="Times New Roman"/>
              </a:rPr>
              <a:t>R</a:t>
            </a:r>
            <a:r>
              <a:rPr sz="2400" spc="-50">
                <a:latin typeface="宋体"/>
                <a:cs typeface="宋体"/>
              </a:rPr>
              <a:t>图</a:t>
            </a:r>
            <a:endParaRPr sz="2400">
              <a:latin typeface="宋体"/>
              <a:cs typeface="宋体"/>
            </a:endParaRPr>
          </a:p>
          <a:p>
            <a:pPr marL="354965" indent="-342265">
              <a:lnSpc>
                <a:spcPct val="100000"/>
              </a:lnSpc>
              <a:spcBef>
                <a:spcPts val="580"/>
              </a:spcBef>
              <a:buSzPct val="102083"/>
              <a:buChar char="•"/>
              <a:tabLst>
                <a:tab pos="354965"/>
                <a:tab pos="355600"/>
              </a:tabLst>
            </a:pPr>
            <a:r>
              <a:rPr sz="2400">
                <a:latin typeface="Times New Roman"/>
                <a:cs typeface="Times New Roman"/>
              </a:rPr>
              <a:t>dX-s</a:t>
            </a:r>
            <a:r>
              <a:rPr sz="2400" spc="-50">
                <a:latin typeface="宋体"/>
                <a:cs typeface="宋体"/>
              </a:rPr>
              <a:t>图</a:t>
            </a:r>
            <a:endParaRPr sz="2400">
              <a:latin typeface="宋体"/>
              <a:cs typeface="宋体"/>
            </a:endParaRPr>
          </a:p>
          <a:p>
            <a:pPr marL="354965" indent="-342265">
              <a:lnSpc>
                <a:spcPct val="100000"/>
              </a:lnSpc>
              <a:spcBef>
                <a:spcPts val="575"/>
              </a:spcBef>
              <a:buSzPct val="102083"/>
              <a:buChar char="•"/>
              <a:tabLst>
                <a:tab pos="354965"/>
                <a:tab pos="355600"/>
              </a:tabLst>
            </a:pPr>
            <a:r>
              <a:rPr sz="2400" spc="-10">
                <a:latin typeface="Times New Roman"/>
                <a:cs typeface="Times New Roman"/>
              </a:rPr>
              <a:t>e˜X-</a:t>
            </a:r>
            <a:r>
              <a:rPr sz="2400">
                <a:latin typeface="Times New Roman"/>
                <a:cs typeface="Times New Roman"/>
              </a:rPr>
              <a:t>R</a:t>
            </a:r>
            <a:r>
              <a:rPr sz="2400" strike="sngStrike" spc="-50">
                <a:latin typeface="宋体"/>
                <a:cs typeface="宋体"/>
              </a:rPr>
              <a:t>图</a:t>
            </a:r>
            <a:endParaRPr sz="2400">
              <a:latin typeface="宋体"/>
              <a:cs typeface="宋体"/>
            </a:endParaRPr>
          </a:p>
          <a:p>
            <a:pPr marL="354965" indent="-342265">
              <a:lnSpc>
                <a:spcPct val="100000"/>
              </a:lnSpc>
              <a:spcBef>
                <a:spcPts val="575"/>
              </a:spcBef>
              <a:buSzPct val="102083"/>
              <a:buChar char="•"/>
              <a:tabLst>
                <a:tab pos="354965"/>
                <a:tab pos="355600"/>
              </a:tabLst>
            </a:pPr>
            <a:r>
              <a:rPr sz="2400">
                <a:latin typeface="Times New Roman"/>
                <a:cs typeface="Times New Roman"/>
              </a:rPr>
              <a:t>fX-MR</a:t>
            </a:r>
            <a:r>
              <a:rPr sz="2400" spc="-50">
                <a:latin typeface="宋体"/>
                <a:cs typeface="宋体"/>
              </a:rPr>
              <a:t>图</a:t>
            </a:r>
            <a:endParaRPr sz="2400">
              <a:latin typeface="宋体"/>
              <a:cs typeface="宋体"/>
            </a:endParaRPr>
          </a:p>
          <a:p>
            <a:pPr marL="354965" indent="-342265">
              <a:lnSpc>
                <a:spcPct val="100000"/>
              </a:lnSpc>
              <a:spcBef>
                <a:spcPts val="660"/>
              </a:spcBef>
              <a:buSzPct val="101785"/>
              <a:buChar char="•"/>
              <a:tabLst>
                <a:tab pos="354965"/>
                <a:tab pos="355600"/>
              </a:tabLst>
            </a:pPr>
            <a:r>
              <a:rPr sz="2800">
                <a:latin typeface="Times New Roman"/>
                <a:cs typeface="Times New Roman"/>
              </a:rPr>
              <a:t>8</a:t>
            </a:r>
            <a:r>
              <a:rPr sz="2800" spc="-10">
                <a:latin typeface="宋体"/>
                <a:cs typeface="宋体"/>
              </a:rPr>
              <a:t>计数型数据管制图</a:t>
            </a:r>
            <a:endParaRPr sz="2800">
              <a:latin typeface="宋体"/>
              <a:cs typeface="宋体"/>
            </a:endParaRPr>
          </a:p>
          <a:p>
            <a:pPr marL="354965" indent="-342265">
              <a:lnSpc>
                <a:spcPct val="100000"/>
              </a:lnSpc>
              <a:spcBef>
                <a:spcPts val="590"/>
              </a:spcBef>
              <a:buSzPct val="102083"/>
              <a:buChar char="•"/>
              <a:tabLst>
                <a:tab pos="354965"/>
                <a:tab pos="355600"/>
              </a:tabLst>
            </a:pPr>
            <a:r>
              <a:rPr sz="2400" spc="-10">
                <a:latin typeface="Times New Roman"/>
                <a:cs typeface="Times New Roman"/>
              </a:rPr>
              <a:t>ap</a:t>
            </a:r>
            <a:r>
              <a:rPr sz="2400" spc="-50">
                <a:latin typeface="宋体"/>
                <a:cs typeface="宋体"/>
              </a:rPr>
              <a:t>图</a:t>
            </a:r>
            <a:endParaRPr sz="2400">
              <a:latin typeface="宋体"/>
              <a:cs typeface="宋体"/>
            </a:endParaRPr>
          </a:p>
        </p:txBody>
      </p:sp>
      <p:sp>
        <p:nvSpPr>
          <p:cNvPr id="3" name="object 3"/>
          <p:cNvSpPr/>
          <p:nvPr/>
        </p:nvSpPr>
        <p:spPr>
          <a:xfrm>
            <a:off x="1828800" y="3352800"/>
            <a:ext cx="152400" cy="0"/>
          </a:xfrm>
          <a:custGeom>
            <a:rect l="l" t="t" r="r" b="b"/>
            <a:pathLst>
              <a:path w="152400">
                <a:moveTo>
                  <a:pt x="0" y="0"/>
                </a:moveTo>
                <a:lnTo>
                  <a:pt x="152400" y="0"/>
                </a:lnTo>
              </a:path>
            </a:pathLst>
          </a:custGeom>
          <a:ln w="9525">
            <a:solidFill>
              <a:srgbClr val="000000"/>
            </a:solidFill>
          </a:ln>
        </p:spPr>
        <p:txBody>
          <a:bodyPr wrap="square" lIns="0" tIns="0" rIns="0" bIns="0" rtlCol="0"/>
          <a:lstStyle/>
          <a:p/>
        </p:txBody>
      </p:sp>
      <p:sp>
        <p:nvSpPr>
          <p:cNvPr id="4" name="object 4"/>
          <p:cNvSpPr/>
          <p:nvPr/>
        </p:nvSpPr>
        <p:spPr>
          <a:xfrm>
            <a:off x="1828800" y="3810000"/>
            <a:ext cx="304800" cy="0"/>
          </a:xfrm>
          <a:custGeom>
            <a:rect l="l" t="t" r="r" b="b"/>
            <a:pathLst>
              <a:path w="304800">
                <a:moveTo>
                  <a:pt x="0" y="0"/>
                </a:moveTo>
                <a:lnTo>
                  <a:pt x="304800" y="0"/>
                </a:lnTo>
              </a:path>
            </a:pathLst>
          </a:custGeom>
          <a:ln w="9525">
            <a:solidFill>
              <a:srgbClr val="000000"/>
            </a:solidFill>
          </a:ln>
        </p:spPr>
        <p:txBody>
          <a:bodyPr wrap="square" lIns="0" tIns="0" rIns="0" bIns="0" rtlCol="0"/>
          <a:lstStyle/>
          <a:p/>
        </p:txBody>
      </p:sp>
      <p:sp>
        <p:nvSpPr>
          <p:cNvPr id="5" name="object 5"/>
          <p:cNvSpPr/>
          <p:nvPr/>
        </p:nvSpPr>
        <p:spPr>
          <a:xfrm>
            <a:off x="2057400" y="31242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764540" y="635185"/>
            <a:ext cx="787400" cy="1342390"/>
          </a:xfrm>
          <a:prstGeom prst="rect">
            <a:avLst/>
          </a:prstGeom>
        </p:spPr>
        <p:txBody>
          <a:bodyPr vert="horz" wrap="square" lIns="0" tIns="12700" rIns="0" bIns="0" rtlCol="0">
            <a:spAutoFit/>
          </a:bodyPr>
          <a:lstStyle/>
          <a:p>
            <a:pPr marL="12700" marR="5080">
              <a:lnSpc>
                <a:spcPct val="120000"/>
              </a:lnSpc>
              <a:spcBef>
                <a:spcPts val="100"/>
              </a:spcBef>
            </a:pPr>
            <a:r>
              <a:rPr b="0">
                <a:latin typeface="Times New Roman"/>
                <a:cs typeface="Times New Roman"/>
              </a:rPr>
              <a:t>bnp</a:t>
            </a:r>
            <a:r>
              <a:rPr b="0" spc="-50">
                <a:latin typeface="宋体"/>
                <a:cs typeface="宋体"/>
              </a:rPr>
              <a:t>图 </a:t>
            </a:r>
            <a:r>
              <a:rPr b="0" spc="-10">
                <a:latin typeface="Times New Roman"/>
                <a:cs typeface="Times New Roman"/>
              </a:rPr>
              <a:t>cc</a:t>
            </a:r>
            <a:r>
              <a:rPr b="0" spc="-50">
                <a:latin typeface="宋体"/>
                <a:cs typeface="宋体"/>
              </a:rPr>
              <a:t>图 </a:t>
            </a:r>
            <a:r>
              <a:rPr b="0">
                <a:latin typeface="Times New Roman"/>
                <a:cs typeface="Times New Roman"/>
              </a:rPr>
              <a:t>du</a:t>
            </a:r>
            <a:r>
              <a:rPr b="0" spc="-50">
                <a:latin typeface="宋体"/>
                <a:cs typeface="宋体"/>
              </a:rPr>
              <a:t>图</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764540" y="975037"/>
            <a:ext cx="7700645" cy="4424045"/>
          </a:xfrm>
          <a:prstGeom prst="rect">
            <a:avLst/>
          </a:prstGeom>
        </p:spPr>
        <p:txBody>
          <a:bodyPr vert="horz" wrap="square" lIns="0" tIns="12700" rIns="0" bIns="0" rtlCol="0">
            <a:spAutoFit/>
          </a:bodyPr>
          <a:lstStyle/>
          <a:p>
            <a:pPr marL="12700">
              <a:lnSpc>
                <a:spcPct val="100000"/>
              </a:lnSpc>
              <a:spcBef>
                <a:spcPts val="100"/>
              </a:spcBef>
            </a:pPr>
            <a:r>
              <a:rPr sz="2400" b="1" spc="-10">
                <a:latin typeface="Times New Roman"/>
                <a:cs typeface="Times New Roman"/>
              </a:rPr>
              <a:t>SPC</a:t>
            </a:r>
            <a:r>
              <a:rPr sz="2400" b="1" spc="-20">
                <a:latin typeface="Microsoft JhengHei"/>
                <a:cs typeface="Microsoft JhengHei"/>
              </a:rPr>
              <a:t>的产生</a:t>
            </a:r>
            <a:endParaRPr sz="2400">
              <a:latin typeface="Microsoft JhengHei"/>
              <a:cs typeface="Microsoft JhengHei"/>
            </a:endParaRPr>
          </a:p>
          <a:p>
            <a:pPr>
              <a:lnSpc>
                <a:spcPct val="100000"/>
              </a:lnSpc>
              <a:spcBef>
                <a:spcPts val="75"/>
              </a:spcBef>
            </a:pPr>
            <a:endParaRPr sz="1250">
              <a:latin typeface="Microsoft JhengHei"/>
              <a:cs typeface="Microsoft JhengHei"/>
            </a:endParaRPr>
          </a:p>
          <a:p>
            <a:pPr marL="354965" marR="21590" indent="-342900">
              <a:lnSpc>
                <a:spcPct val="100000"/>
              </a:lnSpc>
              <a:buSzPct val="102083"/>
              <a:buFont typeface="Times New Roman"/>
              <a:buChar char="•"/>
              <a:tabLst>
                <a:tab pos="354965"/>
                <a:tab pos="355600"/>
              </a:tabLst>
            </a:pPr>
            <a:r>
              <a:rPr sz="2400" spc="-5">
                <a:latin typeface="宋体"/>
                <a:cs typeface="宋体"/>
              </a:rPr>
              <a:t>工业革命以后，随着生产力的进一步发展，大规模生产</a:t>
            </a:r>
            <a:r>
              <a:rPr sz="2400">
                <a:latin typeface="宋体"/>
                <a:cs typeface="宋体"/>
              </a:rPr>
              <a:t>产的形成，</a:t>
            </a:r>
            <a:r>
              <a:rPr sz="2400" b="1">
                <a:latin typeface="Microsoft JhengHei"/>
                <a:cs typeface="Microsoft JhengHei"/>
              </a:rPr>
              <a:t>如何控制大批量产品质量</a:t>
            </a:r>
            <a:r>
              <a:rPr sz="2400" spc="-10">
                <a:latin typeface="宋体"/>
                <a:cs typeface="宋体"/>
              </a:rPr>
              <a:t>成为一个突出问题</a:t>
            </a:r>
            <a:r>
              <a:rPr sz="2400" spc="-5">
                <a:latin typeface="宋体"/>
                <a:cs typeface="宋体"/>
              </a:rPr>
              <a:t>题，单纯依靠事后检验的质量控制方法已不能适应当时时经济发展的要求，必须改进质量管理方式。于是，</a:t>
            </a:r>
            <a:r>
              <a:rPr sz="2400" spc="-50">
                <a:latin typeface="宋体"/>
                <a:cs typeface="宋体"/>
              </a:rPr>
              <a:t> </a:t>
            </a:r>
            <a:r>
              <a:rPr sz="2400" spc="-5">
                <a:latin typeface="宋体"/>
                <a:cs typeface="宋体"/>
              </a:rPr>
              <a:t>英、美等国开始着手研究用统计方法代替事后检验的</a:t>
            </a:r>
            <a:r>
              <a:rPr sz="2400" spc="-50">
                <a:latin typeface="宋体"/>
                <a:cs typeface="宋体"/>
              </a:rPr>
              <a:t> </a:t>
            </a:r>
            <a:r>
              <a:rPr sz="2400" spc="-10">
                <a:latin typeface="宋体"/>
                <a:cs typeface="宋体"/>
              </a:rPr>
              <a:t>的质量控制方法。</a:t>
            </a:r>
            <a:endParaRPr sz="2400">
              <a:latin typeface="宋体"/>
              <a:cs typeface="宋体"/>
            </a:endParaRPr>
          </a:p>
          <a:p>
            <a:pPr marL="354965" marR="5080" indent="-342265">
              <a:lnSpc>
                <a:spcPct val="101800"/>
              </a:lnSpc>
              <a:spcBef>
                <a:spcPts val="370"/>
              </a:spcBef>
              <a:buSzPct val="102083"/>
              <a:buChar char="•"/>
              <a:tabLst>
                <a:tab pos="354965"/>
                <a:tab pos="355600"/>
                <a:tab pos="4893310"/>
                <a:tab pos="6078220"/>
              </a:tabLst>
            </a:pPr>
            <a:r>
              <a:rPr sz="2400">
                <a:latin typeface="Times New Roman"/>
                <a:cs typeface="Times New Roman"/>
              </a:rPr>
              <a:t>1924</a:t>
            </a:r>
            <a:r>
              <a:rPr sz="2400">
                <a:latin typeface="宋体"/>
                <a:cs typeface="宋体"/>
              </a:rPr>
              <a:t>年，美国的休哈特博士提出将</a:t>
            </a:r>
            <a:r>
              <a:rPr sz="2400" spc="-10">
                <a:latin typeface="Times New Roman"/>
                <a:cs typeface="Times New Roman"/>
              </a:rPr>
              <a:t>3Sigma</a:t>
            </a:r>
            <a:r>
              <a:rPr sz="2400">
                <a:latin typeface="宋体"/>
                <a:cs typeface="宋体"/>
              </a:rPr>
              <a:t>原理运用于</a:t>
            </a:r>
            <a:r>
              <a:rPr sz="2400" spc="-50">
                <a:latin typeface="宋体"/>
                <a:cs typeface="宋体"/>
              </a:rPr>
              <a:t>生</a:t>
            </a:r>
            <a:r>
              <a:rPr sz="2400">
                <a:latin typeface="宋体"/>
                <a:cs typeface="宋体"/>
              </a:rPr>
              <a:t>生产过程当中，并发表了著名</a:t>
            </a:r>
            <a:r>
              <a:rPr sz="2400" spc="-1335">
                <a:latin typeface="宋体"/>
                <a:cs typeface="宋体"/>
              </a:rPr>
              <a:t>的</a:t>
            </a:r>
            <a:r>
              <a:rPr sz="2400">
                <a:latin typeface="Times New Roman"/>
                <a:cs typeface="Times New Roman"/>
              </a:rPr>
              <a:t>“</a:t>
            </a:r>
            <a:r>
              <a:rPr sz="2400" spc="-2135">
                <a:latin typeface="宋体"/>
                <a:cs typeface="宋体"/>
              </a:rPr>
              <a:t>控</a:t>
            </a:r>
            <a:r>
              <a:rPr sz="2400" spc="-50">
                <a:latin typeface="Times New Roman"/>
                <a:cs typeface="Times New Roman"/>
              </a:rPr>
              <a:t>“</a:t>
            </a:r>
            <a:r>
              <a:rPr sz="2400">
                <a:latin typeface="Times New Roman"/>
                <a:cs typeface="Times New Roman"/>
              </a:rPr>
              <a:t>	</a:t>
            </a:r>
            <a:r>
              <a:rPr sz="2400">
                <a:latin typeface="宋体"/>
                <a:cs typeface="宋体"/>
              </a:rPr>
              <a:t>制图</a:t>
            </a:r>
            <a:r>
              <a:rPr sz="2400" spc="-1335">
                <a:latin typeface="宋体"/>
                <a:cs typeface="宋体"/>
              </a:rPr>
              <a:t>法</a:t>
            </a:r>
            <a:r>
              <a:rPr sz="2400" spc="-25">
                <a:latin typeface="Times New Roman"/>
                <a:cs typeface="Times New Roman"/>
              </a:rPr>
              <a:t>”</a:t>
            </a:r>
            <a:r>
              <a:rPr sz="2400" spc="-2160">
                <a:latin typeface="宋体"/>
                <a:cs typeface="宋体"/>
              </a:rPr>
              <a:t>，</a:t>
            </a:r>
            <a:r>
              <a:rPr sz="2400" spc="-25">
                <a:latin typeface="Times New Roman"/>
                <a:cs typeface="Times New Roman"/>
              </a:rPr>
              <a:t>”</a:t>
            </a:r>
            <a:r>
              <a:rPr sz="2400">
                <a:latin typeface="Times New Roman"/>
                <a:cs typeface="Times New Roman"/>
              </a:rPr>
              <a:t>	</a:t>
            </a:r>
            <a:r>
              <a:rPr sz="2400">
                <a:latin typeface="宋体"/>
                <a:cs typeface="宋体"/>
              </a:rPr>
              <a:t>对过程变</a:t>
            </a:r>
            <a:r>
              <a:rPr sz="2400" spc="-50">
                <a:latin typeface="宋体"/>
                <a:cs typeface="宋体"/>
              </a:rPr>
              <a:t>量</a:t>
            </a:r>
            <a:r>
              <a:rPr sz="2400">
                <a:latin typeface="宋体"/>
                <a:cs typeface="宋体"/>
              </a:rPr>
              <a:t>量进行控制，为统计质量管理奠定了理论和方法基</a:t>
            </a:r>
            <a:r>
              <a:rPr sz="2400" spc="-50">
                <a:latin typeface="宋体"/>
                <a:cs typeface="宋体"/>
              </a:rPr>
              <a:t>础 </a:t>
            </a:r>
            <a:r>
              <a:rPr sz="2400">
                <a:latin typeface="宋体"/>
                <a:cs typeface="宋体"/>
              </a:rPr>
              <a:t>础</a:t>
            </a:r>
            <a:r>
              <a:rPr sz="2400" spc="-50">
                <a:latin typeface="宋体"/>
                <a:cs typeface="宋体"/>
              </a:rPr>
              <a:t>。</a:t>
            </a:r>
            <a:endParaRPr sz="2400">
              <a:latin typeface="宋体"/>
              <a:cs typeface="宋体"/>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764540" y="975037"/>
            <a:ext cx="8140700" cy="2741930"/>
          </a:xfrm>
          <a:prstGeom prst="rect">
            <a:avLst/>
          </a:prstGeom>
        </p:spPr>
        <p:txBody>
          <a:bodyPr vert="horz" wrap="square" lIns="0" tIns="12700" rIns="0" bIns="0" rtlCol="0">
            <a:spAutoFit/>
          </a:bodyPr>
          <a:lstStyle/>
          <a:p>
            <a:pPr marL="12700">
              <a:lnSpc>
                <a:spcPct val="100000"/>
              </a:lnSpc>
              <a:spcBef>
                <a:spcPts val="100"/>
              </a:spcBef>
            </a:pPr>
            <a:r>
              <a:rPr sz="2400" b="1" spc="-10">
                <a:latin typeface="Times New Roman"/>
                <a:cs typeface="Times New Roman"/>
              </a:rPr>
              <a:t>SPC</a:t>
            </a:r>
            <a:r>
              <a:rPr sz="2400" b="1" spc="-20">
                <a:latin typeface="Microsoft JhengHei"/>
                <a:cs typeface="Microsoft JhengHei"/>
              </a:rPr>
              <a:t>的作用</a:t>
            </a:r>
            <a:endParaRPr sz="2400">
              <a:latin typeface="Microsoft JhengHei"/>
              <a:cs typeface="Microsoft JhengHei"/>
            </a:endParaRPr>
          </a:p>
          <a:p>
            <a:pPr marL="354965" indent="-342265">
              <a:lnSpc>
                <a:spcPct val="100000"/>
              </a:lnSpc>
              <a:spcBef>
                <a:spcPts val="2220"/>
              </a:spcBef>
              <a:buSzPct val="102083"/>
              <a:buChar char="•"/>
              <a:tabLst>
                <a:tab pos="354965"/>
                <a:tab pos="355600"/>
              </a:tabLst>
            </a:pPr>
            <a:r>
              <a:rPr sz="2400">
                <a:latin typeface="Times New Roman"/>
                <a:cs typeface="Times New Roman"/>
              </a:rPr>
              <a:t>1</a:t>
            </a:r>
            <a:r>
              <a:rPr sz="2400" spc="-5">
                <a:latin typeface="宋体"/>
                <a:cs typeface="宋体"/>
              </a:rPr>
              <a:t>、确保制程持续稳定、可预测。</a:t>
            </a:r>
            <a:endParaRPr sz="2400">
              <a:latin typeface="宋体"/>
              <a:cs typeface="宋体"/>
            </a:endParaRPr>
          </a:p>
          <a:p>
            <a:pPr marL="354965" indent="-342265">
              <a:lnSpc>
                <a:spcPct val="100000"/>
              </a:lnSpc>
              <a:spcBef>
                <a:spcPts val="575"/>
              </a:spcBef>
              <a:buSzPct val="102083"/>
              <a:buChar char="•"/>
              <a:tabLst>
                <a:tab pos="354965"/>
                <a:tab pos="355600"/>
              </a:tabLst>
            </a:pPr>
            <a:r>
              <a:rPr sz="2400">
                <a:latin typeface="Times New Roman"/>
                <a:cs typeface="Times New Roman"/>
              </a:rPr>
              <a:t>2</a:t>
            </a:r>
            <a:r>
              <a:rPr sz="2400" spc="-5">
                <a:latin typeface="宋体"/>
                <a:cs typeface="宋体"/>
              </a:rPr>
              <a:t>、提高产品质量、生产能力、降低成本。</a:t>
            </a:r>
            <a:endParaRPr sz="2400">
              <a:latin typeface="宋体"/>
              <a:cs typeface="宋体"/>
            </a:endParaRPr>
          </a:p>
          <a:p>
            <a:pPr marL="354965" indent="-342265">
              <a:lnSpc>
                <a:spcPct val="100000"/>
              </a:lnSpc>
              <a:spcBef>
                <a:spcPts val="575"/>
              </a:spcBef>
              <a:buSzPct val="102083"/>
              <a:buChar char="•"/>
              <a:tabLst>
                <a:tab pos="354965"/>
                <a:tab pos="355600"/>
              </a:tabLst>
            </a:pPr>
            <a:r>
              <a:rPr sz="2400">
                <a:latin typeface="Times New Roman"/>
                <a:cs typeface="Times New Roman"/>
              </a:rPr>
              <a:t>3</a:t>
            </a:r>
            <a:r>
              <a:rPr sz="2400" spc="-5">
                <a:latin typeface="宋体"/>
                <a:cs typeface="宋体"/>
              </a:rPr>
              <a:t>、为制程分析提供依据。</a:t>
            </a:r>
            <a:endParaRPr sz="2400">
              <a:latin typeface="宋体"/>
              <a:cs typeface="宋体"/>
            </a:endParaRPr>
          </a:p>
          <a:p>
            <a:pPr marL="354965" marR="5080" indent="-342265">
              <a:lnSpc>
                <a:spcPct val="105500"/>
              </a:lnSpc>
              <a:spcBef>
                <a:spcPts val="420"/>
              </a:spcBef>
              <a:buSzPct val="102083"/>
              <a:buChar char="•"/>
              <a:tabLst>
                <a:tab pos="354965"/>
                <a:tab pos="355600"/>
              </a:tabLst>
            </a:pPr>
            <a:r>
              <a:rPr sz="2400">
                <a:latin typeface="Times New Roman"/>
                <a:cs typeface="Times New Roman"/>
              </a:rPr>
              <a:t>4</a:t>
            </a:r>
            <a:r>
              <a:rPr sz="2400" spc="-5">
                <a:latin typeface="宋体"/>
                <a:cs typeface="宋体"/>
              </a:rPr>
              <a:t>、区分变差的特殊原因和普通原因，作为采取局部措施或或对系统采取措施的指南。</a:t>
            </a:r>
            <a:endParaRPr sz="2400">
              <a:latin typeface="宋体"/>
              <a:cs typeface="宋体"/>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840740" y="670237"/>
            <a:ext cx="2430145" cy="391160"/>
          </a:xfrm>
          <a:prstGeom prst="rect">
            <a:avLst/>
          </a:prstGeom>
        </p:spPr>
        <p:txBody>
          <a:bodyPr vert="horz" wrap="square" lIns="0" tIns="12700" rIns="0" bIns="0" rtlCol="0">
            <a:spAutoFit/>
          </a:bodyPr>
          <a:lstStyle/>
          <a:p>
            <a:pPr marL="12700">
              <a:lnSpc>
                <a:spcPct val="100000"/>
              </a:lnSpc>
              <a:spcBef>
                <a:spcPts val="100"/>
              </a:spcBef>
            </a:pPr>
            <a:r>
              <a:rPr spc="-10">
                <a:latin typeface="Times New Roman"/>
                <a:cs typeface="Times New Roman"/>
              </a:rPr>
              <a:t>SPC</a:t>
            </a:r>
            <a:r>
              <a:rPr spc="-10"/>
              <a:t>常用术语解释</a:t>
            </a:r>
          </a:p>
        </p:txBody>
      </p:sp>
      <p:graphicFrame>
        <p:nvGraphicFramePr>
          <p:cNvPr id="3" name="object 3"/>
          <p:cNvGraphicFramePr>
            <a:graphicFrameLocks noGrp="1"/>
          </p:cNvGraphicFramePr>
          <p:nvPr/>
        </p:nvGraphicFramePr>
        <p:xfrm>
          <a:off x="671512" y="1204912"/>
          <a:ext cx="7819390" cy="5414645"/>
        </p:xfrm>
        <a:graphic>
          <a:graphicData uri="http://schemas.openxmlformats.org/drawingml/2006/table">
            <a:tbl>
              <a:tblPr firstRow="1" bandRow="1">
                <a:tableStyleId>{2D5ABB26-0587-4C30-8999-92F81FD0307C}</a:tableStyleId>
              </a:tblPr>
              <a:tblGrid>
                <a:gridCol w="1600200"/>
                <a:gridCol w="6190615"/>
              </a:tblGrid>
              <a:tr h="396240">
                <a:tc>
                  <a:txBody>
                    <a:bodyPr vert="horz" wrap="square"/>
                    <a:lstStyle/>
                    <a:p>
                      <a:pPr algn="ctr">
                        <a:lnSpc>
                          <a:spcPct val="100000"/>
                        </a:lnSpc>
                        <a:spcBef>
                          <a:spcPts val="420"/>
                        </a:spcBef>
                      </a:pPr>
                      <a:r>
                        <a:rPr sz="2000" spc="-25">
                          <a:latin typeface="宋体"/>
                          <a:cs typeface="宋体"/>
                        </a:rPr>
                        <a:t>名称</a:t>
                      </a:r>
                      <a:endParaRPr sz="2000">
                        <a:latin typeface="宋体"/>
                        <a:cs typeface="宋体"/>
                      </a:endParaRPr>
                    </a:p>
                  </a:txBody>
                  <a:tcPr marL="0" marR="0" marT="53340"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vert="horz" wrap="square"/>
                    <a:lstStyle/>
                    <a:p>
                      <a:pPr marR="12065" algn="ctr">
                        <a:lnSpc>
                          <a:spcPct val="100000"/>
                        </a:lnSpc>
                        <a:spcBef>
                          <a:spcPts val="420"/>
                        </a:spcBef>
                      </a:pPr>
                      <a:r>
                        <a:rPr sz="2000" spc="-25">
                          <a:latin typeface="宋体"/>
                          <a:cs typeface="宋体"/>
                        </a:rPr>
                        <a:t>解释</a:t>
                      </a:r>
                      <a:endParaRPr sz="2000">
                        <a:latin typeface="宋体"/>
                        <a:cs typeface="宋体"/>
                      </a:endParaRPr>
                    </a:p>
                  </a:txBody>
                  <a:tcPr marL="0" marR="0" marT="53340"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tcPr>
                </a:tc>
              </a:tr>
              <a:tr h="396240">
                <a:tc>
                  <a:txBody>
                    <a:bodyPr vert="horz" wrap="square"/>
                    <a:lstStyle/>
                    <a:p>
                      <a:pPr marL="90805">
                        <a:lnSpc>
                          <a:spcPct val="100000"/>
                        </a:lnSpc>
                        <a:spcBef>
                          <a:spcPts val="290"/>
                        </a:spcBef>
                      </a:pPr>
                      <a:r>
                        <a:rPr sz="2000">
                          <a:latin typeface="宋体"/>
                          <a:cs typeface="宋体"/>
                        </a:rPr>
                        <a:t>平均值</a:t>
                      </a:r>
                      <a:r>
                        <a:rPr sz="2000" spc="-25">
                          <a:latin typeface="宋体"/>
                          <a:cs typeface="宋体"/>
                        </a:rPr>
                        <a:t>（</a:t>
                      </a:r>
                      <a:r>
                        <a:rPr sz="2000" spc="-25">
                          <a:latin typeface="Times New Roman"/>
                          <a:cs typeface="Times New Roman"/>
                        </a:rPr>
                        <a:t>X</a:t>
                      </a:r>
                      <a:r>
                        <a:rPr sz="2000" spc="-25">
                          <a:latin typeface="宋体"/>
                          <a:cs typeface="宋体"/>
                        </a:rPr>
                        <a:t>）</a:t>
                      </a:r>
                      <a:endParaRPr sz="2000">
                        <a:latin typeface="宋体"/>
                        <a:cs typeface="宋体"/>
                      </a:endParaRPr>
                    </a:p>
                  </a:txBody>
                  <a:tcPr marL="0" marR="0" marT="3683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90805" marR="12065">
                        <a:lnSpc>
                          <a:spcPct val="100000"/>
                        </a:lnSpc>
                        <a:spcBef>
                          <a:spcPts val="420"/>
                        </a:spcBef>
                      </a:pPr>
                      <a:r>
                        <a:rPr sz="2000">
                          <a:latin typeface="宋体"/>
                          <a:cs typeface="宋体"/>
                        </a:rPr>
                        <a:t>一组测量值的</a:t>
                      </a:r>
                      <a:r>
                        <a:rPr sz="2000" b="1" spc="-25">
                          <a:solidFill>
                            <a:srgbClr val="FF3300"/>
                          </a:solidFill>
                          <a:latin typeface="Microsoft JhengHei"/>
                          <a:cs typeface="Microsoft JhengHei"/>
                        </a:rPr>
                        <a:t>均值</a:t>
                      </a:r>
                      <a:endParaRPr sz="2000">
                        <a:latin typeface="Microsoft JhengHei"/>
                        <a:cs typeface="Microsoft JhengHei"/>
                      </a:endParaRPr>
                    </a:p>
                  </a:txBody>
                  <a:tcPr marL="0" marR="0" marT="5334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762000">
                <a:tc>
                  <a:txBody>
                    <a:bodyPr vert="horz" wrap="square"/>
                    <a:lstStyle/>
                    <a:p>
                      <a:pPr marL="281305">
                        <a:lnSpc>
                          <a:spcPct val="100000"/>
                        </a:lnSpc>
                        <a:spcBef>
                          <a:spcPts val="290"/>
                        </a:spcBef>
                      </a:pPr>
                      <a:r>
                        <a:rPr sz="2000" spc="165">
                          <a:latin typeface="宋体"/>
                          <a:cs typeface="宋体"/>
                        </a:rPr>
                        <a:t>极差 </a:t>
                      </a:r>
                      <a:r>
                        <a:rPr sz="2000" spc="-50">
                          <a:latin typeface="Times New Roman"/>
                          <a:cs typeface="Times New Roman"/>
                        </a:rPr>
                        <a:t>R</a:t>
                      </a:r>
                      <a:endParaRPr sz="2000">
                        <a:latin typeface="Times New Roman"/>
                        <a:cs typeface="Times New Roman"/>
                      </a:endParaRPr>
                    </a:p>
                    <a:p>
                      <a:pPr marL="90805">
                        <a:lnSpc>
                          <a:spcPct val="100000"/>
                        </a:lnSpc>
                        <a:spcBef>
                          <a:spcPts val="480"/>
                        </a:spcBef>
                      </a:pPr>
                      <a:r>
                        <a:rPr sz="2000" spc="-10">
                          <a:latin typeface="宋体"/>
                          <a:cs typeface="宋体"/>
                        </a:rPr>
                        <a:t>（</a:t>
                      </a:r>
                      <a:r>
                        <a:rPr sz="2000" spc="-10">
                          <a:latin typeface="Times New Roman"/>
                          <a:cs typeface="Times New Roman"/>
                        </a:rPr>
                        <a:t>Range</a:t>
                      </a:r>
                      <a:r>
                        <a:rPr sz="2000" spc="-10">
                          <a:latin typeface="宋体"/>
                          <a:cs typeface="宋体"/>
                        </a:rPr>
                        <a:t>）</a:t>
                      </a:r>
                      <a:endParaRPr sz="2000">
                        <a:latin typeface="宋体"/>
                        <a:cs typeface="宋体"/>
                      </a:endParaRPr>
                    </a:p>
                  </a:txBody>
                  <a:tcPr marL="0" marR="0" marT="3683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90805" marR="12065">
                        <a:lnSpc>
                          <a:spcPct val="100000"/>
                        </a:lnSpc>
                        <a:spcBef>
                          <a:spcPts val="420"/>
                        </a:spcBef>
                      </a:pPr>
                      <a:r>
                        <a:rPr sz="2000">
                          <a:latin typeface="宋体"/>
                          <a:cs typeface="宋体"/>
                        </a:rPr>
                        <a:t>一个子组、样本或总体中</a:t>
                      </a:r>
                      <a:r>
                        <a:rPr sz="2000" b="1" spc="-10">
                          <a:solidFill>
                            <a:srgbClr val="FF3300"/>
                          </a:solidFill>
                          <a:latin typeface="Microsoft JhengHei"/>
                          <a:cs typeface="Microsoft JhengHei"/>
                        </a:rPr>
                        <a:t>最大与最小值之差</a:t>
                      </a:r>
                      <a:endParaRPr sz="2000">
                        <a:latin typeface="Microsoft JhengHei"/>
                        <a:cs typeface="Microsoft JhengHei"/>
                      </a:endParaRPr>
                    </a:p>
                  </a:txBody>
                  <a:tcPr marL="0" marR="0" marT="5334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447040">
                <a:tc>
                  <a:txBody>
                    <a:bodyPr vert="horz" wrap="square"/>
                    <a:lstStyle/>
                    <a:p>
                      <a:pPr marL="90805">
                        <a:lnSpc>
                          <a:spcPct val="100000"/>
                        </a:lnSpc>
                        <a:spcBef>
                          <a:spcPts val="290"/>
                        </a:spcBef>
                      </a:pPr>
                      <a:r>
                        <a:rPr sz="2000" spc="-10">
                          <a:latin typeface="Times New Roman"/>
                          <a:cs typeface="Times New Roman"/>
                        </a:rPr>
                        <a:t>σ</a:t>
                      </a:r>
                      <a:r>
                        <a:rPr sz="2000" spc="-10">
                          <a:latin typeface="MS Gothic"/>
                          <a:cs typeface="MS Gothic"/>
                        </a:rPr>
                        <a:t>（</a:t>
                      </a:r>
                      <a:r>
                        <a:rPr sz="2000" spc="-10">
                          <a:latin typeface="Times New Roman"/>
                          <a:cs typeface="Times New Roman"/>
                        </a:rPr>
                        <a:t>Sigma</a:t>
                      </a:r>
                      <a:r>
                        <a:rPr sz="2000" spc="-10">
                          <a:latin typeface="宋体"/>
                          <a:cs typeface="宋体"/>
                        </a:rPr>
                        <a:t>）</a:t>
                      </a:r>
                      <a:endParaRPr sz="2000">
                        <a:latin typeface="宋体"/>
                        <a:cs typeface="宋体"/>
                      </a:endParaRPr>
                    </a:p>
                  </a:txBody>
                  <a:tcPr marL="0" marR="0" marT="3683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90805" marR="12065">
                        <a:lnSpc>
                          <a:spcPct val="100000"/>
                        </a:lnSpc>
                        <a:spcBef>
                          <a:spcPts val="420"/>
                        </a:spcBef>
                      </a:pPr>
                      <a:r>
                        <a:rPr sz="2000" spc="-5">
                          <a:latin typeface="宋体"/>
                          <a:cs typeface="宋体"/>
                        </a:rPr>
                        <a:t>用于代表标准差的希腊字母</a:t>
                      </a:r>
                      <a:endParaRPr sz="2000">
                        <a:latin typeface="宋体"/>
                        <a:cs typeface="宋体"/>
                      </a:endParaRPr>
                    </a:p>
                  </a:txBody>
                  <a:tcPr marL="0" marR="0" marT="5334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1005840">
                <a:tc>
                  <a:txBody>
                    <a:bodyPr vert="horz" wrap="square"/>
                    <a:lstStyle/>
                    <a:p>
                      <a:pPr marL="90805" marR="415925">
                        <a:lnSpc>
                          <a:spcPct val="97300"/>
                        </a:lnSpc>
                        <a:spcBef>
                          <a:spcPts val="484"/>
                        </a:spcBef>
                      </a:pPr>
                      <a:r>
                        <a:rPr sz="2000" spc="-20">
                          <a:latin typeface="宋体"/>
                          <a:cs typeface="宋体"/>
                        </a:rPr>
                        <a:t>标准差</a:t>
                      </a:r>
                      <a:r>
                        <a:rPr sz="2000" spc="-50">
                          <a:latin typeface="宋体"/>
                          <a:cs typeface="宋体"/>
                        </a:rPr>
                        <a:t> </a:t>
                      </a:r>
                      <a:r>
                        <a:rPr sz="2000" spc="-10">
                          <a:latin typeface="Times New Roman"/>
                          <a:cs typeface="Times New Roman"/>
                        </a:rPr>
                        <a:t>(Standard Deviation)</a:t>
                      </a:r>
                      <a:endParaRPr sz="2000">
                        <a:latin typeface="Times New Roman"/>
                        <a:cs typeface="Times New Roman"/>
                      </a:endParaRPr>
                    </a:p>
                  </a:txBody>
                  <a:tcPr marL="0" marR="0" marT="61594"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90805" marR="249554">
                        <a:lnSpc>
                          <a:spcPts val="2270"/>
                        </a:lnSpc>
                        <a:spcBef>
                          <a:spcPts val="605"/>
                        </a:spcBef>
                      </a:pPr>
                      <a:r>
                        <a:rPr sz="2000">
                          <a:latin typeface="宋体"/>
                          <a:cs typeface="宋体"/>
                        </a:rPr>
                        <a:t>过程输出的</a:t>
                      </a:r>
                      <a:r>
                        <a:rPr sz="2000" b="1">
                          <a:solidFill>
                            <a:srgbClr val="FF3300"/>
                          </a:solidFill>
                          <a:latin typeface="Microsoft JhengHei"/>
                          <a:cs typeface="Microsoft JhengHei"/>
                        </a:rPr>
                        <a:t>分布宽度</a:t>
                      </a:r>
                      <a:r>
                        <a:rPr sz="2000">
                          <a:latin typeface="宋体"/>
                          <a:cs typeface="宋体"/>
                        </a:rPr>
                        <a:t>或从过程中统计抽样值（</a:t>
                      </a:r>
                      <a:r>
                        <a:rPr sz="2000" spc="-20">
                          <a:latin typeface="宋体"/>
                          <a:cs typeface="宋体"/>
                        </a:rPr>
                        <a:t>例如：</a:t>
                      </a:r>
                      <a:r>
                        <a:rPr sz="2000">
                          <a:latin typeface="宋体"/>
                          <a:cs typeface="宋体"/>
                        </a:rPr>
                        <a:t>子组均值）的分布宽度的</a:t>
                      </a:r>
                      <a:r>
                        <a:rPr sz="2000" b="1">
                          <a:solidFill>
                            <a:srgbClr val="FF3300"/>
                          </a:solidFill>
                          <a:latin typeface="Microsoft JhengHei"/>
                          <a:cs typeface="Microsoft JhengHei"/>
                        </a:rPr>
                        <a:t>量度</a:t>
                      </a:r>
                      <a:r>
                        <a:rPr sz="2000">
                          <a:latin typeface="宋体"/>
                          <a:cs typeface="宋体"/>
                        </a:rPr>
                        <a:t>，用希腊字母</a:t>
                      </a:r>
                      <a:r>
                        <a:rPr sz="2000">
                          <a:latin typeface="Times New Roman"/>
                          <a:cs typeface="Times New Roman"/>
                        </a:rPr>
                        <a:t>σ</a:t>
                      </a:r>
                      <a:r>
                        <a:rPr sz="2000">
                          <a:latin typeface="宋体"/>
                          <a:cs typeface="宋体"/>
                        </a:rPr>
                        <a:t>或字母</a:t>
                      </a:r>
                      <a:r>
                        <a:rPr sz="2000" spc="-50">
                          <a:latin typeface="Times New Roman"/>
                          <a:cs typeface="Times New Roman"/>
                        </a:rPr>
                        <a:t>s</a:t>
                      </a:r>
                      <a:endParaRPr sz="2000">
                        <a:latin typeface="Times New Roman"/>
                        <a:cs typeface="Times New Roman"/>
                      </a:endParaRPr>
                    </a:p>
                    <a:p>
                      <a:pPr marL="90805" marR="12065">
                        <a:lnSpc>
                          <a:spcPct val="100000"/>
                        </a:lnSpc>
                        <a:spcBef>
                          <a:spcPts val="75"/>
                        </a:spcBef>
                      </a:pPr>
                      <a:r>
                        <a:rPr sz="2000">
                          <a:latin typeface="宋体"/>
                          <a:cs typeface="宋体"/>
                        </a:rPr>
                        <a:t>（用于样本标准差）</a:t>
                      </a:r>
                      <a:r>
                        <a:rPr sz="2000" spc="-20">
                          <a:latin typeface="宋体"/>
                          <a:cs typeface="宋体"/>
                        </a:rPr>
                        <a:t>表示。</a:t>
                      </a:r>
                      <a:endParaRPr sz="2000">
                        <a:latin typeface="宋体"/>
                        <a:cs typeface="宋体"/>
                      </a:endParaRPr>
                    </a:p>
                  </a:txBody>
                  <a:tcPr marL="0" marR="0" marT="768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700405">
                <a:tc>
                  <a:txBody>
                    <a:bodyPr vert="horz" wrap="square"/>
                    <a:lstStyle/>
                    <a:p>
                      <a:pPr marL="90805">
                        <a:lnSpc>
                          <a:spcPts val="2335"/>
                        </a:lnSpc>
                        <a:spcBef>
                          <a:spcPts val="420"/>
                        </a:spcBef>
                      </a:pPr>
                      <a:r>
                        <a:rPr sz="2000">
                          <a:latin typeface="宋体"/>
                          <a:cs typeface="宋体"/>
                        </a:rPr>
                        <a:t>分布宽度</a:t>
                      </a:r>
                      <a:r>
                        <a:rPr sz="2000" spc="-50">
                          <a:latin typeface="宋体"/>
                          <a:cs typeface="宋体"/>
                        </a:rPr>
                        <a:t>（</a:t>
                      </a:r>
                      <a:endParaRPr sz="2000">
                        <a:latin typeface="宋体"/>
                        <a:cs typeface="宋体"/>
                      </a:endParaRPr>
                    </a:p>
                    <a:p>
                      <a:pPr marL="90805">
                        <a:lnSpc>
                          <a:spcPts val="2335"/>
                        </a:lnSpc>
                      </a:pPr>
                      <a:r>
                        <a:rPr sz="2000" spc="-10">
                          <a:latin typeface="Times New Roman"/>
                          <a:cs typeface="Times New Roman"/>
                        </a:rPr>
                        <a:t>Spread</a:t>
                      </a:r>
                      <a:r>
                        <a:rPr sz="2000" spc="-10">
                          <a:latin typeface="宋体"/>
                          <a:cs typeface="宋体"/>
                        </a:rPr>
                        <a:t>）</a:t>
                      </a:r>
                      <a:endParaRPr sz="2000">
                        <a:latin typeface="宋体"/>
                        <a:cs typeface="宋体"/>
                      </a:endParaRPr>
                    </a:p>
                  </a:txBody>
                  <a:tcPr marL="0" marR="0" marT="5334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90805" marR="12065">
                        <a:lnSpc>
                          <a:spcPct val="100000"/>
                        </a:lnSpc>
                        <a:spcBef>
                          <a:spcPts val="420"/>
                        </a:spcBef>
                      </a:pPr>
                      <a:r>
                        <a:rPr sz="2000">
                          <a:latin typeface="宋体"/>
                          <a:cs typeface="宋体"/>
                        </a:rPr>
                        <a:t>一个分布中从</a:t>
                      </a:r>
                      <a:r>
                        <a:rPr sz="2000" b="1" spc="-5">
                          <a:solidFill>
                            <a:srgbClr val="FF3300"/>
                          </a:solidFill>
                          <a:latin typeface="Microsoft JhengHei"/>
                          <a:cs typeface="Microsoft JhengHei"/>
                        </a:rPr>
                        <a:t>最小值到最大值之间的间距</a:t>
                      </a:r>
                      <a:endParaRPr sz="2000">
                        <a:latin typeface="Microsoft JhengHei"/>
                        <a:cs typeface="Microsoft JhengHei"/>
                      </a:endParaRPr>
                    </a:p>
                  </a:txBody>
                  <a:tcPr marL="0" marR="0" marT="5334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1005840">
                <a:tc>
                  <a:txBody>
                    <a:bodyPr vert="horz" wrap="square"/>
                    <a:lstStyle/>
                    <a:p>
                      <a:pPr marL="90805">
                        <a:lnSpc>
                          <a:spcPct val="100000"/>
                        </a:lnSpc>
                        <a:spcBef>
                          <a:spcPts val="290"/>
                        </a:spcBef>
                      </a:pPr>
                      <a:r>
                        <a:rPr sz="2000" spc="-125">
                          <a:latin typeface="宋体"/>
                          <a:cs typeface="宋体"/>
                        </a:rPr>
                        <a:t>中位数 </a:t>
                      </a:r>
                      <a:r>
                        <a:rPr sz="2000" spc="-25">
                          <a:latin typeface="Times New Roman"/>
                          <a:cs typeface="Times New Roman"/>
                        </a:rPr>
                        <a:t>˜x</a:t>
                      </a:r>
                      <a:endParaRPr sz="2000">
                        <a:latin typeface="Times New Roman"/>
                        <a:cs typeface="Times New Roman"/>
                      </a:endParaRPr>
                    </a:p>
                  </a:txBody>
                  <a:tcPr marL="0" marR="0" marT="3683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90805">
                        <a:lnSpc>
                          <a:spcPct val="100000"/>
                        </a:lnSpc>
                        <a:spcBef>
                          <a:spcPts val="420"/>
                        </a:spcBef>
                      </a:pPr>
                      <a:r>
                        <a:rPr sz="2000">
                          <a:latin typeface="宋体"/>
                          <a:cs typeface="宋体"/>
                        </a:rPr>
                        <a:t>将一组测量值从小到大排列后，</a:t>
                      </a:r>
                      <a:r>
                        <a:rPr sz="2000" b="1">
                          <a:solidFill>
                            <a:srgbClr val="FF3300"/>
                          </a:solidFill>
                          <a:latin typeface="Microsoft JhengHei"/>
                          <a:cs typeface="Microsoft JhengHei"/>
                        </a:rPr>
                        <a:t>中间的值</a:t>
                      </a:r>
                      <a:r>
                        <a:rPr sz="2000" spc="-10">
                          <a:latin typeface="宋体"/>
                          <a:cs typeface="宋体"/>
                        </a:rPr>
                        <a:t>即为中位数。</a:t>
                      </a:r>
                      <a:r>
                        <a:rPr sz="2000" spc="-5">
                          <a:latin typeface="宋体"/>
                          <a:cs typeface="宋体"/>
                        </a:rPr>
                        <a:t>如果数据的个数为偶数，一般将中间两个数的平均值</a:t>
                      </a:r>
                      <a:r>
                        <a:rPr sz="2000" spc="-50">
                          <a:latin typeface="宋体"/>
                          <a:cs typeface="宋体"/>
                        </a:rPr>
                        <a:t> </a:t>
                      </a:r>
                      <a:r>
                        <a:rPr sz="2000" spc="-10">
                          <a:latin typeface="宋体"/>
                          <a:cs typeface="宋体"/>
                        </a:rPr>
                        <a:t>作为中位数。</a:t>
                      </a:r>
                      <a:endParaRPr sz="2000">
                        <a:latin typeface="宋体"/>
                        <a:cs typeface="宋体"/>
                      </a:endParaRPr>
                    </a:p>
                  </a:txBody>
                  <a:tcPr marL="0" marR="0" marT="5334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701040">
                <a:tc>
                  <a:txBody>
                    <a:bodyPr vert="horz" wrap="square"/>
                    <a:lstStyle/>
                    <a:p>
                      <a:pPr marL="90805">
                        <a:lnSpc>
                          <a:spcPts val="2335"/>
                        </a:lnSpc>
                        <a:spcBef>
                          <a:spcPts val="420"/>
                        </a:spcBef>
                      </a:pPr>
                      <a:r>
                        <a:rPr sz="2000">
                          <a:latin typeface="宋体"/>
                          <a:cs typeface="宋体"/>
                        </a:rPr>
                        <a:t>单值</a:t>
                      </a:r>
                      <a:r>
                        <a:rPr sz="2000" spc="-50">
                          <a:latin typeface="宋体"/>
                          <a:cs typeface="宋体"/>
                        </a:rPr>
                        <a:t>（</a:t>
                      </a:r>
                      <a:endParaRPr sz="2000">
                        <a:latin typeface="宋体"/>
                        <a:cs typeface="宋体"/>
                      </a:endParaRPr>
                    </a:p>
                    <a:p>
                      <a:pPr marL="90805">
                        <a:lnSpc>
                          <a:spcPts val="2335"/>
                        </a:lnSpc>
                      </a:pPr>
                      <a:r>
                        <a:rPr sz="2000" spc="-10">
                          <a:latin typeface="Times New Roman"/>
                          <a:cs typeface="Times New Roman"/>
                        </a:rPr>
                        <a:t>Individual</a:t>
                      </a:r>
                      <a:r>
                        <a:rPr sz="2000" spc="-10">
                          <a:latin typeface="宋体"/>
                          <a:cs typeface="宋体"/>
                        </a:rPr>
                        <a:t>）</a:t>
                      </a:r>
                      <a:endParaRPr sz="2000">
                        <a:latin typeface="宋体"/>
                        <a:cs typeface="宋体"/>
                      </a:endParaRPr>
                    </a:p>
                  </a:txBody>
                  <a:tcPr marL="0" marR="0" marT="53340" marB="0">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vert="horz" wrap="square"/>
                    <a:lstStyle/>
                    <a:p>
                      <a:pPr marL="90805" marR="249554">
                        <a:lnSpc>
                          <a:spcPts val="2270"/>
                        </a:lnSpc>
                        <a:spcBef>
                          <a:spcPts val="605"/>
                        </a:spcBef>
                      </a:pPr>
                      <a:r>
                        <a:rPr sz="2000">
                          <a:latin typeface="宋体"/>
                          <a:cs typeface="宋体"/>
                        </a:rPr>
                        <a:t>一个单个的单位产品或一个特性的</a:t>
                      </a:r>
                      <a:r>
                        <a:rPr sz="2000" b="1">
                          <a:solidFill>
                            <a:srgbClr val="FF3300"/>
                          </a:solidFill>
                          <a:latin typeface="Microsoft JhengHei"/>
                          <a:cs typeface="Microsoft JhengHei"/>
                        </a:rPr>
                        <a:t>一次测量</a:t>
                      </a:r>
                      <a:r>
                        <a:rPr sz="2000" spc="-15">
                          <a:latin typeface="宋体"/>
                          <a:cs typeface="宋体"/>
                        </a:rPr>
                        <a:t>，通常用</a:t>
                      </a:r>
                      <a:r>
                        <a:rPr sz="2000" spc="-170">
                          <a:latin typeface="宋体"/>
                          <a:cs typeface="宋体"/>
                        </a:rPr>
                        <a:t>符号 </a:t>
                      </a:r>
                      <a:r>
                        <a:rPr sz="2000">
                          <a:latin typeface="Times New Roman"/>
                          <a:cs typeface="Times New Roman"/>
                        </a:rPr>
                        <a:t>X </a:t>
                      </a:r>
                      <a:r>
                        <a:rPr sz="2000" spc="-20">
                          <a:latin typeface="宋体"/>
                          <a:cs typeface="宋体"/>
                        </a:rPr>
                        <a:t>表示。</a:t>
                      </a:r>
                      <a:endParaRPr sz="2000">
                        <a:latin typeface="宋体"/>
                        <a:cs typeface="宋体"/>
                      </a:endParaRPr>
                    </a:p>
                  </a:txBody>
                  <a:tcPr marL="0" marR="0" marT="76835" marB="0">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sp>
        <p:nvSpPr>
          <p:cNvPr id="4" name="object 4"/>
          <p:cNvSpPr/>
          <p:nvPr/>
        </p:nvSpPr>
        <p:spPr>
          <a:xfrm>
            <a:off x="1828800" y="1676400"/>
            <a:ext cx="152400" cy="0"/>
          </a:xfrm>
          <a:custGeom>
            <a:rect l="l" t="t" r="r" b="b"/>
            <a:pathLst>
              <a:path w="152400">
                <a:moveTo>
                  <a:pt x="0" y="0"/>
                </a:moveTo>
                <a:lnTo>
                  <a:pt x="152400" y="0"/>
                </a:lnTo>
              </a:path>
            </a:pathLst>
          </a:custGeom>
          <a:ln w="9525">
            <a:solidFill>
              <a:srgbClr val="000000"/>
            </a:solidFill>
          </a:ln>
        </p:spPr>
        <p:txBody>
          <a:bodyPr wrap="square" lIns="0" tIns="0" rIns="0" bIns="0" rtlCol="0"/>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aphicFrame>
        <p:nvGraphicFramePr>
          <p:cNvPr id="2" name="object 2"/>
          <p:cNvGraphicFramePr>
            <a:graphicFrameLocks noGrp="1"/>
          </p:cNvGraphicFramePr>
          <p:nvPr/>
        </p:nvGraphicFramePr>
        <p:xfrm>
          <a:off x="595312" y="747712"/>
          <a:ext cx="7800975" cy="5255895"/>
        </p:xfrm>
        <a:graphic>
          <a:graphicData uri="http://schemas.openxmlformats.org/drawingml/2006/table">
            <a:tbl>
              <a:tblPr firstRow="1" bandRow="1">
                <a:tableStyleId>{2D5ABB26-0587-4C30-8999-92F81FD0307C}</a:tableStyleId>
              </a:tblPr>
              <a:tblGrid>
                <a:gridCol w="1828800"/>
                <a:gridCol w="5943600"/>
              </a:tblGrid>
              <a:tr h="533400">
                <a:tc>
                  <a:txBody>
                    <a:bodyPr vert="horz" wrap="square"/>
                    <a:lstStyle/>
                    <a:p>
                      <a:pPr algn="ctr">
                        <a:lnSpc>
                          <a:spcPct val="100000"/>
                        </a:lnSpc>
                        <a:spcBef>
                          <a:spcPts val="420"/>
                        </a:spcBef>
                      </a:pPr>
                      <a:r>
                        <a:rPr sz="2000" spc="-25">
                          <a:latin typeface="宋体"/>
                          <a:cs typeface="宋体"/>
                        </a:rPr>
                        <a:t>名称</a:t>
                      </a:r>
                      <a:endParaRPr sz="2000">
                        <a:latin typeface="宋体"/>
                        <a:cs typeface="宋体"/>
                      </a:endParaRPr>
                    </a:p>
                  </a:txBody>
                  <a:tcPr marL="0" marR="0" marT="53340"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vert="horz" wrap="square"/>
                    <a:lstStyle/>
                    <a:p>
                      <a:pPr algn="ctr">
                        <a:lnSpc>
                          <a:spcPct val="100000"/>
                        </a:lnSpc>
                        <a:spcBef>
                          <a:spcPts val="420"/>
                        </a:spcBef>
                      </a:pPr>
                      <a:r>
                        <a:rPr sz="2000" spc="-25">
                          <a:latin typeface="宋体"/>
                          <a:cs typeface="宋体"/>
                        </a:rPr>
                        <a:t>解释</a:t>
                      </a:r>
                      <a:endParaRPr sz="2000">
                        <a:latin typeface="宋体"/>
                        <a:cs typeface="宋体"/>
                      </a:endParaRPr>
                    </a:p>
                  </a:txBody>
                  <a:tcPr marL="0" marR="0" marT="53340"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tcPr>
                </a:tc>
              </a:tr>
              <a:tr h="700405">
                <a:tc>
                  <a:txBody>
                    <a:bodyPr vert="horz" wrap="square"/>
                    <a:lstStyle/>
                    <a:p>
                      <a:pPr marL="90805">
                        <a:lnSpc>
                          <a:spcPts val="2335"/>
                        </a:lnSpc>
                        <a:spcBef>
                          <a:spcPts val="420"/>
                        </a:spcBef>
                      </a:pPr>
                      <a:r>
                        <a:rPr sz="2000">
                          <a:latin typeface="宋体"/>
                          <a:cs typeface="宋体"/>
                        </a:rPr>
                        <a:t>中心线</a:t>
                      </a:r>
                      <a:r>
                        <a:rPr sz="2000" spc="-50">
                          <a:latin typeface="宋体"/>
                          <a:cs typeface="宋体"/>
                        </a:rPr>
                        <a:t>（</a:t>
                      </a:r>
                      <a:endParaRPr sz="2000">
                        <a:latin typeface="宋体"/>
                        <a:cs typeface="宋体"/>
                      </a:endParaRPr>
                    </a:p>
                    <a:p>
                      <a:pPr marL="90805">
                        <a:lnSpc>
                          <a:spcPts val="2335"/>
                        </a:lnSpc>
                      </a:pPr>
                      <a:r>
                        <a:rPr sz="2000">
                          <a:latin typeface="Times New Roman"/>
                          <a:cs typeface="Times New Roman"/>
                        </a:rPr>
                        <a:t>Central</a:t>
                      </a:r>
                      <a:r>
                        <a:rPr sz="2000" spc="-25">
                          <a:latin typeface="Times New Roman"/>
                          <a:cs typeface="Times New Roman"/>
                        </a:rPr>
                        <a:t> </a:t>
                      </a:r>
                      <a:r>
                        <a:rPr sz="2000" spc="-10">
                          <a:latin typeface="Times New Roman"/>
                          <a:cs typeface="Times New Roman"/>
                        </a:rPr>
                        <a:t>Line</a:t>
                      </a:r>
                      <a:r>
                        <a:rPr sz="2000" spc="-10">
                          <a:latin typeface="宋体"/>
                          <a:cs typeface="宋体"/>
                        </a:rPr>
                        <a:t>）</a:t>
                      </a:r>
                      <a:endParaRPr sz="2000">
                        <a:latin typeface="宋体"/>
                        <a:cs typeface="宋体"/>
                      </a:endParaRPr>
                    </a:p>
                  </a:txBody>
                  <a:tcPr marL="0" marR="0" marT="5334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90805">
                        <a:lnSpc>
                          <a:spcPct val="100000"/>
                        </a:lnSpc>
                        <a:spcBef>
                          <a:spcPts val="420"/>
                        </a:spcBef>
                      </a:pPr>
                      <a:r>
                        <a:rPr sz="2000">
                          <a:latin typeface="宋体"/>
                          <a:cs typeface="宋体"/>
                        </a:rPr>
                        <a:t>控制图上的一条线，代表所给</a:t>
                      </a:r>
                      <a:r>
                        <a:rPr sz="2000" b="1">
                          <a:solidFill>
                            <a:srgbClr val="FF3300"/>
                          </a:solidFill>
                          <a:latin typeface="Microsoft JhengHei"/>
                          <a:cs typeface="Microsoft JhengHei"/>
                        </a:rPr>
                        <a:t>数据平均值</a:t>
                      </a:r>
                      <a:r>
                        <a:rPr sz="2000" spc="-50">
                          <a:latin typeface="宋体"/>
                          <a:cs typeface="宋体"/>
                        </a:rPr>
                        <a:t>。</a:t>
                      </a:r>
                      <a:endParaRPr sz="2000">
                        <a:latin typeface="宋体"/>
                        <a:cs typeface="宋体"/>
                      </a:endParaRPr>
                    </a:p>
                  </a:txBody>
                  <a:tcPr marL="0" marR="0" marT="5334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1005205">
                <a:tc>
                  <a:txBody>
                    <a:bodyPr vert="horz" wrap="square"/>
                    <a:lstStyle/>
                    <a:p>
                      <a:pPr marL="90805" marR="460375">
                        <a:lnSpc>
                          <a:spcPct val="97300"/>
                        </a:lnSpc>
                        <a:spcBef>
                          <a:spcPts val="484"/>
                        </a:spcBef>
                      </a:pPr>
                      <a:r>
                        <a:rPr sz="2000">
                          <a:latin typeface="宋体"/>
                          <a:cs typeface="宋体"/>
                        </a:rPr>
                        <a:t>过程均值</a:t>
                      </a:r>
                      <a:r>
                        <a:rPr sz="2000" spc="-50">
                          <a:latin typeface="宋体"/>
                          <a:cs typeface="宋体"/>
                        </a:rPr>
                        <a:t>（ </a:t>
                      </a:r>
                      <a:r>
                        <a:rPr sz="2000" spc="-10">
                          <a:latin typeface="Times New Roman"/>
                          <a:cs typeface="Times New Roman"/>
                        </a:rPr>
                        <a:t>Process Average</a:t>
                      </a:r>
                      <a:r>
                        <a:rPr sz="2000" spc="-10">
                          <a:latin typeface="宋体"/>
                          <a:cs typeface="宋体"/>
                        </a:rPr>
                        <a:t>）</a:t>
                      </a:r>
                      <a:endParaRPr sz="2000">
                        <a:latin typeface="宋体"/>
                        <a:cs typeface="宋体"/>
                      </a:endParaRPr>
                    </a:p>
                  </a:txBody>
                  <a:tcPr marL="0" marR="0" marT="61594"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90805" marR="257175">
                        <a:lnSpc>
                          <a:spcPts val="2270"/>
                        </a:lnSpc>
                        <a:spcBef>
                          <a:spcPts val="605"/>
                        </a:spcBef>
                      </a:pPr>
                      <a:r>
                        <a:rPr sz="2000" spc="-5">
                          <a:latin typeface="宋体"/>
                          <a:cs typeface="宋体"/>
                        </a:rPr>
                        <a:t>一个特定过程特性的测量值分布的位置即为过程均</a:t>
                      </a:r>
                      <a:r>
                        <a:rPr sz="2000">
                          <a:latin typeface="宋体"/>
                          <a:cs typeface="宋体"/>
                        </a:rPr>
                        <a:t>值，通常用 </a:t>
                      </a:r>
                      <a:r>
                        <a:rPr sz="2000">
                          <a:latin typeface="Times New Roman"/>
                          <a:cs typeface="Times New Roman"/>
                        </a:rPr>
                        <a:t>X </a:t>
                      </a:r>
                      <a:r>
                        <a:rPr sz="2000" spc="-15">
                          <a:latin typeface="宋体"/>
                          <a:cs typeface="宋体"/>
                        </a:rPr>
                        <a:t>来表示。</a:t>
                      </a:r>
                      <a:endParaRPr sz="2000">
                        <a:latin typeface="宋体"/>
                        <a:cs typeface="宋体"/>
                      </a:endParaRPr>
                    </a:p>
                  </a:txBody>
                  <a:tcPr marL="0" marR="0" marT="768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1005840">
                <a:tc>
                  <a:txBody>
                    <a:bodyPr vert="horz" wrap="square"/>
                    <a:lstStyle/>
                    <a:p>
                      <a:pPr marL="90805">
                        <a:lnSpc>
                          <a:spcPct val="100000"/>
                        </a:lnSpc>
                        <a:spcBef>
                          <a:spcPts val="290"/>
                        </a:spcBef>
                      </a:pPr>
                      <a:r>
                        <a:rPr sz="2000">
                          <a:latin typeface="宋体"/>
                          <a:cs typeface="宋体"/>
                        </a:rPr>
                        <a:t>链</a:t>
                      </a:r>
                      <a:r>
                        <a:rPr sz="2000" spc="-10">
                          <a:latin typeface="宋体"/>
                          <a:cs typeface="宋体"/>
                        </a:rPr>
                        <a:t>（</a:t>
                      </a:r>
                      <a:r>
                        <a:rPr sz="2000" spc="-10">
                          <a:latin typeface="Times New Roman"/>
                          <a:cs typeface="Times New Roman"/>
                        </a:rPr>
                        <a:t>Run</a:t>
                      </a:r>
                      <a:r>
                        <a:rPr sz="2000" spc="-10">
                          <a:latin typeface="宋体"/>
                          <a:cs typeface="宋体"/>
                        </a:rPr>
                        <a:t>）</a:t>
                      </a:r>
                      <a:endParaRPr sz="2000">
                        <a:latin typeface="宋体"/>
                        <a:cs typeface="宋体"/>
                      </a:endParaRPr>
                    </a:p>
                  </a:txBody>
                  <a:tcPr marL="0" marR="0" marT="3683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90805" marR="257175" algn="just">
                        <a:lnSpc>
                          <a:spcPct val="100000"/>
                        </a:lnSpc>
                        <a:spcBef>
                          <a:spcPts val="420"/>
                        </a:spcBef>
                      </a:pPr>
                      <a:r>
                        <a:rPr sz="2000" spc="-5">
                          <a:latin typeface="宋体"/>
                          <a:cs typeface="宋体"/>
                        </a:rPr>
                        <a:t>控制图上一系列连续上升或下降，或在中心线之上</a:t>
                      </a:r>
                      <a:r>
                        <a:rPr sz="2000">
                          <a:latin typeface="宋体"/>
                          <a:cs typeface="宋体"/>
                        </a:rPr>
                        <a:t>或之下的</a:t>
                      </a:r>
                      <a:r>
                        <a:rPr sz="2000" b="1">
                          <a:solidFill>
                            <a:srgbClr val="FF3300"/>
                          </a:solidFill>
                          <a:latin typeface="Microsoft JhengHei"/>
                          <a:cs typeface="Microsoft JhengHei"/>
                        </a:rPr>
                        <a:t>点</a:t>
                      </a:r>
                      <a:r>
                        <a:rPr sz="2000" spc="-5">
                          <a:latin typeface="宋体"/>
                          <a:cs typeface="宋体"/>
                        </a:rPr>
                        <a:t>。它是分析是否存在造成变差的特殊原</a:t>
                      </a:r>
                      <a:r>
                        <a:rPr sz="2000" spc="-10">
                          <a:latin typeface="宋体"/>
                          <a:cs typeface="宋体"/>
                        </a:rPr>
                        <a:t>因的依据。</a:t>
                      </a:r>
                      <a:endParaRPr sz="2000">
                        <a:latin typeface="宋体"/>
                        <a:cs typeface="宋体"/>
                      </a:endParaRPr>
                    </a:p>
                  </a:txBody>
                  <a:tcPr marL="0" marR="0" marT="5334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700405">
                <a:tc>
                  <a:txBody>
                    <a:bodyPr vert="horz" wrap="square"/>
                    <a:lstStyle/>
                    <a:p>
                      <a:pPr marL="90805">
                        <a:lnSpc>
                          <a:spcPts val="2335"/>
                        </a:lnSpc>
                        <a:spcBef>
                          <a:spcPts val="420"/>
                        </a:spcBef>
                      </a:pPr>
                      <a:r>
                        <a:rPr sz="2000">
                          <a:latin typeface="宋体"/>
                          <a:cs typeface="宋体"/>
                        </a:rPr>
                        <a:t>变差</a:t>
                      </a:r>
                      <a:r>
                        <a:rPr sz="2000" spc="-50">
                          <a:latin typeface="宋体"/>
                          <a:cs typeface="宋体"/>
                        </a:rPr>
                        <a:t>（</a:t>
                      </a:r>
                      <a:endParaRPr sz="2000">
                        <a:latin typeface="宋体"/>
                        <a:cs typeface="宋体"/>
                      </a:endParaRPr>
                    </a:p>
                    <a:p>
                      <a:pPr marL="90805">
                        <a:lnSpc>
                          <a:spcPts val="2335"/>
                        </a:lnSpc>
                      </a:pPr>
                      <a:r>
                        <a:rPr sz="2000" spc="-10">
                          <a:latin typeface="Times New Roman"/>
                          <a:cs typeface="Times New Roman"/>
                        </a:rPr>
                        <a:t>Variation</a:t>
                      </a:r>
                      <a:r>
                        <a:rPr sz="2000" spc="-10">
                          <a:latin typeface="宋体"/>
                          <a:cs typeface="宋体"/>
                        </a:rPr>
                        <a:t>）</a:t>
                      </a:r>
                      <a:endParaRPr sz="2000">
                        <a:latin typeface="宋体"/>
                        <a:cs typeface="宋体"/>
                      </a:endParaRPr>
                    </a:p>
                  </a:txBody>
                  <a:tcPr marL="0" marR="0" marT="5334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90805" marR="256540">
                        <a:lnSpc>
                          <a:spcPct val="100000"/>
                        </a:lnSpc>
                        <a:spcBef>
                          <a:spcPts val="420"/>
                        </a:spcBef>
                      </a:pPr>
                      <a:r>
                        <a:rPr sz="2000">
                          <a:latin typeface="宋体"/>
                          <a:cs typeface="宋体"/>
                        </a:rPr>
                        <a:t>过程的单个输出之间</a:t>
                      </a:r>
                      <a:r>
                        <a:rPr sz="2000" b="1">
                          <a:solidFill>
                            <a:srgbClr val="FF3300"/>
                          </a:solidFill>
                          <a:latin typeface="Microsoft JhengHei"/>
                          <a:cs typeface="Microsoft JhengHei"/>
                        </a:rPr>
                        <a:t>不可避免的差别</a:t>
                      </a:r>
                      <a:r>
                        <a:rPr sz="2000" spc="-10">
                          <a:latin typeface="宋体"/>
                          <a:cs typeface="宋体"/>
                        </a:rPr>
                        <a:t>；变差的原因</a:t>
                      </a:r>
                      <a:r>
                        <a:rPr sz="2000" spc="-5">
                          <a:latin typeface="宋体"/>
                          <a:cs typeface="宋体"/>
                        </a:rPr>
                        <a:t>可分为两类：普通原因和特殊原因。</a:t>
                      </a:r>
                      <a:endParaRPr sz="2000">
                        <a:latin typeface="宋体"/>
                        <a:cs typeface="宋体"/>
                      </a:endParaRPr>
                    </a:p>
                  </a:txBody>
                  <a:tcPr marL="0" marR="0" marT="5334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1310640">
                <a:tc>
                  <a:txBody>
                    <a:bodyPr vert="horz" wrap="square"/>
                    <a:lstStyle/>
                    <a:p>
                      <a:pPr marL="90805">
                        <a:lnSpc>
                          <a:spcPts val="2335"/>
                        </a:lnSpc>
                        <a:spcBef>
                          <a:spcPts val="420"/>
                        </a:spcBef>
                      </a:pPr>
                      <a:r>
                        <a:rPr sz="2000">
                          <a:latin typeface="宋体"/>
                          <a:cs typeface="宋体"/>
                        </a:rPr>
                        <a:t>特殊原因</a:t>
                      </a:r>
                      <a:r>
                        <a:rPr sz="2000" spc="-50">
                          <a:latin typeface="宋体"/>
                          <a:cs typeface="宋体"/>
                        </a:rPr>
                        <a:t>（</a:t>
                      </a:r>
                      <a:endParaRPr sz="2000">
                        <a:latin typeface="宋体"/>
                        <a:cs typeface="宋体"/>
                      </a:endParaRPr>
                    </a:p>
                    <a:p>
                      <a:pPr marL="90805">
                        <a:lnSpc>
                          <a:spcPts val="2335"/>
                        </a:lnSpc>
                      </a:pPr>
                      <a:r>
                        <a:rPr sz="2000">
                          <a:latin typeface="Times New Roman"/>
                          <a:cs typeface="Times New Roman"/>
                        </a:rPr>
                        <a:t>Special</a:t>
                      </a:r>
                      <a:r>
                        <a:rPr sz="2000" spc="-35">
                          <a:latin typeface="Times New Roman"/>
                          <a:cs typeface="Times New Roman"/>
                        </a:rPr>
                        <a:t> </a:t>
                      </a:r>
                      <a:r>
                        <a:rPr sz="2000" spc="-10">
                          <a:latin typeface="Times New Roman"/>
                          <a:cs typeface="Times New Roman"/>
                        </a:rPr>
                        <a:t>Cause</a:t>
                      </a:r>
                      <a:r>
                        <a:rPr sz="2000" spc="-10">
                          <a:latin typeface="宋体"/>
                          <a:cs typeface="宋体"/>
                        </a:rPr>
                        <a:t>）</a:t>
                      </a:r>
                      <a:endParaRPr sz="2000">
                        <a:latin typeface="宋体"/>
                        <a:cs typeface="宋体"/>
                      </a:endParaRPr>
                    </a:p>
                  </a:txBody>
                  <a:tcPr marL="0" marR="0" marT="53340" marB="0">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vert="horz" wrap="square"/>
                    <a:lstStyle/>
                    <a:p>
                      <a:pPr marL="90805" marR="257175" algn="just">
                        <a:lnSpc>
                          <a:spcPct val="100000"/>
                        </a:lnSpc>
                        <a:spcBef>
                          <a:spcPts val="420"/>
                        </a:spcBef>
                      </a:pPr>
                      <a:r>
                        <a:rPr sz="2000" spc="-5">
                          <a:latin typeface="宋体"/>
                          <a:cs typeface="宋体"/>
                        </a:rPr>
                        <a:t>一种间断性的，不可预计的，不稳定的变差根源。有时被称为可查明原因，它存在的信号是：存在超过控制限的点或存在在控制限之内的链或其它非随</a:t>
                      </a:r>
                      <a:r>
                        <a:rPr sz="2000" spc="-10">
                          <a:latin typeface="宋体"/>
                          <a:cs typeface="宋体"/>
                        </a:rPr>
                        <a:t>机性的图形。</a:t>
                      </a:r>
                      <a:endParaRPr sz="2000">
                        <a:latin typeface="宋体"/>
                        <a:cs typeface="宋体"/>
                      </a:endParaRPr>
                    </a:p>
                  </a:txBody>
                  <a:tcPr marL="0" marR="0" marT="53340" marB="0">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sp>
        <p:nvSpPr>
          <p:cNvPr id="3" name="object 3"/>
          <p:cNvSpPr/>
          <p:nvPr/>
        </p:nvSpPr>
        <p:spPr>
          <a:xfrm>
            <a:off x="3886200" y="2362200"/>
            <a:ext cx="228600" cy="0"/>
          </a:xfrm>
          <a:custGeom>
            <a:rect l="l" t="t" r="r" b="b"/>
            <a:pathLst>
              <a:path w="228600">
                <a:moveTo>
                  <a:pt x="228600" y="0"/>
                </a:moveTo>
                <a:lnTo>
                  <a:pt x="0" y="0"/>
                </a:lnTo>
              </a:path>
            </a:pathLst>
          </a:custGeom>
          <a:ln w="9525">
            <a:solidFill>
              <a:srgbClr val="000000"/>
            </a:solidFill>
          </a:ln>
        </p:spPr>
        <p:txBody>
          <a:bodyPr wrap="square" lIns="0" tIns="0" rIns="0" bIns="0" rtlCol="0"/>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aphicFrame>
        <p:nvGraphicFramePr>
          <p:cNvPr id="2" name="object 2"/>
          <p:cNvGraphicFramePr>
            <a:graphicFrameLocks noGrp="1"/>
          </p:cNvGraphicFramePr>
          <p:nvPr/>
        </p:nvGraphicFramePr>
        <p:xfrm>
          <a:off x="595312" y="671512"/>
          <a:ext cx="7800975" cy="5057775"/>
        </p:xfrm>
        <a:graphic>
          <a:graphicData uri="http://schemas.openxmlformats.org/drawingml/2006/table">
            <a:tbl>
              <a:tblPr firstRow="1" bandRow="1">
                <a:tableStyleId>{2D5ABB26-0587-4C30-8999-92F81FD0307C}</a:tableStyleId>
              </a:tblPr>
              <a:tblGrid>
                <a:gridCol w="2286000"/>
                <a:gridCol w="5486400"/>
              </a:tblGrid>
              <a:tr h="457200">
                <a:tc>
                  <a:txBody>
                    <a:bodyPr vert="horz" wrap="square"/>
                    <a:lstStyle/>
                    <a:p>
                      <a:pPr algn="ctr">
                        <a:lnSpc>
                          <a:spcPct val="100000"/>
                        </a:lnSpc>
                        <a:spcBef>
                          <a:spcPts val="420"/>
                        </a:spcBef>
                      </a:pPr>
                      <a:r>
                        <a:rPr sz="2000" spc="-25">
                          <a:latin typeface="宋体"/>
                          <a:cs typeface="宋体"/>
                        </a:rPr>
                        <a:t>名称</a:t>
                      </a:r>
                      <a:endParaRPr sz="2000">
                        <a:latin typeface="宋体"/>
                        <a:cs typeface="宋体"/>
                      </a:endParaRPr>
                    </a:p>
                  </a:txBody>
                  <a:tcPr marL="0" marR="0" marT="53340"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vert="horz" wrap="square"/>
                    <a:lstStyle/>
                    <a:p>
                      <a:pPr algn="ctr">
                        <a:lnSpc>
                          <a:spcPct val="100000"/>
                        </a:lnSpc>
                        <a:spcBef>
                          <a:spcPts val="420"/>
                        </a:spcBef>
                      </a:pPr>
                      <a:r>
                        <a:rPr sz="2000" spc="-25">
                          <a:latin typeface="宋体"/>
                          <a:cs typeface="宋体"/>
                        </a:rPr>
                        <a:t>解释</a:t>
                      </a:r>
                      <a:endParaRPr sz="2000">
                        <a:latin typeface="宋体"/>
                        <a:cs typeface="宋体"/>
                      </a:endParaRPr>
                    </a:p>
                  </a:txBody>
                  <a:tcPr marL="0" marR="0" marT="53340"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tcPr>
                </a:tc>
              </a:tr>
              <a:tr h="1005205">
                <a:tc>
                  <a:txBody>
                    <a:bodyPr vert="horz" wrap="square"/>
                    <a:lstStyle/>
                    <a:p>
                      <a:pPr marL="90805">
                        <a:lnSpc>
                          <a:spcPts val="2335"/>
                        </a:lnSpc>
                        <a:spcBef>
                          <a:spcPts val="420"/>
                        </a:spcBef>
                      </a:pPr>
                      <a:r>
                        <a:rPr sz="2000">
                          <a:latin typeface="宋体"/>
                          <a:cs typeface="宋体"/>
                        </a:rPr>
                        <a:t>普通原因</a:t>
                      </a:r>
                      <a:r>
                        <a:rPr sz="2000" spc="-50">
                          <a:latin typeface="宋体"/>
                          <a:cs typeface="宋体"/>
                        </a:rPr>
                        <a:t>（</a:t>
                      </a:r>
                      <a:endParaRPr sz="2000">
                        <a:latin typeface="宋体"/>
                        <a:cs typeface="宋体"/>
                      </a:endParaRPr>
                    </a:p>
                    <a:p>
                      <a:pPr marL="90805">
                        <a:lnSpc>
                          <a:spcPts val="2335"/>
                        </a:lnSpc>
                      </a:pPr>
                      <a:r>
                        <a:rPr sz="2000">
                          <a:latin typeface="Times New Roman"/>
                          <a:cs typeface="Times New Roman"/>
                        </a:rPr>
                        <a:t>Common</a:t>
                      </a:r>
                      <a:r>
                        <a:rPr sz="2000" spc="-15">
                          <a:latin typeface="Times New Roman"/>
                          <a:cs typeface="Times New Roman"/>
                        </a:rPr>
                        <a:t> </a:t>
                      </a:r>
                      <a:r>
                        <a:rPr sz="2000" spc="-10">
                          <a:latin typeface="Times New Roman"/>
                          <a:cs typeface="Times New Roman"/>
                        </a:rPr>
                        <a:t>Cause</a:t>
                      </a:r>
                      <a:r>
                        <a:rPr sz="2000" spc="-10">
                          <a:latin typeface="宋体"/>
                          <a:cs typeface="宋体"/>
                        </a:rPr>
                        <a:t>）</a:t>
                      </a:r>
                      <a:endParaRPr sz="2000">
                        <a:latin typeface="宋体"/>
                        <a:cs typeface="宋体"/>
                      </a:endParaRPr>
                    </a:p>
                  </a:txBody>
                  <a:tcPr marL="0" marR="0" marT="5334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90805" marR="307975" algn="just">
                        <a:lnSpc>
                          <a:spcPct val="100000"/>
                        </a:lnSpc>
                        <a:spcBef>
                          <a:spcPts val="420"/>
                        </a:spcBef>
                      </a:pPr>
                      <a:r>
                        <a:rPr sz="2000" spc="-5">
                          <a:latin typeface="宋体"/>
                          <a:cs typeface="宋体"/>
                        </a:rPr>
                        <a:t>造成变差的一个原因，它影响被研究过程输出的所有单值；在控制图分析中，它表现为随机</a:t>
                      </a:r>
                      <a:r>
                        <a:rPr sz="2000" spc="-10">
                          <a:latin typeface="宋体"/>
                          <a:cs typeface="宋体"/>
                        </a:rPr>
                        <a:t>过程变差的一部分。</a:t>
                      </a:r>
                      <a:endParaRPr sz="2000">
                        <a:latin typeface="宋体"/>
                        <a:cs typeface="宋体"/>
                      </a:endParaRPr>
                    </a:p>
                  </a:txBody>
                  <a:tcPr marL="0" marR="0" marT="5334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762000">
                <a:tc>
                  <a:txBody>
                    <a:bodyPr vert="horz" wrap="square"/>
                    <a:lstStyle/>
                    <a:p>
                      <a:pPr marL="90805">
                        <a:lnSpc>
                          <a:spcPct val="100000"/>
                        </a:lnSpc>
                        <a:spcBef>
                          <a:spcPts val="420"/>
                        </a:spcBef>
                      </a:pPr>
                      <a:r>
                        <a:rPr sz="2000" spc="-15">
                          <a:latin typeface="宋体"/>
                          <a:cs typeface="宋体"/>
                        </a:rPr>
                        <a:t>过程能力</a:t>
                      </a:r>
                      <a:endParaRPr sz="2000">
                        <a:latin typeface="宋体"/>
                        <a:cs typeface="宋体"/>
                      </a:endParaRPr>
                    </a:p>
                    <a:p>
                      <a:pPr marL="90805">
                        <a:lnSpc>
                          <a:spcPct val="100000"/>
                        </a:lnSpc>
                        <a:spcBef>
                          <a:spcPts val="350"/>
                        </a:spcBef>
                      </a:pPr>
                      <a:r>
                        <a:rPr sz="2000">
                          <a:latin typeface="Times New Roman"/>
                          <a:cs typeface="Times New Roman"/>
                        </a:rPr>
                        <a:t>(Process</a:t>
                      </a:r>
                      <a:r>
                        <a:rPr sz="2000" spc="-20">
                          <a:latin typeface="Times New Roman"/>
                          <a:cs typeface="Times New Roman"/>
                        </a:rPr>
                        <a:t> </a:t>
                      </a:r>
                      <a:r>
                        <a:rPr sz="2000" spc="-10">
                          <a:latin typeface="Times New Roman"/>
                          <a:cs typeface="Times New Roman"/>
                        </a:rPr>
                        <a:t>Capability)</a:t>
                      </a:r>
                      <a:endParaRPr sz="2000">
                        <a:latin typeface="Times New Roman"/>
                        <a:cs typeface="Times New Roman"/>
                      </a:endParaRPr>
                    </a:p>
                  </a:txBody>
                  <a:tcPr marL="0" marR="0" marT="5334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90805" marR="130175">
                        <a:lnSpc>
                          <a:spcPts val="2039"/>
                        </a:lnSpc>
                        <a:spcBef>
                          <a:spcPts val="585"/>
                        </a:spcBef>
                      </a:pPr>
                      <a:r>
                        <a:rPr sz="1800" spc="-5">
                          <a:latin typeface="宋体"/>
                          <a:cs typeface="宋体"/>
                        </a:rPr>
                        <a:t>是指按标准偏差为单位来描述的过程均值和规格界限</a:t>
                      </a:r>
                      <a:r>
                        <a:rPr sz="1800">
                          <a:latin typeface="宋体"/>
                          <a:cs typeface="宋体"/>
                        </a:rPr>
                        <a:t>的距离，用</a:t>
                      </a:r>
                      <a:r>
                        <a:rPr sz="1800">
                          <a:latin typeface="Times New Roman"/>
                          <a:cs typeface="Times New Roman"/>
                        </a:rPr>
                        <a:t>Z</a:t>
                      </a:r>
                      <a:r>
                        <a:rPr sz="1800" spc="-15">
                          <a:latin typeface="宋体"/>
                          <a:cs typeface="宋体"/>
                        </a:rPr>
                        <a:t>来表示。</a:t>
                      </a:r>
                      <a:endParaRPr sz="1800">
                        <a:latin typeface="宋体"/>
                        <a:cs typeface="宋体"/>
                      </a:endParaRPr>
                    </a:p>
                  </a:txBody>
                  <a:tcPr marL="0" marR="0" marT="7429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762000">
                <a:tc>
                  <a:txBody>
                    <a:bodyPr vert="horz" wrap="square"/>
                    <a:lstStyle/>
                    <a:p>
                      <a:pPr marL="90805">
                        <a:lnSpc>
                          <a:spcPct val="100000"/>
                        </a:lnSpc>
                        <a:spcBef>
                          <a:spcPts val="420"/>
                        </a:spcBef>
                      </a:pPr>
                      <a:r>
                        <a:rPr sz="2000" spc="-15">
                          <a:latin typeface="宋体"/>
                          <a:cs typeface="宋体"/>
                        </a:rPr>
                        <a:t>移动极差</a:t>
                      </a:r>
                      <a:endParaRPr sz="2000">
                        <a:latin typeface="宋体"/>
                        <a:cs typeface="宋体"/>
                      </a:endParaRPr>
                    </a:p>
                    <a:p>
                      <a:pPr marL="90805">
                        <a:lnSpc>
                          <a:spcPct val="100000"/>
                        </a:lnSpc>
                        <a:spcBef>
                          <a:spcPts val="350"/>
                        </a:spcBef>
                      </a:pPr>
                      <a:r>
                        <a:rPr sz="2000">
                          <a:latin typeface="宋体"/>
                          <a:cs typeface="宋体"/>
                        </a:rPr>
                        <a:t>（</a:t>
                      </a:r>
                      <a:r>
                        <a:rPr sz="2000">
                          <a:latin typeface="Times New Roman"/>
                          <a:cs typeface="Times New Roman"/>
                        </a:rPr>
                        <a:t>Moving</a:t>
                      </a:r>
                      <a:r>
                        <a:rPr sz="2000" spc="480">
                          <a:latin typeface="Times New Roman"/>
                          <a:cs typeface="Times New Roman"/>
                        </a:rPr>
                        <a:t> </a:t>
                      </a:r>
                      <a:r>
                        <a:rPr sz="2000" spc="-10">
                          <a:latin typeface="Times New Roman"/>
                          <a:cs typeface="Times New Roman"/>
                        </a:rPr>
                        <a:t>Range)</a:t>
                      </a:r>
                      <a:endParaRPr sz="2000">
                        <a:latin typeface="Times New Roman"/>
                        <a:cs typeface="Times New Roman"/>
                      </a:endParaRPr>
                    </a:p>
                  </a:txBody>
                  <a:tcPr marL="0" marR="0" marT="5334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30480" algn="ctr">
                        <a:lnSpc>
                          <a:spcPct val="100000"/>
                        </a:lnSpc>
                        <a:spcBef>
                          <a:spcPts val="420"/>
                        </a:spcBef>
                      </a:pPr>
                      <a:r>
                        <a:rPr sz="2000" spc="-5">
                          <a:latin typeface="宋体"/>
                          <a:cs typeface="宋体"/>
                        </a:rPr>
                        <a:t>两个或多个连续样本值中最大值和最小值之差。</a:t>
                      </a:r>
                      <a:endParaRPr sz="2000">
                        <a:latin typeface="宋体"/>
                        <a:cs typeface="宋体"/>
                      </a:endParaRPr>
                    </a:p>
                  </a:txBody>
                  <a:tcPr marL="0" marR="0" marT="5334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159">
                <a:tc>
                  <a:txBody>
                    <a:bodyPr vert="horz" wrap="square"/>
                    <a:lstStyle/>
                    <a:p>
                      <a:pPr>
                        <a:lnSpc>
                          <a:spcPct val="100000"/>
                        </a:lnSpc>
                      </a:pPr>
                      <a:endParaRPr sz="1900">
                        <a:latin typeface="Times New Roman"/>
                        <a:cs typeface="Times New Roman"/>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a:lnSpc>
                          <a:spcPct val="100000"/>
                        </a:lnSpc>
                      </a:pPr>
                      <a:endParaRPr sz="19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159">
                <a:tc>
                  <a:txBody>
                    <a:bodyPr vert="horz" wrap="square"/>
                    <a:lstStyle/>
                    <a:p>
                      <a:pPr>
                        <a:lnSpc>
                          <a:spcPct val="100000"/>
                        </a:lnSpc>
                      </a:pPr>
                      <a:endParaRPr sz="1900">
                        <a:latin typeface="Times New Roman"/>
                        <a:cs typeface="Times New Roman"/>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a:lnSpc>
                          <a:spcPct val="100000"/>
                        </a:lnSpc>
                      </a:pPr>
                      <a:endParaRPr sz="19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7525">
                <a:tc>
                  <a:txBody>
                    <a:bodyPr vert="horz" wrap="square"/>
                    <a:lstStyle/>
                    <a:p>
                      <a:pPr>
                        <a:lnSpc>
                          <a:spcPct val="100000"/>
                        </a:lnSpc>
                      </a:pPr>
                      <a:endParaRPr sz="1900">
                        <a:latin typeface="Times New Roman"/>
                        <a:cs typeface="Times New Roman"/>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a:lnSpc>
                          <a:spcPct val="100000"/>
                        </a:lnSpc>
                      </a:pPr>
                      <a:endParaRPr sz="19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7525">
                <a:tc>
                  <a:txBody>
                    <a:bodyPr vert="horz" wrap="square"/>
                    <a:lstStyle/>
                    <a:p>
                      <a:pPr>
                        <a:lnSpc>
                          <a:spcPct val="100000"/>
                        </a:lnSpc>
                      </a:pPr>
                      <a:endParaRPr sz="1900">
                        <a:latin typeface="Times New Roman"/>
                        <a:cs typeface="Times New Roman"/>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vert="horz" wrap="square"/>
                    <a:lstStyle/>
                    <a:p>
                      <a:pPr>
                        <a:lnSpc>
                          <a:spcPct val="100000"/>
                        </a:lnSpc>
                      </a:pPr>
                      <a:endParaRPr sz="19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764540" y="690245"/>
            <a:ext cx="5511800" cy="391160"/>
          </a:xfrm>
          <a:prstGeom prst="rect">
            <a:avLst/>
          </a:prstGeom>
        </p:spPr>
        <p:txBody>
          <a:bodyPr vert="horz" wrap="square" lIns="0" tIns="12700" rIns="0" bIns="0" rtlCol="0">
            <a:spAutoFit/>
          </a:bodyPr>
          <a:lstStyle/>
          <a:p>
            <a:pPr marL="12700">
              <a:lnSpc>
                <a:spcPct val="100000"/>
              </a:lnSpc>
              <a:spcBef>
                <a:spcPts val="100"/>
              </a:spcBef>
            </a:pPr>
            <a:r>
              <a:rPr/>
              <a:t>制程控制系统</a:t>
            </a:r>
            <a:r>
              <a:rPr b="0" spc="-5">
                <a:latin typeface="宋体"/>
                <a:cs typeface="宋体"/>
              </a:rPr>
              <a:t>有反馈的过程控制系统模型</a:t>
            </a:r>
          </a:p>
        </p:txBody>
      </p:sp>
      <p:sp>
        <p:nvSpPr>
          <p:cNvPr id="3" name="object 3"/>
          <p:cNvSpPr/>
          <p:nvPr/>
        </p:nvSpPr>
        <p:spPr>
          <a:xfrm>
            <a:off x="685800" y="1524000"/>
            <a:ext cx="7772400" cy="4114800"/>
          </a:xfrm>
          <a:custGeom>
            <a:rect l="l" t="t" r="r" b="b"/>
            <a:pathLst>
              <a:path w="7772400" h="4114800">
                <a:moveTo>
                  <a:pt x="0" y="0"/>
                </a:moveTo>
                <a:lnTo>
                  <a:pt x="7772400" y="0"/>
                </a:lnTo>
                <a:lnTo>
                  <a:pt x="7772400" y="4114800"/>
                </a:lnTo>
                <a:lnTo>
                  <a:pt x="0" y="4114800"/>
                </a:lnTo>
                <a:lnTo>
                  <a:pt x="0" y="0"/>
                </a:lnTo>
                <a:close/>
              </a:path>
            </a:pathLst>
          </a:custGeom>
          <a:ln w="9525">
            <a:solidFill>
              <a:srgbClr val="000000"/>
            </a:solidFill>
          </a:ln>
        </p:spPr>
        <p:txBody>
          <a:bodyPr wrap="square" lIns="0" tIns="0" rIns="0" bIns="0" rtlCol="0"/>
          <a:lstStyle/>
          <a:p/>
        </p:txBody>
      </p:sp>
      <p:sp>
        <p:nvSpPr>
          <p:cNvPr id="4" name="object 4"/>
          <p:cNvSpPr txBox="1"/>
          <p:nvPr/>
        </p:nvSpPr>
        <p:spPr>
          <a:xfrm>
            <a:off x="777240" y="1503997"/>
            <a:ext cx="1282700" cy="2219960"/>
          </a:xfrm>
          <a:prstGeom prst="rect">
            <a:avLst/>
          </a:prstGeom>
        </p:spPr>
        <p:txBody>
          <a:bodyPr vert="horz" wrap="square" lIns="0" tIns="12700" rIns="0" bIns="0" rtlCol="0">
            <a:spAutoFit/>
          </a:bodyPr>
          <a:lstStyle/>
          <a:p>
            <a:pPr marR="5080">
              <a:lnSpc>
                <a:spcPct val="120000"/>
              </a:lnSpc>
              <a:spcBef>
                <a:spcPts val="100"/>
              </a:spcBef>
            </a:pPr>
            <a:r>
              <a:rPr sz="2000" u="sng" spc="-10">
                <a:uFill>
                  <a:solidFill>
                    <a:srgbClr val="000000"/>
                  </a:solidFill>
                </a:uFill>
                <a:latin typeface="宋体"/>
                <a:cs typeface="宋体"/>
              </a:rPr>
              <a:t>过程的呼声</a:t>
            </a:r>
            <a:r>
              <a:rPr sz="2000" spc="-50">
                <a:latin typeface="宋体"/>
                <a:cs typeface="宋体"/>
              </a:rPr>
              <a:t>人</a:t>
            </a:r>
            <a:endParaRPr sz="2000">
              <a:latin typeface="宋体"/>
              <a:cs typeface="宋体"/>
            </a:endParaRPr>
          </a:p>
          <a:p>
            <a:pPr marR="767715">
              <a:lnSpc>
                <a:spcPct val="120000"/>
              </a:lnSpc>
            </a:pPr>
            <a:r>
              <a:rPr sz="2000" spc="-25">
                <a:latin typeface="宋体"/>
                <a:cs typeface="宋体"/>
              </a:rPr>
              <a:t>设备材料</a:t>
            </a:r>
            <a:endParaRPr sz="2000">
              <a:latin typeface="宋体"/>
              <a:cs typeface="宋体"/>
            </a:endParaRPr>
          </a:p>
          <a:p>
            <a:pPr marR="5080">
              <a:lnSpc>
                <a:spcPct val="120000"/>
              </a:lnSpc>
            </a:pPr>
            <a:r>
              <a:rPr sz="2000" u="sng">
                <a:uFill>
                  <a:solidFill>
                    <a:srgbClr val="000000"/>
                  </a:solidFill>
                </a:uFill>
                <a:latin typeface="宋体"/>
                <a:cs typeface="宋体"/>
              </a:rPr>
              <a:t>方</a:t>
            </a:r>
            <a:r>
              <a:rPr sz="2000" spc="-15">
                <a:latin typeface="宋体"/>
                <a:cs typeface="宋体"/>
              </a:rPr>
              <a:t>法产品或环境服务</a:t>
            </a:r>
            <a:endParaRPr sz="2000">
              <a:latin typeface="宋体"/>
              <a:cs typeface="宋体"/>
            </a:endParaRPr>
          </a:p>
        </p:txBody>
      </p:sp>
      <p:sp>
        <p:nvSpPr>
          <p:cNvPr id="5" name="object 5"/>
          <p:cNvSpPr txBox="1"/>
          <p:nvPr/>
        </p:nvSpPr>
        <p:spPr>
          <a:xfrm>
            <a:off x="777240" y="4396732"/>
            <a:ext cx="2115820" cy="790575"/>
          </a:xfrm>
          <a:prstGeom prst="rect">
            <a:avLst/>
          </a:prstGeom>
        </p:spPr>
        <p:txBody>
          <a:bodyPr vert="horz" wrap="square" lIns="0" tIns="12700" rIns="0" bIns="0" rtlCol="0">
            <a:spAutoFit/>
          </a:bodyPr>
          <a:lstStyle/>
          <a:p>
            <a:pPr marR="5080">
              <a:lnSpc>
                <a:spcPct val="125499"/>
              </a:lnSpc>
              <a:spcBef>
                <a:spcPts val="100"/>
              </a:spcBef>
            </a:pPr>
            <a:r>
              <a:rPr sz="2000">
                <a:latin typeface="宋体"/>
                <a:cs typeface="宋体"/>
              </a:rPr>
              <a:t>输入过程</a:t>
            </a:r>
            <a:r>
              <a:rPr sz="2000">
                <a:latin typeface="Times New Roman"/>
                <a:cs typeface="Times New Roman"/>
              </a:rPr>
              <a:t>/</a:t>
            </a:r>
            <a:r>
              <a:rPr sz="2000" spc="-15">
                <a:latin typeface="宋体"/>
                <a:cs typeface="宋体"/>
              </a:rPr>
              <a:t>系统输出</a:t>
            </a:r>
            <a:r>
              <a:rPr sz="2000" spc="-10">
                <a:latin typeface="宋体"/>
                <a:cs typeface="宋体"/>
              </a:rPr>
              <a:t>顾客的呼声</a:t>
            </a:r>
            <a:endParaRPr sz="2000">
              <a:latin typeface="宋体"/>
              <a:cs typeface="宋体"/>
            </a:endParaRPr>
          </a:p>
        </p:txBody>
      </p:sp>
      <p:sp>
        <p:nvSpPr>
          <p:cNvPr id="6" name="object 6"/>
          <p:cNvSpPr/>
          <p:nvPr/>
        </p:nvSpPr>
        <p:spPr>
          <a:xfrm>
            <a:off x="3276600" y="2971799"/>
            <a:ext cx="1297305" cy="1007110"/>
          </a:xfrm>
          <a:custGeom>
            <a:rect l="l" t="t" r="r" b="b"/>
            <a:pathLst>
              <a:path w="1297304" h="1007110">
                <a:moveTo>
                  <a:pt x="0" y="0"/>
                </a:moveTo>
                <a:lnTo>
                  <a:pt x="1296694" y="0"/>
                </a:lnTo>
                <a:lnTo>
                  <a:pt x="1296694" y="1006846"/>
                </a:lnTo>
                <a:lnTo>
                  <a:pt x="0" y="1006846"/>
                </a:lnTo>
                <a:lnTo>
                  <a:pt x="0" y="0"/>
                </a:lnTo>
                <a:close/>
              </a:path>
            </a:pathLst>
          </a:custGeom>
          <a:ln w="9525">
            <a:solidFill>
              <a:srgbClr val="000000"/>
            </a:solidFill>
          </a:ln>
        </p:spPr>
        <p:txBody>
          <a:bodyPr wrap="square" lIns="0" tIns="0" rIns="0" bIns="0" rtlCol="0"/>
          <a:lstStyle/>
          <a:p/>
        </p:txBody>
      </p:sp>
      <p:sp>
        <p:nvSpPr>
          <p:cNvPr id="7" name="object 7"/>
          <p:cNvSpPr txBox="1"/>
          <p:nvPr/>
        </p:nvSpPr>
        <p:spPr>
          <a:xfrm>
            <a:off x="3368040" y="3012756"/>
            <a:ext cx="1353820" cy="939800"/>
          </a:xfrm>
          <a:prstGeom prst="rect">
            <a:avLst/>
          </a:prstGeom>
        </p:spPr>
        <p:txBody>
          <a:bodyPr vert="horz" wrap="square" lIns="0" tIns="12700" rIns="0" bIns="0" rtlCol="0">
            <a:spAutoFit/>
          </a:bodyPr>
          <a:lstStyle/>
          <a:p>
            <a:pPr marR="5080" algn="just">
              <a:lnSpc>
                <a:spcPct val="100000"/>
              </a:lnSpc>
              <a:spcBef>
                <a:spcPts val="100"/>
              </a:spcBef>
            </a:pPr>
            <a:r>
              <a:rPr sz="2000" spc="-10">
                <a:latin typeface="宋体"/>
                <a:cs typeface="宋体"/>
              </a:rPr>
              <a:t>我们工作的</a:t>
            </a:r>
            <a:r>
              <a:rPr sz="2000">
                <a:latin typeface="宋体"/>
                <a:cs typeface="宋体"/>
              </a:rPr>
              <a:t>的方式</a:t>
            </a:r>
            <a:r>
              <a:rPr sz="2000">
                <a:latin typeface="Times New Roman"/>
                <a:cs typeface="Times New Roman"/>
              </a:rPr>
              <a:t>/</a:t>
            </a:r>
            <a:r>
              <a:rPr sz="2000" spc="-25">
                <a:latin typeface="宋体"/>
                <a:cs typeface="宋体"/>
              </a:rPr>
              <a:t>资源</a:t>
            </a:r>
            <a:r>
              <a:rPr sz="2000" spc="-15">
                <a:latin typeface="宋体"/>
                <a:cs typeface="宋体"/>
              </a:rPr>
              <a:t>源的融合</a:t>
            </a:r>
            <a:endParaRPr sz="2000">
              <a:latin typeface="宋体"/>
              <a:cs typeface="宋体"/>
            </a:endParaRPr>
          </a:p>
        </p:txBody>
      </p:sp>
      <p:sp>
        <p:nvSpPr>
          <p:cNvPr id="8" name="object 8"/>
          <p:cNvSpPr/>
          <p:nvPr/>
        </p:nvSpPr>
        <p:spPr>
          <a:xfrm>
            <a:off x="3886200" y="2362200"/>
            <a:ext cx="1220470" cy="396875"/>
          </a:xfrm>
          <a:custGeom>
            <a:rect l="l" t="t" r="r" b="b"/>
            <a:pathLst>
              <a:path w="1220470" h="396875">
                <a:moveTo>
                  <a:pt x="0" y="0"/>
                </a:moveTo>
                <a:lnTo>
                  <a:pt x="1220418" y="0"/>
                </a:lnTo>
                <a:lnTo>
                  <a:pt x="1220418" y="396636"/>
                </a:lnTo>
                <a:lnTo>
                  <a:pt x="0" y="396636"/>
                </a:lnTo>
                <a:lnTo>
                  <a:pt x="0" y="0"/>
                </a:lnTo>
                <a:close/>
              </a:path>
            </a:pathLst>
          </a:custGeom>
          <a:ln w="9525">
            <a:solidFill>
              <a:srgbClr val="000000"/>
            </a:solidFill>
          </a:ln>
        </p:spPr>
        <p:txBody>
          <a:bodyPr wrap="square" lIns="0" tIns="0" rIns="0" bIns="0" rtlCol="0"/>
          <a:lstStyle/>
          <a:p/>
        </p:txBody>
      </p:sp>
      <p:sp>
        <p:nvSpPr>
          <p:cNvPr id="9" name="object 9"/>
          <p:cNvSpPr txBox="1"/>
          <p:nvPr/>
        </p:nvSpPr>
        <p:spPr>
          <a:xfrm>
            <a:off x="3977640" y="2403157"/>
            <a:ext cx="1028700" cy="330200"/>
          </a:xfrm>
          <a:prstGeom prst="rect">
            <a:avLst/>
          </a:prstGeom>
        </p:spPr>
        <p:txBody>
          <a:bodyPr vert="horz" wrap="square" lIns="0" tIns="12700" rIns="0" bIns="0" rtlCol="0">
            <a:spAutoFit/>
          </a:bodyPr>
          <a:lstStyle/>
          <a:p>
            <a:pPr>
              <a:lnSpc>
                <a:spcPct val="100000"/>
              </a:lnSpc>
              <a:spcBef>
                <a:spcPts val="100"/>
              </a:spcBef>
            </a:pPr>
            <a:r>
              <a:rPr sz="2000" spc="-15">
                <a:latin typeface="宋体"/>
                <a:cs typeface="宋体"/>
              </a:rPr>
              <a:t>统计方法</a:t>
            </a:r>
            <a:endParaRPr sz="2000">
              <a:latin typeface="宋体"/>
              <a:cs typeface="宋体"/>
            </a:endParaRPr>
          </a:p>
        </p:txBody>
      </p:sp>
      <p:sp>
        <p:nvSpPr>
          <p:cNvPr id="10" name="object 10"/>
          <p:cNvSpPr/>
          <p:nvPr/>
        </p:nvSpPr>
        <p:spPr>
          <a:xfrm>
            <a:off x="7315199" y="3200400"/>
            <a:ext cx="839469" cy="396875"/>
          </a:xfrm>
          <a:custGeom>
            <a:rect l="l" t="t" r="r" b="b"/>
            <a:pathLst>
              <a:path w="839469" h="396875">
                <a:moveTo>
                  <a:pt x="0" y="0"/>
                </a:moveTo>
                <a:lnTo>
                  <a:pt x="839037" y="0"/>
                </a:lnTo>
                <a:lnTo>
                  <a:pt x="839037" y="396636"/>
                </a:lnTo>
                <a:lnTo>
                  <a:pt x="0" y="396636"/>
                </a:lnTo>
                <a:lnTo>
                  <a:pt x="0" y="0"/>
                </a:lnTo>
                <a:close/>
              </a:path>
            </a:pathLst>
          </a:custGeom>
          <a:ln w="9525">
            <a:solidFill>
              <a:srgbClr val="000000"/>
            </a:solidFill>
          </a:ln>
        </p:spPr>
        <p:txBody>
          <a:bodyPr wrap="square" lIns="0" tIns="0" rIns="0" bIns="0" rtlCol="0"/>
          <a:lstStyle/>
          <a:p/>
        </p:txBody>
      </p:sp>
      <p:sp>
        <p:nvSpPr>
          <p:cNvPr id="11" name="object 11"/>
          <p:cNvSpPr txBox="1"/>
          <p:nvPr/>
        </p:nvSpPr>
        <p:spPr>
          <a:xfrm>
            <a:off x="7406639" y="3241357"/>
            <a:ext cx="520700" cy="330200"/>
          </a:xfrm>
          <a:prstGeom prst="rect">
            <a:avLst/>
          </a:prstGeom>
        </p:spPr>
        <p:txBody>
          <a:bodyPr vert="horz" wrap="square" lIns="0" tIns="12700" rIns="0" bIns="0" rtlCol="0">
            <a:spAutoFit/>
          </a:bodyPr>
          <a:lstStyle/>
          <a:p>
            <a:pPr>
              <a:lnSpc>
                <a:spcPct val="100000"/>
              </a:lnSpc>
              <a:spcBef>
                <a:spcPts val="100"/>
              </a:spcBef>
            </a:pPr>
            <a:r>
              <a:rPr sz="2000" spc="-25">
                <a:latin typeface="宋体"/>
                <a:cs typeface="宋体"/>
              </a:rPr>
              <a:t>顾客</a:t>
            </a:r>
            <a:endParaRPr sz="2000">
              <a:latin typeface="宋体"/>
              <a:cs typeface="宋体"/>
            </a:endParaRPr>
          </a:p>
        </p:txBody>
      </p:sp>
      <p:grpSp>
        <p:nvGrpSpPr>
          <p:cNvPr id="12" name="object 12"/>
          <p:cNvGrpSpPr/>
          <p:nvPr/>
        </p:nvGrpSpPr>
        <p:grpSpPr>
          <a:xfrm>
            <a:off x="757237" y="1824037"/>
            <a:ext cx="7632065" cy="3590925"/>
            <a:chOff x="757237" y="1824037"/>
            <a:chExt cx="7632065" cy="3590925"/>
          </a:xfrm>
        </p:grpSpPr>
        <p:sp>
          <p:nvSpPr>
            <p:cNvPr id="13" name="object 13"/>
            <p:cNvSpPr/>
            <p:nvPr/>
          </p:nvSpPr>
          <p:spPr>
            <a:xfrm>
              <a:off x="3352800" y="1828800"/>
              <a:ext cx="990600" cy="0"/>
            </a:xfrm>
            <a:custGeom>
              <a:rect l="l" t="t" r="r" b="b"/>
              <a:pathLst>
                <a:path w="990600">
                  <a:moveTo>
                    <a:pt x="0" y="0"/>
                  </a:moveTo>
                  <a:lnTo>
                    <a:pt x="990600" y="0"/>
                  </a:lnTo>
                </a:path>
              </a:pathLst>
            </a:custGeom>
            <a:ln w="9525">
              <a:solidFill>
                <a:srgbClr val="000000"/>
              </a:solidFill>
            </a:ln>
          </p:spPr>
          <p:txBody>
            <a:bodyPr wrap="square" lIns="0" tIns="0" rIns="0" bIns="0" rtlCol="0"/>
            <a:lstStyle/>
            <a:p/>
          </p:txBody>
        </p:sp>
        <p:sp>
          <p:nvSpPr>
            <p:cNvPr id="14" name="object 14"/>
            <p:cNvSpPr/>
            <p:nvPr/>
          </p:nvSpPr>
          <p:spPr>
            <a:xfrm flipH="1">
              <a:off x="4343400" y="1828800"/>
              <a:ext cx="0" cy="533400"/>
            </a:xfrm>
            <a:custGeom>
              <a:rect l="l" t="t" r="r" b="b"/>
              <a:pathLst>
                <a:path h="533400">
                  <a:moveTo>
                    <a:pt x="0" y="0"/>
                  </a:moveTo>
                  <a:lnTo>
                    <a:pt x="0" y="533400"/>
                  </a:lnTo>
                </a:path>
              </a:pathLst>
            </a:custGeom>
            <a:ln w="9525">
              <a:solidFill>
                <a:srgbClr val="000000"/>
              </a:solidFill>
            </a:ln>
          </p:spPr>
          <p:txBody>
            <a:bodyPr wrap="square" lIns="0" tIns="0" rIns="0" bIns="0" rtlCol="0"/>
            <a:lstStyle/>
            <a:p/>
          </p:txBody>
        </p:sp>
        <p:sp>
          <p:nvSpPr>
            <p:cNvPr id="15" name="object 15"/>
            <p:cNvSpPr/>
            <p:nvPr/>
          </p:nvSpPr>
          <p:spPr>
            <a:xfrm flipH="1">
              <a:off x="4267200" y="2743200"/>
              <a:ext cx="0" cy="228600"/>
            </a:xfrm>
            <a:custGeom>
              <a:rect l="l" t="t" r="r" b="b"/>
              <a:pathLst>
                <a:path h="228600">
                  <a:moveTo>
                    <a:pt x="0" y="0"/>
                  </a:moveTo>
                  <a:lnTo>
                    <a:pt x="0" y="228600"/>
                  </a:lnTo>
                </a:path>
              </a:pathLst>
            </a:custGeom>
            <a:ln w="9525">
              <a:solidFill>
                <a:srgbClr val="000000"/>
              </a:solidFill>
            </a:ln>
          </p:spPr>
          <p:txBody>
            <a:bodyPr wrap="square" lIns="0" tIns="0" rIns="0" bIns="0" rtlCol="0"/>
            <a:lstStyle/>
            <a:p/>
          </p:txBody>
        </p:sp>
        <p:sp>
          <p:nvSpPr>
            <p:cNvPr id="16" name="object 16"/>
            <p:cNvSpPr/>
            <p:nvPr/>
          </p:nvSpPr>
          <p:spPr>
            <a:xfrm flipH="1">
              <a:off x="762000" y="1828800"/>
              <a:ext cx="0" cy="3581400"/>
            </a:xfrm>
            <a:custGeom>
              <a:rect l="l" t="t" r="r" b="b"/>
              <a:pathLst>
                <a:path h="3581400">
                  <a:moveTo>
                    <a:pt x="0" y="0"/>
                  </a:moveTo>
                  <a:lnTo>
                    <a:pt x="0" y="1143000"/>
                  </a:lnTo>
                </a:path>
                <a:path h="3581400">
                  <a:moveTo>
                    <a:pt x="0" y="1447800"/>
                  </a:moveTo>
                  <a:lnTo>
                    <a:pt x="0" y="3581400"/>
                  </a:lnTo>
                </a:path>
              </a:pathLst>
            </a:custGeom>
            <a:ln w="9525">
              <a:solidFill>
                <a:srgbClr val="000000"/>
              </a:solidFill>
            </a:ln>
          </p:spPr>
          <p:txBody>
            <a:bodyPr wrap="square" lIns="0" tIns="0" rIns="0" bIns="0" rtlCol="0"/>
            <a:lstStyle/>
            <a:p/>
          </p:txBody>
        </p:sp>
        <p:sp>
          <p:nvSpPr>
            <p:cNvPr id="17" name="object 17"/>
            <p:cNvSpPr/>
            <p:nvPr/>
          </p:nvSpPr>
          <p:spPr>
            <a:xfrm>
              <a:off x="762000" y="2971800"/>
              <a:ext cx="7239000" cy="2438400"/>
            </a:xfrm>
            <a:custGeom>
              <a:rect l="l" t="t" r="r" b="b"/>
              <a:pathLst>
                <a:path w="7239000" h="2438400">
                  <a:moveTo>
                    <a:pt x="0" y="2438400"/>
                  </a:moveTo>
                  <a:lnTo>
                    <a:pt x="2590800" y="2438400"/>
                  </a:lnTo>
                </a:path>
                <a:path w="7239000" h="2438400">
                  <a:moveTo>
                    <a:pt x="0" y="0"/>
                  </a:moveTo>
                  <a:lnTo>
                    <a:pt x="152400" y="0"/>
                  </a:lnTo>
                </a:path>
                <a:path w="7239000" h="2438400">
                  <a:moveTo>
                    <a:pt x="4038600" y="2438400"/>
                  </a:moveTo>
                  <a:lnTo>
                    <a:pt x="7239000" y="2438400"/>
                  </a:lnTo>
                </a:path>
              </a:pathLst>
            </a:custGeom>
            <a:ln w="9525">
              <a:solidFill>
                <a:srgbClr val="000000"/>
              </a:solidFill>
            </a:ln>
          </p:spPr>
          <p:txBody>
            <a:bodyPr wrap="square" lIns="0" tIns="0" rIns="0" bIns="0" rtlCol="0"/>
            <a:lstStyle/>
            <a:p/>
          </p:txBody>
        </p:sp>
        <p:sp>
          <p:nvSpPr>
            <p:cNvPr id="18" name="object 18"/>
            <p:cNvSpPr/>
            <p:nvPr/>
          </p:nvSpPr>
          <p:spPr>
            <a:xfrm flipH="1">
              <a:off x="8001000" y="4724400"/>
              <a:ext cx="0" cy="685800"/>
            </a:xfrm>
            <a:custGeom>
              <a:rect l="l" t="t" r="r" b="b"/>
              <a:pathLst>
                <a:path h="685800">
                  <a:moveTo>
                    <a:pt x="0" y="685800"/>
                  </a:moveTo>
                  <a:lnTo>
                    <a:pt x="0" y="0"/>
                  </a:lnTo>
                </a:path>
              </a:pathLst>
            </a:custGeom>
            <a:ln w="9525">
              <a:solidFill>
                <a:srgbClr val="000000"/>
              </a:solidFill>
            </a:ln>
          </p:spPr>
          <p:txBody>
            <a:bodyPr wrap="square" lIns="0" tIns="0" rIns="0" bIns="0" rtlCol="0"/>
            <a:lstStyle/>
            <a:p/>
          </p:txBody>
        </p:sp>
        <p:sp>
          <p:nvSpPr>
            <p:cNvPr id="19" name="object 19"/>
            <p:cNvSpPr/>
            <p:nvPr/>
          </p:nvSpPr>
          <p:spPr>
            <a:xfrm>
              <a:off x="6324600" y="3962400"/>
              <a:ext cx="2059939" cy="702310"/>
            </a:xfrm>
            <a:custGeom>
              <a:rect l="l" t="t" r="r" b="b"/>
              <a:pathLst>
                <a:path w="2059939" h="702310">
                  <a:moveTo>
                    <a:pt x="0" y="0"/>
                  </a:moveTo>
                  <a:lnTo>
                    <a:pt x="2059457" y="0"/>
                  </a:lnTo>
                  <a:lnTo>
                    <a:pt x="2059457" y="701740"/>
                  </a:lnTo>
                  <a:lnTo>
                    <a:pt x="0" y="701740"/>
                  </a:lnTo>
                  <a:lnTo>
                    <a:pt x="0" y="0"/>
                  </a:lnTo>
                  <a:close/>
                </a:path>
              </a:pathLst>
            </a:custGeom>
            <a:ln w="9525">
              <a:solidFill>
                <a:srgbClr val="000000"/>
              </a:solidFill>
            </a:ln>
          </p:spPr>
          <p:txBody>
            <a:bodyPr wrap="square" lIns="0" tIns="0" rIns="0" bIns="0" rtlCol="0"/>
            <a:lstStyle/>
            <a:p/>
          </p:txBody>
        </p:sp>
      </p:grpSp>
      <p:sp>
        <p:nvSpPr>
          <p:cNvPr id="20" name="object 20"/>
          <p:cNvSpPr txBox="1"/>
          <p:nvPr/>
        </p:nvSpPr>
        <p:spPr>
          <a:xfrm>
            <a:off x="6416040" y="4003357"/>
            <a:ext cx="2044700" cy="635000"/>
          </a:xfrm>
          <a:prstGeom prst="rect">
            <a:avLst/>
          </a:prstGeom>
        </p:spPr>
        <p:txBody>
          <a:bodyPr vert="horz" wrap="square" lIns="0" tIns="12700" rIns="0" bIns="0" rtlCol="0">
            <a:spAutoFit/>
          </a:bodyPr>
          <a:lstStyle/>
          <a:p>
            <a:pPr marR="5080">
              <a:lnSpc>
                <a:spcPct val="100000"/>
              </a:lnSpc>
              <a:spcBef>
                <a:spcPts val="100"/>
              </a:spcBef>
            </a:pPr>
            <a:r>
              <a:rPr sz="2000" spc="-10">
                <a:latin typeface="宋体"/>
                <a:cs typeface="宋体"/>
              </a:rPr>
              <a:t>识别不断变化的需需求量和期望</a:t>
            </a:r>
            <a:endParaRPr sz="2000">
              <a:latin typeface="宋体"/>
              <a:cs typeface="宋体"/>
            </a:endParaRPr>
          </a:p>
        </p:txBody>
      </p:sp>
      <p:grpSp>
        <p:nvGrpSpPr>
          <p:cNvPr id="21" name="object 21"/>
          <p:cNvGrpSpPr/>
          <p:nvPr/>
        </p:nvGrpSpPr>
        <p:grpSpPr>
          <a:xfrm>
            <a:off x="762000" y="2908300"/>
            <a:ext cx="6939280" cy="1059180"/>
            <a:chOff x="762000" y="2908300"/>
            <a:chExt cx="6939280" cy="1059180"/>
          </a:xfrm>
        </p:grpSpPr>
        <p:sp>
          <p:nvSpPr>
            <p:cNvPr id="22" name="object 22"/>
            <p:cNvSpPr/>
            <p:nvPr/>
          </p:nvSpPr>
          <p:spPr>
            <a:xfrm>
              <a:off x="4572000" y="3733800"/>
              <a:ext cx="1295400" cy="228600"/>
            </a:xfrm>
            <a:custGeom>
              <a:rect l="l" t="t" r="r" b="b"/>
              <a:pathLst>
                <a:path w="1295400" h="228600">
                  <a:moveTo>
                    <a:pt x="0" y="228600"/>
                  </a:moveTo>
                  <a:lnTo>
                    <a:pt x="1295400" y="0"/>
                  </a:lnTo>
                </a:path>
              </a:pathLst>
            </a:custGeom>
            <a:ln w="9525">
              <a:solidFill>
                <a:srgbClr val="000000"/>
              </a:solidFill>
            </a:ln>
          </p:spPr>
          <p:txBody>
            <a:bodyPr wrap="square" lIns="0" tIns="0" rIns="0" bIns="0" rtlCol="0"/>
            <a:lstStyle/>
            <a:p/>
          </p:txBody>
        </p:sp>
        <p:sp>
          <p:nvSpPr>
            <p:cNvPr id="23" name="object 23"/>
            <p:cNvSpPr/>
            <p:nvPr/>
          </p:nvSpPr>
          <p:spPr>
            <a:xfrm>
              <a:off x="4572000" y="2971800"/>
              <a:ext cx="1219200" cy="228600"/>
            </a:xfrm>
            <a:custGeom>
              <a:rect l="l" t="t" r="r" b="b"/>
              <a:pathLst>
                <a:path w="1219200" h="228600">
                  <a:moveTo>
                    <a:pt x="0" y="0"/>
                  </a:moveTo>
                  <a:lnTo>
                    <a:pt x="1219200" y="228600"/>
                  </a:lnTo>
                </a:path>
              </a:pathLst>
            </a:custGeom>
            <a:ln w="9525">
              <a:solidFill>
                <a:srgbClr val="000000"/>
              </a:solidFill>
            </a:ln>
          </p:spPr>
          <p:txBody>
            <a:bodyPr wrap="square" lIns="0" tIns="0" rIns="0" bIns="0" rtlCol="0"/>
            <a:lstStyle/>
            <a:p/>
          </p:txBody>
        </p:sp>
        <p:sp>
          <p:nvSpPr>
            <p:cNvPr id="24" name="object 24"/>
            <p:cNvSpPr/>
            <p:nvPr/>
          </p:nvSpPr>
          <p:spPr>
            <a:xfrm flipH="1">
              <a:off x="5867400" y="3733800"/>
              <a:ext cx="0" cy="152400"/>
            </a:xfrm>
            <a:custGeom>
              <a:rect l="l" t="t" r="r" b="b"/>
              <a:pathLst>
                <a:path h="152400">
                  <a:moveTo>
                    <a:pt x="0" y="0"/>
                  </a:moveTo>
                  <a:lnTo>
                    <a:pt x="0" y="152400"/>
                  </a:lnTo>
                </a:path>
              </a:pathLst>
            </a:custGeom>
            <a:ln w="9525">
              <a:solidFill>
                <a:srgbClr val="000000"/>
              </a:solidFill>
            </a:ln>
          </p:spPr>
          <p:txBody>
            <a:bodyPr wrap="square" lIns="0" tIns="0" rIns="0" bIns="0" rtlCol="0"/>
            <a:lstStyle/>
            <a:p/>
          </p:txBody>
        </p:sp>
        <p:sp>
          <p:nvSpPr>
            <p:cNvPr id="25" name="object 25"/>
            <p:cNvSpPr/>
            <p:nvPr/>
          </p:nvSpPr>
          <p:spPr>
            <a:xfrm flipH="1">
              <a:off x="5791200" y="3048000"/>
              <a:ext cx="0" cy="152400"/>
            </a:xfrm>
            <a:custGeom>
              <a:rect l="l" t="t" r="r" b="b"/>
              <a:pathLst>
                <a:path h="152400">
                  <a:moveTo>
                    <a:pt x="0" y="152400"/>
                  </a:moveTo>
                  <a:lnTo>
                    <a:pt x="0" y="0"/>
                  </a:lnTo>
                </a:path>
              </a:pathLst>
            </a:custGeom>
            <a:ln w="9525">
              <a:solidFill>
                <a:srgbClr val="000000"/>
              </a:solidFill>
            </a:ln>
          </p:spPr>
          <p:txBody>
            <a:bodyPr wrap="square" lIns="0" tIns="0" rIns="0" bIns="0" rtlCol="0"/>
            <a:lstStyle/>
            <a:p/>
          </p:txBody>
        </p:sp>
        <p:sp>
          <p:nvSpPr>
            <p:cNvPr id="26" name="object 26"/>
            <p:cNvSpPr/>
            <p:nvPr/>
          </p:nvSpPr>
          <p:spPr>
            <a:xfrm>
              <a:off x="5791200" y="3048000"/>
              <a:ext cx="533400" cy="381000"/>
            </a:xfrm>
            <a:custGeom>
              <a:rect l="l" t="t" r="r" b="b"/>
              <a:pathLst>
                <a:path w="533400" h="381000">
                  <a:moveTo>
                    <a:pt x="533400" y="381000"/>
                  </a:moveTo>
                  <a:lnTo>
                    <a:pt x="0" y="0"/>
                  </a:lnTo>
                </a:path>
              </a:pathLst>
            </a:custGeom>
            <a:ln w="9525">
              <a:solidFill>
                <a:srgbClr val="000000"/>
              </a:solidFill>
            </a:ln>
          </p:spPr>
          <p:txBody>
            <a:bodyPr wrap="square" lIns="0" tIns="0" rIns="0" bIns="0" rtlCol="0"/>
            <a:lstStyle/>
            <a:p/>
          </p:txBody>
        </p:sp>
        <p:sp>
          <p:nvSpPr>
            <p:cNvPr id="27" name="object 27"/>
            <p:cNvSpPr/>
            <p:nvPr/>
          </p:nvSpPr>
          <p:spPr>
            <a:xfrm>
              <a:off x="5867400" y="3429000"/>
              <a:ext cx="457200" cy="457200"/>
            </a:xfrm>
            <a:custGeom>
              <a:rect l="l" t="t" r="r" b="b"/>
              <a:pathLst>
                <a:path w="457200" h="457200">
                  <a:moveTo>
                    <a:pt x="0" y="457200"/>
                  </a:moveTo>
                  <a:lnTo>
                    <a:pt x="457200" y="0"/>
                  </a:lnTo>
                </a:path>
              </a:pathLst>
            </a:custGeom>
            <a:ln w="9525">
              <a:solidFill>
                <a:srgbClr val="000000"/>
              </a:solidFill>
            </a:ln>
          </p:spPr>
          <p:txBody>
            <a:bodyPr wrap="square" lIns="0" tIns="0" rIns="0" bIns="0" rtlCol="0"/>
            <a:lstStyle/>
            <a:p/>
          </p:txBody>
        </p:sp>
        <p:sp>
          <p:nvSpPr>
            <p:cNvPr id="28" name="object 28"/>
            <p:cNvSpPr/>
            <p:nvPr/>
          </p:nvSpPr>
          <p:spPr>
            <a:xfrm flipH="1">
              <a:off x="7696200" y="3581400"/>
              <a:ext cx="0" cy="381000"/>
            </a:xfrm>
            <a:custGeom>
              <a:rect l="l" t="t" r="r" b="b"/>
              <a:pathLst>
                <a:path h="381000">
                  <a:moveTo>
                    <a:pt x="0" y="381000"/>
                  </a:moveTo>
                  <a:lnTo>
                    <a:pt x="0" y="0"/>
                  </a:lnTo>
                </a:path>
              </a:pathLst>
            </a:custGeom>
            <a:ln w="9525">
              <a:solidFill>
                <a:srgbClr val="000000"/>
              </a:solidFill>
            </a:ln>
          </p:spPr>
          <p:txBody>
            <a:bodyPr wrap="square" lIns="0" tIns="0" rIns="0" bIns="0" rtlCol="0"/>
            <a:lstStyle/>
            <a:p/>
          </p:txBody>
        </p:sp>
        <p:pic>
          <p:nvPicPr>
            <p:cNvPr id="29" name="object 29"/>
            <p:cNvPicPr/>
            <p:nvPr/>
          </p:nvPicPr>
          <p:blipFill>
            <a:blip r:embed="rId2"/>
            <a:stretch>
              <a:fillRect/>
            </a:stretch>
          </p:blipFill>
          <p:spPr>
            <a:xfrm>
              <a:off x="838200" y="2908300"/>
              <a:ext cx="152400" cy="127000"/>
            </a:xfrm>
            <a:prstGeom prst="rect">
              <a:avLst/>
            </a:prstGeom>
          </p:spPr>
        </p:pic>
        <p:pic>
          <p:nvPicPr>
            <p:cNvPr id="30" name="object 30"/>
            <p:cNvPicPr/>
            <p:nvPr/>
          </p:nvPicPr>
          <p:blipFill>
            <a:blip r:embed="rId3"/>
            <a:stretch>
              <a:fillRect/>
            </a:stretch>
          </p:blipFill>
          <p:spPr>
            <a:xfrm>
              <a:off x="762000" y="3213100"/>
              <a:ext cx="228600" cy="127000"/>
            </a:xfrm>
            <a:prstGeom prst="rect">
              <a:avLst/>
            </a:prstGeom>
          </p:spPr>
        </p:pic>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764540" y="728345"/>
            <a:ext cx="3683000" cy="391160"/>
          </a:xfrm>
          <a:prstGeom prst="rect">
            <a:avLst/>
          </a:prstGeom>
        </p:spPr>
        <p:txBody>
          <a:bodyPr vert="horz" wrap="square" lIns="0" tIns="12700" rIns="0" bIns="0" rtlCol="0">
            <a:spAutoFit/>
          </a:bodyPr>
          <a:lstStyle/>
          <a:p>
            <a:pPr marL="12700">
              <a:lnSpc>
                <a:spcPct val="100000"/>
              </a:lnSpc>
              <a:spcBef>
                <a:spcPts val="100"/>
              </a:spcBef>
            </a:pPr>
            <a:r>
              <a:rPr spc="-5"/>
              <a:t>变差的普通原因和特殊原因</a:t>
            </a:r>
          </a:p>
        </p:txBody>
      </p:sp>
      <p:sp>
        <p:nvSpPr>
          <p:cNvPr id="3" name="object 3"/>
          <p:cNvSpPr txBox="1"/>
          <p:nvPr/>
        </p:nvSpPr>
        <p:spPr>
          <a:xfrm>
            <a:off x="764540" y="1092517"/>
            <a:ext cx="7137400" cy="3317240"/>
          </a:xfrm>
          <a:prstGeom prst="rect">
            <a:avLst/>
          </a:prstGeom>
        </p:spPr>
        <p:txBody>
          <a:bodyPr vert="horz" wrap="square" lIns="0" tIns="12700" rIns="0" bIns="0" rtlCol="0">
            <a:spAutoFit/>
          </a:bodyPr>
          <a:lstStyle/>
          <a:p>
            <a:pPr marL="12700" marR="5080">
              <a:lnSpc>
                <a:spcPct val="120000"/>
              </a:lnSpc>
              <a:spcBef>
                <a:spcPts val="100"/>
              </a:spcBef>
            </a:pPr>
            <a:r>
              <a:rPr sz="2000" b="1">
                <a:latin typeface="Microsoft JhengHei"/>
                <a:cs typeface="Microsoft JhengHei"/>
              </a:rPr>
              <a:t>普通原因：</a:t>
            </a:r>
            <a:r>
              <a:rPr sz="2000" spc="-5">
                <a:latin typeface="宋体"/>
                <a:cs typeface="宋体"/>
              </a:rPr>
              <a:t>是指过程在受控的状态下，出现的具有稳定的且可重复的分布过程的变差的原因。普通原因表现为一个稳</a:t>
            </a:r>
            <a:endParaRPr sz="2000">
              <a:latin typeface="宋体"/>
              <a:cs typeface="宋体"/>
            </a:endParaRPr>
          </a:p>
          <a:p>
            <a:pPr marL="12700" marR="1275715">
              <a:lnSpc>
                <a:spcPct val="120000"/>
              </a:lnSpc>
            </a:pPr>
            <a:r>
              <a:rPr sz="2000" spc="-5">
                <a:latin typeface="宋体"/>
                <a:cs typeface="宋体"/>
              </a:rPr>
              <a:t>系统的偶然原因。只有过程变差的普通原因存在且不改变时，过程的输出才可以预测。</a:t>
            </a:r>
            <a:endParaRPr sz="2000">
              <a:latin typeface="宋体"/>
              <a:cs typeface="宋体"/>
            </a:endParaRPr>
          </a:p>
          <a:p>
            <a:pPr>
              <a:lnSpc>
                <a:spcPct val="100000"/>
              </a:lnSpc>
              <a:spcBef>
                <a:spcPts val="60"/>
              </a:spcBef>
            </a:pPr>
            <a:endParaRPr sz="2200">
              <a:latin typeface="宋体"/>
              <a:cs typeface="宋体"/>
            </a:endParaRPr>
          </a:p>
          <a:p>
            <a:pPr marL="12700" marR="5080">
              <a:lnSpc>
                <a:spcPct val="120000"/>
              </a:lnSpc>
            </a:pPr>
            <a:r>
              <a:rPr sz="2000" b="1">
                <a:latin typeface="Microsoft JhengHei"/>
                <a:cs typeface="Microsoft JhengHei"/>
              </a:rPr>
              <a:t>特殊原因：</a:t>
            </a:r>
            <a:r>
              <a:rPr sz="2000">
                <a:latin typeface="宋体"/>
                <a:cs typeface="宋体"/>
              </a:rPr>
              <a:t>（通常也叫可查明原因）</a:t>
            </a:r>
            <a:r>
              <a:rPr sz="2000" spc="-5">
                <a:latin typeface="宋体"/>
                <a:cs typeface="宋体"/>
              </a:rPr>
              <a:t>是指造成不是始终作用于过</a:t>
            </a:r>
            <a:r>
              <a:rPr sz="2000">
                <a:latin typeface="宋体"/>
                <a:cs typeface="宋体"/>
              </a:rPr>
              <a:t>程的变差的原因，即当它们出现时将造成（整个</a:t>
            </a:r>
            <a:r>
              <a:rPr sz="2000" spc="-50">
                <a:latin typeface="宋体"/>
                <a:cs typeface="宋体"/>
              </a:rPr>
              <a:t>）</a:t>
            </a:r>
            <a:endParaRPr sz="2000">
              <a:latin typeface="宋体"/>
              <a:cs typeface="宋体"/>
            </a:endParaRPr>
          </a:p>
          <a:p>
            <a:pPr marL="12700" marR="1275715">
              <a:lnSpc>
                <a:spcPct val="120000"/>
              </a:lnSpc>
            </a:pPr>
            <a:r>
              <a:rPr sz="2000" spc="-5">
                <a:latin typeface="宋体"/>
                <a:cs typeface="宋体"/>
              </a:rPr>
              <a:t>过程的分布改变。只用特殊原因被查出且采取措施，否则它们将继续不可预测的影响过程的输出。</a:t>
            </a:r>
            <a:endParaRPr sz="2000">
              <a:latin typeface="宋体"/>
              <a:cs typeface="宋体"/>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p:nvPr/>
        </p:nvSpPr>
        <p:spPr>
          <a:xfrm>
            <a:off x="457200" y="381000"/>
            <a:ext cx="8229600" cy="6096000"/>
          </a:xfrm>
          <a:custGeom>
            <a:rect l="l" t="t" r="r" b="b"/>
            <a:pathLst>
              <a:path w="8229600" h="6096000">
                <a:moveTo>
                  <a:pt x="0" y="0"/>
                </a:moveTo>
                <a:lnTo>
                  <a:pt x="8229600" y="0"/>
                </a:lnTo>
                <a:lnTo>
                  <a:pt x="8229600" y="6096000"/>
                </a:lnTo>
                <a:lnTo>
                  <a:pt x="0" y="6096000"/>
                </a:lnTo>
                <a:lnTo>
                  <a:pt x="0" y="0"/>
                </a:lnTo>
                <a:close/>
              </a:path>
            </a:pathLst>
          </a:custGeom>
          <a:ln w="9525">
            <a:solidFill>
              <a:srgbClr val="000000"/>
            </a:solidFill>
          </a:ln>
        </p:spPr>
        <p:txBody>
          <a:bodyPr wrap="square" lIns="0" tIns="0" rIns="0" bIns="0" rtlCol="0"/>
          <a:lstStyle/>
          <a:p/>
        </p:txBody>
      </p:sp>
      <p:sp>
        <p:nvSpPr>
          <p:cNvPr id="3" name="object 3"/>
          <p:cNvSpPr txBox="1">
            <a:spLocks noGrp="1"/>
          </p:cNvSpPr>
          <p:nvPr>
            <p:ph type="title"/>
          </p:nvPr>
        </p:nvSpPr>
        <p:spPr>
          <a:xfrm>
            <a:off x="535940" y="985837"/>
            <a:ext cx="7707630" cy="330200"/>
          </a:xfrm>
          <a:prstGeom prst="rect">
            <a:avLst/>
          </a:prstGeom>
        </p:spPr>
        <p:txBody>
          <a:bodyPr vert="horz" wrap="square" lIns="0" tIns="12700" rIns="0" bIns="0" rtlCol="0">
            <a:spAutoFit/>
          </a:bodyPr>
          <a:lstStyle/>
          <a:p>
            <a:pPr marL="12700">
              <a:lnSpc>
                <a:spcPct val="100000"/>
              </a:lnSpc>
              <a:spcBef>
                <a:spcPts val="100"/>
              </a:spcBef>
              <a:tabLst>
                <a:tab pos="631190"/>
                <a:tab pos="1250315"/>
                <a:tab pos="1869439"/>
                <a:tab pos="2487930"/>
                <a:tab pos="3107055"/>
                <a:tab pos="3726179"/>
                <a:tab pos="4345305"/>
                <a:tab pos="4964430"/>
                <a:tab pos="5582920"/>
                <a:tab pos="6202045"/>
                <a:tab pos="6821170"/>
                <a:tab pos="7440295"/>
              </a:tabLst>
            </a:pPr>
            <a:r>
              <a:rPr sz="2000" b="0" spc="-50">
                <a:latin typeface="宋体"/>
                <a:cs typeface="宋体"/>
              </a:rPr>
              <a:t>每</a:t>
            </a:r>
            <a:r>
              <a:rPr sz="2000" b="0">
                <a:latin typeface="宋体"/>
                <a:cs typeface="宋体"/>
              </a:rPr>
              <a:t>	</a:t>
            </a:r>
            <a:r>
              <a:rPr sz="2000" b="0" spc="-50">
                <a:latin typeface="宋体"/>
                <a:cs typeface="宋体"/>
              </a:rPr>
              <a:t>件</a:t>
            </a:r>
            <a:r>
              <a:rPr sz="2000" b="0">
                <a:latin typeface="宋体"/>
                <a:cs typeface="宋体"/>
              </a:rPr>
              <a:t>	</a:t>
            </a:r>
            <a:r>
              <a:rPr sz="2000" b="0" spc="-50">
                <a:latin typeface="宋体"/>
                <a:cs typeface="宋体"/>
              </a:rPr>
              <a:t>产</a:t>
            </a:r>
            <a:r>
              <a:rPr sz="2000" b="0">
                <a:latin typeface="宋体"/>
                <a:cs typeface="宋体"/>
              </a:rPr>
              <a:t>	</a:t>
            </a:r>
            <a:r>
              <a:rPr sz="2000" b="0" spc="-50">
                <a:latin typeface="宋体"/>
                <a:cs typeface="宋体"/>
              </a:rPr>
              <a:t>品</a:t>
            </a:r>
            <a:r>
              <a:rPr sz="2000" b="0">
                <a:latin typeface="宋体"/>
                <a:cs typeface="宋体"/>
              </a:rPr>
              <a:t>	</a:t>
            </a:r>
            <a:r>
              <a:rPr sz="2000" b="0" spc="-50">
                <a:latin typeface="宋体"/>
                <a:cs typeface="宋体"/>
              </a:rPr>
              <a:t>的</a:t>
            </a:r>
            <a:r>
              <a:rPr sz="2000" b="0">
                <a:latin typeface="宋体"/>
                <a:cs typeface="宋体"/>
              </a:rPr>
              <a:t>	</a:t>
            </a:r>
            <a:r>
              <a:rPr sz="2000" b="0" spc="-50">
                <a:latin typeface="宋体"/>
                <a:cs typeface="宋体"/>
              </a:rPr>
              <a:t>尺</a:t>
            </a:r>
            <a:r>
              <a:rPr sz="2000" b="0">
                <a:latin typeface="宋体"/>
                <a:cs typeface="宋体"/>
              </a:rPr>
              <a:t>	</a:t>
            </a:r>
            <a:r>
              <a:rPr sz="2000" b="0" spc="-50">
                <a:latin typeface="宋体"/>
                <a:cs typeface="宋体"/>
              </a:rPr>
              <a:t>寸</a:t>
            </a:r>
            <a:r>
              <a:rPr sz="2000" b="0">
                <a:latin typeface="宋体"/>
                <a:cs typeface="宋体"/>
              </a:rPr>
              <a:t>	</a:t>
            </a:r>
            <a:r>
              <a:rPr sz="2000" b="0" spc="-50">
                <a:latin typeface="宋体"/>
                <a:cs typeface="宋体"/>
              </a:rPr>
              <a:t>与</a:t>
            </a:r>
            <a:r>
              <a:rPr sz="2000" b="0">
                <a:latin typeface="宋体"/>
                <a:cs typeface="宋体"/>
              </a:rPr>
              <a:t>	</a:t>
            </a:r>
            <a:r>
              <a:rPr sz="2000" b="0" spc="-50">
                <a:latin typeface="宋体"/>
                <a:cs typeface="宋体"/>
              </a:rPr>
              <a:t>别</a:t>
            </a:r>
            <a:r>
              <a:rPr sz="2000" b="0">
                <a:latin typeface="宋体"/>
                <a:cs typeface="宋体"/>
              </a:rPr>
              <a:t>	</a:t>
            </a:r>
            <a:r>
              <a:rPr sz="2000" b="0" spc="-50">
                <a:latin typeface="宋体"/>
                <a:cs typeface="宋体"/>
              </a:rPr>
              <a:t>的</a:t>
            </a:r>
            <a:r>
              <a:rPr sz="2000" b="0">
                <a:latin typeface="宋体"/>
                <a:cs typeface="宋体"/>
              </a:rPr>
              <a:t>	</a:t>
            </a:r>
            <a:r>
              <a:rPr sz="2000" b="0" spc="-50">
                <a:latin typeface="宋体"/>
                <a:cs typeface="宋体"/>
              </a:rPr>
              <a:t>都</a:t>
            </a:r>
            <a:r>
              <a:rPr sz="2000" b="0">
                <a:latin typeface="宋体"/>
                <a:cs typeface="宋体"/>
              </a:rPr>
              <a:t>	</a:t>
            </a:r>
            <a:r>
              <a:rPr sz="2000" b="0" spc="-50">
                <a:latin typeface="宋体"/>
                <a:cs typeface="宋体"/>
              </a:rPr>
              <a:t>不</a:t>
            </a:r>
            <a:r>
              <a:rPr sz="2000" b="0">
                <a:latin typeface="宋体"/>
                <a:cs typeface="宋体"/>
              </a:rPr>
              <a:t>	</a:t>
            </a:r>
            <a:r>
              <a:rPr sz="2000" b="0" spc="-50">
                <a:latin typeface="宋体"/>
                <a:cs typeface="宋体"/>
              </a:rPr>
              <a:t>同</a:t>
            </a:r>
            <a:endParaRPr sz="2000">
              <a:latin typeface="宋体"/>
              <a:cs typeface="宋体"/>
            </a:endParaRPr>
          </a:p>
        </p:txBody>
      </p:sp>
      <p:sp>
        <p:nvSpPr>
          <p:cNvPr id="4" name="object 4"/>
          <p:cNvSpPr txBox="1"/>
          <p:nvPr/>
        </p:nvSpPr>
        <p:spPr>
          <a:xfrm>
            <a:off x="535940" y="1900237"/>
            <a:ext cx="7976870" cy="635000"/>
          </a:xfrm>
          <a:prstGeom prst="rect">
            <a:avLst/>
          </a:prstGeom>
        </p:spPr>
        <p:txBody>
          <a:bodyPr vert="horz" wrap="square" lIns="0" tIns="12700" rIns="0" bIns="0" rtlCol="0">
            <a:spAutoFit/>
          </a:bodyPr>
          <a:lstStyle/>
          <a:p>
            <a:pPr marL="12700">
              <a:lnSpc>
                <a:spcPct val="100000"/>
              </a:lnSpc>
              <a:spcBef>
                <a:spcPts val="100"/>
              </a:spcBef>
              <a:tabLst>
                <a:tab pos="1017905"/>
                <a:tab pos="2023745"/>
                <a:tab pos="3029585"/>
                <a:tab pos="4035425"/>
                <a:tab pos="5041265"/>
                <a:tab pos="6047105"/>
                <a:tab pos="7052945"/>
              </a:tabLst>
            </a:pPr>
            <a:r>
              <a:rPr sz="2000" spc="-50">
                <a:latin typeface="宋体"/>
                <a:cs typeface="宋体"/>
              </a:rPr>
              <a:t>范</a:t>
            </a:r>
            <a:r>
              <a:rPr sz="2000">
                <a:latin typeface="宋体"/>
                <a:cs typeface="宋体"/>
              </a:rPr>
              <a:t>	</a:t>
            </a:r>
            <a:r>
              <a:rPr sz="2000" spc="-50">
                <a:latin typeface="宋体"/>
                <a:cs typeface="宋体"/>
              </a:rPr>
              <a:t>围</a:t>
            </a:r>
            <a:r>
              <a:rPr sz="2000">
                <a:latin typeface="宋体"/>
                <a:cs typeface="宋体"/>
              </a:rPr>
              <a:t>	</a:t>
            </a:r>
            <a:r>
              <a:rPr sz="2000" spc="-50">
                <a:latin typeface="宋体"/>
                <a:cs typeface="宋体"/>
              </a:rPr>
              <a:t>范</a:t>
            </a:r>
            <a:r>
              <a:rPr sz="2000">
                <a:latin typeface="宋体"/>
                <a:cs typeface="宋体"/>
              </a:rPr>
              <a:t>	</a:t>
            </a:r>
            <a:r>
              <a:rPr sz="2000" spc="-50">
                <a:latin typeface="宋体"/>
                <a:cs typeface="宋体"/>
              </a:rPr>
              <a:t>围</a:t>
            </a:r>
            <a:r>
              <a:rPr sz="2000">
                <a:latin typeface="宋体"/>
                <a:cs typeface="宋体"/>
              </a:rPr>
              <a:t>	</a:t>
            </a:r>
            <a:r>
              <a:rPr sz="2000" spc="-50">
                <a:latin typeface="宋体"/>
                <a:cs typeface="宋体"/>
              </a:rPr>
              <a:t>范</a:t>
            </a:r>
            <a:r>
              <a:rPr sz="2000">
                <a:latin typeface="宋体"/>
                <a:cs typeface="宋体"/>
              </a:rPr>
              <a:t>	</a:t>
            </a:r>
            <a:r>
              <a:rPr sz="2000" spc="-50">
                <a:latin typeface="宋体"/>
                <a:cs typeface="宋体"/>
              </a:rPr>
              <a:t>围</a:t>
            </a:r>
            <a:r>
              <a:rPr sz="2000">
                <a:latin typeface="宋体"/>
                <a:cs typeface="宋体"/>
              </a:rPr>
              <a:t>	</a:t>
            </a:r>
            <a:r>
              <a:rPr sz="2000" spc="-50">
                <a:latin typeface="宋体"/>
                <a:cs typeface="宋体"/>
              </a:rPr>
              <a:t>范</a:t>
            </a:r>
            <a:r>
              <a:rPr sz="2000">
                <a:latin typeface="宋体"/>
                <a:cs typeface="宋体"/>
              </a:rPr>
              <a:t>	</a:t>
            </a:r>
            <a:r>
              <a:rPr sz="2000" spc="-50">
                <a:latin typeface="宋体"/>
                <a:cs typeface="宋体"/>
              </a:rPr>
              <a:t>围</a:t>
            </a:r>
            <a:endParaRPr sz="2000">
              <a:latin typeface="宋体"/>
              <a:cs typeface="宋体"/>
            </a:endParaRPr>
          </a:p>
          <a:p>
            <a:pPr marL="12700">
              <a:lnSpc>
                <a:spcPct val="100000"/>
              </a:lnSpc>
            </a:pPr>
            <a:r>
              <a:rPr sz="2000" spc="-185">
                <a:latin typeface="宋体"/>
                <a:cs typeface="宋体"/>
              </a:rPr>
              <a:t>但 它 们 形 成 一 个 模 型 ， 若 稳 定 ， 可 以 描 述 为 一 个 分 布</a:t>
            </a:r>
            <a:endParaRPr sz="2000">
              <a:latin typeface="宋体"/>
              <a:cs typeface="宋体"/>
            </a:endParaRPr>
          </a:p>
        </p:txBody>
      </p:sp>
      <p:sp>
        <p:nvSpPr>
          <p:cNvPr id="5" name="object 5"/>
          <p:cNvSpPr txBox="1"/>
          <p:nvPr/>
        </p:nvSpPr>
        <p:spPr>
          <a:xfrm>
            <a:off x="4559299" y="3119437"/>
            <a:ext cx="279400" cy="330200"/>
          </a:xfrm>
          <a:prstGeom prst="rect">
            <a:avLst/>
          </a:prstGeom>
        </p:spPr>
        <p:txBody>
          <a:bodyPr vert="horz" wrap="square" lIns="0" tIns="12700" rIns="0" bIns="0" rtlCol="0">
            <a:spAutoFit/>
          </a:bodyPr>
          <a:lstStyle/>
          <a:p>
            <a:pPr marL="12700">
              <a:lnSpc>
                <a:spcPct val="100000"/>
              </a:lnSpc>
              <a:spcBef>
                <a:spcPts val="100"/>
              </a:spcBef>
            </a:pPr>
            <a:r>
              <a:rPr sz="2000">
                <a:latin typeface="宋体"/>
                <a:cs typeface="宋体"/>
              </a:rPr>
              <a:t>围</a:t>
            </a:r>
            <a:endParaRPr sz="2000">
              <a:latin typeface="宋体"/>
              <a:cs typeface="宋体"/>
            </a:endParaRPr>
          </a:p>
        </p:txBody>
      </p:sp>
      <p:sp>
        <p:nvSpPr>
          <p:cNvPr id="6" name="object 6"/>
          <p:cNvSpPr txBox="1"/>
          <p:nvPr/>
        </p:nvSpPr>
        <p:spPr>
          <a:xfrm>
            <a:off x="7241540" y="3119437"/>
            <a:ext cx="279400" cy="330200"/>
          </a:xfrm>
          <a:prstGeom prst="rect">
            <a:avLst/>
          </a:prstGeom>
        </p:spPr>
        <p:txBody>
          <a:bodyPr vert="horz" wrap="square" lIns="0" tIns="12700" rIns="0" bIns="0" rtlCol="0">
            <a:spAutoFit/>
          </a:bodyPr>
          <a:lstStyle/>
          <a:p>
            <a:pPr marL="12700">
              <a:lnSpc>
                <a:spcPct val="100000"/>
              </a:lnSpc>
              <a:spcBef>
                <a:spcPts val="100"/>
              </a:spcBef>
            </a:pPr>
            <a:r>
              <a:rPr sz="2000">
                <a:latin typeface="宋体"/>
                <a:cs typeface="宋体"/>
              </a:rPr>
              <a:t>围</a:t>
            </a:r>
            <a:endParaRPr sz="2000">
              <a:latin typeface="宋体"/>
              <a:cs typeface="宋体"/>
            </a:endParaRPr>
          </a:p>
        </p:txBody>
      </p:sp>
      <p:sp>
        <p:nvSpPr>
          <p:cNvPr id="7" name="object 7"/>
          <p:cNvSpPr txBox="1"/>
          <p:nvPr/>
        </p:nvSpPr>
        <p:spPr>
          <a:xfrm>
            <a:off x="535940" y="3119437"/>
            <a:ext cx="4034790" cy="939800"/>
          </a:xfrm>
          <a:prstGeom prst="rect">
            <a:avLst/>
          </a:prstGeom>
        </p:spPr>
        <p:txBody>
          <a:bodyPr vert="horz" wrap="square" lIns="0" tIns="12700" rIns="0" bIns="0" rtlCol="0">
            <a:spAutoFit/>
          </a:bodyPr>
          <a:lstStyle/>
          <a:p>
            <a:pPr marL="12700">
              <a:lnSpc>
                <a:spcPct val="100000"/>
              </a:lnSpc>
              <a:spcBef>
                <a:spcPts val="100"/>
              </a:spcBef>
              <a:tabLst>
                <a:tab pos="1353185"/>
                <a:tab pos="2694305"/>
              </a:tabLst>
            </a:pPr>
            <a:r>
              <a:rPr sz="2000" spc="-50">
                <a:latin typeface="宋体"/>
                <a:cs typeface="宋体"/>
              </a:rPr>
              <a:t>范</a:t>
            </a:r>
            <a:r>
              <a:rPr sz="2000">
                <a:latin typeface="宋体"/>
                <a:cs typeface="宋体"/>
              </a:rPr>
              <a:t>	</a:t>
            </a:r>
            <a:r>
              <a:rPr sz="2000" spc="-50">
                <a:latin typeface="宋体"/>
                <a:cs typeface="宋体"/>
              </a:rPr>
              <a:t>围</a:t>
            </a:r>
            <a:r>
              <a:rPr sz="2000">
                <a:latin typeface="宋体"/>
                <a:cs typeface="宋体"/>
              </a:rPr>
              <a:t>	</a:t>
            </a:r>
            <a:r>
              <a:rPr sz="2000" spc="-50">
                <a:latin typeface="宋体"/>
                <a:cs typeface="宋体"/>
              </a:rPr>
              <a:t>范</a:t>
            </a:r>
            <a:endParaRPr sz="2000">
              <a:latin typeface="宋体"/>
              <a:cs typeface="宋体"/>
            </a:endParaRPr>
          </a:p>
          <a:p>
            <a:pPr marL="12700" marR="5080">
              <a:lnSpc>
                <a:spcPct val="100000"/>
              </a:lnSpc>
              <a:tabLst>
                <a:tab pos="548640"/>
                <a:tab pos="1017905"/>
                <a:tab pos="1085215"/>
                <a:tab pos="1621790"/>
                <a:tab pos="2023745"/>
                <a:tab pos="2158365"/>
                <a:tab pos="2694305"/>
                <a:tab pos="3029585"/>
                <a:tab pos="3230880"/>
                <a:tab pos="3767454"/>
              </a:tabLst>
            </a:pPr>
            <a:r>
              <a:rPr sz="2000" spc="-50">
                <a:latin typeface="宋体"/>
                <a:cs typeface="宋体"/>
              </a:rPr>
              <a:t>分</a:t>
            </a:r>
            <a:r>
              <a:rPr sz="2000">
                <a:latin typeface="宋体"/>
                <a:cs typeface="宋体"/>
              </a:rPr>
              <a:t>	</a:t>
            </a:r>
            <a:r>
              <a:rPr sz="2000" spc="-50">
                <a:latin typeface="宋体"/>
                <a:cs typeface="宋体"/>
              </a:rPr>
              <a:t>布</a:t>
            </a:r>
            <a:r>
              <a:rPr sz="2000">
                <a:latin typeface="宋体"/>
                <a:cs typeface="宋体"/>
              </a:rPr>
              <a:t>		</a:t>
            </a:r>
            <a:r>
              <a:rPr sz="2000" spc="-50">
                <a:latin typeface="宋体"/>
                <a:cs typeface="宋体"/>
              </a:rPr>
              <a:t>可</a:t>
            </a:r>
            <a:r>
              <a:rPr sz="2000">
                <a:latin typeface="宋体"/>
                <a:cs typeface="宋体"/>
              </a:rPr>
              <a:t>	</a:t>
            </a:r>
            <a:r>
              <a:rPr sz="2000" spc="-50">
                <a:latin typeface="宋体"/>
                <a:cs typeface="宋体"/>
              </a:rPr>
              <a:t>以</a:t>
            </a:r>
            <a:r>
              <a:rPr sz="2000">
                <a:latin typeface="宋体"/>
                <a:cs typeface="宋体"/>
              </a:rPr>
              <a:t>		</a:t>
            </a:r>
            <a:r>
              <a:rPr sz="2000" spc="-50">
                <a:latin typeface="宋体"/>
                <a:cs typeface="宋体"/>
              </a:rPr>
              <a:t>通</a:t>
            </a:r>
            <a:r>
              <a:rPr sz="2000">
                <a:latin typeface="宋体"/>
                <a:cs typeface="宋体"/>
              </a:rPr>
              <a:t>	</a:t>
            </a:r>
            <a:r>
              <a:rPr sz="2000" spc="-50">
                <a:latin typeface="宋体"/>
                <a:cs typeface="宋体"/>
              </a:rPr>
              <a:t>过</a:t>
            </a:r>
            <a:r>
              <a:rPr sz="2000">
                <a:latin typeface="宋体"/>
                <a:cs typeface="宋体"/>
              </a:rPr>
              <a:t>		</a:t>
            </a:r>
            <a:r>
              <a:rPr sz="2000" spc="-50">
                <a:latin typeface="宋体"/>
                <a:cs typeface="宋体"/>
              </a:rPr>
              <a:t>以</a:t>
            </a:r>
            <a:r>
              <a:rPr sz="2000">
                <a:latin typeface="宋体"/>
                <a:cs typeface="宋体"/>
              </a:rPr>
              <a:t>	</a:t>
            </a:r>
            <a:r>
              <a:rPr sz="2000" spc="-50">
                <a:latin typeface="宋体"/>
                <a:cs typeface="宋体"/>
              </a:rPr>
              <a:t>下位</a:t>
            </a:r>
            <a:r>
              <a:rPr sz="2000">
                <a:latin typeface="宋体"/>
                <a:cs typeface="宋体"/>
              </a:rPr>
              <a:t>		</a:t>
            </a:r>
            <a:r>
              <a:rPr sz="2000" spc="-50">
                <a:latin typeface="宋体"/>
                <a:cs typeface="宋体"/>
              </a:rPr>
              <a:t>置</a:t>
            </a:r>
            <a:r>
              <a:rPr sz="2000">
                <a:latin typeface="宋体"/>
                <a:cs typeface="宋体"/>
              </a:rPr>
              <a:t>		</a:t>
            </a:r>
            <a:r>
              <a:rPr sz="2000" spc="-50">
                <a:latin typeface="宋体"/>
                <a:cs typeface="宋体"/>
              </a:rPr>
              <a:t>分</a:t>
            </a:r>
            <a:r>
              <a:rPr sz="2000">
                <a:latin typeface="宋体"/>
                <a:cs typeface="宋体"/>
              </a:rPr>
              <a:t>		</a:t>
            </a:r>
            <a:r>
              <a:rPr sz="2000" spc="-50">
                <a:latin typeface="宋体"/>
                <a:cs typeface="宋体"/>
              </a:rPr>
              <a:t>布</a:t>
            </a:r>
            <a:endParaRPr sz="2000">
              <a:latin typeface="宋体"/>
              <a:cs typeface="宋体"/>
            </a:endParaRPr>
          </a:p>
        </p:txBody>
      </p:sp>
      <p:sp>
        <p:nvSpPr>
          <p:cNvPr id="8" name="object 8"/>
          <p:cNvSpPr txBox="1"/>
          <p:nvPr/>
        </p:nvSpPr>
        <p:spPr>
          <a:xfrm>
            <a:off x="4559300" y="3729037"/>
            <a:ext cx="279400" cy="330200"/>
          </a:xfrm>
          <a:prstGeom prst="rect">
            <a:avLst/>
          </a:prstGeom>
        </p:spPr>
        <p:txBody>
          <a:bodyPr vert="horz" wrap="square" lIns="0" tIns="12700" rIns="0" bIns="0" rtlCol="0">
            <a:spAutoFit/>
          </a:bodyPr>
          <a:lstStyle/>
          <a:p>
            <a:pPr marL="12700">
              <a:lnSpc>
                <a:spcPct val="100000"/>
              </a:lnSpc>
              <a:spcBef>
                <a:spcPts val="100"/>
              </a:spcBef>
            </a:pPr>
            <a:r>
              <a:rPr sz="2000">
                <a:latin typeface="宋体"/>
                <a:cs typeface="宋体"/>
              </a:rPr>
              <a:t>宽</a:t>
            </a:r>
            <a:endParaRPr sz="2000">
              <a:latin typeface="宋体"/>
              <a:cs typeface="宋体"/>
            </a:endParaRPr>
          </a:p>
        </p:txBody>
      </p:sp>
      <p:sp>
        <p:nvSpPr>
          <p:cNvPr id="9" name="object 9"/>
          <p:cNvSpPr txBox="1"/>
          <p:nvPr/>
        </p:nvSpPr>
        <p:spPr>
          <a:xfrm>
            <a:off x="4827524" y="3119437"/>
            <a:ext cx="3498215" cy="939800"/>
          </a:xfrm>
          <a:prstGeom prst="rect">
            <a:avLst/>
          </a:prstGeom>
        </p:spPr>
        <p:txBody>
          <a:bodyPr vert="horz" wrap="square" lIns="0" tIns="12700" rIns="0" bIns="0" rtlCol="0">
            <a:spAutoFit/>
          </a:bodyPr>
          <a:lstStyle/>
          <a:p>
            <a:pPr marL="1085215">
              <a:lnSpc>
                <a:spcPct val="100000"/>
              </a:lnSpc>
              <a:spcBef>
                <a:spcPts val="100"/>
              </a:spcBef>
            </a:pPr>
            <a:r>
              <a:rPr sz="2000">
                <a:latin typeface="宋体"/>
                <a:cs typeface="宋体"/>
              </a:rPr>
              <a:t>范</a:t>
            </a:r>
            <a:endParaRPr sz="2000">
              <a:latin typeface="宋体"/>
              <a:cs typeface="宋体"/>
            </a:endParaRPr>
          </a:p>
          <a:p>
            <a:pPr marL="749935" marR="5080" indent="-737870">
              <a:lnSpc>
                <a:spcPct val="100000"/>
              </a:lnSpc>
              <a:tabLst>
                <a:tab pos="548640"/>
                <a:tab pos="1085215"/>
                <a:tab pos="1621790"/>
                <a:tab pos="1755775"/>
                <a:tab pos="2158365"/>
                <a:tab pos="2694305"/>
                <a:tab pos="2761615"/>
                <a:tab pos="3230880"/>
              </a:tabLst>
            </a:pPr>
            <a:r>
              <a:rPr sz="2000" spc="-50">
                <a:latin typeface="宋体"/>
                <a:cs typeface="宋体"/>
              </a:rPr>
              <a:t>因</a:t>
            </a:r>
            <a:r>
              <a:rPr sz="2000">
                <a:latin typeface="宋体"/>
                <a:cs typeface="宋体"/>
              </a:rPr>
              <a:t>	</a:t>
            </a:r>
            <a:r>
              <a:rPr sz="2000" spc="-50">
                <a:latin typeface="宋体"/>
                <a:cs typeface="宋体"/>
              </a:rPr>
              <a:t>素</a:t>
            </a:r>
            <a:r>
              <a:rPr sz="2000">
                <a:latin typeface="宋体"/>
                <a:cs typeface="宋体"/>
              </a:rPr>
              <a:t>	</a:t>
            </a:r>
            <a:r>
              <a:rPr sz="2000" spc="-50">
                <a:latin typeface="宋体"/>
                <a:cs typeface="宋体"/>
              </a:rPr>
              <a:t>来</a:t>
            </a:r>
            <a:r>
              <a:rPr sz="2000">
                <a:latin typeface="宋体"/>
                <a:cs typeface="宋体"/>
              </a:rPr>
              <a:t>	</a:t>
            </a:r>
            <a:r>
              <a:rPr sz="2000" spc="-50">
                <a:latin typeface="宋体"/>
                <a:cs typeface="宋体"/>
              </a:rPr>
              <a:t>加</a:t>
            </a:r>
            <a:r>
              <a:rPr sz="2000">
                <a:latin typeface="宋体"/>
                <a:cs typeface="宋体"/>
              </a:rPr>
              <a:t>	</a:t>
            </a:r>
            <a:r>
              <a:rPr sz="2000" spc="-50">
                <a:latin typeface="宋体"/>
                <a:cs typeface="宋体"/>
              </a:rPr>
              <a:t>以</a:t>
            </a:r>
            <a:r>
              <a:rPr sz="2000">
                <a:latin typeface="宋体"/>
                <a:cs typeface="宋体"/>
              </a:rPr>
              <a:t>	</a:t>
            </a:r>
            <a:r>
              <a:rPr sz="2000" spc="-50">
                <a:latin typeface="宋体"/>
                <a:cs typeface="宋体"/>
              </a:rPr>
              <a:t>区</a:t>
            </a:r>
            <a:r>
              <a:rPr sz="2000">
                <a:latin typeface="宋体"/>
                <a:cs typeface="宋体"/>
              </a:rPr>
              <a:t>	</a:t>
            </a:r>
            <a:r>
              <a:rPr sz="2000" spc="-50">
                <a:latin typeface="宋体"/>
                <a:cs typeface="宋体"/>
              </a:rPr>
              <a:t>分度</a:t>
            </a:r>
            <a:r>
              <a:rPr sz="2000">
                <a:latin typeface="宋体"/>
                <a:cs typeface="宋体"/>
              </a:rPr>
              <a:t>			</a:t>
            </a:r>
            <a:r>
              <a:rPr sz="2000" spc="-50">
                <a:latin typeface="宋体"/>
                <a:cs typeface="宋体"/>
              </a:rPr>
              <a:t>形</a:t>
            </a:r>
            <a:r>
              <a:rPr sz="2000">
                <a:latin typeface="宋体"/>
                <a:cs typeface="宋体"/>
              </a:rPr>
              <a:t>			</a:t>
            </a:r>
            <a:r>
              <a:rPr sz="2000" spc="-50">
                <a:latin typeface="宋体"/>
                <a:cs typeface="宋体"/>
              </a:rPr>
              <a:t>状</a:t>
            </a:r>
            <a:endParaRPr sz="2000">
              <a:latin typeface="宋体"/>
              <a:cs typeface="宋体"/>
            </a:endParaRPr>
          </a:p>
        </p:txBody>
      </p:sp>
      <p:sp>
        <p:nvSpPr>
          <p:cNvPr id="10" name="object 10"/>
          <p:cNvSpPr txBox="1"/>
          <p:nvPr/>
        </p:nvSpPr>
        <p:spPr>
          <a:xfrm>
            <a:off x="535940" y="5253037"/>
            <a:ext cx="279400" cy="330200"/>
          </a:xfrm>
          <a:prstGeom prst="rect">
            <a:avLst/>
          </a:prstGeom>
        </p:spPr>
        <p:txBody>
          <a:bodyPr vert="horz" wrap="square" lIns="0" tIns="12700" rIns="0" bIns="0" rtlCol="0">
            <a:spAutoFit/>
          </a:bodyPr>
          <a:lstStyle/>
          <a:p>
            <a:pPr marL="12700">
              <a:lnSpc>
                <a:spcPct val="100000"/>
              </a:lnSpc>
              <a:spcBef>
                <a:spcPts val="100"/>
              </a:spcBef>
            </a:pPr>
            <a:r>
              <a:rPr sz="2000">
                <a:latin typeface="宋体"/>
                <a:cs typeface="宋体"/>
              </a:rPr>
              <a:t>或</a:t>
            </a:r>
            <a:endParaRPr sz="2000">
              <a:latin typeface="宋体"/>
              <a:cs typeface="宋体"/>
            </a:endParaRPr>
          </a:p>
        </p:txBody>
      </p:sp>
      <p:sp>
        <p:nvSpPr>
          <p:cNvPr id="11" name="object 11"/>
          <p:cNvSpPr txBox="1"/>
          <p:nvPr/>
        </p:nvSpPr>
        <p:spPr>
          <a:xfrm>
            <a:off x="1541780" y="5253037"/>
            <a:ext cx="279400" cy="330200"/>
          </a:xfrm>
          <a:prstGeom prst="rect">
            <a:avLst/>
          </a:prstGeom>
        </p:spPr>
        <p:txBody>
          <a:bodyPr vert="horz" wrap="square" lIns="0" tIns="12700" rIns="0" bIns="0" rtlCol="0">
            <a:spAutoFit/>
          </a:bodyPr>
          <a:lstStyle/>
          <a:p>
            <a:pPr marL="12700">
              <a:lnSpc>
                <a:spcPct val="100000"/>
              </a:lnSpc>
              <a:spcBef>
                <a:spcPts val="100"/>
              </a:spcBef>
            </a:pPr>
            <a:r>
              <a:rPr sz="2000">
                <a:latin typeface="宋体"/>
                <a:cs typeface="宋体"/>
              </a:rPr>
              <a:t>这</a:t>
            </a:r>
            <a:endParaRPr sz="2000">
              <a:latin typeface="宋体"/>
              <a:cs typeface="宋体"/>
            </a:endParaRPr>
          </a:p>
        </p:txBody>
      </p:sp>
      <p:sp>
        <p:nvSpPr>
          <p:cNvPr id="12" name="object 12"/>
          <p:cNvSpPr txBox="1"/>
          <p:nvPr/>
        </p:nvSpPr>
        <p:spPr>
          <a:xfrm>
            <a:off x="2547619" y="5253037"/>
            <a:ext cx="279400" cy="330200"/>
          </a:xfrm>
          <a:prstGeom prst="rect">
            <a:avLst/>
          </a:prstGeom>
        </p:spPr>
        <p:txBody>
          <a:bodyPr vert="horz" wrap="square" lIns="0" tIns="12700" rIns="0" bIns="0" rtlCol="0">
            <a:spAutoFit/>
          </a:bodyPr>
          <a:lstStyle/>
          <a:p>
            <a:pPr marL="12700">
              <a:lnSpc>
                <a:spcPct val="100000"/>
              </a:lnSpc>
              <a:spcBef>
                <a:spcPts val="100"/>
              </a:spcBef>
            </a:pPr>
            <a:r>
              <a:rPr sz="2000">
                <a:latin typeface="宋体"/>
                <a:cs typeface="宋体"/>
              </a:rPr>
              <a:t>些</a:t>
            </a:r>
            <a:endParaRPr sz="2000">
              <a:latin typeface="宋体"/>
              <a:cs typeface="宋体"/>
            </a:endParaRPr>
          </a:p>
        </p:txBody>
      </p:sp>
      <p:sp>
        <p:nvSpPr>
          <p:cNvPr id="13" name="object 13"/>
          <p:cNvSpPr txBox="1"/>
          <p:nvPr/>
        </p:nvSpPr>
        <p:spPr>
          <a:xfrm>
            <a:off x="3553459" y="5253037"/>
            <a:ext cx="279400" cy="330200"/>
          </a:xfrm>
          <a:prstGeom prst="rect">
            <a:avLst/>
          </a:prstGeom>
        </p:spPr>
        <p:txBody>
          <a:bodyPr vert="horz" wrap="square" lIns="0" tIns="12700" rIns="0" bIns="0" rtlCol="0">
            <a:spAutoFit/>
          </a:bodyPr>
          <a:lstStyle/>
          <a:p>
            <a:pPr marL="12700">
              <a:lnSpc>
                <a:spcPct val="100000"/>
              </a:lnSpc>
              <a:spcBef>
                <a:spcPts val="100"/>
              </a:spcBef>
            </a:pPr>
            <a:r>
              <a:rPr sz="2000">
                <a:latin typeface="宋体"/>
                <a:cs typeface="宋体"/>
              </a:rPr>
              <a:t>因</a:t>
            </a:r>
            <a:endParaRPr sz="2000">
              <a:latin typeface="宋体"/>
              <a:cs typeface="宋体"/>
            </a:endParaRPr>
          </a:p>
        </p:txBody>
      </p:sp>
      <p:sp>
        <p:nvSpPr>
          <p:cNvPr id="14" name="object 14"/>
          <p:cNvSpPr txBox="1"/>
          <p:nvPr/>
        </p:nvSpPr>
        <p:spPr>
          <a:xfrm>
            <a:off x="4559300" y="5253037"/>
            <a:ext cx="279400" cy="330200"/>
          </a:xfrm>
          <a:prstGeom prst="rect">
            <a:avLst/>
          </a:prstGeom>
        </p:spPr>
        <p:txBody>
          <a:bodyPr vert="horz" wrap="square" lIns="0" tIns="12700" rIns="0" bIns="0" rtlCol="0">
            <a:spAutoFit/>
          </a:bodyPr>
          <a:lstStyle/>
          <a:p>
            <a:pPr marL="12700">
              <a:lnSpc>
                <a:spcPct val="100000"/>
              </a:lnSpc>
              <a:spcBef>
                <a:spcPts val="100"/>
              </a:spcBef>
            </a:pPr>
            <a:r>
              <a:rPr sz="2000">
                <a:latin typeface="宋体"/>
                <a:cs typeface="宋体"/>
              </a:rPr>
              <a:t>素</a:t>
            </a:r>
            <a:endParaRPr sz="2000">
              <a:latin typeface="宋体"/>
              <a:cs typeface="宋体"/>
            </a:endParaRPr>
          </a:p>
        </p:txBody>
      </p:sp>
      <p:sp>
        <p:nvSpPr>
          <p:cNvPr id="15" name="object 15"/>
          <p:cNvSpPr txBox="1"/>
          <p:nvPr/>
        </p:nvSpPr>
        <p:spPr>
          <a:xfrm>
            <a:off x="5565140" y="5253037"/>
            <a:ext cx="279400" cy="330200"/>
          </a:xfrm>
          <a:prstGeom prst="rect">
            <a:avLst/>
          </a:prstGeom>
        </p:spPr>
        <p:txBody>
          <a:bodyPr vert="horz" wrap="square" lIns="0" tIns="12700" rIns="0" bIns="0" rtlCol="0">
            <a:spAutoFit/>
          </a:bodyPr>
          <a:lstStyle/>
          <a:p>
            <a:pPr marL="12700">
              <a:lnSpc>
                <a:spcPct val="100000"/>
              </a:lnSpc>
              <a:spcBef>
                <a:spcPts val="100"/>
              </a:spcBef>
            </a:pPr>
            <a:r>
              <a:rPr sz="2000">
                <a:latin typeface="宋体"/>
                <a:cs typeface="宋体"/>
              </a:rPr>
              <a:t>的</a:t>
            </a:r>
            <a:endParaRPr sz="2000">
              <a:latin typeface="宋体"/>
              <a:cs typeface="宋体"/>
            </a:endParaRPr>
          </a:p>
        </p:txBody>
      </p:sp>
      <p:sp>
        <p:nvSpPr>
          <p:cNvPr id="16" name="object 16"/>
          <p:cNvSpPr txBox="1"/>
          <p:nvPr/>
        </p:nvSpPr>
        <p:spPr>
          <a:xfrm>
            <a:off x="6570980" y="5253037"/>
            <a:ext cx="279400" cy="330200"/>
          </a:xfrm>
          <a:prstGeom prst="rect">
            <a:avLst/>
          </a:prstGeom>
        </p:spPr>
        <p:txBody>
          <a:bodyPr vert="horz" wrap="square" lIns="0" tIns="12700" rIns="0" bIns="0" rtlCol="0">
            <a:spAutoFit/>
          </a:bodyPr>
          <a:lstStyle/>
          <a:p>
            <a:pPr marL="12700">
              <a:lnSpc>
                <a:spcPct val="100000"/>
              </a:lnSpc>
              <a:spcBef>
                <a:spcPts val="100"/>
              </a:spcBef>
            </a:pPr>
            <a:r>
              <a:rPr sz="2000">
                <a:latin typeface="宋体"/>
                <a:cs typeface="宋体"/>
              </a:rPr>
              <a:t>组</a:t>
            </a:r>
            <a:endParaRPr sz="2000">
              <a:latin typeface="宋体"/>
              <a:cs typeface="宋体"/>
            </a:endParaRPr>
          </a:p>
        </p:txBody>
      </p:sp>
      <p:sp>
        <p:nvSpPr>
          <p:cNvPr id="17" name="object 17"/>
          <p:cNvSpPr txBox="1"/>
          <p:nvPr/>
        </p:nvSpPr>
        <p:spPr>
          <a:xfrm>
            <a:off x="7576819" y="5253037"/>
            <a:ext cx="279400" cy="330200"/>
          </a:xfrm>
          <a:prstGeom prst="rect">
            <a:avLst/>
          </a:prstGeom>
        </p:spPr>
        <p:txBody>
          <a:bodyPr vert="horz" wrap="square" lIns="0" tIns="12700" rIns="0" bIns="0" rtlCol="0">
            <a:spAutoFit/>
          </a:bodyPr>
          <a:lstStyle/>
          <a:p>
            <a:pPr marL="12700">
              <a:lnSpc>
                <a:spcPct val="100000"/>
              </a:lnSpc>
              <a:spcBef>
                <a:spcPts val="100"/>
              </a:spcBef>
            </a:pPr>
            <a:r>
              <a:rPr sz="2000">
                <a:latin typeface="宋体"/>
                <a:cs typeface="宋体"/>
              </a:rPr>
              <a:t>合</a:t>
            </a:r>
            <a:endParaRPr sz="2000">
              <a:latin typeface="宋体"/>
              <a:cs typeface="宋体"/>
            </a:endParaRPr>
          </a:p>
        </p:txBody>
      </p:sp>
      <p:sp>
        <p:nvSpPr>
          <p:cNvPr id="18" name="object 18"/>
          <p:cNvSpPr/>
          <p:nvPr/>
        </p:nvSpPr>
        <p:spPr>
          <a:xfrm>
            <a:off x="4191000" y="3238500"/>
            <a:ext cx="457200" cy="76200"/>
          </a:xfrm>
          <a:custGeom>
            <a:rect l="l" t="t" r="r" b="b"/>
            <a:pathLst>
              <a:path w="457200" h="76200">
                <a:moveTo>
                  <a:pt x="380999" y="76200"/>
                </a:moveTo>
                <a:lnTo>
                  <a:pt x="380999" y="0"/>
                </a:lnTo>
                <a:lnTo>
                  <a:pt x="444499" y="31749"/>
                </a:lnTo>
                <a:lnTo>
                  <a:pt x="422910" y="31749"/>
                </a:lnTo>
                <a:lnTo>
                  <a:pt x="422910" y="44450"/>
                </a:lnTo>
                <a:lnTo>
                  <a:pt x="444499" y="44450"/>
                </a:lnTo>
                <a:lnTo>
                  <a:pt x="380999" y="76200"/>
                </a:lnTo>
                <a:close/>
              </a:path>
              <a:path w="457200" h="76200">
                <a:moveTo>
                  <a:pt x="380999" y="44450"/>
                </a:moveTo>
                <a:lnTo>
                  <a:pt x="0" y="44450"/>
                </a:lnTo>
                <a:lnTo>
                  <a:pt x="0" y="31749"/>
                </a:lnTo>
                <a:lnTo>
                  <a:pt x="380999" y="31749"/>
                </a:lnTo>
                <a:lnTo>
                  <a:pt x="380999" y="44450"/>
                </a:lnTo>
                <a:close/>
              </a:path>
              <a:path w="457200" h="76200">
                <a:moveTo>
                  <a:pt x="444499" y="44450"/>
                </a:moveTo>
                <a:lnTo>
                  <a:pt x="422910" y="44450"/>
                </a:lnTo>
                <a:lnTo>
                  <a:pt x="422910" y="31749"/>
                </a:lnTo>
                <a:lnTo>
                  <a:pt x="444499" y="31749"/>
                </a:lnTo>
                <a:lnTo>
                  <a:pt x="457200" y="38100"/>
                </a:lnTo>
                <a:lnTo>
                  <a:pt x="444499" y="44450"/>
                </a:lnTo>
                <a:close/>
              </a:path>
            </a:pathLst>
          </a:custGeom>
          <a:solidFill>
            <a:srgbClr val="000000"/>
          </a:solidFill>
        </p:spPr>
        <p:txBody>
          <a:bodyPr wrap="square" lIns="0" tIns="0" rIns="0" bIns="0" rtlCol="0"/>
          <a:lstStyle/>
          <a:p/>
        </p:txBody>
      </p:sp>
      <p:sp>
        <p:nvSpPr>
          <p:cNvPr id="19" name="object 19"/>
          <p:cNvSpPr/>
          <p:nvPr/>
        </p:nvSpPr>
        <p:spPr>
          <a:xfrm>
            <a:off x="7010400" y="3314700"/>
            <a:ext cx="457200" cy="76200"/>
          </a:xfrm>
          <a:custGeom>
            <a:rect l="l" t="t" r="r" b="b"/>
            <a:pathLst>
              <a:path w="457200" h="76200">
                <a:moveTo>
                  <a:pt x="380999" y="76200"/>
                </a:moveTo>
                <a:lnTo>
                  <a:pt x="380999" y="0"/>
                </a:lnTo>
                <a:lnTo>
                  <a:pt x="444499" y="31749"/>
                </a:lnTo>
                <a:lnTo>
                  <a:pt x="422909" y="31749"/>
                </a:lnTo>
                <a:lnTo>
                  <a:pt x="422909" y="44450"/>
                </a:lnTo>
                <a:lnTo>
                  <a:pt x="444499" y="44450"/>
                </a:lnTo>
                <a:lnTo>
                  <a:pt x="380999" y="76200"/>
                </a:lnTo>
                <a:close/>
              </a:path>
              <a:path w="457200" h="76200">
                <a:moveTo>
                  <a:pt x="380999" y="44450"/>
                </a:moveTo>
                <a:lnTo>
                  <a:pt x="0" y="44450"/>
                </a:lnTo>
                <a:lnTo>
                  <a:pt x="0" y="31749"/>
                </a:lnTo>
                <a:lnTo>
                  <a:pt x="380999" y="31749"/>
                </a:lnTo>
                <a:lnTo>
                  <a:pt x="380999" y="44450"/>
                </a:lnTo>
                <a:close/>
              </a:path>
              <a:path w="457200" h="76200">
                <a:moveTo>
                  <a:pt x="444499" y="44450"/>
                </a:moveTo>
                <a:lnTo>
                  <a:pt x="422909" y="44450"/>
                </a:lnTo>
                <a:lnTo>
                  <a:pt x="422909" y="31749"/>
                </a:lnTo>
                <a:lnTo>
                  <a:pt x="444499" y="31749"/>
                </a:lnTo>
                <a:lnTo>
                  <a:pt x="457200" y="38100"/>
                </a:lnTo>
                <a:lnTo>
                  <a:pt x="444499" y="44450"/>
                </a:lnTo>
                <a:close/>
              </a:path>
            </a:pathLst>
          </a:custGeom>
          <a:solidFill>
            <a:srgbClr val="000000"/>
          </a:solidFill>
        </p:spPr>
        <p:txBody>
          <a:bodyPr wrap="square" lIns="0" tIns="0" rIns="0" bIns="0" rtlCol="0"/>
          <a:lstStyle/>
          <a:p/>
        </p:txBody>
      </p:sp>
      <p:grpSp>
        <p:nvGrpSpPr>
          <p:cNvPr id="20" name="object 20"/>
          <p:cNvGrpSpPr/>
          <p:nvPr/>
        </p:nvGrpSpPr>
        <p:grpSpPr>
          <a:xfrm>
            <a:off x="838200" y="2209800"/>
            <a:ext cx="7543800" cy="3168650"/>
            <a:chOff x="838200" y="2209800"/>
            <a:chExt cx="7543800" cy="3168650"/>
          </a:xfrm>
        </p:grpSpPr>
        <p:sp>
          <p:nvSpPr>
            <p:cNvPr id="21" name="object 21"/>
            <p:cNvSpPr/>
            <p:nvPr/>
          </p:nvSpPr>
          <p:spPr>
            <a:xfrm>
              <a:off x="3581400" y="3124200"/>
              <a:ext cx="2057400" cy="0"/>
            </a:xfrm>
            <a:custGeom>
              <a:rect l="l" t="t" r="r" b="b"/>
              <a:pathLst>
                <a:path w="2057400">
                  <a:moveTo>
                    <a:pt x="0" y="0"/>
                  </a:moveTo>
                  <a:lnTo>
                    <a:pt x="2057400" y="0"/>
                  </a:lnTo>
                </a:path>
              </a:pathLst>
            </a:custGeom>
            <a:ln w="9525">
              <a:solidFill>
                <a:srgbClr val="000000"/>
              </a:solidFill>
            </a:ln>
          </p:spPr>
          <p:txBody>
            <a:bodyPr wrap="square" lIns="0" tIns="0" rIns="0" bIns="0" rtlCol="0"/>
            <a:lstStyle/>
            <a:p/>
          </p:txBody>
        </p:sp>
        <p:sp>
          <p:nvSpPr>
            <p:cNvPr id="22" name="object 22"/>
            <p:cNvSpPr/>
            <p:nvPr/>
          </p:nvSpPr>
          <p:spPr>
            <a:xfrm flipH="1">
              <a:off x="4648200" y="2362200"/>
              <a:ext cx="0" cy="762000"/>
            </a:xfrm>
            <a:custGeom>
              <a:rect l="l" t="t" r="r" b="b"/>
              <a:pathLst>
                <a:path h="762000">
                  <a:moveTo>
                    <a:pt x="0" y="0"/>
                  </a:moveTo>
                  <a:lnTo>
                    <a:pt x="0" y="762000"/>
                  </a:lnTo>
                </a:path>
              </a:pathLst>
            </a:custGeom>
            <a:ln w="9525">
              <a:solidFill>
                <a:srgbClr val="000000"/>
              </a:solidFill>
            </a:ln>
          </p:spPr>
          <p:txBody>
            <a:bodyPr wrap="square" lIns="0" tIns="0" rIns="0" bIns="0" rtlCol="0"/>
            <a:lstStyle/>
            <a:p/>
          </p:txBody>
        </p:sp>
        <p:sp>
          <p:nvSpPr>
            <p:cNvPr id="23" name="object 23"/>
            <p:cNvSpPr/>
            <p:nvPr/>
          </p:nvSpPr>
          <p:spPr>
            <a:xfrm>
              <a:off x="3886200" y="2438400"/>
              <a:ext cx="1603375" cy="685800"/>
            </a:xfrm>
            <a:custGeom>
              <a:rect l="l" t="t" r="r" b="b"/>
              <a:pathLst>
                <a:path w="1603375" h="685800">
                  <a:moveTo>
                    <a:pt x="0" y="685800"/>
                  </a:moveTo>
                  <a:lnTo>
                    <a:pt x="33478" y="664257"/>
                  </a:lnTo>
                  <a:lnTo>
                    <a:pt x="67404" y="642044"/>
                  </a:lnTo>
                  <a:lnTo>
                    <a:pt x="102224" y="618492"/>
                  </a:lnTo>
                  <a:lnTo>
                    <a:pt x="138387" y="592931"/>
                  </a:lnTo>
                  <a:lnTo>
                    <a:pt x="176339" y="564691"/>
                  </a:lnTo>
                  <a:lnTo>
                    <a:pt x="216527" y="533102"/>
                  </a:lnTo>
                  <a:lnTo>
                    <a:pt x="259401" y="497495"/>
                  </a:lnTo>
                  <a:lnTo>
                    <a:pt x="305405" y="457200"/>
                  </a:lnTo>
                  <a:lnTo>
                    <a:pt x="333244" y="429235"/>
                  </a:lnTo>
                  <a:lnTo>
                    <a:pt x="362168" y="395218"/>
                  </a:lnTo>
                  <a:lnTo>
                    <a:pt x="392094" y="356479"/>
                  </a:lnTo>
                  <a:lnTo>
                    <a:pt x="422938" y="314352"/>
                  </a:lnTo>
                  <a:lnTo>
                    <a:pt x="454616" y="270171"/>
                  </a:lnTo>
                  <a:lnTo>
                    <a:pt x="487046" y="225267"/>
                  </a:lnTo>
                  <a:lnTo>
                    <a:pt x="520144" y="180975"/>
                  </a:lnTo>
                  <a:lnTo>
                    <a:pt x="553826" y="138626"/>
                  </a:lnTo>
                  <a:lnTo>
                    <a:pt x="588009" y="99554"/>
                  </a:lnTo>
                  <a:lnTo>
                    <a:pt x="622609" y="65092"/>
                  </a:lnTo>
                  <a:lnTo>
                    <a:pt x="657543" y="36572"/>
                  </a:lnTo>
                  <a:lnTo>
                    <a:pt x="692728" y="15328"/>
                  </a:lnTo>
                  <a:lnTo>
                    <a:pt x="763515" y="0"/>
                  </a:lnTo>
                  <a:lnTo>
                    <a:pt x="828234" y="21877"/>
                  </a:lnTo>
                  <a:lnTo>
                    <a:pt x="862272" y="44146"/>
                  </a:lnTo>
                  <a:lnTo>
                    <a:pt x="897130" y="72628"/>
                  </a:lnTo>
                  <a:lnTo>
                    <a:pt x="932584" y="106319"/>
                  </a:lnTo>
                  <a:lnTo>
                    <a:pt x="968411" y="144214"/>
                  </a:lnTo>
                  <a:lnTo>
                    <a:pt x="1004387" y="185309"/>
                  </a:lnTo>
                  <a:lnTo>
                    <a:pt x="1040289" y="228600"/>
                  </a:lnTo>
                  <a:lnTo>
                    <a:pt x="1075892" y="273081"/>
                  </a:lnTo>
                  <a:lnTo>
                    <a:pt x="1110973" y="317748"/>
                  </a:lnTo>
                  <a:lnTo>
                    <a:pt x="1145309" y="361596"/>
                  </a:lnTo>
                  <a:lnTo>
                    <a:pt x="1178676" y="403621"/>
                  </a:lnTo>
                  <a:lnTo>
                    <a:pt x="1210849" y="442819"/>
                  </a:lnTo>
                  <a:lnTo>
                    <a:pt x="1241606" y="478184"/>
                  </a:lnTo>
                  <a:lnTo>
                    <a:pt x="1270722" y="508713"/>
                  </a:lnTo>
                  <a:lnTo>
                    <a:pt x="1297975" y="533400"/>
                  </a:lnTo>
                  <a:lnTo>
                    <a:pt x="1355628" y="576498"/>
                  </a:lnTo>
                  <a:lnTo>
                    <a:pt x="1408607" y="609155"/>
                  </a:lnTo>
                  <a:lnTo>
                    <a:pt x="1456910" y="633370"/>
                  </a:lnTo>
                  <a:lnTo>
                    <a:pt x="1500540" y="651143"/>
                  </a:lnTo>
                  <a:lnTo>
                    <a:pt x="1539495" y="664472"/>
                  </a:lnTo>
                  <a:lnTo>
                    <a:pt x="1573775" y="675358"/>
                  </a:lnTo>
                  <a:lnTo>
                    <a:pt x="1603381" y="685800"/>
                  </a:lnTo>
                </a:path>
              </a:pathLst>
            </a:custGeom>
            <a:ln w="9525">
              <a:solidFill>
                <a:srgbClr val="000000"/>
              </a:solidFill>
            </a:ln>
          </p:spPr>
          <p:txBody>
            <a:bodyPr wrap="square" lIns="0" tIns="0" rIns="0" bIns="0" rtlCol="0"/>
            <a:lstStyle/>
            <a:p/>
          </p:txBody>
        </p:sp>
        <p:sp>
          <p:nvSpPr>
            <p:cNvPr id="24" name="object 24"/>
            <p:cNvSpPr/>
            <p:nvPr/>
          </p:nvSpPr>
          <p:spPr>
            <a:xfrm flipH="1">
              <a:off x="4038599" y="2895600"/>
              <a:ext cx="0" cy="228600"/>
            </a:xfrm>
            <a:custGeom>
              <a:rect l="l" t="t" r="r" b="b"/>
              <a:pathLst>
                <a:path h="228600">
                  <a:moveTo>
                    <a:pt x="0" y="0"/>
                  </a:moveTo>
                  <a:lnTo>
                    <a:pt x="0" y="228600"/>
                  </a:lnTo>
                </a:path>
              </a:pathLst>
            </a:custGeom>
            <a:ln w="9525">
              <a:solidFill>
                <a:srgbClr val="000000"/>
              </a:solidFill>
            </a:ln>
          </p:spPr>
          <p:txBody>
            <a:bodyPr wrap="square" lIns="0" tIns="0" rIns="0" bIns="0" rtlCol="0"/>
            <a:lstStyle/>
            <a:p/>
          </p:txBody>
        </p:sp>
        <p:sp>
          <p:nvSpPr>
            <p:cNvPr id="25" name="object 25"/>
            <p:cNvSpPr/>
            <p:nvPr/>
          </p:nvSpPr>
          <p:spPr>
            <a:xfrm>
              <a:off x="4038600" y="2895599"/>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
          <p:nvSpPr>
            <p:cNvPr id="26" name="object 26"/>
            <p:cNvSpPr/>
            <p:nvPr/>
          </p:nvSpPr>
          <p:spPr>
            <a:xfrm flipH="1">
              <a:off x="4267200" y="2667000"/>
              <a:ext cx="0" cy="228600"/>
            </a:xfrm>
            <a:custGeom>
              <a:rect l="l" t="t" r="r" b="b"/>
              <a:pathLst>
                <a:path h="228600">
                  <a:moveTo>
                    <a:pt x="0" y="228600"/>
                  </a:moveTo>
                  <a:lnTo>
                    <a:pt x="0" y="0"/>
                  </a:lnTo>
                </a:path>
              </a:pathLst>
            </a:custGeom>
            <a:ln w="9525">
              <a:solidFill>
                <a:srgbClr val="000000"/>
              </a:solidFill>
            </a:ln>
          </p:spPr>
          <p:txBody>
            <a:bodyPr wrap="square" lIns="0" tIns="0" rIns="0" bIns="0" rtlCol="0"/>
            <a:lstStyle/>
            <a:p/>
          </p:txBody>
        </p:sp>
        <p:sp>
          <p:nvSpPr>
            <p:cNvPr id="27" name="object 27"/>
            <p:cNvSpPr/>
            <p:nvPr/>
          </p:nvSpPr>
          <p:spPr>
            <a:xfrm>
              <a:off x="4267200" y="26670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
          <p:nvSpPr>
            <p:cNvPr id="28" name="object 28"/>
            <p:cNvSpPr/>
            <p:nvPr/>
          </p:nvSpPr>
          <p:spPr>
            <a:xfrm flipH="1">
              <a:off x="4495800" y="2438399"/>
              <a:ext cx="0" cy="228600"/>
            </a:xfrm>
            <a:custGeom>
              <a:rect l="l" t="t" r="r" b="b"/>
              <a:pathLst>
                <a:path h="228600">
                  <a:moveTo>
                    <a:pt x="0" y="228600"/>
                  </a:moveTo>
                  <a:lnTo>
                    <a:pt x="0" y="0"/>
                  </a:lnTo>
                </a:path>
              </a:pathLst>
            </a:custGeom>
            <a:ln w="9525">
              <a:solidFill>
                <a:srgbClr val="000000"/>
              </a:solidFill>
            </a:ln>
          </p:spPr>
          <p:txBody>
            <a:bodyPr wrap="square" lIns="0" tIns="0" rIns="0" bIns="0" rtlCol="0"/>
            <a:lstStyle/>
            <a:p/>
          </p:txBody>
        </p:sp>
        <p:sp>
          <p:nvSpPr>
            <p:cNvPr id="29" name="object 29"/>
            <p:cNvSpPr/>
            <p:nvPr/>
          </p:nvSpPr>
          <p:spPr>
            <a:xfrm>
              <a:off x="4495800" y="2438400"/>
              <a:ext cx="304800" cy="0"/>
            </a:xfrm>
            <a:custGeom>
              <a:rect l="l" t="t" r="r" b="b"/>
              <a:pathLst>
                <a:path w="304800">
                  <a:moveTo>
                    <a:pt x="0" y="0"/>
                  </a:moveTo>
                  <a:lnTo>
                    <a:pt x="304800" y="0"/>
                  </a:lnTo>
                </a:path>
              </a:pathLst>
            </a:custGeom>
            <a:ln w="9525">
              <a:solidFill>
                <a:srgbClr val="000000"/>
              </a:solidFill>
            </a:ln>
          </p:spPr>
          <p:txBody>
            <a:bodyPr wrap="square" lIns="0" tIns="0" rIns="0" bIns="0" rtlCol="0"/>
            <a:lstStyle/>
            <a:p/>
          </p:txBody>
        </p:sp>
        <p:sp>
          <p:nvSpPr>
            <p:cNvPr id="30" name="object 30"/>
            <p:cNvSpPr/>
            <p:nvPr/>
          </p:nvSpPr>
          <p:spPr>
            <a:xfrm flipH="1">
              <a:off x="4800599" y="2438399"/>
              <a:ext cx="0" cy="228600"/>
            </a:xfrm>
            <a:custGeom>
              <a:rect l="l" t="t" r="r" b="b"/>
              <a:pathLst>
                <a:path h="228600">
                  <a:moveTo>
                    <a:pt x="0" y="0"/>
                  </a:moveTo>
                  <a:lnTo>
                    <a:pt x="0" y="228600"/>
                  </a:lnTo>
                </a:path>
              </a:pathLst>
            </a:custGeom>
            <a:ln w="9525">
              <a:solidFill>
                <a:srgbClr val="000000"/>
              </a:solidFill>
            </a:ln>
          </p:spPr>
          <p:txBody>
            <a:bodyPr wrap="square" lIns="0" tIns="0" rIns="0" bIns="0" rtlCol="0"/>
            <a:lstStyle/>
            <a:p/>
          </p:txBody>
        </p:sp>
        <p:sp>
          <p:nvSpPr>
            <p:cNvPr id="31" name="object 31"/>
            <p:cNvSpPr/>
            <p:nvPr/>
          </p:nvSpPr>
          <p:spPr>
            <a:xfrm>
              <a:off x="4800600" y="26670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
          <p:nvSpPr>
            <p:cNvPr id="32" name="object 32"/>
            <p:cNvSpPr/>
            <p:nvPr/>
          </p:nvSpPr>
          <p:spPr>
            <a:xfrm flipH="1">
              <a:off x="5029200" y="2667000"/>
              <a:ext cx="0" cy="228600"/>
            </a:xfrm>
            <a:custGeom>
              <a:rect l="l" t="t" r="r" b="b"/>
              <a:pathLst>
                <a:path h="228600">
                  <a:moveTo>
                    <a:pt x="0" y="0"/>
                  </a:moveTo>
                  <a:lnTo>
                    <a:pt x="0" y="228600"/>
                  </a:lnTo>
                </a:path>
              </a:pathLst>
            </a:custGeom>
            <a:ln w="9525">
              <a:solidFill>
                <a:srgbClr val="000000"/>
              </a:solidFill>
            </a:ln>
          </p:spPr>
          <p:txBody>
            <a:bodyPr wrap="square" lIns="0" tIns="0" rIns="0" bIns="0" rtlCol="0"/>
            <a:lstStyle/>
            <a:p/>
          </p:txBody>
        </p:sp>
        <p:sp>
          <p:nvSpPr>
            <p:cNvPr id="33" name="object 33"/>
            <p:cNvSpPr/>
            <p:nvPr/>
          </p:nvSpPr>
          <p:spPr>
            <a:xfrm>
              <a:off x="5029199" y="2895599"/>
              <a:ext cx="304800" cy="0"/>
            </a:xfrm>
            <a:custGeom>
              <a:rect l="l" t="t" r="r" b="b"/>
              <a:pathLst>
                <a:path w="304800">
                  <a:moveTo>
                    <a:pt x="0" y="0"/>
                  </a:moveTo>
                  <a:lnTo>
                    <a:pt x="304800" y="0"/>
                  </a:lnTo>
                </a:path>
              </a:pathLst>
            </a:custGeom>
            <a:ln w="9525">
              <a:solidFill>
                <a:srgbClr val="000000"/>
              </a:solidFill>
            </a:ln>
          </p:spPr>
          <p:txBody>
            <a:bodyPr wrap="square" lIns="0" tIns="0" rIns="0" bIns="0" rtlCol="0"/>
            <a:lstStyle/>
            <a:p/>
          </p:txBody>
        </p:sp>
        <p:sp>
          <p:nvSpPr>
            <p:cNvPr id="34" name="object 34"/>
            <p:cNvSpPr/>
            <p:nvPr/>
          </p:nvSpPr>
          <p:spPr>
            <a:xfrm flipH="1">
              <a:off x="5334000" y="2895600"/>
              <a:ext cx="0" cy="228600"/>
            </a:xfrm>
            <a:custGeom>
              <a:rect l="l" t="t" r="r" b="b"/>
              <a:pathLst>
                <a:path h="228600">
                  <a:moveTo>
                    <a:pt x="0" y="0"/>
                  </a:moveTo>
                  <a:lnTo>
                    <a:pt x="0" y="228600"/>
                  </a:lnTo>
                </a:path>
              </a:pathLst>
            </a:custGeom>
            <a:ln w="9525">
              <a:solidFill>
                <a:srgbClr val="000000"/>
              </a:solidFill>
            </a:ln>
          </p:spPr>
          <p:txBody>
            <a:bodyPr wrap="square" lIns="0" tIns="0" rIns="0" bIns="0" rtlCol="0"/>
            <a:lstStyle/>
            <a:p/>
          </p:txBody>
        </p:sp>
        <p:sp>
          <p:nvSpPr>
            <p:cNvPr id="35" name="object 35"/>
            <p:cNvSpPr/>
            <p:nvPr/>
          </p:nvSpPr>
          <p:spPr>
            <a:xfrm>
              <a:off x="6096000" y="3124200"/>
              <a:ext cx="2057400" cy="0"/>
            </a:xfrm>
            <a:custGeom>
              <a:rect l="l" t="t" r="r" b="b"/>
              <a:pathLst>
                <a:path w="2057400">
                  <a:moveTo>
                    <a:pt x="0" y="0"/>
                  </a:moveTo>
                  <a:lnTo>
                    <a:pt x="2057400" y="0"/>
                  </a:lnTo>
                </a:path>
              </a:pathLst>
            </a:custGeom>
            <a:ln w="9525">
              <a:solidFill>
                <a:srgbClr val="000000"/>
              </a:solidFill>
            </a:ln>
          </p:spPr>
          <p:txBody>
            <a:bodyPr wrap="square" lIns="0" tIns="0" rIns="0" bIns="0" rtlCol="0"/>
            <a:lstStyle/>
            <a:p/>
          </p:txBody>
        </p:sp>
        <p:sp>
          <p:nvSpPr>
            <p:cNvPr id="36" name="object 36"/>
            <p:cNvSpPr/>
            <p:nvPr/>
          </p:nvSpPr>
          <p:spPr>
            <a:xfrm flipH="1">
              <a:off x="7162800" y="2209800"/>
              <a:ext cx="0" cy="914400"/>
            </a:xfrm>
            <a:custGeom>
              <a:rect l="l" t="t" r="r" b="b"/>
              <a:pathLst>
                <a:path h="914400">
                  <a:moveTo>
                    <a:pt x="0" y="0"/>
                  </a:moveTo>
                  <a:lnTo>
                    <a:pt x="0" y="914400"/>
                  </a:lnTo>
                </a:path>
              </a:pathLst>
            </a:custGeom>
            <a:ln w="9525">
              <a:solidFill>
                <a:srgbClr val="000000"/>
              </a:solidFill>
            </a:ln>
          </p:spPr>
          <p:txBody>
            <a:bodyPr wrap="square" lIns="0" tIns="0" rIns="0" bIns="0" rtlCol="0"/>
            <a:lstStyle/>
            <a:p/>
          </p:txBody>
        </p:sp>
        <p:sp>
          <p:nvSpPr>
            <p:cNvPr id="37" name="object 37"/>
            <p:cNvSpPr/>
            <p:nvPr/>
          </p:nvSpPr>
          <p:spPr>
            <a:xfrm>
              <a:off x="838200" y="2286000"/>
              <a:ext cx="7086600" cy="3075305"/>
            </a:xfrm>
            <a:custGeom>
              <a:rect l="l" t="t" r="r" b="b"/>
              <a:pathLst>
                <a:path w="7086600" h="3075304">
                  <a:moveTo>
                    <a:pt x="5410200" y="838200"/>
                  </a:moveTo>
                  <a:lnTo>
                    <a:pt x="5455920" y="824769"/>
                  </a:lnTo>
                  <a:lnTo>
                    <a:pt x="5501640" y="810768"/>
                  </a:lnTo>
                  <a:lnTo>
                    <a:pt x="5547360" y="795623"/>
                  </a:lnTo>
                  <a:lnTo>
                    <a:pt x="5593080" y="778764"/>
                  </a:lnTo>
                  <a:lnTo>
                    <a:pt x="5638800" y="759618"/>
                  </a:lnTo>
                  <a:lnTo>
                    <a:pt x="5684520" y="737616"/>
                  </a:lnTo>
                  <a:lnTo>
                    <a:pt x="5730240" y="712184"/>
                  </a:lnTo>
                  <a:lnTo>
                    <a:pt x="5775960" y="682752"/>
                  </a:lnTo>
                  <a:lnTo>
                    <a:pt x="5821680" y="648747"/>
                  </a:lnTo>
                  <a:lnTo>
                    <a:pt x="5867400" y="609600"/>
                  </a:lnTo>
                  <a:lnTo>
                    <a:pt x="5894294" y="581558"/>
                  </a:lnTo>
                  <a:lnTo>
                    <a:pt x="5921188" y="547420"/>
                  </a:lnTo>
                  <a:lnTo>
                    <a:pt x="5948082" y="508211"/>
                  </a:lnTo>
                  <a:lnTo>
                    <a:pt x="5974976" y="464954"/>
                  </a:lnTo>
                  <a:lnTo>
                    <a:pt x="6001870" y="418673"/>
                  </a:lnTo>
                  <a:lnTo>
                    <a:pt x="6028764" y="370391"/>
                  </a:lnTo>
                  <a:lnTo>
                    <a:pt x="6055658" y="321131"/>
                  </a:lnTo>
                  <a:lnTo>
                    <a:pt x="6082552" y="271919"/>
                  </a:lnTo>
                  <a:lnTo>
                    <a:pt x="6109447" y="223776"/>
                  </a:lnTo>
                  <a:lnTo>
                    <a:pt x="6136341" y="177727"/>
                  </a:lnTo>
                  <a:lnTo>
                    <a:pt x="6163235" y="134796"/>
                  </a:lnTo>
                  <a:lnTo>
                    <a:pt x="6190129" y="96006"/>
                  </a:lnTo>
                  <a:lnTo>
                    <a:pt x="6217023" y="62380"/>
                  </a:lnTo>
                  <a:lnTo>
                    <a:pt x="6243917" y="34943"/>
                  </a:lnTo>
                  <a:lnTo>
                    <a:pt x="6297705" y="2729"/>
                  </a:lnTo>
                  <a:lnTo>
                    <a:pt x="6324600" y="0"/>
                  </a:lnTo>
                  <a:lnTo>
                    <a:pt x="6376236" y="22264"/>
                  </a:lnTo>
                  <a:lnTo>
                    <a:pt x="6429126" y="75572"/>
                  </a:lnTo>
                  <a:lnTo>
                    <a:pt x="6455846" y="111516"/>
                  </a:lnTo>
                  <a:lnTo>
                    <a:pt x="6482644" y="152400"/>
                  </a:lnTo>
                  <a:lnTo>
                    <a:pt x="6509442" y="197281"/>
                  </a:lnTo>
                  <a:lnTo>
                    <a:pt x="6536162" y="245219"/>
                  </a:lnTo>
                  <a:lnTo>
                    <a:pt x="6562725" y="295275"/>
                  </a:lnTo>
                  <a:lnTo>
                    <a:pt x="6589052" y="346506"/>
                  </a:lnTo>
                  <a:lnTo>
                    <a:pt x="6615066" y="397972"/>
                  </a:lnTo>
                  <a:lnTo>
                    <a:pt x="6640688" y="448733"/>
                  </a:lnTo>
                  <a:lnTo>
                    <a:pt x="6665840" y="497847"/>
                  </a:lnTo>
                  <a:lnTo>
                    <a:pt x="6690443" y="544375"/>
                  </a:lnTo>
                  <a:lnTo>
                    <a:pt x="6714419" y="587375"/>
                  </a:lnTo>
                  <a:lnTo>
                    <a:pt x="6737689" y="625906"/>
                  </a:lnTo>
                  <a:lnTo>
                    <a:pt x="6760176" y="659028"/>
                  </a:lnTo>
                  <a:lnTo>
                    <a:pt x="6781800" y="685800"/>
                  </a:lnTo>
                  <a:lnTo>
                    <a:pt x="6836006" y="736896"/>
                  </a:lnTo>
                  <a:lnTo>
                    <a:pt x="6888879" y="772663"/>
                  </a:lnTo>
                  <a:lnTo>
                    <a:pt x="6939087" y="796434"/>
                  </a:lnTo>
                  <a:lnTo>
                    <a:pt x="6985296" y="811541"/>
                  </a:lnTo>
                  <a:lnTo>
                    <a:pt x="7026173" y="821316"/>
                  </a:lnTo>
                  <a:lnTo>
                    <a:pt x="7060385" y="829091"/>
                  </a:lnTo>
                  <a:lnTo>
                    <a:pt x="7086600" y="838200"/>
                  </a:lnTo>
                </a:path>
                <a:path w="7086600" h="3075304">
                  <a:moveTo>
                    <a:pt x="0" y="3074987"/>
                  </a:moveTo>
                  <a:lnTo>
                    <a:pt x="2209800" y="3074987"/>
                  </a:lnTo>
                </a:path>
              </a:pathLst>
            </a:custGeom>
            <a:ln w="9525">
              <a:solidFill>
                <a:srgbClr val="000000"/>
              </a:solidFill>
            </a:ln>
          </p:spPr>
          <p:txBody>
            <a:bodyPr wrap="square" lIns="0" tIns="0" rIns="0" bIns="0" rtlCol="0"/>
            <a:lstStyle/>
            <a:p/>
          </p:txBody>
        </p:sp>
        <p:sp>
          <p:nvSpPr>
            <p:cNvPr id="38" name="object 38"/>
            <p:cNvSpPr/>
            <p:nvPr/>
          </p:nvSpPr>
          <p:spPr>
            <a:xfrm flipH="1">
              <a:off x="1905000" y="4294188"/>
              <a:ext cx="0" cy="1066800"/>
            </a:xfrm>
            <a:custGeom>
              <a:rect l="l" t="t" r="r" b="b"/>
              <a:pathLst>
                <a:path h="1066800">
                  <a:moveTo>
                    <a:pt x="0" y="0"/>
                  </a:moveTo>
                  <a:lnTo>
                    <a:pt x="0" y="1066800"/>
                  </a:lnTo>
                </a:path>
              </a:pathLst>
            </a:custGeom>
            <a:ln w="9525">
              <a:solidFill>
                <a:srgbClr val="000000"/>
              </a:solidFill>
            </a:ln>
          </p:spPr>
          <p:txBody>
            <a:bodyPr wrap="square" lIns="0" tIns="0" rIns="0" bIns="0" rtlCol="0"/>
            <a:lstStyle/>
            <a:p/>
          </p:txBody>
        </p:sp>
        <p:sp>
          <p:nvSpPr>
            <p:cNvPr id="39" name="object 39"/>
            <p:cNvSpPr/>
            <p:nvPr/>
          </p:nvSpPr>
          <p:spPr>
            <a:xfrm flipH="1">
              <a:off x="2133600" y="4294188"/>
              <a:ext cx="0" cy="1066800"/>
            </a:xfrm>
            <a:custGeom>
              <a:rect l="l" t="t" r="r" b="b"/>
              <a:pathLst>
                <a:path h="1066800">
                  <a:moveTo>
                    <a:pt x="0" y="0"/>
                  </a:moveTo>
                  <a:lnTo>
                    <a:pt x="0" y="1066800"/>
                  </a:lnTo>
                </a:path>
              </a:pathLst>
            </a:custGeom>
            <a:ln w="9525">
              <a:solidFill>
                <a:srgbClr val="000000"/>
              </a:solidFill>
              <a:prstDash val="sysDash"/>
            </a:ln>
          </p:spPr>
          <p:txBody>
            <a:bodyPr wrap="square" lIns="0" tIns="0" rIns="0" bIns="0" rtlCol="0"/>
            <a:lstStyle/>
            <a:p/>
          </p:txBody>
        </p:sp>
        <p:sp>
          <p:nvSpPr>
            <p:cNvPr id="40" name="object 40"/>
            <p:cNvSpPr/>
            <p:nvPr/>
          </p:nvSpPr>
          <p:spPr>
            <a:xfrm>
              <a:off x="1066800" y="4446587"/>
              <a:ext cx="1524000" cy="914400"/>
            </a:xfrm>
            <a:custGeom>
              <a:rect l="l" t="t" r="r" b="b"/>
              <a:pathLst>
                <a:path w="1524000" h="914400">
                  <a:moveTo>
                    <a:pt x="0" y="914400"/>
                  </a:moveTo>
                  <a:lnTo>
                    <a:pt x="40242" y="901543"/>
                  </a:lnTo>
                  <a:lnTo>
                    <a:pt x="80642" y="887745"/>
                  </a:lnTo>
                  <a:lnTo>
                    <a:pt x="121355" y="872066"/>
                  </a:lnTo>
                  <a:lnTo>
                    <a:pt x="162539" y="853565"/>
                  </a:lnTo>
                  <a:lnTo>
                    <a:pt x="204349" y="831301"/>
                  </a:lnTo>
                  <a:lnTo>
                    <a:pt x="246944" y="804333"/>
                  </a:lnTo>
                  <a:lnTo>
                    <a:pt x="290479" y="771720"/>
                  </a:lnTo>
                  <a:lnTo>
                    <a:pt x="335112" y="732523"/>
                  </a:lnTo>
                  <a:lnTo>
                    <a:pt x="381000" y="685800"/>
                  </a:lnTo>
                  <a:lnTo>
                    <a:pt x="428873" y="621725"/>
                  </a:lnTo>
                  <a:lnTo>
                    <a:pt x="453672" y="581201"/>
                  </a:lnTo>
                  <a:lnTo>
                    <a:pt x="478941" y="536326"/>
                  </a:lnTo>
                  <a:lnTo>
                    <a:pt x="504602" y="488081"/>
                  </a:lnTo>
                  <a:lnTo>
                    <a:pt x="530577" y="437444"/>
                  </a:lnTo>
                  <a:lnTo>
                    <a:pt x="556787" y="385396"/>
                  </a:lnTo>
                  <a:lnTo>
                    <a:pt x="583154" y="332917"/>
                  </a:lnTo>
                  <a:lnTo>
                    <a:pt x="609600" y="280987"/>
                  </a:lnTo>
                  <a:lnTo>
                    <a:pt x="636045" y="230586"/>
                  </a:lnTo>
                  <a:lnTo>
                    <a:pt x="662412" y="182693"/>
                  </a:lnTo>
                  <a:lnTo>
                    <a:pt x="688622" y="138288"/>
                  </a:lnTo>
                  <a:lnTo>
                    <a:pt x="714597" y="98353"/>
                  </a:lnTo>
                  <a:lnTo>
                    <a:pt x="740258" y="63865"/>
                  </a:lnTo>
                  <a:lnTo>
                    <a:pt x="790326" y="15156"/>
                  </a:lnTo>
                  <a:lnTo>
                    <a:pt x="838200" y="0"/>
                  </a:lnTo>
                  <a:lnTo>
                    <a:pt x="881893" y="22230"/>
                  </a:lnTo>
                  <a:lnTo>
                    <a:pt x="924742" y="76100"/>
                  </a:lnTo>
                  <a:lnTo>
                    <a:pt x="945850" y="112650"/>
                  </a:lnTo>
                  <a:lnTo>
                    <a:pt x="966747" y="154410"/>
                  </a:lnTo>
                  <a:lnTo>
                    <a:pt x="987433" y="200481"/>
                  </a:lnTo>
                  <a:lnTo>
                    <a:pt x="1007908" y="249963"/>
                  </a:lnTo>
                  <a:lnTo>
                    <a:pt x="1028172" y="301955"/>
                  </a:lnTo>
                  <a:lnTo>
                    <a:pt x="1048224" y="355559"/>
                  </a:lnTo>
                  <a:lnTo>
                    <a:pt x="1068066" y="409873"/>
                  </a:lnTo>
                  <a:lnTo>
                    <a:pt x="1087696" y="463999"/>
                  </a:lnTo>
                  <a:lnTo>
                    <a:pt x="1107116" y="517035"/>
                  </a:lnTo>
                  <a:lnTo>
                    <a:pt x="1126324" y="568083"/>
                  </a:lnTo>
                  <a:lnTo>
                    <a:pt x="1145321" y="616243"/>
                  </a:lnTo>
                  <a:lnTo>
                    <a:pt x="1164108" y="660614"/>
                  </a:lnTo>
                  <a:lnTo>
                    <a:pt x="1182683" y="700297"/>
                  </a:lnTo>
                  <a:lnTo>
                    <a:pt x="1201047" y="734392"/>
                  </a:lnTo>
                  <a:lnTo>
                    <a:pt x="1219200" y="762000"/>
                  </a:lnTo>
                  <a:lnTo>
                    <a:pt x="1263029" y="811262"/>
                  </a:lnTo>
                  <a:lnTo>
                    <a:pt x="1307901" y="846534"/>
                  </a:lnTo>
                  <a:lnTo>
                    <a:pt x="1352475" y="870495"/>
                  </a:lnTo>
                  <a:lnTo>
                    <a:pt x="1395412" y="885825"/>
                  </a:lnTo>
                  <a:lnTo>
                    <a:pt x="1435372" y="895201"/>
                  </a:lnTo>
                  <a:lnTo>
                    <a:pt x="1471017" y="901303"/>
                  </a:lnTo>
                  <a:lnTo>
                    <a:pt x="1501006" y="906809"/>
                  </a:lnTo>
                  <a:lnTo>
                    <a:pt x="1524000" y="914400"/>
                  </a:lnTo>
                </a:path>
              </a:pathLst>
            </a:custGeom>
            <a:ln w="9525">
              <a:solidFill>
                <a:srgbClr val="000000"/>
              </a:solidFill>
            </a:ln>
          </p:spPr>
          <p:txBody>
            <a:bodyPr wrap="square" lIns="0" tIns="0" rIns="0" bIns="0" rtlCol="0"/>
            <a:lstStyle/>
            <a:p/>
          </p:txBody>
        </p:sp>
        <p:sp>
          <p:nvSpPr>
            <p:cNvPr id="41" name="object 41"/>
            <p:cNvSpPr/>
            <p:nvPr/>
          </p:nvSpPr>
          <p:spPr>
            <a:xfrm>
              <a:off x="1524000" y="4459287"/>
              <a:ext cx="1295400" cy="914400"/>
            </a:xfrm>
            <a:custGeom>
              <a:rect l="l" t="t" r="r" b="b"/>
              <a:pathLst>
                <a:path w="1295400" h="914400">
                  <a:moveTo>
                    <a:pt x="0" y="914400"/>
                  </a:moveTo>
                  <a:lnTo>
                    <a:pt x="38100" y="899889"/>
                  </a:lnTo>
                  <a:lnTo>
                    <a:pt x="76200" y="884039"/>
                  </a:lnTo>
                  <a:lnTo>
                    <a:pt x="114300" y="865509"/>
                  </a:lnTo>
                  <a:lnTo>
                    <a:pt x="152400" y="842962"/>
                  </a:lnTo>
                  <a:lnTo>
                    <a:pt x="190500" y="815057"/>
                  </a:lnTo>
                  <a:lnTo>
                    <a:pt x="228600" y="780454"/>
                  </a:lnTo>
                  <a:lnTo>
                    <a:pt x="266700" y="737815"/>
                  </a:lnTo>
                  <a:lnTo>
                    <a:pt x="304800" y="685800"/>
                  </a:lnTo>
                  <a:lnTo>
                    <a:pt x="340193" y="617215"/>
                  </a:lnTo>
                  <a:lnTo>
                    <a:pt x="357611" y="573570"/>
                  </a:lnTo>
                  <a:lnTo>
                    <a:pt x="374904" y="525241"/>
                  </a:lnTo>
                  <a:lnTo>
                    <a:pt x="392120" y="473392"/>
                  </a:lnTo>
                  <a:lnTo>
                    <a:pt x="409305" y="419185"/>
                  </a:lnTo>
                  <a:lnTo>
                    <a:pt x="426505" y="363784"/>
                  </a:lnTo>
                  <a:lnTo>
                    <a:pt x="443768" y="308351"/>
                  </a:lnTo>
                  <a:lnTo>
                    <a:pt x="461139" y="254051"/>
                  </a:lnTo>
                  <a:lnTo>
                    <a:pt x="478665" y="202047"/>
                  </a:lnTo>
                  <a:lnTo>
                    <a:pt x="496393" y="153501"/>
                  </a:lnTo>
                  <a:lnTo>
                    <a:pt x="514369" y="109577"/>
                  </a:lnTo>
                  <a:lnTo>
                    <a:pt x="532640" y="71438"/>
                  </a:lnTo>
                  <a:lnTo>
                    <a:pt x="570251" y="17169"/>
                  </a:lnTo>
                  <a:lnTo>
                    <a:pt x="609600" y="0"/>
                  </a:lnTo>
                  <a:lnTo>
                    <a:pt x="649006" y="24459"/>
                  </a:lnTo>
                  <a:lnTo>
                    <a:pt x="690608" y="83725"/>
                  </a:lnTo>
                  <a:lnTo>
                    <a:pt x="712036" y="123766"/>
                  </a:lnTo>
                  <a:lnTo>
                    <a:pt x="733777" y="169333"/>
                  </a:lnTo>
                  <a:lnTo>
                    <a:pt x="755754" y="219368"/>
                  </a:lnTo>
                  <a:lnTo>
                    <a:pt x="777888" y="272814"/>
                  </a:lnTo>
                  <a:lnTo>
                    <a:pt x="800100" y="328612"/>
                  </a:lnTo>
                  <a:lnTo>
                    <a:pt x="822311" y="385703"/>
                  </a:lnTo>
                  <a:lnTo>
                    <a:pt x="844445" y="443030"/>
                  </a:lnTo>
                  <a:lnTo>
                    <a:pt x="866422" y="499533"/>
                  </a:lnTo>
                  <a:lnTo>
                    <a:pt x="888163" y="554155"/>
                  </a:lnTo>
                  <a:lnTo>
                    <a:pt x="909591" y="605837"/>
                  </a:lnTo>
                  <a:lnTo>
                    <a:pt x="930627" y="653520"/>
                  </a:lnTo>
                  <a:lnTo>
                    <a:pt x="951193" y="696148"/>
                  </a:lnTo>
                  <a:lnTo>
                    <a:pt x="971210" y="732660"/>
                  </a:lnTo>
                  <a:lnTo>
                    <a:pt x="990600" y="762000"/>
                  </a:lnTo>
                  <a:lnTo>
                    <a:pt x="1033908" y="811262"/>
                  </a:lnTo>
                  <a:lnTo>
                    <a:pt x="1077515" y="846534"/>
                  </a:lnTo>
                  <a:lnTo>
                    <a:pt x="1120526" y="870495"/>
                  </a:lnTo>
                  <a:lnTo>
                    <a:pt x="1162050" y="885825"/>
                  </a:lnTo>
                  <a:lnTo>
                    <a:pt x="1201191" y="895201"/>
                  </a:lnTo>
                  <a:lnTo>
                    <a:pt x="1237059" y="901303"/>
                  </a:lnTo>
                  <a:lnTo>
                    <a:pt x="1268759" y="906809"/>
                  </a:lnTo>
                  <a:lnTo>
                    <a:pt x="1295400" y="914400"/>
                  </a:lnTo>
                </a:path>
              </a:pathLst>
            </a:custGeom>
            <a:ln w="9525">
              <a:solidFill>
                <a:srgbClr val="000000"/>
              </a:solidFill>
              <a:prstDash val="sysDash"/>
            </a:ln>
          </p:spPr>
          <p:txBody>
            <a:bodyPr wrap="square" lIns="0" tIns="0" rIns="0" bIns="0" rtlCol="0"/>
            <a:lstStyle/>
            <a:p/>
          </p:txBody>
        </p:sp>
        <p:sp>
          <p:nvSpPr>
            <p:cNvPr id="42" name="object 42"/>
            <p:cNvSpPr/>
            <p:nvPr/>
          </p:nvSpPr>
          <p:spPr>
            <a:xfrm>
              <a:off x="3581400" y="5334000"/>
              <a:ext cx="2209800" cy="0"/>
            </a:xfrm>
            <a:custGeom>
              <a:rect l="l" t="t" r="r" b="b"/>
              <a:pathLst>
                <a:path w="2209800">
                  <a:moveTo>
                    <a:pt x="0" y="0"/>
                  </a:moveTo>
                  <a:lnTo>
                    <a:pt x="2209800" y="0"/>
                  </a:lnTo>
                </a:path>
              </a:pathLst>
            </a:custGeom>
            <a:ln w="9525">
              <a:solidFill>
                <a:srgbClr val="000000"/>
              </a:solidFill>
            </a:ln>
          </p:spPr>
          <p:txBody>
            <a:bodyPr wrap="square" lIns="0" tIns="0" rIns="0" bIns="0" rtlCol="0"/>
            <a:lstStyle/>
            <a:p/>
          </p:txBody>
        </p:sp>
        <p:sp>
          <p:nvSpPr>
            <p:cNvPr id="43" name="object 43"/>
            <p:cNvSpPr/>
            <p:nvPr/>
          </p:nvSpPr>
          <p:spPr>
            <a:xfrm flipH="1">
              <a:off x="4648200" y="4267200"/>
              <a:ext cx="0" cy="1066800"/>
            </a:xfrm>
            <a:custGeom>
              <a:rect l="l" t="t" r="r" b="b"/>
              <a:pathLst>
                <a:path h="1066800">
                  <a:moveTo>
                    <a:pt x="0" y="0"/>
                  </a:moveTo>
                  <a:lnTo>
                    <a:pt x="0" y="1066800"/>
                  </a:lnTo>
                </a:path>
              </a:pathLst>
            </a:custGeom>
            <a:ln w="9525">
              <a:solidFill>
                <a:srgbClr val="000000"/>
              </a:solidFill>
            </a:ln>
          </p:spPr>
          <p:txBody>
            <a:bodyPr wrap="square" lIns="0" tIns="0" rIns="0" bIns="0" rtlCol="0"/>
            <a:lstStyle/>
            <a:p/>
          </p:txBody>
        </p:sp>
        <p:sp>
          <p:nvSpPr>
            <p:cNvPr id="44" name="object 44"/>
            <p:cNvSpPr/>
            <p:nvPr/>
          </p:nvSpPr>
          <p:spPr>
            <a:xfrm>
              <a:off x="3962400" y="4419600"/>
              <a:ext cx="1371600" cy="914400"/>
            </a:xfrm>
            <a:custGeom>
              <a:rect l="l" t="t" r="r" b="b"/>
              <a:pathLst>
                <a:path w="1371600" h="914400">
                  <a:moveTo>
                    <a:pt x="0" y="914400"/>
                  </a:moveTo>
                  <a:lnTo>
                    <a:pt x="35755" y="899889"/>
                  </a:lnTo>
                  <a:lnTo>
                    <a:pt x="71735" y="884039"/>
                  </a:lnTo>
                  <a:lnTo>
                    <a:pt x="108160" y="865509"/>
                  </a:lnTo>
                  <a:lnTo>
                    <a:pt x="145256" y="842962"/>
                  </a:lnTo>
                  <a:lnTo>
                    <a:pt x="183244" y="815057"/>
                  </a:lnTo>
                  <a:lnTo>
                    <a:pt x="222349" y="780454"/>
                  </a:lnTo>
                  <a:lnTo>
                    <a:pt x="262793" y="737815"/>
                  </a:lnTo>
                  <a:lnTo>
                    <a:pt x="304800" y="685800"/>
                  </a:lnTo>
                  <a:lnTo>
                    <a:pt x="346133" y="617680"/>
                  </a:lnTo>
                  <a:lnTo>
                    <a:pt x="367475" y="574547"/>
                  </a:lnTo>
                  <a:lnTo>
                    <a:pt x="389204" y="526854"/>
                  </a:lnTo>
                  <a:lnTo>
                    <a:pt x="411275" y="475718"/>
                  </a:lnTo>
                  <a:lnTo>
                    <a:pt x="433640" y="422256"/>
                  </a:lnTo>
                  <a:lnTo>
                    <a:pt x="456253" y="367583"/>
                  </a:lnTo>
                  <a:lnTo>
                    <a:pt x="479068" y="312818"/>
                  </a:lnTo>
                  <a:lnTo>
                    <a:pt x="502039" y="259076"/>
                  </a:lnTo>
                  <a:lnTo>
                    <a:pt x="525117" y="207475"/>
                  </a:lnTo>
                  <a:lnTo>
                    <a:pt x="548258" y="159131"/>
                  </a:lnTo>
                  <a:lnTo>
                    <a:pt x="571414" y="115160"/>
                  </a:lnTo>
                  <a:lnTo>
                    <a:pt x="594539" y="76680"/>
                  </a:lnTo>
                  <a:lnTo>
                    <a:pt x="617587" y="44808"/>
                  </a:lnTo>
                  <a:lnTo>
                    <a:pt x="663264" y="5350"/>
                  </a:lnTo>
                  <a:lnTo>
                    <a:pt x="685800" y="0"/>
                  </a:lnTo>
                  <a:lnTo>
                    <a:pt x="731088" y="20659"/>
                  </a:lnTo>
                  <a:lnTo>
                    <a:pt x="777060" y="76680"/>
                  </a:lnTo>
                  <a:lnTo>
                    <a:pt x="800185" y="115160"/>
                  </a:lnTo>
                  <a:lnTo>
                    <a:pt x="823341" y="159131"/>
                  </a:lnTo>
                  <a:lnTo>
                    <a:pt x="846482" y="207475"/>
                  </a:lnTo>
                  <a:lnTo>
                    <a:pt x="869560" y="259076"/>
                  </a:lnTo>
                  <a:lnTo>
                    <a:pt x="892531" y="312818"/>
                  </a:lnTo>
                  <a:lnTo>
                    <a:pt x="915346" y="367583"/>
                  </a:lnTo>
                  <a:lnTo>
                    <a:pt x="937959" y="422256"/>
                  </a:lnTo>
                  <a:lnTo>
                    <a:pt x="960324" y="475718"/>
                  </a:lnTo>
                  <a:lnTo>
                    <a:pt x="982395" y="526854"/>
                  </a:lnTo>
                  <a:lnTo>
                    <a:pt x="1004124" y="574547"/>
                  </a:lnTo>
                  <a:lnTo>
                    <a:pt x="1025466" y="617680"/>
                  </a:lnTo>
                  <a:lnTo>
                    <a:pt x="1046373" y="655136"/>
                  </a:lnTo>
                  <a:lnTo>
                    <a:pt x="1066800" y="685800"/>
                  </a:lnTo>
                  <a:lnTo>
                    <a:pt x="1108806" y="737815"/>
                  </a:lnTo>
                  <a:lnTo>
                    <a:pt x="1149250" y="780454"/>
                  </a:lnTo>
                  <a:lnTo>
                    <a:pt x="1188355" y="815057"/>
                  </a:lnTo>
                  <a:lnTo>
                    <a:pt x="1226343" y="842962"/>
                  </a:lnTo>
                  <a:lnTo>
                    <a:pt x="1263439" y="865509"/>
                  </a:lnTo>
                  <a:lnTo>
                    <a:pt x="1299864" y="884039"/>
                  </a:lnTo>
                  <a:lnTo>
                    <a:pt x="1335844" y="899889"/>
                  </a:lnTo>
                  <a:lnTo>
                    <a:pt x="1371600" y="914400"/>
                  </a:lnTo>
                </a:path>
              </a:pathLst>
            </a:custGeom>
            <a:ln w="9525">
              <a:solidFill>
                <a:srgbClr val="000000"/>
              </a:solidFill>
            </a:ln>
          </p:spPr>
          <p:txBody>
            <a:bodyPr wrap="square" lIns="0" tIns="0" rIns="0" bIns="0" rtlCol="0"/>
            <a:lstStyle/>
            <a:p/>
          </p:txBody>
        </p:sp>
        <p:sp>
          <p:nvSpPr>
            <p:cNvPr id="45" name="object 45"/>
            <p:cNvSpPr/>
            <p:nvPr/>
          </p:nvSpPr>
          <p:spPr>
            <a:xfrm>
              <a:off x="3581400" y="4800600"/>
              <a:ext cx="2133600" cy="533400"/>
            </a:xfrm>
            <a:custGeom>
              <a:rect l="l" t="t" r="r" b="b"/>
              <a:pathLst>
                <a:path w="2133600" h="533400">
                  <a:moveTo>
                    <a:pt x="0" y="533400"/>
                  </a:moveTo>
                  <a:lnTo>
                    <a:pt x="44627" y="524697"/>
                  </a:lnTo>
                  <a:lnTo>
                    <a:pt x="89351" y="515738"/>
                  </a:lnTo>
                  <a:lnTo>
                    <a:pt x="134267" y="506263"/>
                  </a:lnTo>
                  <a:lnTo>
                    <a:pt x="179472" y="496015"/>
                  </a:lnTo>
                  <a:lnTo>
                    <a:pt x="225062" y="484737"/>
                  </a:lnTo>
                  <a:lnTo>
                    <a:pt x="271132" y="472170"/>
                  </a:lnTo>
                  <a:lnTo>
                    <a:pt x="317779" y="458058"/>
                  </a:lnTo>
                  <a:lnTo>
                    <a:pt x="365100" y="442143"/>
                  </a:lnTo>
                  <a:lnTo>
                    <a:pt x="413190" y="424166"/>
                  </a:lnTo>
                  <a:lnTo>
                    <a:pt x="462146" y="403871"/>
                  </a:lnTo>
                  <a:lnTo>
                    <a:pt x="512064" y="381000"/>
                  </a:lnTo>
                  <a:lnTo>
                    <a:pt x="549413" y="360657"/>
                  </a:lnTo>
                  <a:lnTo>
                    <a:pt x="587444" y="335776"/>
                  </a:lnTo>
                  <a:lnTo>
                    <a:pt x="626083" y="307238"/>
                  </a:lnTo>
                  <a:lnTo>
                    <a:pt x="665253" y="275923"/>
                  </a:lnTo>
                  <a:lnTo>
                    <a:pt x="704878" y="242711"/>
                  </a:lnTo>
                  <a:lnTo>
                    <a:pt x="744882" y="208483"/>
                  </a:lnTo>
                  <a:lnTo>
                    <a:pt x="785190" y="174119"/>
                  </a:lnTo>
                  <a:lnTo>
                    <a:pt x="825725" y="140501"/>
                  </a:lnTo>
                  <a:lnTo>
                    <a:pt x="866412" y="108508"/>
                  </a:lnTo>
                  <a:lnTo>
                    <a:pt x="907175" y="79022"/>
                  </a:lnTo>
                  <a:lnTo>
                    <a:pt x="947937" y="52922"/>
                  </a:lnTo>
                  <a:lnTo>
                    <a:pt x="988624" y="31089"/>
                  </a:lnTo>
                  <a:lnTo>
                    <a:pt x="1029159" y="14404"/>
                  </a:lnTo>
                  <a:lnTo>
                    <a:pt x="1069467" y="3747"/>
                  </a:lnTo>
                  <a:lnTo>
                    <a:pt x="1109471" y="0"/>
                  </a:lnTo>
                  <a:lnTo>
                    <a:pt x="1149653" y="3747"/>
                  </a:lnTo>
                  <a:lnTo>
                    <a:pt x="1190441" y="14404"/>
                  </a:lnTo>
                  <a:lnTo>
                    <a:pt x="1231684" y="31089"/>
                  </a:lnTo>
                  <a:lnTo>
                    <a:pt x="1273231" y="52922"/>
                  </a:lnTo>
                  <a:lnTo>
                    <a:pt x="1314929" y="79022"/>
                  </a:lnTo>
                  <a:lnTo>
                    <a:pt x="1356628" y="108508"/>
                  </a:lnTo>
                  <a:lnTo>
                    <a:pt x="1398174" y="140501"/>
                  </a:lnTo>
                  <a:lnTo>
                    <a:pt x="1439418" y="174119"/>
                  </a:lnTo>
                  <a:lnTo>
                    <a:pt x="1480206" y="208483"/>
                  </a:lnTo>
                  <a:lnTo>
                    <a:pt x="1520387" y="242711"/>
                  </a:lnTo>
                  <a:lnTo>
                    <a:pt x="1559810" y="275923"/>
                  </a:lnTo>
                  <a:lnTo>
                    <a:pt x="1598322" y="307238"/>
                  </a:lnTo>
                  <a:lnTo>
                    <a:pt x="1635772" y="335776"/>
                  </a:lnTo>
                  <a:lnTo>
                    <a:pt x="1672008" y="360657"/>
                  </a:lnTo>
                  <a:lnTo>
                    <a:pt x="1706879" y="381000"/>
                  </a:lnTo>
                  <a:lnTo>
                    <a:pt x="1762254" y="408595"/>
                  </a:lnTo>
                  <a:lnTo>
                    <a:pt x="1814818" y="432427"/>
                  </a:lnTo>
                  <a:lnTo>
                    <a:pt x="1864924" y="452966"/>
                  </a:lnTo>
                  <a:lnTo>
                    <a:pt x="1912923" y="470683"/>
                  </a:lnTo>
                  <a:lnTo>
                    <a:pt x="1959165" y="486049"/>
                  </a:lnTo>
                  <a:lnTo>
                    <a:pt x="2004003" y="499533"/>
                  </a:lnTo>
                  <a:lnTo>
                    <a:pt x="2047787" y="511606"/>
                  </a:lnTo>
                  <a:lnTo>
                    <a:pt x="2090869" y="522738"/>
                  </a:lnTo>
                  <a:lnTo>
                    <a:pt x="2133600" y="533400"/>
                  </a:lnTo>
                </a:path>
              </a:pathLst>
            </a:custGeom>
            <a:ln w="9525">
              <a:solidFill>
                <a:srgbClr val="000000"/>
              </a:solidFill>
              <a:prstDash val="sysDash"/>
            </a:ln>
          </p:spPr>
          <p:txBody>
            <a:bodyPr wrap="square" lIns="0" tIns="0" rIns="0" bIns="0" rtlCol="0"/>
            <a:lstStyle/>
            <a:p/>
          </p:txBody>
        </p:sp>
        <p:sp>
          <p:nvSpPr>
            <p:cNvPr id="46" name="object 46"/>
            <p:cNvSpPr/>
            <p:nvPr/>
          </p:nvSpPr>
          <p:spPr>
            <a:xfrm>
              <a:off x="6172200" y="5334000"/>
              <a:ext cx="2209800" cy="0"/>
            </a:xfrm>
            <a:custGeom>
              <a:rect l="l" t="t" r="r" b="b"/>
              <a:pathLst>
                <a:path w="2209800">
                  <a:moveTo>
                    <a:pt x="0" y="0"/>
                  </a:moveTo>
                  <a:lnTo>
                    <a:pt x="2209800" y="0"/>
                  </a:lnTo>
                </a:path>
              </a:pathLst>
            </a:custGeom>
            <a:ln w="9525">
              <a:solidFill>
                <a:srgbClr val="000000"/>
              </a:solidFill>
            </a:ln>
          </p:spPr>
          <p:txBody>
            <a:bodyPr wrap="square" lIns="0" tIns="0" rIns="0" bIns="0" rtlCol="0"/>
            <a:lstStyle/>
            <a:p/>
          </p:txBody>
        </p:sp>
        <p:sp>
          <p:nvSpPr>
            <p:cNvPr id="47" name="object 47"/>
            <p:cNvSpPr/>
            <p:nvPr/>
          </p:nvSpPr>
          <p:spPr>
            <a:xfrm flipH="1">
              <a:off x="7239000" y="4267200"/>
              <a:ext cx="0" cy="1066800"/>
            </a:xfrm>
            <a:custGeom>
              <a:rect l="l" t="t" r="r" b="b"/>
              <a:pathLst>
                <a:path h="1066800">
                  <a:moveTo>
                    <a:pt x="0" y="0"/>
                  </a:moveTo>
                  <a:lnTo>
                    <a:pt x="0" y="1066800"/>
                  </a:lnTo>
                </a:path>
              </a:pathLst>
            </a:custGeom>
            <a:ln w="9525">
              <a:solidFill>
                <a:srgbClr val="000000"/>
              </a:solidFill>
            </a:ln>
          </p:spPr>
          <p:txBody>
            <a:bodyPr wrap="square" lIns="0" tIns="0" rIns="0" bIns="0" rtlCol="0"/>
            <a:lstStyle/>
            <a:p/>
          </p:txBody>
        </p:sp>
        <p:sp>
          <p:nvSpPr>
            <p:cNvPr id="48" name="object 48"/>
            <p:cNvSpPr/>
            <p:nvPr/>
          </p:nvSpPr>
          <p:spPr>
            <a:xfrm>
              <a:off x="6400800" y="4343400"/>
              <a:ext cx="1603375" cy="993140"/>
            </a:xfrm>
            <a:custGeom>
              <a:rect l="l" t="t" r="r" b="b"/>
              <a:pathLst>
                <a:path w="1603375" h="993139">
                  <a:moveTo>
                    <a:pt x="0" y="990600"/>
                  </a:moveTo>
                  <a:lnTo>
                    <a:pt x="43367" y="992203"/>
                  </a:lnTo>
                  <a:lnTo>
                    <a:pt x="86648" y="993033"/>
                  </a:lnTo>
                  <a:lnTo>
                    <a:pt x="129757" y="992317"/>
                  </a:lnTo>
                  <a:lnTo>
                    <a:pt x="172608" y="989283"/>
                  </a:lnTo>
                  <a:lnTo>
                    <a:pt x="215114" y="983157"/>
                  </a:lnTo>
                  <a:lnTo>
                    <a:pt x="257191" y="973167"/>
                  </a:lnTo>
                  <a:lnTo>
                    <a:pt x="298751" y="958539"/>
                  </a:lnTo>
                  <a:lnTo>
                    <a:pt x="339709" y="938502"/>
                  </a:lnTo>
                  <a:lnTo>
                    <a:pt x="379979" y="912281"/>
                  </a:lnTo>
                  <a:lnTo>
                    <a:pt x="419474" y="879105"/>
                  </a:lnTo>
                  <a:lnTo>
                    <a:pt x="458109" y="838200"/>
                  </a:lnTo>
                  <a:lnTo>
                    <a:pt x="499033" y="774611"/>
                  </a:lnTo>
                  <a:lnTo>
                    <a:pt x="518779" y="733601"/>
                  </a:lnTo>
                  <a:lnTo>
                    <a:pt x="538125" y="687628"/>
                  </a:lnTo>
                  <a:lnTo>
                    <a:pt x="557127" y="637579"/>
                  </a:lnTo>
                  <a:lnTo>
                    <a:pt x="575843" y="584339"/>
                  </a:lnTo>
                  <a:lnTo>
                    <a:pt x="594329" y="528794"/>
                  </a:lnTo>
                  <a:lnTo>
                    <a:pt x="612644" y="471830"/>
                  </a:lnTo>
                  <a:lnTo>
                    <a:pt x="630844" y="414332"/>
                  </a:lnTo>
                  <a:lnTo>
                    <a:pt x="648987" y="357187"/>
                  </a:lnTo>
                  <a:lnTo>
                    <a:pt x="667130" y="301280"/>
                  </a:lnTo>
                  <a:lnTo>
                    <a:pt x="685330" y="247497"/>
                  </a:lnTo>
                  <a:lnTo>
                    <a:pt x="703645" y="196724"/>
                  </a:lnTo>
                  <a:lnTo>
                    <a:pt x="722132" y="149847"/>
                  </a:lnTo>
                  <a:lnTo>
                    <a:pt x="740847" y="107751"/>
                  </a:lnTo>
                  <a:lnTo>
                    <a:pt x="759849" y="71323"/>
                  </a:lnTo>
                  <a:lnTo>
                    <a:pt x="798942" y="19011"/>
                  </a:lnTo>
                  <a:lnTo>
                    <a:pt x="839866" y="0"/>
                  </a:lnTo>
                  <a:lnTo>
                    <a:pt x="881146" y="17295"/>
                  </a:lnTo>
                  <a:lnTo>
                    <a:pt x="924602" y="65100"/>
                  </a:lnTo>
                  <a:lnTo>
                    <a:pt x="946961" y="98530"/>
                  </a:lnTo>
                  <a:lnTo>
                    <a:pt x="969641" y="137293"/>
                  </a:lnTo>
                  <a:lnTo>
                    <a:pt x="992569" y="180622"/>
                  </a:lnTo>
                  <a:lnTo>
                    <a:pt x="1015670" y="227752"/>
                  </a:lnTo>
                  <a:lnTo>
                    <a:pt x="1038870" y="277918"/>
                  </a:lnTo>
                  <a:lnTo>
                    <a:pt x="1062094" y="330356"/>
                  </a:lnTo>
                  <a:lnTo>
                    <a:pt x="1085269" y="384299"/>
                  </a:lnTo>
                  <a:lnTo>
                    <a:pt x="1108320" y="438983"/>
                  </a:lnTo>
                  <a:lnTo>
                    <a:pt x="1131174" y="493642"/>
                  </a:lnTo>
                  <a:lnTo>
                    <a:pt x="1153755" y="547511"/>
                  </a:lnTo>
                  <a:lnTo>
                    <a:pt x="1175991" y="599825"/>
                  </a:lnTo>
                  <a:lnTo>
                    <a:pt x="1197805" y="649818"/>
                  </a:lnTo>
                  <a:lnTo>
                    <a:pt x="1219125" y="696726"/>
                  </a:lnTo>
                  <a:lnTo>
                    <a:pt x="1239876" y="739784"/>
                  </a:lnTo>
                  <a:lnTo>
                    <a:pt x="1259984" y="778225"/>
                  </a:lnTo>
                  <a:lnTo>
                    <a:pt x="1279375" y="811286"/>
                  </a:lnTo>
                  <a:lnTo>
                    <a:pt x="1297975" y="838200"/>
                  </a:lnTo>
                  <a:lnTo>
                    <a:pt x="1346067" y="891108"/>
                  </a:lnTo>
                  <a:lnTo>
                    <a:pt x="1394010" y="928092"/>
                  </a:lnTo>
                  <a:lnTo>
                    <a:pt x="1440463" y="952276"/>
                  </a:lnTo>
                  <a:lnTo>
                    <a:pt x="1484081" y="966787"/>
                  </a:lnTo>
                  <a:lnTo>
                    <a:pt x="1523525" y="974749"/>
                  </a:lnTo>
                  <a:lnTo>
                    <a:pt x="1557450" y="979289"/>
                  </a:lnTo>
                  <a:lnTo>
                    <a:pt x="1584516" y="983530"/>
                  </a:lnTo>
                  <a:lnTo>
                    <a:pt x="1603381" y="990600"/>
                  </a:lnTo>
                </a:path>
              </a:pathLst>
            </a:custGeom>
            <a:ln w="9525">
              <a:solidFill>
                <a:srgbClr val="000000"/>
              </a:solidFill>
            </a:ln>
          </p:spPr>
          <p:txBody>
            <a:bodyPr wrap="square" lIns="0" tIns="0" rIns="0" bIns="0" rtlCol="0"/>
            <a:lstStyle/>
            <a:p/>
          </p:txBody>
        </p:sp>
        <p:sp>
          <p:nvSpPr>
            <p:cNvPr id="49" name="object 49"/>
            <p:cNvSpPr/>
            <p:nvPr/>
          </p:nvSpPr>
          <p:spPr>
            <a:xfrm>
              <a:off x="6248400" y="4343400"/>
              <a:ext cx="1676400" cy="990600"/>
            </a:xfrm>
            <a:custGeom>
              <a:rect l="l" t="t" r="r" b="b"/>
              <a:pathLst>
                <a:path w="1676400" h="990600">
                  <a:moveTo>
                    <a:pt x="0" y="990600"/>
                  </a:moveTo>
                  <a:lnTo>
                    <a:pt x="65314" y="960275"/>
                  </a:lnTo>
                  <a:lnTo>
                    <a:pt x="97971" y="939281"/>
                  </a:lnTo>
                  <a:lnTo>
                    <a:pt x="130628" y="911289"/>
                  </a:lnTo>
                  <a:lnTo>
                    <a:pt x="163285" y="873967"/>
                  </a:lnTo>
                  <a:lnTo>
                    <a:pt x="195942" y="824981"/>
                  </a:lnTo>
                  <a:lnTo>
                    <a:pt x="228600" y="762000"/>
                  </a:lnTo>
                  <a:lnTo>
                    <a:pt x="251491" y="692803"/>
                  </a:lnTo>
                  <a:lnTo>
                    <a:pt x="261408" y="649111"/>
                  </a:lnTo>
                  <a:lnTo>
                    <a:pt x="270619" y="600715"/>
                  </a:lnTo>
                  <a:lnTo>
                    <a:pt x="279360" y="548634"/>
                  </a:lnTo>
                  <a:lnTo>
                    <a:pt x="287866" y="493888"/>
                  </a:lnTo>
                  <a:lnTo>
                    <a:pt x="296372" y="437496"/>
                  </a:lnTo>
                  <a:lnTo>
                    <a:pt x="305113" y="380477"/>
                  </a:lnTo>
                  <a:lnTo>
                    <a:pt x="314324" y="323850"/>
                  </a:lnTo>
                  <a:lnTo>
                    <a:pt x="324241" y="268633"/>
                  </a:lnTo>
                  <a:lnTo>
                    <a:pt x="335099" y="215847"/>
                  </a:lnTo>
                  <a:lnTo>
                    <a:pt x="347133" y="166511"/>
                  </a:lnTo>
                  <a:lnTo>
                    <a:pt x="360578" y="121643"/>
                  </a:lnTo>
                  <a:lnTo>
                    <a:pt x="375669" y="82262"/>
                  </a:lnTo>
                  <a:lnTo>
                    <a:pt x="411730" y="24041"/>
                  </a:lnTo>
                  <a:lnTo>
                    <a:pt x="457200" y="0"/>
                  </a:lnTo>
                  <a:lnTo>
                    <a:pt x="505317" y="10441"/>
                  </a:lnTo>
                  <a:lnTo>
                    <a:pt x="561531" y="45863"/>
                  </a:lnTo>
                  <a:lnTo>
                    <a:pt x="592181" y="71460"/>
                  </a:lnTo>
                  <a:lnTo>
                    <a:pt x="624262" y="101525"/>
                  </a:lnTo>
                  <a:lnTo>
                    <a:pt x="657577" y="135466"/>
                  </a:lnTo>
                  <a:lnTo>
                    <a:pt x="691929" y="172690"/>
                  </a:lnTo>
                  <a:lnTo>
                    <a:pt x="727121" y="212604"/>
                  </a:lnTo>
                  <a:lnTo>
                    <a:pt x="762954" y="254617"/>
                  </a:lnTo>
                  <a:lnTo>
                    <a:pt x="799231" y="298135"/>
                  </a:lnTo>
                  <a:lnTo>
                    <a:pt x="835756" y="342566"/>
                  </a:lnTo>
                  <a:lnTo>
                    <a:pt x="872329" y="387319"/>
                  </a:lnTo>
                  <a:lnTo>
                    <a:pt x="908755" y="431799"/>
                  </a:lnTo>
                  <a:lnTo>
                    <a:pt x="944835" y="475416"/>
                  </a:lnTo>
                  <a:lnTo>
                    <a:pt x="980372" y="517577"/>
                  </a:lnTo>
                  <a:lnTo>
                    <a:pt x="1015168" y="557689"/>
                  </a:lnTo>
                  <a:lnTo>
                    <a:pt x="1049027" y="595159"/>
                  </a:lnTo>
                  <a:lnTo>
                    <a:pt x="1081750" y="629396"/>
                  </a:lnTo>
                  <a:lnTo>
                    <a:pt x="1113140" y="659807"/>
                  </a:lnTo>
                  <a:lnTo>
                    <a:pt x="1143000" y="685800"/>
                  </a:lnTo>
                  <a:lnTo>
                    <a:pt x="1193028" y="725145"/>
                  </a:lnTo>
                  <a:lnTo>
                    <a:pt x="1241601" y="760853"/>
                  </a:lnTo>
                  <a:lnTo>
                    <a:pt x="1288851" y="793253"/>
                  </a:lnTo>
                  <a:lnTo>
                    <a:pt x="1334911" y="822677"/>
                  </a:lnTo>
                  <a:lnTo>
                    <a:pt x="1379912" y="849455"/>
                  </a:lnTo>
                  <a:lnTo>
                    <a:pt x="1423987" y="873918"/>
                  </a:lnTo>
                  <a:lnTo>
                    <a:pt x="1467268" y="896397"/>
                  </a:lnTo>
                  <a:lnTo>
                    <a:pt x="1509888" y="917222"/>
                  </a:lnTo>
                  <a:lnTo>
                    <a:pt x="1551979" y="936724"/>
                  </a:lnTo>
                  <a:lnTo>
                    <a:pt x="1593673" y="955234"/>
                  </a:lnTo>
                  <a:lnTo>
                    <a:pt x="1635102" y="973082"/>
                  </a:lnTo>
                  <a:lnTo>
                    <a:pt x="1676400" y="990600"/>
                  </a:lnTo>
                </a:path>
              </a:pathLst>
            </a:custGeom>
            <a:ln w="9525">
              <a:solidFill>
                <a:srgbClr val="000000"/>
              </a:solidFill>
              <a:prstDash val="sysDash"/>
            </a:ln>
          </p:spPr>
          <p:txBody>
            <a:bodyPr wrap="square" lIns="0" tIns="0" rIns="0" bIns="0" rtlCol="0"/>
            <a:lstStyle/>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p:nvPr/>
        </p:nvSpPr>
        <p:spPr>
          <a:xfrm>
            <a:off x="609600" y="457200"/>
            <a:ext cx="7924800" cy="5638800"/>
          </a:xfrm>
          <a:custGeom>
            <a:rect l="l" t="t" r="r" b="b"/>
            <a:pathLst>
              <a:path w="7924800" h="5638800">
                <a:moveTo>
                  <a:pt x="0" y="0"/>
                </a:moveTo>
                <a:lnTo>
                  <a:pt x="7924800" y="0"/>
                </a:lnTo>
                <a:lnTo>
                  <a:pt x="7924800" y="5638800"/>
                </a:lnTo>
                <a:lnTo>
                  <a:pt x="0" y="5638800"/>
                </a:lnTo>
                <a:lnTo>
                  <a:pt x="0" y="0"/>
                </a:lnTo>
                <a:close/>
              </a:path>
            </a:pathLst>
          </a:custGeom>
          <a:ln w="9525">
            <a:solidFill>
              <a:srgbClr val="000000"/>
            </a:solidFill>
          </a:ln>
        </p:spPr>
        <p:txBody>
          <a:bodyPr wrap="square" lIns="0" tIns="0" rIns="0" bIns="0" rtlCol="0"/>
          <a:lstStyle/>
          <a:p/>
        </p:txBody>
      </p:sp>
      <p:sp>
        <p:nvSpPr>
          <p:cNvPr id="3" name="object 3"/>
          <p:cNvSpPr txBox="1">
            <a:spLocks noGrp="1"/>
          </p:cNvSpPr>
          <p:nvPr>
            <p:ph type="title"/>
          </p:nvPr>
        </p:nvSpPr>
        <p:spPr>
          <a:xfrm>
            <a:off x="688340" y="650557"/>
            <a:ext cx="4140200" cy="939800"/>
          </a:xfrm>
          <a:prstGeom prst="rect">
            <a:avLst/>
          </a:prstGeom>
        </p:spPr>
        <p:txBody>
          <a:bodyPr vert="horz" wrap="square" lIns="0" tIns="12700" rIns="0" bIns="0" rtlCol="0">
            <a:spAutoFit/>
          </a:bodyPr>
          <a:lstStyle/>
          <a:p>
            <a:pPr marL="12700" marR="5080">
              <a:lnSpc>
                <a:spcPct val="100000"/>
              </a:lnSpc>
              <a:spcBef>
                <a:spcPts val="100"/>
              </a:spcBef>
            </a:pPr>
            <a:r>
              <a:rPr sz="2000" b="0">
                <a:latin typeface="宋体"/>
                <a:cs typeface="宋体"/>
              </a:rPr>
              <a:t>如果仅存在变差的普通原因，</a:t>
            </a:r>
            <a:r>
              <a:rPr sz="1600" b="0" spc="-15">
                <a:latin typeface="宋体"/>
                <a:cs typeface="宋体"/>
              </a:rPr>
              <a:t>目标值线</a:t>
            </a:r>
            <a:r>
              <a:rPr sz="2000" b="0" spc="-5">
                <a:latin typeface="宋体"/>
                <a:cs typeface="宋体"/>
              </a:rPr>
              <a:t>随着时间的推移，过程的输</a:t>
            </a:r>
            <a:endParaRPr sz="2000">
              <a:latin typeface="宋体"/>
              <a:cs typeface="宋体"/>
            </a:endParaRPr>
          </a:p>
          <a:p>
            <a:pPr marL="12700">
              <a:lnSpc>
                <a:spcPct val="100000"/>
              </a:lnSpc>
            </a:pPr>
            <a:r>
              <a:rPr sz="2000" b="0" spc="-5">
                <a:latin typeface="宋体"/>
                <a:cs typeface="宋体"/>
              </a:rPr>
              <a:t>出形成一个稳定的分布并可</a:t>
            </a:r>
            <a:endParaRPr sz="2000">
              <a:latin typeface="宋体"/>
              <a:cs typeface="宋体"/>
            </a:endParaRPr>
          </a:p>
        </p:txBody>
      </p:sp>
      <p:sp>
        <p:nvSpPr>
          <p:cNvPr id="4" name="object 4"/>
          <p:cNvSpPr txBox="1"/>
          <p:nvPr/>
        </p:nvSpPr>
        <p:spPr>
          <a:xfrm>
            <a:off x="688340" y="1564957"/>
            <a:ext cx="1193800" cy="330200"/>
          </a:xfrm>
          <a:prstGeom prst="rect">
            <a:avLst/>
          </a:prstGeom>
        </p:spPr>
        <p:txBody>
          <a:bodyPr vert="horz" wrap="square" lIns="0" tIns="12700" rIns="0" bIns="0" rtlCol="0">
            <a:spAutoFit/>
          </a:bodyPr>
          <a:lstStyle/>
          <a:p>
            <a:pPr marL="12700">
              <a:lnSpc>
                <a:spcPct val="100000"/>
              </a:lnSpc>
              <a:spcBef>
                <a:spcPts val="100"/>
              </a:spcBef>
            </a:pPr>
            <a:r>
              <a:rPr sz="2000">
                <a:latin typeface="宋体"/>
                <a:cs typeface="宋体"/>
              </a:rPr>
              <a:t>预测。</a:t>
            </a:r>
            <a:r>
              <a:rPr sz="1600" spc="-25">
                <a:latin typeface="宋体"/>
                <a:cs typeface="宋体"/>
              </a:rPr>
              <a:t>预测</a:t>
            </a:r>
            <a:endParaRPr sz="1600">
              <a:latin typeface="宋体"/>
              <a:cs typeface="宋体"/>
            </a:endParaRPr>
          </a:p>
        </p:txBody>
      </p:sp>
      <p:sp>
        <p:nvSpPr>
          <p:cNvPr id="5" name="object 5"/>
          <p:cNvSpPr txBox="1"/>
          <p:nvPr/>
        </p:nvSpPr>
        <p:spPr>
          <a:xfrm>
            <a:off x="688340" y="2782570"/>
            <a:ext cx="2717800" cy="3134360"/>
          </a:xfrm>
          <a:prstGeom prst="rect">
            <a:avLst/>
          </a:prstGeom>
        </p:spPr>
        <p:txBody>
          <a:bodyPr vert="horz" wrap="square" lIns="0" tIns="12700" rIns="0" bIns="0" rtlCol="0">
            <a:spAutoFit/>
          </a:bodyPr>
          <a:lstStyle/>
          <a:p>
            <a:pPr marL="12700">
              <a:lnSpc>
                <a:spcPct val="100000"/>
              </a:lnSpc>
              <a:spcBef>
                <a:spcPts val="100"/>
              </a:spcBef>
            </a:pPr>
            <a:r>
              <a:rPr sz="1600" spc="-25">
                <a:latin typeface="宋体"/>
                <a:cs typeface="宋体"/>
              </a:rPr>
              <a:t>时间</a:t>
            </a:r>
            <a:endParaRPr sz="1600">
              <a:latin typeface="宋体"/>
              <a:cs typeface="宋体"/>
            </a:endParaRPr>
          </a:p>
          <a:p>
            <a:pPr>
              <a:lnSpc>
                <a:spcPct val="100000"/>
              </a:lnSpc>
              <a:spcBef>
                <a:spcPts val="60"/>
              </a:spcBef>
            </a:pPr>
            <a:endParaRPr sz="1450">
              <a:latin typeface="宋体"/>
              <a:cs typeface="宋体"/>
            </a:endParaRPr>
          </a:p>
          <a:p>
            <a:pPr marL="12700">
              <a:lnSpc>
                <a:spcPct val="100000"/>
              </a:lnSpc>
            </a:pPr>
            <a:r>
              <a:rPr sz="1600" spc="-10">
                <a:latin typeface="宋体"/>
                <a:cs typeface="宋体"/>
              </a:rPr>
              <a:t>范围目标值线</a:t>
            </a:r>
            <a:endParaRPr sz="1600">
              <a:latin typeface="宋体"/>
              <a:cs typeface="宋体"/>
            </a:endParaRPr>
          </a:p>
          <a:p>
            <a:pPr marL="12700">
              <a:lnSpc>
                <a:spcPct val="100000"/>
              </a:lnSpc>
              <a:spcBef>
                <a:spcPts val="15"/>
              </a:spcBef>
            </a:pPr>
            <a:r>
              <a:rPr sz="2000" spc="-10">
                <a:latin typeface="宋体"/>
                <a:cs typeface="宋体"/>
              </a:rPr>
              <a:t>如果存在变差的特殊</a:t>
            </a:r>
            <a:endParaRPr sz="2000">
              <a:latin typeface="宋体"/>
              <a:cs typeface="宋体"/>
            </a:endParaRPr>
          </a:p>
          <a:p>
            <a:pPr marL="12700" marR="5080">
              <a:lnSpc>
                <a:spcPct val="100000"/>
              </a:lnSpc>
            </a:pPr>
            <a:r>
              <a:rPr sz="2000">
                <a:latin typeface="宋体"/>
                <a:cs typeface="宋体"/>
              </a:rPr>
              <a:t>原因，随着时间的推</a:t>
            </a:r>
            <a:r>
              <a:rPr sz="1600" spc="-25">
                <a:latin typeface="宋体"/>
                <a:cs typeface="宋体"/>
              </a:rPr>
              <a:t>预测</a:t>
            </a:r>
            <a:r>
              <a:rPr sz="2000" spc="-10">
                <a:latin typeface="宋体"/>
                <a:cs typeface="宋体"/>
              </a:rPr>
              <a:t>移，过程的输出不</a:t>
            </a:r>
            <a:endParaRPr sz="2000">
              <a:latin typeface="宋体"/>
              <a:cs typeface="宋体"/>
            </a:endParaRPr>
          </a:p>
          <a:p>
            <a:pPr marL="12700">
              <a:lnSpc>
                <a:spcPct val="100000"/>
              </a:lnSpc>
            </a:pPr>
            <a:r>
              <a:rPr sz="2000" spc="-20">
                <a:latin typeface="宋体"/>
                <a:cs typeface="宋体"/>
              </a:rPr>
              <a:t>稳定。</a:t>
            </a:r>
            <a:endParaRPr sz="2000">
              <a:latin typeface="宋体"/>
              <a:cs typeface="宋体"/>
            </a:endParaRPr>
          </a:p>
          <a:p>
            <a:pPr>
              <a:lnSpc>
                <a:spcPct val="100000"/>
              </a:lnSpc>
              <a:spcBef>
                <a:spcPts val="25"/>
              </a:spcBef>
            </a:pPr>
            <a:endParaRPr sz="1850">
              <a:latin typeface="宋体"/>
              <a:cs typeface="宋体"/>
            </a:endParaRPr>
          </a:p>
          <a:p>
            <a:pPr marL="12700">
              <a:lnSpc>
                <a:spcPct val="100000"/>
              </a:lnSpc>
              <a:spcBef>
                <a:spcPts val="5"/>
              </a:spcBef>
            </a:pPr>
            <a:r>
              <a:rPr sz="2000" spc="-25">
                <a:latin typeface="宋体"/>
                <a:cs typeface="宋体"/>
              </a:rPr>
              <a:t>时间</a:t>
            </a:r>
            <a:endParaRPr sz="2000">
              <a:latin typeface="宋体"/>
              <a:cs typeface="宋体"/>
            </a:endParaRPr>
          </a:p>
          <a:p>
            <a:pPr>
              <a:lnSpc>
                <a:spcPct val="100000"/>
              </a:lnSpc>
              <a:spcBef>
                <a:spcPts val="15"/>
              </a:spcBef>
            </a:pPr>
            <a:endParaRPr sz="1850">
              <a:latin typeface="宋体"/>
              <a:cs typeface="宋体"/>
            </a:endParaRPr>
          </a:p>
          <a:p>
            <a:pPr marL="12700">
              <a:lnSpc>
                <a:spcPct val="100000"/>
              </a:lnSpc>
            </a:pPr>
            <a:r>
              <a:rPr sz="1600" spc="-25">
                <a:latin typeface="宋体"/>
                <a:cs typeface="宋体"/>
              </a:rPr>
              <a:t>范围</a:t>
            </a:r>
            <a:endParaRPr sz="1600">
              <a:latin typeface="宋体"/>
              <a:cs typeface="宋体"/>
            </a:endParaRPr>
          </a:p>
        </p:txBody>
      </p:sp>
      <p:grpSp>
        <p:nvGrpSpPr>
          <p:cNvPr id="6" name="object 6"/>
          <p:cNvGrpSpPr/>
          <p:nvPr/>
        </p:nvGrpSpPr>
        <p:grpSpPr>
          <a:xfrm>
            <a:off x="1752599" y="604837"/>
            <a:ext cx="6553200" cy="5224780"/>
            <a:chOff x="1752599" y="604837"/>
            <a:chExt cx="6553200" cy="5224780"/>
          </a:xfrm>
        </p:grpSpPr>
        <p:sp>
          <p:nvSpPr>
            <p:cNvPr id="7" name="object 7"/>
            <p:cNvSpPr/>
            <p:nvPr/>
          </p:nvSpPr>
          <p:spPr>
            <a:xfrm>
              <a:off x="2057400" y="3048000"/>
              <a:ext cx="2438400" cy="0"/>
            </a:xfrm>
            <a:custGeom>
              <a:rect l="l" t="t" r="r" b="b"/>
              <a:pathLst>
                <a:path w="2438400">
                  <a:moveTo>
                    <a:pt x="0" y="0"/>
                  </a:moveTo>
                  <a:lnTo>
                    <a:pt x="2438400" y="0"/>
                  </a:lnTo>
                </a:path>
              </a:pathLst>
            </a:custGeom>
            <a:ln w="9525">
              <a:solidFill>
                <a:srgbClr val="000000"/>
              </a:solidFill>
            </a:ln>
          </p:spPr>
          <p:txBody>
            <a:bodyPr wrap="square" lIns="0" tIns="0" rIns="0" bIns="0" rtlCol="0"/>
            <a:lstStyle/>
            <a:p/>
          </p:txBody>
        </p:sp>
        <p:sp>
          <p:nvSpPr>
            <p:cNvPr id="8" name="object 8"/>
            <p:cNvSpPr/>
            <p:nvPr/>
          </p:nvSpPr>
          <p:spPr>
            <a:xfrm flipH="1">
              <a:off x="3352800" y="2133600"/>
              <a:ext cx="0" cy="914400"/>
            </a:xfrm>
            <a:custGeom>
              <a:rect l="l" t="t" r="r" b="b"/>
              <a:pathLst>
                <a:path h="914400">
                  <a:moveTo>
                    <a:pt x="0" y="0"/>
                  </a:moveTo>
                  <a:lnTo>
                    <a:pt x="0" y="914400"/>
                  </a:lnTo>
                </a:path>
              </a:pathLst>
            </a:custGeom>
            <a:ln w="9525">
              <a:solidFill>
                <a:srgbClr val="000000"/>
              </a:solidFill>
            </a:ln>
          </p:spPr>
          <p:txBody>
            <a:bodyPr wrap="square" lIns="0" tIns="0" rIns="0" bIns="0" rtlCol="0"/>
            <a:lstStyle/>
            <a:p/>
          </p:txBody>
        </p:sp>
        <p:sp>
          <p:nvSpPr>
            <p:cNvPr id="9" name="object 9"/>
            <p:cNvSpPr/>
            <p:nvPr/>
          </p:nvSpPr>
          <p:spPr>
            <a:xfrm>
              <a:off x="2209800" y="2209800"/>
              <a:ext cx="3352800" cy="838200"/>
            </a:xfrm>
            <a:custGeom>
              <a:rect l="l" t="t" r="r" b="b"/>
              <a:pathLst>
                <a:path w="3352800" h="838200">
                  <a:moveTo>
                    <a:pt x="0" y="838200"/>
                  </a:moveTo>
                  <a:lnTo>
                    <a:pt x="46773" y="836367"/>
                  </a:lnTo>
                  <a:lnTo>
                    <a:pt x="93632" y="833934"/>
                  </a:lnTo>
                  <a:lnTo>
                    <a:pt x="140663" y="830299"/>
                  </a:lnTo>
                  <a:lnTo>
                    <a:pt x="187952" y="824860"/>
                  </a:lnTo>
                  <a:lnTo>
                    <a:pt x="235584" y="817017"/>
                  </a:lnTo>
                  <a:lnTo>
                    <a:pt x="283646" y="806168"/>
                  </a:lnTo>
                  <a:lnTo>
                    <a:pt x="332222" y="791712"/>
                  </a:lnTo>
                  <a:lnTo>
                    <a:pt x="381400" y="773049"/>
                  </a:lnTo>
                  <a:lnTo>
                    <a:pt x="431265" y="749576"/>
                  </a:lnTo>
                  <a:lnTo>
                    <a:pt x="481903" y="720693"/>
                  </a:lnTo>
                  <a:lnTo>
                    <a:pt x="533400" y="685800"/>
                  </a:lnTo>
                  <a:lnTo>
                    <a:pt x="591616" y="632650"/>
                  </a:lnTo>
                  <a:lnTo>
                    <a:pt x="621439" y="598717"/>
                  </a:lnTo>
                  <a:lnTo>
                    <a:pt x="651662" y="560832"/>
                  </a:lnTo>
                  <a:lnTo>
                    <a:pt x="682228" y="519707"/>
                  </a:lnTo>
                  <a:lnTo>
                    <a:pt x="713079" y="476059"/>
                  </a:lnTo>
                  <a:lnTo>
                    <a:pt x="744159" y="430601"/>
                  </a:lnTo>
                  <a:lnTo>
                    <a:pt x="775411" y="384048"/>
                  </a:lnTo>
                  <a:lnTo>
                    <a:pt x="806777" y="337113"/>
                  </a:lnTo>
                  <a:lnTo>
                    <a:pt x="838200" y="290512"/>
                  </a:lnTo>
                  <a:lnTo>
                    <a:pt x="869622" y="244959"/>
                  </a:lnTo>
                  <a:lnTo>
                    <a:pt x="900988" y="201168"/>
                  </a:lnTo>
                  <a:lnTo>
                    <a:pt x="932240" y="159853"/>
                  </a:lnTo>
                  <a:lnTo>
                    <a:pt x="963320" y="121729"/>
                  </a:lnTo>
                  <a:lnTo>
                    <a:pt x="994171" y="87510"/>
                  </a:lnTo>
                  <a:lnTo>
                    <a:pt x="1024737" y="57911"/>
                  </a:lnTo>
                  <a:lnTo>
                    <a:pt x="1054960" y="33647"/>
                  </a:lnTo>
                  <a:lnTo>
                    <a:pt x="1114148" y="3976"/>
                  </a:lnTo>
                  <a:lnTo>
                    <a:pt x="1143000" y="0"/>
                  </a:lnTo>
                  <a:lnTo>
                    <a:pt x="1203491" y="17041"/>
                  </a:lnTo>
                  <a:lnTo>
                    <a:pt x="1264293" y="63724"/>
                  </a:lnTo>
                  <a:lnTo>
                    <a:pt x="1294644" y="96097"/>
                  </a:lnTo>
                  <a:lnTo>
                    <a:pt x="1324873" y="133380"/>
                  </a:lnTo>
                  <a:lnTo>
                    <a:pt x="1354913" y="174741"/>
                  </a:lnTo>
                  <a:lnTo>
                    <a:pt x="1384698" y="219345"/>
                  </a:lnTo>
                  <a:lnTo>
                    <a:pt x="1414160" y="266361"/>
                  </a:lnTo>
                  <a:lnTo>
                    <a:pt x="1443233" y="314954"/>
                  </a:lnTo>
                  <a:lnTo>
                    <a:pt x="1471852" y="364291"/>
                  </a:lnTo>
                  <a:lnTo>
                    <a:pt x="1499947" y="413539"/>
                  </a:lnTo>
                  <a:lnTo>
                    <a:pt x="1527455" y="461865"/>
                  </a:lnTo>
                  <a:lnTo>
                    <a:pt x="1554306" y="508436"/>
                  </a:lnTo>
                  <a:lnTo>
                    <a:pt x="1580436" y="552419"/>
                  </a:lnTo>
                  <a:lnTo>
                    <a:pt x="1605776" y="592980"/>
                  </a:lnTo>
                  <a:lnTo>
                    <a:pt x="1630262" y="629286"/>
                  </a:lnTo>
                  <a:lnTo>
                    <a:pt x="1653825" y="660503"/>
                  </a:lnTo>
                  <a:lnTo>
                    <a:pt x="1676400" y="685800"/>
                  </a:lnTo>
                  <a:lnTo>
                    <a:pt x="1733938" y="736896"/>
                  </a:lnTo>
                  <a:lnTo>
                    <a:pt x="1786812" y="772663"/>
                  </a:lnTo>
                  <a:lnTo>
                    <a:pt x="1835020" y="796434"/>
                  </a:lnTo>
                  <a:lnTo>
                    <a:pt x="1878563" y="811541"/>
                  </a:lnTo>
                  <a:lnTo>
                    <a:pt x="1917440" y="821316"/>
                  </a:lnTo>
                  <a:lnTo>
                    <a:pt x="1951653" y="829091"/>
                  </a:lnTo>
                  <a:lnTo>
                    <a:pt x="1981200" y="838200"/>
                  </a:lnTo>
                </a:path>
                <a:path w="3352800" h="838200">
                  <a:moveTo>
                    <a:pt x="1524000" y="457200"/>
                  </a:moveTo>
                  <a:lnTo>
                    <a:pt x="3352800" y="457200"/>
                  </a:lnTo>
                </a:path>
              </a:pathLst>
            </a:custGeom>
            <a:ln w="9525">
              <a:solidFill>
                <a:srgbClr val="000000"/>
              </a:solidFill>
            </a:ln>
          </p:spPr>
          <p:txBody>
            <a:bodyPr wrap="square" lIns="0" tIns="0" rIns="0" bIns="0" rtlCol="0"/>
            <a:lstStyle/>
            <a:p/>
          </p:txBody>
        </p:sp>
        <p:sp>
          <p:nvSpPr>
            <p:cNvPr id="10" name="object 10"/>
            <p:cNvSpPr/>
            <p:nvPr/>
          </p:nvSpPr>
          <p:spPr>
            <a:xfrm flipH="1">
              <a:off x="4572000" y="1752600"/>
              <a:ext cx="0" cy="914400"/>
            </a:xfrm>
            <a:custGeom>
              <a:rect l="l" t="t" r="r" b="b"/>
              <a:pathLst>
                <a:path h="914400">
                  <a:moveTo>
                    <a:pt x="0" y="0"/>
                  </a:moveTo>
                  <a:lnTo>
                    <a:pt x="0" y="914400"/>
                  </a:lnTo>
                </a:path>
              </a:pathLst>
            </a:custGeom>
            <a:ln w="9525">
              <a:solidFill>
                <a:srgbClr val="000000"/>
              </a:solidFill>
            </a:ln>
          </p:spPr>
          <p:txBody>
            <a:bodyPr wrap="square" lIns="0" tIns="0" rIns="0" bIns="0" rtlCol="0"/>
            <a:lstStyle/>
            <a:p/>
          </p:txBody>
        </p:sp>
        <p:sp>
          <p:nvSpPr>
            <p:cNvPr id="11" name="object 11"/>
            <p:cNvSpPr/>
            <p:nvPr/>
          </p:nvSpPr>
          <p:spPr>
            <a:xfrm>
              <a:off x="3810000" y="2667000"/>
              <a:ext cx="762000" cy="228600"/>
            </a:xfrm>
            <a:custGeom>
              <a:rect l="l" t="t" r="r" b="b"/>
              <a:pathLst>
                <a:path w="762000" h="228600">
                  <a:moveTo>
                    <a:pt x="0" y="228600"/>
                  </a:moveTo>
                  <a:lnTo>
                    <a:pt x="762000" y="0"/>
                  </a:lnTo>
                </a:path>
              </a:pathLst>
            </a:custGeom>
            <a:ln w="9525">
              <a:solidFill>
                <a:srgbClr val="000000"/>
              </a:solidFill>
            </a:ln>
          </p:spPr>
          <p:txBody>
            <a:bodyPr wrap="square" lIns="0" tIns="0" rIns="0" bIns="0" rtlCol="0"/>
            <a:lstStyle/>
            <a:p/>
          </p:txBody>
        </p:sp>
        <p:sp>
          <p:nvSpPr>
            <p:cNvPr id="12" name="object 12"/>
            <p:cNvSpPr/>
            <p:nvPr/>
          </p:nvSpPr>
          <p:spPr>
            <a:xfrm>
              <a:off x="3733800" y="1905000"/>
              <a:ext cx="2819400" cy="767080"/>
            </a:xfrm>
            <a:custGeom>
              <a:rect l="l" t="t" r="r" b="b"/>
              <a:pathLst>
                <a:path w="2819400" h="767080">
                  <a:moveTo>
                    <a:pt x="0" y="685800"/>
                  </a:moveTo>
                  <a:lnTo>
                    <a:pt x="72233" y="667249"/>
                  </a:lnTo>
                  <a:lnTo>
                    <a:pt x="110854" y="653809"/>
                  </a:lnTo>
                  <a:lnTo>
                    <a:pt x="152480" y="635370"/>
                  </a:lnTo>
                  <a:lnTo>
                    <a:pt x="198113" y="610266"/>
                  </a:lnTo>
                  <a:lnTo>
                    <a:pt x="248754" y="576831"/>
                  </a:lnTo>
                  <a:lnTo>
                    <a:pt x="305405" y="533400"/>
                  </a:lnTo>
                  <a:lnTo>
                    <a:pt x="357793" y="480650"/>
                  </a:lnTo>
                  <a:lnTo>
                    <a:pt x="386015" y="446436"/>
                  </a:lnTo>
                  <a:lnTo>
                    <a:pt x="415403" y="408297"/>
                  </a:lnTo>
                  <a:lnTo>
                    <a:pt x="445816" y="367211"/>
                  </a:lnTo>
                  <a:lnTo>
                    <a:pt x="477115" y="324156"/>
                  </a:lnTo>
                  <a:lnTo>
                    <a:pt x="509160" y="280108"/>
                  </a:lnTo>
                  <a:lnTo>
                    <a:pt x="541811" y="236044"/>
                  </a:lnTo>
                  <a:lnTo>
                    <a:pt x="574928" y="192942"/>
                  </a:lnTo>
                  <a:lnTo>
                    <a:pt x="608372" y="151779"/>
                  </a:lnTo>
                  <a:lnTo>
                    <a:pt x="642002" y="113532"/>
                  </a:lnTo>
                  <a:lnTo>
                    <a:pt x="675678" y="79177"/>
                  </a:lnTo>
                  <a:lnTo>
                    <a:pt x="709262" y="49693"/>
                  </a:lnTo>
                  <a:lnTo>
                    <a:pt x="742612" y="26056"/>
                  </a:lnTo>
                  <a:lnTo>
                    <a:pt x="808054" y="232"/>
                  </a:lnTo>
                  <a:lnTo>
                    <a:pt x="839866" y="0"/>
                  </a:lnTo>
                  <a:lnTo>
                    <a:pt x="897639" y="23840"/>
                  </a:lnTo>
                  <a:lnTo>
                    <a:pt x="957727" y="75055"/>
                  </a:lnTo>
                  <a:lnTo>
                    <a:pt x="988306" y="108928"/>
                  </a:lnTo>
                  <a:lnTo>
                    <a:pt x="1019062" y="147245"/>
                  </a:lnTo>
                  <a:lnTo>
                    <a:pt x="1049863" y="189205"/>
                  </a:lnTo>
                  <a:lnTo>
                    <a:pt x="1080575" y="234010"/>
                  </a:lnTo>
                  <a:lnTo>
                    <a:pt x="1111065" y="280859"/>
                  </a:lnTo>
                  <a:lnTo>
                    <a:pt x="1141198" y="328952"/>
                  </a:lnTo>
                  <a:lnTo>
                    <a:pt x="1170841" y="377489"/>
                  </a:lnTo>
                  <a:lnTo>
                    <a:pt x="1199861" y="425671"/>
                  </a:lnTo>
                  <a:lnTo>
                    <a:pt x="1228124" y="472697"/>
                  </a:lnTo>
                  <a:lnTo>
                    <a:pt x="1255497" y="517768"/>
                  </a:lnTo>
                  <a:lnTo>
                    <a:pt x="1281845" y="560084"/>
                  </a:lnTo>
                  <a:lnTo>
                    <a:pt x="1307036" y="598846"/>
                  </a:lnTo>
                  <a:lnTo>
                    <a:pt x="1330936" y="633252"/>
                  </a:lnTo>
                  <a:lnTo>
                    <a:pt x="1374326" y="685800"/>
                  </a:lnTo>
                  <a:lnTo>
                    <a:pt x="1432827" y="734659"/>
                  </a:lnTo>
                  <a:lnTo>
                    <a:pt x="1481784" y="759177"/>
                  </a:lnTo>
                  <a:lnTo>
                    <a:pt x="1522257" y="766762"/>
                  </a:lnTo>
                  <a:lnTo>
                    <a:pt x="1555308" y="764822"/>
                  </a:lnTo>
                  <a:lnTo>
                    <a:pt x="1581995" y="760765"/>
                  </a:lnTo>
                  <a:lnTo>
                    <a:pt x="1603381" y="762000"/>
                  </a:lnTo>
                </a:path>
                <a:path w="2819400" h="767080">
                  <a:moveTo>
                    <a:pt x="1143000" y="381000"/>
                  </a:moveTo>
                  <a:lnTo>
                    <a:pt x="2819400" y="381000"/>
                  </a:lnTo>
                </a:path>
              </a:pathLst>
            </a:custGeom>
            <a:ln w="9525">
              <a:solidFill>
                <a:srgbClr val="000000"/>
              </a:solidFill>
            </a:ln>
          </p:spPr>
          <p:txBody>
            <a:bodyPr wrap="square" lIns="0" tIns="0" rIns="0" bIns="0" rtlCol="0"/>
            <a:lstStyle/>
            <a:p/>
          </p:txBody>
        </p:sp>
        <p:sp>
          <p:nvSpPr>
            <p:cNvPr id="13" name="object 13"/>
            <p:cNvSpPr/>
            <p:nvPr/>
          </p:nvSpPr>
          <p:spPr>
            <a:xfrm flipH="1">
              <a:off x="5486400" y="1447800"/>
              <a:ext cx="0" cy="838200"/>
            </a:xfrm>
            <a:custGeom>
              <a:rect l="l" t="t" r="r" b="b"/>
              <a:pathLst>
                <a:path h="838200">
                  <a:moveTo>
                    <a:pt x="0" y="0"/>
                  </a:moveTo>
                  <a:lnTo>
                    <a:pt x="0" y="838200"/>
                  </a:lnTo>
                </a:path>
              </a:pathLst>
            </a:custGeom>
            <a:ln w="9525">
              <a:solidFill>
                <a:srgbClr val="000000"/>
              </a:solidFill>
            </a:ln>
          </p:spPr>
          <p:txBody>
            <a:bodyPr wrap="square" lIns="0" tIns="0" rIns="0" bIns="0" rtlCol="0"/>
            <a:lstStyle/>
            <a:p/>
          </p:txBody>
        </p:sp>
        <p:sp>
          <p:nvSpPr>
            <p:cNvPr id="14" name="object 14"/>
            <p:cNvSpPr/>
            <p:nvPr/>
          </p:nvSpPr>
          <p:spPr>
            <a:xfrm>
              <a:off x="5029200" y="2286000"/>
              <a:ext cx="457200" cy="152400"/>
            </a:xfrm>
            <a:custGeom>
              <a:rect l="l" t="t" r="r" b="b"/>
              <a:pathLst>
                <a:path w="457200" h="152400">
                  <a:moveTo>
                    <a:pt x="457200" y="0"/>
                  </a:moveTo>
                  <a:lnTo>
                    <a:pt x="0" y="152400"/>
                  </a:lnTo>
                </a:path>
              </a:pathLst>
            </a:custGeom>
            <a:ln w="9525">
              <a:solidFill>
                <a:srgbClr val="000000"/>
              </a:solidFill>
            </a:ln>
          </p:spPr>
          <p:txBody>
            <a:bodyPr wrap="square" lIns="0" tIns="0" rIns="0" bIns="0" rtlCol="0"/>
            <a:lstStyle/>
            <a:p/>
          </p:txBody>
        </p:sp>
        <p:sp>
          <p:nvSpPr>
            <p:cNvPr id="15" name="object 15"/>
            <p:cNvSpPr/>
            <p:nvPr/>
          </p:nvSpPr>
          <p:spPr>
            <a:xfrm>
              <a:off x="4800600" y="1524000"/>
              <a:ext cx="2590800" cy="762000"/>
            </a:xfrm>
            <a:custGeom>
              <a:rect l="l" t="t" r="r" b="b"/>
              <a:pathLst>
                <a:path w="2590800" h="762000">
                  <a:moveTo>
                    <a:pt x="0" y="609600"/>
                  </a:moveTo>
                  <a:lnTo>
                    <a:pt x="35755" y="585713"/>
                  </a:lnTo>
                  <a:lnTo>
                    <a:pt x="71735" y="561379"/>
                  </a:lnTo>
                  <a:lnTo>
                    <a:pt x="108160" y="536153"/>
                  </a:lnTo>
                  <a:lnTo>
                    <a:pt x="145256" y="509587"/>
                  </a:lnTo>
                  <a:lnTo>
                    <a:pt x="183244" y="481235"/>
                  </a:lnTo>
                  <a:lnTo>
                    <a:pt x="222349" y="450651"/>
                  </a:lnTo>
                  <a:lnTo>
                    <a:pt x="262793" y="417388"/>
                  </a:lnTo>
                  <a:lnTo>
                    <a:pt x="304800" y="381000"/>
                  </a:lnTo>
                  <a:lnTo>
                    <a:pt x="333397" y="351675"/>
                  </a:lnTo>
                  <a:lnTo>
                    <a:pt x="362126" y="315736"/>
                  </a:lnTo>
                  <a:lnTo>
                    <a:pt x="391120" y="275034"/>
                  </a:lnTo>
                  <a:lnTo>
                    <a:pt x="420511" y="231422"/>
                  </a:lnTo>
                  <a:lnTo>
                    <a:pt x="450431" y="186751"/>
                  </a:lnTo>
                  <a:lnTo>
                    <a:pt x="481012" y="142875"/>
                  </a:lnTo>
                  <a:lnTo>
                    <a:pt x="512387" y="101644"/>
                  </a:lnTo>
                  <a:lnTo>
                    <a:pt x="544688" y="64911"/>
                  </a:lnTo>
                  <a:lnTo>
                    <a:pt x="578048" y="34528"/>
                  </a:lnTo>
                  <a:lnTo>
                    <a:pt x="612598" y="12347"/>
                  </a:lnTo>
                  <a:lnTo>
                    <a:pt x="685800" y="0"/>
                  </a:lnTo>
                  <a:lnTo>
                    <a:pt x="746745" y="25003"/>
                  </a:lnTo>
                  <a:lnTo>
                    <a:pt x="779645" y="47773"/>
                  </a:lnTo>
                  <a:lnTo>
                    <a:pt x="813792" y="76200"/>
                  </a:lnTo>
                  <a:lnTo>
                    <a:pt x="848906" y="109388"/>
                  </a:lnTo>
                  <a:lnTo>
                    <a:pt x="884708" y="146446"/>
                  </a:lnTo>
                  <a:lnTo>
                    <a:pt x="920920" y="186481"/>
                  </a:lnTo>
                  <a:lnTo>
                    <a:pt x="957262" y="228600"/>
                  </a:lnTo>
                  <a:lnTo>
                    <a:pt x="993455" y="271908"/>
                  </a:lnTo>
                  <a:lnTo>
                    <a:pt x="1029220" y="315515"/>
                  </a:lnTo>
                  <a:lnTo>
                    <a:pt x="1064279" y="358526"/>
                  </a:lnTo>
                  <a:lnTo>
                    <a:pt x="1098351" y="400050"/>
                  </a:lnTo>
                  <a:lnTo>
                    <a:pt x="1131158" y="439191"/>
                  </a:lnTo>
                  <a:lnTo>
                    <a:pt x="1162422" y="475059"/>
                  </a:lnTo>
                  <a:lnTo>
                    <a:pt x="1191862" y="506759"/>
                  </a:lnTo>
                  <a:lnTo>
                    <a:pt x="1219200" y="533400"/>
                  </a:lnTo>
                  <a:lnTo>
                    <a:pt x="1270322" y="578122"/>
                  </a:lnTo>
                  <a:lnTo>
                    <a:pt x="1318617" y="617339"/>
                  </a:lnTo>
                  <a:lnTo>
                    <a:pt x="1363637" y="651495"/>
                  </a:lnTo>
                  <a:lnTo>
                    <a:pt x="1404937" y="681037"/>
                  </a:lnTo>
                  <a:lnTo>
                    <a:pt x="1442070" y="706412"/>
                  </a:lnTo>
                  <a:lnTo>
                    <a:pt x="1474589" y="728067"/>
                  </a:lnTo>
                  <a:lnTo>
                    <a:pt x="1502047" y="746447"/>
                  </a:lnTo>
                  <a:lnTo>
                    <a:pt x="1524000" y="762000"/>
                  </a:lnTo>
                </a:path>
                <a:path w="2590800" h="762000">
                  <a:moveTo>
                    <a:pt x="1143000" y="381000"/>
                  </a:moveTo>
                  <a:lnTo>
                    <a:pt x="2590800" y="381000"/>
                  </a:lnTo>
                </a:path>
              </a:pathLst>
            </a:custGeom>
            <a:ln w="9525">
              <a:solidFill>
                <a:srgbClr val="000000"/>
              </a:solidFill>
            </a:ln>
          </p:spPr>
          <p:txBody>
            <a:bodyPr wrap="square" lIns="0" tIns="0" rIns="0" bIns="0" rtlCol="0"/>
            <a:lstStyle/>
            <a:p/>
          </p:txBody>
        </p:sp>
        <p:sp>
          <p:nvSpPr>
            <p:cNvPr id="16" name="object 16"/>
            <p:cNvSpPr/>
            <p:nvPr/>
          </p:nvSpPr>
          <p:spPr>
            <a:xfrm flipH="1">
              <a:off x="6477000" y="990600"/>
              <a:ext cx="0" cy="914400"/>
            </a:xfrm>
            <a:custGeom>
              <a:rect l="l" t="t" r="r" b="b"/>
              <a:pathLst>
                <a:path h="914400">
                  <a:moveTo>
                    <a:pt x="0" y="0"/>
                  </a:moveTo>
                  <a:lnTo>
                    <a:pt x="0" y="914400"/>
                  </a:lnTo>
                </a:path>
              </a:pathLst>
            </a:custGeom>
            <a:ln w="9525">
              <a:solidFill>
                <a:srgbClr val="000000"/>
              </a:solidFill>
            </a:ln>
          </p:spPr>
          <p:txBody>
            <a:bodyPr wrap="square" lIns="0" tIns="0" rIns="0" bIns="0" rtlCol="0"/>
            <a:lstStyle/>
            <a:p/>
          </p:txBody>
        </p:sp>
        <p:sp>
          <p:nvSpPr>
            <p:cNvPr id="17" name="object 17"/>
            <p:cNvSpPr/>
            <p:nvPr/>
          </p:nvSpPr>
          <p:spPr>
            <a:xfrm>
              <a:off x="6019800" y="1905000"/>
              <a:ext cx="457200" cy="152400"/>
            </a:xfrm>
            <a:custGeom>
              <a:rect l="l" t="t" r="r" b="b"/>
              <a:pathLst>
                <a:path w="457200" h="152400">
                  <a:moveTo>
                    <a:pt x="457200" y="0"/>
                  </a:moveTo>
                  <a:lnTo>
                    <a:pt x="0" y="152400"/>
                  </a:lnTo>
                </a:path>
              </a:pathLst>
            </a:custGeom>
            <a:ln w="9525">
              <a:solidFill>
                <a:srgbClr val="000000"/>
              </a:solidFill>
            </a:ln>
          </p:spPr>
          <p:txBody>
            <a:bodyPr wrap="square" lIns="0" tIns="0" rIns="0" bIns="0" rtlCol="0"/>
            <a:lstStyle/>
            <a:p/>
          </p:txBody>
        </p:sp>
        <p:sp>
          <p:nvSpPr>
            <p:cNvPr id="18" name="object 18"/>
            <p:cNvSpPr/>
            <p:nvPr/>
          </p:nvSpPr>
          <p:spPr>
            <a:xfrm>
              <a:off x="5791200" y="1143000"/>
              <a:ext cx="1371600" cy="762000"/>
            </a:xfrm>
            <a:custGeom>
              <a:rect l="l" t="t" r="r" b="b"/>
              <a:pathLst>
                <a:path w="1371600" h="762000">
                  <a:moveTo>
                    <a:pt x="0" y="685800"/>
                  </a:moveTo>
                  <a:lnTo>
                    <a:pt x="44423" y="666671"/>
                  </a:lnTo>
                  <a:lnTo>
                    <a:pt x="88690" y="647072"/>
                  </a:lnTo>
                  <a:lnTo>
                    <a:pt x="132644" y="626533"/>
                  </a:lnTo>
                  <a:lnTo>
                    <a:pt x="176127" y="604582"/>
                  </a:lnTo>
                  <a:lnTo>
                    <a:pt x="218983" y="580750"/>
                  </a:lnTo>
                  <a:lnTo>
                    <a:pt x="261055" y="554566"/>
                  </a:lnTo>
                  <a:lnTo>
                    <a:pt x="302186" y="525560"/>
                  </a:lnTo>
                  <a:lnTo>
                    <a:pt x="342220" y="493261"/>
                  </a:lnTo>
                  <a:lnTo>
                    <a:pt x="381000" y="457200"/>
                  </a:lnTo>
                  <a:lnTo>
                    <a:pt x="406735" y="426817"/>
                  </a:lnTo>
                  <a:lnTo>
                    <a:pt x="431325" y="389532"/>
                  </a:lnTo>
                  <a:lnTo>
                    <a:pt x="454980" y="347010"/>
                  </a:lnTo>
                  <a:lnTo>
                    <a:pt x="477906" y="300915"/>
                  </a:lnTo>
                  <a:lnTo>
                    <a:pt x="500311" y="252913"/>
                  </a:lnTo>
                  <a:lnTo>
                    <a:pt x="522405" y="204668"/>
                  </a:lnTo>
                  <a:lnTo>
                    <a:pt x="544394" y="157845"/>
                  </a:lnTo>
                  <a:lnTo>
                    <a:pt x="566488" y="114109"/>
                  </a:lnTo>
                  <a:lnTo>
                    <a:pt x="588893" y="75124"/>
                  </a:lnTo>
                  <a:lnTo>
                    <a:pt x="611819" y="42556"/>
                  </a:lnTo>
                  <a:lnTo>
                    <a:pt x="660064" y="3329"/>
                  </a:lnTo>
                  <a:lnTo>
                    <a:pt x="685800" y="0"/>
                  </a:lnTo>
                  <a:lnTo>
                    <a:pt x="736896" y="26881"/>
                  </a:lnTo>
                  <a:lnTo>
                    <a:pt x="763777" y="54275"/>
                  </a:lnTo>
                  <a:lnTo>
                    <a:pt x="791324" y="89085"/>
                  </a:lnTo>
                  <a:lnTo>
                    <a:pt x="819372" y="129892"/>
                  </a:lnTo>
                  <a:lnTo>
                    <a:pt x="847752" y="175282"/>
                  </a:lnTo>
                  <a:lnTo>
                    <a:pt x="876299" y="223837"/>
                  </a:lnTo>
                  <a:lnTo>
                    <a:pt x="904847" y="274142"/>
                  </a:lnTo>
                  <a:lnTo>
                    <a:pt x="933227" y="324780"/>
                  </a:lnTo>
                  <a:lnTo>
                    <a:pt x="961275" y="374335"/>
                  </a:lnTo>
                  <a:lnTo>
                    <a:pt x="988822" y="421390"/>
                  </a:lnTo>
                  <a:lnTo>
                    <a:pt x="1015703" y="464531"/>
                  </a:lnTo>
                  <a:lnTo>
                    <a:pt x="1041751" y="502339"/>
                  </a:lnTo>
                  <a:lnTo>
                    <a:pt x="1066800" y="533400"/>
                  </a:lnTo>
                  <a:lnTo>
                    <a:pt x="1108806" y="577601"/>
                  </a:lnTo>
                  <a:lnTo>
                    <a:pt x="1149250" y="615553"/>
                  </a:lnTo>
                  <a:lnTo>
                    <a:pt x="1188355" y="648146"/>
                  </a:lnTo>
                  <a:lnTo>
                    <a:pt x="1226343" y="676275"/>
                  </a:lnTo>
                  <a:lnTo>
                    <a:pt x="1263439" y="700831"/>
                  </a:lnTo>
                  <a:lnTo>
                    <a:pt x="1299864" y="722709"/>
                  </a:lnTo>
                  <a:lnTo>
                    <a:pt x="1335844" y="742801"/>
                  </a:lnTo>
                  <a:lnTo>
                    <a:pt x="1371600" y="762000"/>
                  </a:lnTo>
                </a:path>
              </a:pathLst>
            </a:custGeom>
            <a:ln w="9525">
              <a:solidFill>
                <a:srgbClr val="000000"/>
              </a:solidFill>
            </a:ln>
          </p:spPr>
          <p:txBody>
            <a:bodyPr wrap="square" lIns="0" tIns="0" rIns="0" bIns="0" rtlCol="0"/>
            <a:lstStyle/>
            <a:p/>
          </p:txBody>
        </p:sp>
        <p:sp>
          <p:nvSpPr>
            <p:cNvPr id="19" name="object 19"/>
            <p:cNvSpPr/>
            <p:nvPr/>
          </p:nvSpPr>
          <p:spPr>
            <a:xfrm>
              <a:off x="6705600" y="1447800"/>
              <a:ext cx="1447800" cy="0"/>
            </a:xfrm>
            <a:custGeom>
              <a:rect l="l" t="t" r="r" b="b"/>
              <a:pathLst>
                <a:path w="1447800">
                  <a:moveTo>
                    <a:pt x="0" y="0"/>
                  </a:moveTo>
                  <a:lnTo>
                    <a:pt x="1447800" y="0"/>
                  </a:lnTo>
                </a:path>
              </a:pathLst>
            </a:custGeom>
            <a:ln w="9525">
              <a:solidFill>
                <a:srgbClr val="000000"/>
              </a:solidFill>
              <a:prstDash val="sysDash"/>
            </a:ln>
          </p:spPr>
          <p:txBody>
            <a:bodyPr wrap="square" lIns="0" tIns="0" rIns="0" bIns="0" rtlCol="0"/>
            <a:lstStyle/>
            <a:p/>
          </p:txBody>
        </p:sp>
        <p:sp>
          <p:nvSpPr>
            <p:cNvPr id="20" name="object 20"/>
            <p:cNvSpPr/>
            <p:nvPr/>
          </p:nvSpPr>
          <p:spPr>
            <a:xfrm flipH="1">
              <a:off x="7391400" y="609600"/>
              <a:ext cx="0" cy="838200"/>
            </a:xfrm>
            <a:custGeom>
              <a:rect l="l" t="t" r="r" b="b"/>
              <a:pathLst>
                <a:path h="838200">
                  <a:moveTo>
                    <a:pt x="0" y="0"/>
                  </a:moveTo>
                  <a:lnTo>
                    <a:pt x="0" y="838200"/>
                  </a:lnTo>
                </a:path>
              </a:pathLst>
            </a:custGeom>
            <a:ln w="9525">
              <a:solidFill>
                <a:srgbClr val="000000"/>
              </a:solidFill>
              <a:prstDash val="sysDash"/>
            </a:ln>
          </p:spPr>
          <p:txBody>
            <a:bodyPr wrap="square" lIns="0" tIns="0" rIns="0" bIns="0" rtlCol="0"/>
            <a:lstStyle/>
            <a:p/>
          </p:txBody>
        </p:sp>
        <p:sp>
          <p:nvSpPr>
            <p:cNvPr id="21" name="object 21"/>
            <p:cNvSpPr/>
            <p:nvPr/>
          </p:nvSpPr>
          <p:spPr>
            <a:xfrm>
              <a:off x="7086600" y="1447800"/>
              <a:ext cx="304800" cy="152400"/>
            </a:xfrm>
            <a:custGeom>
              <a:rect l="l" t="t" r="r" b="b"/>
              <a:pathLst>
                <a:path w="304800" h="152400">
                  <a:moveTo>
                    <a:pt x="304800" y="0"/>
                  </a:moveTo>
                  <a:lnTo>
                    <a:pt x="0" y="152400"/>
                  </a:lnTo>
                </a:path>
              </a:pathLst>
            </a:custGeom>
            <a:ln w="9525">
              <a:solidFill>
                <a:srgbClr val="000000"/>
              </a:solidFill>
            </a:ln>
          </p:spPr>
          <p:txBody>
            <a:bodyPr wrap="square" lIns="0" tIns="0" rIns="0" bIns="0" rtlCol="0"/>
            <a:lstStyle/>
            <a:p/>
          </p:txBody>
        </p:sp>
        <p:sp>
          <p:nvSpPr>
            <p:cNvPr id="22" name="object 22"/>
            <p:cNvSpPr/>
            <p:nvPr/>
          </p:nvSpPr>
          <p:spPr>
            <a:xfrm>
              <a:off x="6705600" y="609600"/>
              <a:ext cx="1295400" cy="838200"/>
            </a:xfrm>
            <a:custGeom>
              <a:rect l="l" t="t" r="r" b="b"/>
              <a:pathLst>
                <a:path w="1295400" h="838200">
                  <a:moveTo>
                    <a:pt x="0" y="838200"/>
                  </a:moveTo>
                  <a:lnTo>
                    <a:pt x="44423" y="823252"/>
                  </a:lnTo>
                  <a:lnTo>
                    <a:pt x="88690" y="807521"/>
                  </a:lnTo>
                  <a:lnTo>
                    <a:pt x="132644" y="790222"/>
                  </a:lnTo>
                  <a:lnTo>
                    <a:pt x="176127" y="770571"/>
                  </a:lnTo>
                  <a:lnTo>
                    <a:pt x="218983" y="747784"/>
                  </a:lnTo>
                  <a:lnTo>
                    <a:pt x="261055" y="721077"/>
                  </a:lnTo>
                  <a:lnTo>
                    <a:pt x="302186" y="689667"/>
                  </a:lnTo>
                  <a:lnTo>
                    <a:pt x="342220" y="652769"/>
                  </a:lnTo>
                  <a:lnTo>
                    <a:pt x="381000" y="609600"/>
                  </a:lnTo>
                  <a:lnTo>
                    <a:pt x="403374" y="577336"/>
                  </a:lnTo>
                  <a:lnTo>
                    <a:pt x="424868" y="537418"/>
                  </a:lnTo>
                  <a:lnTo>
                    <a:pt x="445617" y="491337"/>
                  </a:lnTo>
                  <a:lnTo>
                    <a:pt x="465756" y="440582"/>
                  </a:lnTo>
                  <a:lnTo>
                    <a:pt x="485422" y="386644"/>
                  </a:lnTo>
                  <a:lnTo>
                    <a:pt x="504748" y="331012"/>
                  </a:lnTo>
                  <a:lnTo>
                    <a:pt x="523872" y="275177"/>
                  </a:lnTo>
                  <a:lnTo>
                    <a:pt x="542927" y="220630"/>
                  </a:lnTo>
                  <a:lnTo>
                    <a:pt x="562051" y="168859"/>
                  </a:lnTo>
                  <a:lnTo>
                    <a:pt x="581377" y="121355"/>
                  </a:lnTo>
                  <a:lnTo>
                    <a:pt x="601043" y="79609"/>
                  </a:lnTo>
                  <a:lnTo>
                    <a:pt x="621182" y="45110"/>
                  </a:lnTo>
                  <a:lnTo>
                    <a:pt x="663425" y="3815"/>
                  </a:lnTo>
                  <a:lnTo>
                    <a:pt x="685800" y="0"/>
                  </a:lnTo>
                  <a:lnTo>
                    <a:pt x="728064" y="24614"/>
                  </a:lnTo>
                  <a:lnTo>
                    <a:pt x="773430" y="83536"/>
                  </a:lnTo>
                  <a:lnTo>
                    <a:pt x="796928" y="123070"/>
                  </a:lnTo>
                  <a:lnTo>
                    <a:pt x="820782" y="167832"/>
                  </a:lnTo>
                  <a:lnTo>
                    <a:pt x="844853" y="216703"/>
                  </a:lnTo>
                  <a:lnTo>
                    <a:pt x="869002" y="268568"/>
                  </a:lnTo>
                  <a:lnTo>
                    <a:pt x="893089" y="322310"/>
                  </a:lnTo>
                  <a:lnTo>
                    <a:pt x="916974" y="376812"/>
                  </a:lnTo>
                  <a:lnTo>
                    <a:pt x="940518" y="430957"/>
                  </a:lnTo>
                  <a:lnTo>
                    <a:pt x="963581" y="483628"/>
                  </a:lnTo>
                  <a:lnTo>
                    <a:pt x="986024" y="533710"/>
                  </a:lnTo>
                  <a:lnTo>
                    <a:pt x="1007707" y="580084"/>
                  </a:lnTo>
                  <a:lnTo>
                    <a:pt x="1028490" y="621635"/>
                  </a:lnTo>
                  <a:lnTo>
                    <a:pt x="1048234" y="657246"/>
                  </a:lnTo>
                  <a:lnTo>
                    <a:pt x="1066800" y="685800"/>
                  </a:lnTo>
                  <a:lnTo>
                    <a:pt x="1116365" y="743831"/>
                  </a:lnTo>
                  <a:lnTo>
                    <a:pt x="1162755" y="781755"/>
                  </a:lnTo>
                  <a:lnTo>
                    <a:pt x="1204912" y="804862"/>
                  </a:lnTo>
                  <a:lnTo>
                    <a:pt x="1241777" y="818444"/>
                  </a:lnTo>
                  <a:lnTo>
                    <a:pt x="1272293" y="827793"/>
                  </a:lnTo>
                  <a:lnTo>
                    <a:pt x="1295400" y="838200"/>
                  </a:lnTo>
                </a:path>
              </a:pathLst>
            </a:custGeom>
            <a:ln w="9525">
              <a:solidFill>
                <a:srgbClr val="000000"/>
              </a:solidFill>
            </a:ln>
          </p:spPr>
          <p:txBody>
            <a:bodyPr wrap="square" lIns="0" tIns="0" rIns="0" bIns="0" rtlCol="0"/>
            <a:lstStyle/>
            <a:p/>
          </p:txBody>
        </p:sp>
        <p:sp>
          <p:nvSpPr>
            <p:cNvPr id="23" name="object 23"/>
            <p:cNvSpPr/>
            <p:nvPr/>
          </p:nvSpPr>
          <p:spPr>
            <a:xfrm>
              <a:off x="6169837" y="990599"/>
              <a:ext cx="2059939" cy="1758950"/>
            </a:xfrm>
            <a:custGeom>
              <a:rect l="l" t="t" r="r" b="b"/>
              <a:pathLst>
                <a:path w="2059939" h="1758950">
                  <a:moveTo>
                    <a:pt x="383362" y="1600200"/>
                  </a:moveTo>
                  <a:lnTo>
                    <a:pt x="298450" y="1593126"/>
                  </a:lnTo>
                  <a:lnTo>
                    <a:pt x="310248" y="1622615"/>
                  </a:lnTo>
                  <a:lnTo>
                    <a:pt x="0" y="1746707"/>
                  </a:lnTo>
                  <a:lnTo>
                    <a:pt x="4711" y="1758505"/>
                  </a:lnTo>
                  <a:lnTo>
                    <a:pt x="314960" y="1634401"/>
                  </a:lnTo>
                  <a:lnTo>
                    <a:pt x="326758" y="1663877"/>
                  </a:lnTo>
                  <a:lnTo>
                    <a:pt x="377278" y="1607045"/>
                  </a:lnTo>
                  <a:lnTo>
                    <a:pt x="383362" y="1600200"/>
                  </a:lnTo>
                  <a:close/>
                </a:path>
                <a:path w="2059939" h="1758950">
                  <a:moveTo>
                    <a:pt x="1069162" y="609600"/>
                  </a:moveTo>
                  <a:lnTo>
                    <a:pt x="983957" y="609600"/>
                  </a:lnTo>
                  <a:lnTo>
                    <a:pt x="998156" y="638009"/>
                  </a:lnTo>
                  <a:lnTo>
                    <a:pt x="761517" y="756323"/>
                  </a:lnTo>
                  <a:lnTo>
                    <a:pt x="767194" y="767689"/>
                  </a:lnTo>
                  <a:lnTo>
                    <a:pt x="1003846" y="649363"/>
                  </a:lnTo>
                  <a:lnTo>
                    <a:pt x="1018044" y="677760"/>
                  </a:lnTo>
                  <a:lnTo>
                    <a:pt x="1061910" y="619264"/>
                  </a:lnTo>
                  <a:lnTo>
                    <a:pt x="1069162" y="609600"/>
                  </a:lnTo>
                  <a:close/>
                </a:path>
                <a:path w="2059939" h="1758950">
                  <a:moveTo>
                    <a:pt x="1650834" y="211569"/>
                  </a:moveTo>
                  <a:lnTo>
                    <a:pt x="1645158" y="200202"/>
                  </a:lnTo>
                  <a:lnTo>
                    <a:pt x="1599717" y="222923"/>
                  </a:lnTo>
                  <a:lnTo>
                    <a:pt x="1605394" y="234289"/>
                  </a:lnTo>
                  <a:lnTo>
                    <a:pt x="1650834" y="211569"/>
                  </a:lnTo>
                  <a:close/>
                </a:path>
                <a:path w="2059939" h="1758950">
                  <a:moveTo>
                    <a:pt x="1730349" y="171805"/>
                  </a:moveTo>
                  <a:lnTo>
                    <a:pt x="1724660" y="160451"/>
                  </a:lnTo>
                  <a:lnTo>
                    <a:pt x="1679232" y="183172"/>
                  </a:lnTo>
                  <a:lnTo>
                    <a:pt x="1684909" y="194525"/>
                  </a:lnTo>
                  <a:lnTo>
                    <a:pt x="1730349" y="171805"/>
                  </a:lnTo>
                  <a:close/>
                </a:path>
                <a:path w="2059939" h="1758950">
                  <a:moveTo>
                    <a:pt x="1809864" y="132054"/>
                  </a:moveTo>
                  <a:lnTo>
                    <a:pt x="1804174" y="120688"/>
                  </a:lnTo>
                  <a:lnTo>
                    <a:pt x="1758746" y="143408"/>
                  </a:lnTo>
                  <a:lnTo>
                    <a:pt x="1764423" y="154774"/>
                  </a:lnTo>
                  <a:lnTo>
                    <a:pt x="1809864" y="132054"/>
                  </a:lnTo>
                  <a:close/>
                </a:path>
                <a:path w="2059939" h="1758950">
                  <a:moveTo>
                    <a:pt x="1889379" y="92290"/>
                  </a:moveTo>
                  <a:lnTo>
                    <a:pt x="1883689" y="80937"/>
                  </a:lnTo>
                  <a:lnTo>
                    <a:pt x="1838261" y="103657"/>
                  </a:lnTo>
                  <a:lnTo>
                    <a:pt x="1843938" y="115011"/>
                  </a:lnTo>
                  <a:lnTo>
                    <a:pt x="1889379" y="92290"/>
                  </a:lnTo>
                  <a:close/>
                </a:path>
                <a:path w="2059939" h="1758950">
                  <a:moveTo>
                    <a:pt x="1968893" y="52539"/>
                  </a:moveTo>
                  <a:lnTo>
                    <a:pt x="1963204" y="41173"/>
                  </a:lnTo>
                  <a:lnTo>
                    <a:pt x="1917776" y="63893"/>
                  </a:lnTo>
                  <a:lnTo>
                    <a:pt x="1923453" y="75260"/>
                  </a:lnTo>
                  <a:lnTo>
                    <a:pt x="1968893" y="52539"/>
                  </a:lnTo>
                  <a:close/>
                </a:path>
                <a:path w="2059939" h="1758950">
                  <a:moveTo>
                    <a:pt x="2059762" y="0"/>
                  </a:moveTo>
                  <a:lnTo>
                    <a:pt x="1974557" y="12"/>
                  </a:lnTo>
                  <a:lnTo>
                    <a:pt x="2008644" y="68160"/>
                  </a:lnTo>
                  <a:lnTo>
                    <a:pt x="2033130" y="35496"/>
                  </a:lnTo>
                  <a:lnTo>
                    <a:pt x="2052510" y="9664"/>
                  </a:lnTo>
                  <a:lnTo>
                    <a:pt x="2059762" y="0"/>
                  </a:lnTo>
                  <a:close/>
                </a:path>
              </a:pathLst>
            </a:custGeom>
            <a:solidFill>
              <a:srgbClr val="000000"/>
            </a:solidFill>
          </p:spPr>
          <p:txBody>
            <a:bodyPr wrap="square" lIns="0" tIns="0" rIns="0" bIns="0" rtlCol="0"/>
            <a:lstStyle/>
            <a:p/>
          </p:txBody>
        </p:sp>
        <p:sp>
          <p:nvSpPr>
            <p:cNvPr id="24" name="object 24"/>
            <p:cNvSpPr/>
            <p:nvPr/>
          </p:nvSpPr>
          <p:spPr>
            <a:xfrm>
              <a:off x="5562600" y="2971800"/>
              <a:ext cx="304800" cy="152400"/>
            </a:xfrm>
            <a:custGeom>
              <a:rect l="l" t="t" r="r" b="b"/>
              <a:pathLst>
                <a:path w="304800" h="152400">
                  <a:moveTo>
                    <a:pt x="0" y="152400"/>
                  </a:moveTo>
                  <a:lnTo>
                    <a:pt x="304800" y="0"/>
                  </a:lnTo>
                </a:path>
              </a:pathLst>
            </a:custGeom>
            <a:ln w="9525">
              <a:solidFill>
                <a:srgbClr val="000000"/>
              </a:solidFill>
            </a:ln>
          </p:spPr>
          <p:txBody>
            <a:bodyPr wrap="square" lIns="0" tIns="0" rIns="0" bIns="0" rtlCol="0"/>
            <a:lstStyle/>
            <a:p/>
          </p:txBody>
        </p:sp>
        <p:sp>
          <p:nvSpPr>
            <p:cNvPr id="25" name="object 25"/>
            <p:cNvSpPr/>
            <p:nvPr/>
          </p:nvSpPr>
          <p:spPr>
            <a:xfrm>
              <a:off x="2438400" y="3048000"/>
              <a:ext cx="914400" cy="304800"/>
            </a:xfrm>
            <a:custGeom>
              <a:rect l="l" t="t" r="r" b="b"/>
              <a:pathLst>
                <a:path w="914400" h="304800">
                  <a:moveTo>
                    <a:pt x="914400" y="0"/>
                  </a:moveTo>
                  <a:lnTo>
                    <a:pt x="0" y="304800"/>
                  </a:lnTo>
                </a:path>
              </a:pathLst>
            </a:custGeom>
            <a:ln w="9525">
              <a:solidFill>
                <a:srgbClr val="000000"/>
              </a:solidFill>
            </a:ln>
          </p:spPr>
          <p:txBody>
            <a:bodyPr wrap="square" lIns="0" tIns="0" rIns="0" bIns="0" rtlCol="0"/>
            <a:lstStyle/>
            <a:p/>
          </p:txBody>
        </p:sp>
        <p:sp>
          <p:nvSpPr>
            <p:cNvPr id="26" name="object 26"/>
            <p:cNvSpPr/>
            <p:nvPr/>
          </p:nvSpPr>
          <p:spPr>
            <a:xfrm>
              <a:off x="2286000" y="3314700"/>
              <a:ext cx="533400" cy="76200"/>
            </a:xfrm>
            <a:custGeom>
              <a:rect l="l" t="t" r="r" b="b"/>
              <a:pathLst>
                <a:path w="533400" h="76200">
                  <a:moveTo>
                    <a:pt x="457199" y="76200"/>
                  </a:moveTo>
                  <a:lnTo>
                    <a:pt x="457199" y="0"/>
                  </a:lnTo>
                  <a:lnTo>
                    <a:pt x="520699" y="31749"/>
                  </a:lnTo>
                  <a:lnTo>
                    <a:pt x="499110" y="31749"/>
                  </a:lnTo>
                  <a:lnTo>
                    <a:pt x="499110" y="44450"/>
                  </a:lnTo>
                  <a:lnTo>
                    <a:pt x="520699" y="44450"/>
                  </a:lnTo>
                  <a:lnTo>
                    <a:pt x="457199" y="76200"/>
                  </a:lnTo>
                  <a:close/>
                </a:path>
                <a:path w="533400" h="76200">
                  <a:moveTo>
                    <a:pt x="457199" y="44450"/>
                  </a:moveTo>
                  <a:lnTo>
                    <a:pt x="0" y="44450"/>
                  </a:lnTo>
                  <a:lnTo>
                    <a:pt x="0" y="31749"/>
                  </a:lnTo>
                  <a:lnTo>
                    <a:pt x="457199" y="31749"/>
                  </a:lnTo>
                  <a:lnTo>
                    <a:pt x="457199" y="44450"/>
                  </a:lnTo>
                  <a:close/>
                </a:path>
                <a:path w="533400" h="76200">
                  <a:moveTo>
                    <a:pt x="520699" y="44450"/>
                  </a:moveTo>
                  <a:lnTo>
                    <a:pt x="499110" y="44450"/>
                  </a:lnTo>
                  <a:lnTo>
                    <a:pt x="499110" y="31749"/>
                  </a:lnTo>
                  <a:lnTo>
                    <a:pt x="520699" y="31749"/>
                  </a:lnTo>
                  <a:lnTo>
                    <a:pt x="533400" y="38100"/>
                  </a:lnTo>
                  <a:lnTo>
                    <a:pt x="520699" y="44450"/>
                  </a:lnTo>
                  <a:close/>
                </a:path>
              </a:pathLst>
            </a:custGeom>
            <a:solidFill>
              <a:srgbClr val="000000"/>
            </a:solidFill>
          </p:spPr>
          <p:txBody>
            <a:bodyPr wrap="square" lIns="0" tIns="0" rIns="0" bIns="0" rtlCol="0"/>
            <a:lstStyle/>
            <a:p/>
          </p:txBody>
        </p:sp>
        <p:sp>
          <p:nvSpPr>
            <p:cNvPr id="27" name="object 27"/>
            <p:cNvSpPr/>
            <p:nvPr/>
          </p:nvSpPr>
          <p:spPr>
            <a:xfrm>
              <a:off x="1752599" y="5486400"/>
              <a:ext cx="2286000" cy="0"/>
            </a:xfrm>
            <a:custGeom>
              <a:rect l="l" t="t" r="r" b="b"/>
              <a:pathLst>
                <a:path w="2286000">
                  <a:moveTo>
                    <a:pt x="0" y="0"/>
                  </a:moveTo>
                  <a:lnTo>
                    <a:pt x="2285999" y="0"/>
                  </a:lnTo>
                </a:path>
              </a:pathLst>
            </a:custGeom>
            <a:ln w="9525">
              <a:solidFill>
                <a:srgbClr val="000000"/>
              </a:solidFill>
            </a:ln>
          </p:spPr>
          <p:txBody>
            <a:bodyPr wrap="square" lIns="0" tIns="0" rIns="0" bIns="0" rtlCol="0"/>
            <a:lstStyle/>
            <a:p/>
          </p:txBody>
        </p:sp>
        <p:sp>
          <p:nvSpPr>
            <p:cNvPr id="28" name="object 28"/>
            <p:cNvSpPr/>
            <p:nvPr/>
          </p:nvSpPr>
          <p:spPr>
            <a:xfrm flipH="1">
              <a:off x="2895599" y="4648199"/>
              <a:ext cx="0" cy="838200"/>
            </a:xfrm>
            <a:custGeom>
              <a:rect l="l" t="t" r="r" b="b"/>
              <a:pathLst>
                <a:path h="838200">
                  <a:moveTo>
                    <a:pt x="0" y="0"/>
                  </a:moveTo>
                  <a:lnTo>
                    <a:pt x="0" y="838200"/>
                  </a:lnTo>
                </a:path>
              </a:pathLst>
            </a:custGeom>
            <a:ln w="9525">
              <a:solidFill>
                <a:srgbClr val="000000"/>
              </a:solidFill>
            </a:ln>
          </p:spPr>
          <p:txBody>
            <a:bodyPr wrap="square" lIns="0" tIns="0" rIns="0" bIns="0" rtlCol="0"/>
            <a:lstStyle/>
            <a:p/>
          </p:txBody>
        </p:sp>
        <p:sp>
          <p:nvSpPr>
            <p:cNvPr id="29" name="object 29"/>
            <p:cNvSpPr/>
            <p:nvPr/>
          </p:nvSpPr>
          <p:spPr>
            <a:xfrm>
              <a:off x="2133599" y="4724399"/>
              <a:ext cx="1524000" cy="782955"/>
            </a:xfrm>
            <a:custGeom>
              <a:rect l="l" t="t" r="r" b="b"/>
              <a:pathLst>
                <a:path w="1524000" h="782954">
                  <a:moveTo>
                    <a:pt x="0" y="762000"/>
                  </a:moveTo>
                  <a:lnTo>
                    <a:pt x="42333" y="757609"/>
                  </a:lnTo>
                  <a:lnTo>
                    <a:pt x="84666" y="752279"/>
                  </a:lnTo>
                  <a:lnTo>
                    <a:pt x="127000" y="745066"/>
                  </a:lnTo>
                  <a:lnTo>
                    <a:pt x="169333" y="735032"/>
                  </a:lnTo>
                  <a:lnTo>
                    <a:pt x="211666" y="721234"/>
                  </a:lnTo>
                  <a:lnTo>
                    <a:pt x="254000" y="702733"/>
                  </a:lnTo>
                  <a:lnTo>
                    <a:pt x="296333" y="678587"/>
                  </a:lnTo>
                  <a:lnTo>
                    <a:pt x="338666" y="647856"/>
                  </a:lnTo>
                  <a:lnTo>
                    <a:pt x="381000" y="609600"/>
                  </a:lnTo>
                  <a:lnTo>
                    <a:pt x="428104" y="546422"/>
                  </a:lnTo>
                  <a:lnTo>
                    <a:pt x="451349" y="505094"/>
                  </a:lnTo>
                  <a:lnTo>
                    <a:pt x="474464" y="458985"/>
                  </a:lnTo>
                  <a:lnTo>
                    <a:pt x="497504" y="409379"/>
                  </a:lnTo>
                  <a:lnTo>
                    <a:pt x="520526" y="357559"/>
                  </a:lnTo>
                  <a:lnTo>
                    <a:pt x="543585" y="304809"/>
                  </a:lnTo>
                  <a:lnTo>
                    <a:pt x="566737" y="252412"/>
                  </a:lnTo>
                  <a:lnTo>
                    <a:pt x="590038" y="201652"/>
                  </a:lnTo>
                  <a:lnTo>
                    <a:pt x="613543" y="153813"/>
                  </a:lnTo>
                  <a:lnTo>
                    <a:pt x="637309" y="110179"/>
                  </a:lnTo>
                  <a:lnTo>
                    <a:pt x="661392" y="72032"/>
                  </a:lnTo>
                  <a:lnTo>
                    <a:pt x="685846" y="40657"/>
                  </a:lnTo>
                  <a:lnTo>
                    <a:pt x="736094" y="3357"/>
                  </a:lnTo>
                  <a:lnTo>
                    <a:pt x="762000" y="0"/>
                  </a:lnTo>
                  <a:lnTo>
                    <a:pt x="810291" y="22682"/>
                  </a:lnTo>
                  <a:lnTo>
                    <a:pt x="861404" y="77036"/>
                  </a:lnTo>
                  <a:lnTo>
                    <a:pt x="887726" y="113640"/>
                  </a:lnTo>
                  <a:lnTo>
                    <a:pt x="914399" y="155222"/>
                  </a:lnTo>
                  <a:lnTo>
                    <a:pt x="941309" y="200802"/>
                  </a:lnTo>
                  <a:lnTo>
                    <a:pt x="968335" y="249400"/>
                  </a:lnTo>
                  <a:lnTo>
                    <a:pt x="995362" y="300037"/>
                  </a:lnTo>
                  <a:lnTo>
                    <a:pt x="1022271" y="351732"/>
                  </a:lnTo>
                  <a:lnTo>
                    <a:pt x="1048945" y="403505"/>
                  </a:lnTo>
                  <a:lnTo>
                    <a:pt x="1075266" y="454377"/>
                  </a:lnTo>
                  <a:lnTo>
                    <a:pt x="1101117" y="503368"/>
                  </a:lnTo>
                  <a:lnTo>
                    <a:pt x="1126380" y="549497"/>
                  </a:lnTo>
                  <a:lnTo>
                    <a:pt x="1150937" y="591784"/>
                  </a:lnTo>
                  <a:lnTo>
                    <a:pt x="1174671" y="629251"/>
                  </a:lnTo>
                  <a:lnTo>
                    <a:pt x="1197464" y="660916"/>
                  </a:lnTo>
                  <a:lnTo>
                    <a:pt x="1219199" y="685800"/>
                  </a:lnTo>
                  <a:lnTo>
                    <a:pt x="1271406" y="731342"/>
                  </a:lnTo>
                  <a:lnTo>
                    <a:pt x="1319614" y="760889"/>
                  </a:lnTo>
                  <a:lnTo>
                    <a:pt x="1364490" y="777106"/>
                  </a:lnTo>
                  <a:lnTo>
                    <a:pt x="1406700" y="782660"/>
                  </a:lnTo>
                  <a:lnTo>
                    <a:pt x="1446911" y="780216"/>
                  </a:lnTo>
                  <a:lnTo>
                    <a:pt x="1485788" y="772441"/>
                  </a:lnTo>
                  <a:lnTo>
                    <a:pt x="1523999" y="762000"/>
                  </a:lnTo>
                </a:path>
              </a:pathLst>
            </a:custGeom>
            <a:ln w="9525">
              <a:solidFill>
                <a:srgbClr val="000000"/>
              </a:solidFill>
            </a:ln>
          </p:spPr>
          <p:txBody>
            <a:bodyPr wrap="square" lIns="0" tIns="0" rIns="0" bIns="0" rtlCol="0"/>
            <a:lstStyle/>
            <a:p/>
          </p:txBody>
        </p:sp>
        <p:sp>
          <p:nvSpPr>
            <p:cNvPr id="30" name="object 30"/>
            <p:cNvSpPr/>
            <p:nvPr/>
          </p:nvSpPr>
          <p:spPr>
            <a:xfrm>
              <a:off x="2514600" y="5486400"/>
              <a:ext cx="381000" cy="228600"/>
            </a:xfrm>
            <a:custGeom>
              <a:rect l="l" t="t" r="r" b="b"/>
              <a:pathLst>
                <a:path w="381000" h="228600">
                  <a:moveTo>
                    <a:pt x="381000" y="0"/>
                  </a:moveTo>
                  <a:lnTo>
                    <a:pt x="0" y="228600"/>
                  </a:lnTo>
                </a:path>
              </a:pathLst>
            </a:custGeom>
            <a:ln w="9525">
              <a:solidFill>
                <a:srgbClr val="000000"/>
              </a:solidFill>
            </a:ln>
          </p:spPr>
          <p:txBody>
            <a:bodyPr wrap="square" lIns="0" tIns="0" rIns="0" bIns="0" rtlCol="0"/>
            <a:lstStyle/>
            <a:p/>
          </p:txBody>
        </p:sp>
        <p:sp>
          <p:nvSpPr>
            <p:cNvPr id="31" name="object 31"/>
            <p:cNvSpPr/>
            <p:nvPr/>
          </p:nvSpPr>
          <p:spPr>
            <a:xfrm>
              <a:off x="2209799" y="5753099"/>
              <a:ext cx="685800" cy="76200"/>
            </a:xfrm>
            <a:custGeom>
              <a:rect l="l" t="t" r="r" b="b"/>
              <a:pathLst>
                <a:path w="685800" h="76200">
                  <a:moveTo>
                    <a:pt x="609599" y="76200"/>
                  </a:moveTo>
                  <a:lnTo>
                    <a:pt x="609599" y="0"/>
                  </a:lnTo>
                  <a:lnTo>
                    <a:pt x="673099" y="31749"/>
                  </a:lnTo>
                  <a:lnTo>
                    <a:pt x="651511" y="31749"/>
                  </a:lnTo>
                  <a:lnTo>
                    <a:pt x="651511" y="44450"/>
                  </a:lnTo>
                  <a:lnTo>
                    <a:pt x="673099" y="44450"/>
                  </a:lnTo>
                  <a:lnTo>
                    <a:pt x="609599" y="76200"/>
                  </a:lnTo>
                  <a:close/>
                </a:path>
                <a:path w="685800" h="76200">
                  <a:moveTo>
                    <a:pt x="609599" y="44450"/>
                  </a:moveTo>
                  <a:lnTo>
                    <a:pt x="0" y="44450"/>
                  </a:lnTo>
                  <a:lnTo>
                    <a:pt x="0" y="31749"/>
                  </a:lnTo>
                  <a:lnTo>
                    <a:pt x="609599" y="31749"/>
                  </a:lnTo>
                  <a:lnTo>
                    <a:pt x="609599" y="44450"/>
                  </a:lnTo>
                  <a:close/>
                </a:path>
                <a:path w="685800" h="76200">
                  <a:moveTo>
                    <a:pt x="673099" y="44450"/>
                  </a:moveTo>
                  <a:lnTo>
                    <a:pt x="651511" y="44450"/>
                  </a:lnTo>
                  <a:lnTo>
                    <a:pt x="651511" y="31749"/>
                  </a:lnTo>
                  <a:lnTo>
                    <a:pt x="673099" y="31749"/>
                  </a:lnTo>
                  <a:lnTo>
                    <a:pt x="685800" y="38100"/>
                  </a:lnTo>
                  <a:lnTo>
                    <a:pt x="673099" y="44450"/>
                  </a:lnTo>
                  <a:close/>
                </a:path>
              </a:pathLst>
            </a:custGeom>
            <a:solidFill>
              <a:srgbClr val="000000"/>
            </a:solidFill>
          </p:spPr>
          <p:txBody>
            <a:bodyPr wrap="square" lIns="0" tIns="0" rIns="0" bIns="0" rtlCol="0"/>
            <a:lstStyle/>
            <a:p/>
          </p:txBody>
        </p:sp>
        <p:sp>
          <p:nvSpPr>
            <p:cNvPr id="32" name="object 32"/>
            <p:cNvSpPr/>
            <p:nvPr/>
          </p:nvSpPr>
          <p:spPr>
            <a:xfrm>
              <a:off x="3200400" y="5181600"/>
              <a:ext cx="1752600" cy="0"/>
            </a:xfrm>
            <a:custGeom>
              <a:rect l="l" t="t" r="r" b="b"/>
              <a:pathLst>
                <a:path w="1752600">
                  <a:moveTo>
                    <a:pt x="0" y="0"/>
                  </a:moveTo>
                  <a:lnTo>
                    <a:pt x="1752600" y="0"/>
                  </a:lnTo>
                </a:path>
              </a:pathLst>
            </a:custGeom>
            <a:ln w="9525">
              <a:solidFill>
                <a:srgbClr val="000000"/>
              </a:solidFill>
            </a:ln>
          </p:spPr>
          <p:txBody>
            <a:bodyPr wrap="square" lIns="0" tIns="0" rIns="0" bIns="0" rtlCol="0"/>
            <a:lstStyle/>
            <a:p/>
          </p:txBody>
        </p:sp>
        <p:sp>
          <p:nvSpPr>
            <p:cNvPr id="33" name="object 33"/>
            <p:cNvSpPr/>
            <p:nvPr/>
          </p:nvSpPr>
          <p:spPr>
            <a:xfrm flipH="1">
              <a:off x="3505200" y="5029200"/>
              <a:ext cx="0" cy="152400"/>
            </a:xfrm>
            <a:custGeom>
              <a:rect l="l" t="t" r="r" b="b"/>
              <a:pathLst>
                <a:path h="152400">
                  <a:moveTo>
                    <a:pt x="0" y="0"/>
                  </a:moveTo>
                  <a:lnTo>
                    <a:pt x="0" y="152400"/>
                  </a:lnTo>
                </a:path>
              </a:pathLst>
            </a:custGeom>
            <a:ln w="9525">
              <a:solidFill>
                <a:srgbClr val="000000"/>
              </a:solidFill>
            </a:ln>
          </p:spPr>
          <p:txBody>
            <a:bodyPr wrap="square" lIns="0" tIns="0" rIns="0" bIns="0" rtlCol="0"/>
            <a:lstStyle/>
            <a:p/>
          </p:txBody>
        </p:sp>
        <p:sp>
          <p:nvSpPr>
            <p:cNvPr id="34" name="object 34"/>
            <p:cNvSpPr/>
            <p:nvPr/>
          </p:nvSpPr>
          <p:spPr>
            <a:xfrm>
              <a:off x="3200400" y="3796725"/>
              <a:ext cx="1371600" cy="1384935"/>
            </a:xfrm>
            <a:custGeom>
              <a:rect l="l" t="t" r="r" b="b"/>
              <a:pathLst>
                <a:path w="1371600" h="1384935">
                  <a:moveTo>
                    <a:pt x="0" y="1384874"/>
                  </a:moveTo>
                  <a:lnTo>
                    <a:pt x="38100" y="1380874"/>
                  </a:lnTo>
                  <a:lnTo>
                    <a:pt x="76200" y="1375730"/>
                  </a:lnTo>
                  <a:lnTo>
                    <a:pt x="114300" y="1368301"/>
                  </a:lnTo>
                  <a:lnTo>
                    <a:pt x="152400" y="1357442"/>
                  </a:lnTo>
                  <a:lnTo>
                    <a:pt x="190500" y="1342012"/>
                  </a:lnTo>
                  <a:lnTo>
                    <a:pt x="228600" y="1320866"/>
                  </a:lnTo>
                  <a:lnTo>
                    <a:pt x="266700" y="1292863"/>
                  </a:lnTo>
                  <a:lnTo>
                    <a:pt x="304800" y="1256858"/>
                  </a:lnTo>
                  <a:lnTo>
                    <a:pt x="342900" y="1211710"/>
                  </a:lnTo>
                  <a:lnTo>
                    <a:pt x="381000" y="1156274"/>
                  </a:lnTo>
                  <a:lnTo>
                    <a:pt x="417911" y="1087883"/>
                  </a:lnTo>
                  <a:lnTo>
                    <a:pt x="436761" y="1046751"/>
                  </a:lnTo>
                  <a:lnTo>
                    <a:pt x="455809" y="1001719"/>
                  </a:lnTo>
                  <a:lnTo>
                    <a:pt x="475005" y="953329"/>
                  </a:lnTo>
                  <a:lnTo>
                    <a:pt x="494300" y="902126"/>
                  </a:lnTo>
                  <a:lnTo>
                    <a:pt x="513644" y="848652"/>
                  </a:lnTo>
                  <a:lnTo>
                    <a:pt x="532988" y="793450"/>
                  </a:lnTo>
                  <a:lnTo>
                    <a:pt x="552283" y="737063"/>
                  </a:lnTo>
                  <a:lnTo>
                    <a:pt x="571479" y="680035"/>
                  </a:lnTo>
                  <a:lnTo>
                    <a:pt x="590527" y="622907"/>
                  </a:lnTo>
                  <a:lnTo>
                    <a:pt x="609377" y="566224"/>
                  </a:lnTo>
                  <a:lnTo>
                    <a:pt x="627981" y="510529"/>
                  </a:lnTo>
                  <a:lnTo>
                    <a:pt x="646288" y="456363"/>
                  </a:lnTo>
                  <a:lnTo>
                    <a:pt x="664250" y="404271"/>
                  </a:lnTo>
                  <a:lnTo>
                    <a:pt x="681817" y="354796"/>
                  </a:lnTo>
                  <a:lnTo>
                    <a:pt x="698940" y="308480"/>
                  </a:lnTo>
                  <a:lnTo>
                    <a:pt x="715569" y="265867"/>
                  </a:lnTo>
                  <a:lnTo>
                    <a:pt x="731654" y="227500"/>
                  </a:lnTo>
                  <a:lnTo>
                    <a:pt x="762000" y="165674"/>
                  </a:lnTo>
                  <a:lnTo>
                    <a:pt x="794507" y="111216"/>
                  </a:lnTo>
                  <a:lnTo>
                    <a:pt x="824506" y="66792"/>
                  </a:lnTo>
                  <a:lnTo>
                    <a:pt x="852311" y="33030"/>
                  </a:lnTo>
                  <a:lnTo>
                    <a:pt x="902588" y="0"/>
                  </a:lnTo>
                  <a:lnTo>
                    <a:pt x="925688" y="1986"/>
                  </a:lnTo>
                  <a:lnTo>
                    <a:pt x="947848" y="17142"/>
                  </a:lnTo>
                  <a:lnTo>
                    <a:pt x="969381" y="46096"/>
                  </a:lnTo>
                  <a:lnTo>
                    <a:pt x="990600" y="89474"/>
                  </a:lnTo>
                  <a:lnTo>
                    <a:pt x="1008583" y="148415"/>
                  </a:lnTo>
                  <a:lnTo>
                    <a:pt x="1016860" y="186815"/>
                  </a:lnTo>
                  <a:lnTo>
                    <a:pt x="1024737" y="230292"/>
                  </a:lnTo>
                  <a:lnTo>
                    <a:pt x="1032271" y="278188"/>
                  </a:lnTo>
                  <a:lnTo>
                    <a:pt x="1039520" y="329847"/>
                  </a:lnTo>
                  <a:lnTo>
                    <a:pt x="1046540" y="384611"/>
                  </a:lnTo>
                  <a:lnTo>
                    <a:pt x="1053388" y="441823"/>
                  </a:lnTo>
                  <a:lnTo>
                    <a:pt x="1060122" y="500826"/>
                  </a:lnTo>
                  <a:lnTo>
                    <a:pt x="1066800" y="560962"/>
                  </a:lnTo>
                  <a:lnTo>
                    <a:pt x="1073477" y="621574"/>
                  </a:lnTo>
                  <a:lnTo>
                    <a:pt x="1080211" y="682006"/>
                  </a:lnTo>
                  <a:lnTo>
                    <a:pt x="1087059" y="741599"/>
                  </a:lnTo>
                  <a:lnTo>
                    <a:pt x="1094079" y="799696"/>
                  </a:lnTo>
                  <a:lnTo>
                    <a:pt x="1101328" y="855642"/>
                  </a:lnTo>
                  <a:lnTo>
                    <a:pt x="1108862" y="908777"/>
                  </a:lnTo>
                  <a:lnTo>
                    <a:pt x="1116739" y="958445"/>
                  </a:lnTo>
                  <a:lnTo>
                    <a:pt x="1125016" y="1003989"/>
                  </a:lnTo>
                  <a:lnTo>
                    <a:pt x="1133751" y="1044751"/>
                  </a:lnTo>
                  <a:lnTo>
                    <a:pt x="1143000" y="1080074"/>
                  </a:lnTo>
                  <a:lnTo>
                    <a:pt x="1169491" y="1153075"/>
                  </a:lnTo>
                  <a:lnTo>
                    <a:pt x="1200150" y="1211638"/>
                  </a:lnTo>
                  <a:lnTo>
                    <a:pt x="1233189" y="1257998"/>
                  </a:lnTo>
                  <a:lnTo>
                    <a:pt x="1266825" y="1294387"/>
                  </a:lnTo>
                  <a:lnTo>
                    <a:pt x="1299269" y="1323036"/>
                  </a:lnTo>
                  <a:lnTo>
                    <a:pt x="1328737" y="1346179"/>
                  </a:lnTo>
                  <a:lnTo>
                    <a:pt x="1353442" y="1366048"/>
                  </a:lnTo>
                  <a:lnTo>
                    <a:pt x="1371600" y="1384874"/>
                  </a:lnTo>
                </a:path>
              </a:pathLst>
            </a:custGeom>
            <a:ln w="9525">
              <a:solidFill>
                <a:srgbClr val="000000"/>
              </a:solidFill>
            </a:ln>
          </p:spPr>
          <p:txBody>
            <a:bodyPr wrap="square" lIns="0" tIns="0" rIns="0" bIns="0" rtlCol="0"/>
            <a:lstStyle/>
            <a:p/>
          </p:txBody>
        </p:sp>
        <p:sp>
          <p:nvSpPr>
            <p:cNvPr id="35" name="object 35"/>
            <p:cNvSpPr/>
            <p:nvPr/>
          </p:nvSpPr>
          <p:spPr>
            <a:xfrm>
              <a:off x="3276600" y="5181600"/>
              <a:ext cx="228600" cy="152400"/>
            </a:xfrm>
            <a:custGeom>
              <a:rect l="l" t="t" r="r" b="b"/>
              <a:pathLst>
                <a:path w="228600" h="152400">
                  <a:moveTo>
                    <a:pt x="228600" y="0"/>
                  </a:moveTo>
                  <a:lnTo>
                    <a:pt x="0" y="152400"/>
                  </a:lnTo>
                </a:path>
              </a:pathLst>
            </a:custGeom>
            <a:ln w="9525">
              <a:solidFill>
                <a:srgbClr val="000000"/>
              </a:solidFill>
            </a:ln>
          </p:spPr>
          <p:txBody>
            <a:bodyPr wrap="square" lIns="0" tIns="0" rIns="0" bIns="0" rtlCol="0"/>
            <a:lstStyle/>
            <a:p/>
          </p:txBody>
        </p:sp>
        <p:sp>
          <p:nvSpPr>
            <p:cNvPr id="36" name="object 36"/>
            <p:cNvSpPr/>
            <p:nvPr/>
          </p:nvSpPr>
          <p:spPr>
            <a:xfrm>
              <a:off x="4343400" y="4800600"/>
              <a:ext cx="1524000" cy="0"/>
            </a:xfrm>
            <a:custGeom>
              <a:rect l="l" t="t" r="r" b="b"/>
              <a:pathLst>
                <a:path w="1524000">
                  <a:moveTo>
                    <a:pt x="0" y="0"/>
                  </a:moveTo>
                  <a:lnTo>
                    <a:pt x="1524000" y="0"/>
                  </a:lnTo>
                </a:path>
              </a:pathLst>
            </a:custGeom>
            <a:ln w="9525">
              <a:solidFill>
                <a:srgbClr val="000000"/>
              </a:solidFill>
            </a:ln>
          </p:spPr>
          <p:txBody>
            <a:bodyPr wrap="square" lIns="0" tIns="0" rIns="0" bIns="0" rtlCol="0"/>
            <a:lstStyle/>
            <a:p/>
          </p:txBody>
        </p:sp>
        <p:sp>
          <p:nvSpPr>
            <p:cNvPr id="37" name="object 37"/>
            <p:cNvSpPr/>
            <p:nvPr/>
          </p:nvSpPr>
          <p:spPr>
            <a:xfrm>
              <a:off x="2971800" y="4800600"/>
              <a:ext cx="685800" cy="0"/>
            </a:xfrm>
            <a:custGeom>
              <a:rect l="l" t="t" r="r" b="b"/>
              <a:pathLst>
                <a:path w="685800">
                  <a:moveTo>
                    <a:pt x="685800" y="0"/>
                  </a:moveTo>
                  <a:lnTo>
                    <a:pt x="0" y="0"/>
                  </a:lnTo>
                </a:path>
              </a:pathLst>
            </a:custGeom>
            <a:ln w="9525">
              <a:solidFill>
                <a:srgbClr val="000000"/>
              </a:solidFill>
            </a:ln>
          </p:spPr>
          <p:txBody>
            <a:bodyPr wrap="square" lIns="0" tIns="0" rIns="0" bIns="0" rtlCol="0"/>
            <a:lstStyle/>
            <a:p/>
          </p:txBody>
        </p:sp>
        <p:sp>
          <p:nvSpPr>
            <p:cNvPr id="38" name="object 38"/>
            <p:cNvSpPr/>
            <p:nvPr/>
          </p:nvSpPr>
          <p:spPr>
            <a:xfrm>
              <a:off x="2514600" y="4800600"/>
              <a:ext cx="228600" cy="0"/>
            </a:xfrm>
            <a:custGeom>
              <a:rect l="l" t="t" r="r" b="b"/>
              <a:pathLst>
                <a:path w="228600">
                  <a:moveTo>
                    <a:pt x="228600" y="0"/>
                  </a:moveTo>
                  <a:lnTo>
                    <a:pt x="0" y="0"/>
                  </a:lnTo>
                </a:path>
              </a:pathLst>
            </a:custGeom>
            <a:ln w="9525">
              <a:solidFill>
                <a:srgbClr val="000000"/>
              </a:solidFill>
            </a:ln>
          </p:spPr>
          <p:txBody>
            <a:bodyPr wrap="square" lIns="0" tIns="0" rIns="0" bIns="0" rtlCol="0"/>
            <a:lstStyle/>
            <a:p/>
          </p:txBody>
        </p:sp>
        <p:sp>
          <p:nvSpPr>
            <p:cNvPr id="39" name="object 39"/>
            <p:cNvSpPr/>
            <p:nvPr/>
          </p:nvSpPr>
          <p:spPr>
            <a:xfrm flipH="1">
              <a:off x="4724400" y="4419600"/>
              <a:ext cx="0" cy="381000"/>
            </a:xfrm>
            <a:custGeom>
              <a:rect l="l" t="t" r="r" b="b"/>
              <a:pathLst>
                <a:path h="381000">
                  <a:moveTo>
                    <a:pt x="0" y="0"/>
                  </a:moveTo>
                  <a:lnTo>
                    <a:pt x="0" y="381000"/>
                  </a:lnTo>
                </a:path>
              </a:pathLst>
            </a:custGeom>
            <a:ln w="9525">
              <a:solidFill>
                <a:srgbClr val="000000"/>
              </a:solidFill>
            </a:ln>
          </p:spPr>
          <p:txBody>
            <a:bodyPr wrap="square" lIns="0" tIns="0" rIns="0" bIns="0" rtlCol="0"/>
            <a:lstStyle/>
            <a:p/>
          </p:txBody>
        </p:sp>
        <p:sp>
          <p:nvSpPr>
            <p:cNvPr id="40" name="object 40"/>
            <p:cNvSpPr/>
            <p:nvPr/>
          </p:nvSpPr>
          <p:spPr>
            <a:xfrm>
              <a:off x="2514600" y="4184414"/>
              <a:ext cx="4648200" cy="616585"/>
            </a:xfrm>
            <a:custGeom>
              <a:rect l="l" t="t" r="r" b="b"/>
              <a:pathLst>
                <a:path w="4648200" h="616585">
                  <a:moveTo>
                    <a:pt x="0" y="616185"/>
                  </a:moveTo>
                  <a:lnTo>
                    <a:pt x="59240" y="606663"/>
                  </a:lnTo>
                  <a:lnTo>
                    <a:pt x="118324" y="597161"/>
                  </a:lnTo>
                  <a:lnTo>
                    <a:pt x="177094" y="587698"/>
                  </a:lnTo>
                  <a:lnTo>
                    <a:pt x="235394" y="578294"/>
                  </a:lnTo>
                  <a:lnTo>
                    <a:pt x="293066" y="568968"/>
                  </a:lnTo>
                  <a:lnTo>
                    <a:pt x="349955" y="559740"/>
                  </a:lnTo>
                  <a:lnTo>
                    <a:pt x="405903" y="550630"/>
                  </a:lnTo>
                  <a:lnTo>
                    <a:pt x="460753" y="541657"/>
                  </a:lnTo>
                  <a:lnTo>
                    <a:pt x="514349" y="532841"/>
                  </a:lnTo>
                  <a:lnTo>
                    <a:pt x="566534" y="524201"/>
                  </a:lnTo>
                  <a:lnTo>
                    <a:pt x="617152" y="515757"/>
                  </a:lnTo>
                  <a:lnTo>
                    <a:pt x="666044" y="507529"/>
                  </a:lnTo>
                  <a:lnTo>
                    <a:pt x="713055" y="499536"/>
                  </a:lnTo>
                  <a:lnTo>
                    <a:pt x="758027" y="491798"/>
                  </a:lnTo>
                  <a:lnTo>
                    <a:pt x="800805" y="484334"/>
                  </a:lnTo>
                  <a:lnTo>
                    <a:pt x="841231" y="477164"/>
                  </a:lnTo>
                  <a:lnTo>
                    <a:pt x="879148" y="470308"/>
                  </a:lnTo>
                  <a:lnTo>
                    <a:pt x="914400" y="463785"/>
                  </a:lnTo>
                  <a:lnTo>
                    <a:pt x="1004005" y="445793"/>
                  </a:lnTo>
                  <a:lnTo>
                    <a:pt x="1072444" y="429918"/>
                  </a:lnTo>
                  <a:lnTo>
                    <a:pt x="1123950" y="416160"/>
                  </a:lnTo>
                  <a:lnTo>
                    <a:pt x="1162755" y="404518"/>
                  </a:lnTo>
                  <a:lnTo>
                    <a:pt x="1193094" y="394993"/>
                  </a:lnTo>
                  <a:lnTo>
                    <a:pt x="1219200" y="387585"/>
                  </a:lnTo>
                </a:path>
                <a:path w="4648200" h="616585">
                  <a:moveTo>
                    <a:pt x="1752600" y="235185"/>
                  </a:moveTo>
                  <a:lnTo>
                    <a:pt x="1786466" y="190970"/>
                  </a:lnTo>
                  <a:lnTo>
                    <a:pt x="1820333" y="148166"/>
                  </a:lnTo>
                  <a:lnTo>
                    <a:pt x="1854200" y="108185"/>
                  </a:lnTo>
                  <a:lnTo>
                    <a:pt x="1888066" y="72437"/>
                  </a:lnTo>
                  <a:lnTo>
                    <a:pt x="1921933" y="42333"/>
                  </a:lnTo>
                  <a:lnTo>
                    <a:pt x="1955800" y="19285"/>
                  </a:lnTo>
                  <a:lnTo>
                    <a:pt x="2023533" y="0"/>
                  </a:lnTo>
                  <a:lnTo>
                    <a:pt x="2057400" y="6585"/>
                  </a:lnTo>
                  <a:lnTo>
                    <a:pt x="2108200" y="46625"/>
                  </a:lnTo>
                  <a:lnTo>
                    <a:pt x="2133600" y="79808"/>
                  </a:lnTo>
                  <a:lnTo>
                    <a:pt x="2159000" y="119474"/>
                  </a:lnTo>
                  <a:lnTo>
                    <a:pt x="2184400" y="163902"/>
                  </a:lnTo>
                  <a:lnTo>
                    <a:pt x="2209800" y="211372"/>
                  </a:lnTo>
                  <a:lnTo>
                    <a:pt x="2235200" y="260166"/>
                  </a:lnTo>
                  <a:lnTo>
                    <a:pt x="2260600" y="308562"/>
                  </a:lnTo>
                  <a:lnTo>
                    <a:pt x="2286000" y="354842"/>
                  </a:lnTo>
                  <a:lnTo>
                    <a:pt x="2311400" y="397286"/>
                  </a:lnTo>
                  <a:lnTo>
                    <a:pt x="2336800" y="434173"/>
                  </a:lnTo>
                  <a:lnTo>
                    <a:pt x="2362200" y="463785"/>
                  </a:lnTo>
                  <a:lnTo>
                    <a:pt x="2407742" y="502884"/>
                  </a:lnTo>
                  <a:lnTo>
                    <a:pt x="2455950" y="533986"/>
                  </a:lnTo>
                  <a:lnTo>
                    <a:pt x="2504825" y="558424"/>
                  </a:lnTo>
                  <a:lnTo>
                    <a:pt x="2552366" y="577529"/>
                  </a:lnTo>
                  <a:lnTo>
                    <a:pt x="2596576" y="592636"/>
                  </a:lnTo>
                  <a:lnTo>
                    <a:pt x="2635453" y="605077"/>
                  </a:lnTo>
                  <a:lnTo>
                    <a:pt x="2667000" y="616185"/>
                  </a:lnTo>
                </a:path>
                <a:path w="4648200" h="616585">
                  <a:moveTo>
                    <a:pt x="2286000" y="311385"/>
                  </a:moveTo>
                  <a:lnTo>
                    <a:pt x="4648200" y="311385"/>
                  </a:lnTo>
                </a:path>
              </a:pathLst>
            </a:custGeom>
            <a:ln w="9525">
              <a:solidFill>
                <a:srgbClr val="000000"/>
              </a:solidFill>
            </a:ln>
          </p:spPr>
          <p:txBody>
            <a:bodyPr wrap="square" lIns="0" tIns="0" rIns="0" bIns="0" rtlCol="0"/>
            <a:lstStyle/>
            <a:p/>
          </p:txBody>
        </p:sp>
        <p:sp>
          <p:nvSpPr>
            <p:cNvPr id="41" name="object 41"/>
            <p:cNvSpPr/>
            <p:nvPr/>
          </p:nvSpPr>
          <p:spPr>
            <a:xfrm>
              <a:off x="4343400" y="4800600"/>
              <a:ext cx="381000" cy="152400"/>
            </a:xfrm>
            <a:custGeom>
              <a:rect l="l" t="t" r="r" b="b"/>
              <a:pathLst>
                <a:path w="381000" h="152400">
                  <a:moveTo>
                    <a:pt x="381000" y="0"/>
                  </a:moveTo>
                  <a:lnTo>
                    <a:pt x="0" y="152400"/>
                  </a:lnTo>
                </a:path>
              </a:pathLst>
            </a:custGeom>
            <a:ln w="9525">
              <a:solidFill>
                <a:srgbClr val="000000"/>
              </a:solidFill>
            </a:ln>
          </p:spPr>
          <p:txBody>
            <a:bodyPr wrap="square" lIns="0" tIns="0" rIns="0" bIns="0" rtlCol="0"/>
            <a:lstStyle/>
            <a:p/>
          </p:txBody>
        </p:sp>
        <p:sp>
          <p:nvSpPr>
            <p:cNvPr id="42" name="object 42"/>
            <p:cNvSpPr/>
            <p:nvPr/>
          </p:nvSpPr>
          <p:spPr>
            <a:xfrm flipH="1">
              <a:off x="5410200" y="3962400"/>
              <a:ext cx="0" cy="533400"/>
            </a:xfrm>
            <a:custGeom>
              <a:rect l="l" t="t" r="r" b="b"/>
              <a:pathLst>
                <a:path h="533400">
                  <a:moveTo>
                    <a:pt x="0" y="0"/>
                  </a:moveTo>
                  <a:lnTo>
                    <a:pt x="0" y="533400"/>
                  </a:lnTo>
                </a:path>
              </a:pathLst>
            </a:custGeom>
            <a:ln w="9525">
              <a:solidFill>
                <a:srgbClr val="000000"/>
              </a:solidFill>
            </a:ln>
          </p:spPr>
          <p:txBody>
            <a:bodyPr wrap="square" lIns="0" tIns="0" rIns="0" bIns="0" rtlCol="0"/>
            <a:lstStyle/>
            <a:p/>
          </p:txBody>
        </p:sp>
        <p:sp>
          <p:nvSpPr>
            <p:cNvPr id="43" name="object 43"/>
            <p:cNvSpPr/>
            <p:nvPr/>
          </p:nvSpPr>
          <p:spPr>
            <a:xfrm>
              <a:off x="4724400" y="3700983"/>
              <a:ext cx="2286000" cy="795020"/>
            </a:xfrm>
            <a:custGeom>
              <a:rect l="l" t="t" r="r" b="b"/>
              <a:pathLst>
                <a:path w="2286000" h="795020">
                  <a:moveTo>
                    <a:pt x="0" y="718616"/>
                  </a:moveTo>
                  <a:lnTo>
                    <a:pt x="45280" y="708942"/>
                  </a:lnTo>
                  <a:lnTo>
                    <a:pt x="90785" y="698375"/>
                  </a:lnTo>
                  <a:lnTo>
                    <a:pt x="136735" y="686023"/>
                  </a:lnTo>
                  <a:lnTo>
                    <a:pt x="183356" y="670991"/>
                  </a:lnTo>
                  <a:lnTo>
                    <a:pt x="230869" y="652388"/>
                  </a:lnTo>
                  <a:lnTo>
                    <a:pt x="279499" y="629319"/>
                  </a:lnTo>
                  <a:lnTo>
                    <a:pt x="329468" y="600893"/>
                  </a:lnTo>
                  <a:lnTo>
                    <a:pt x="381000" y="566216"/>
                  </a:lnTo>
                  <a:lnTo>
                    <a:pt x="414088" y="539995"/>
                  </a:lnTo>
                  <a:lnTo>
                    <a:pt x="448667" y="508849"/>
                  </a:lnTo>
                  <a:lnTo>
                    <a:pt x="484426" y="473715"/>
                  </a:lnTo>
                  <a:lnTo>
                    <a:pt x="521052" y="435528"/>
                  </a:lnTo>
                  <a:lnTo>
                    <a:pt x="558233" y="395226"/>
                  </a:lnTo>
                  <a:lnTo>
                    <a:pt x="595657" y="353744"/>
                  </a:lnTo>
                  <a:lnTo>
                    <a:pt x="633011" y="312020"/>
                  </a:lnTo>
                  <a:lnTo>
                    <a:pt x="669984" y="270989"/>
                  </a:lnTo>
                  <a:lnTo>
                    <a:pt x="706263" y="231588"/>
                  </a:lnTo>
                  <a:lnTo>
                    <a:pt x="741536" y="194754"/>
                  </a:lnTo>
                  <a:lnTo>
                    <a:pt x="775491" y="161423"/>
                  </a:lnTo>
                  <a:lnTo>
                    <a:pt x="807817" y="132532"/>
                  </a:lnTo>
                  <a:lnTo>
                    <a:pt x="838200" y="109016"/>
                  </a:lnTo>
                  <a:lnTo>
                    <a:pt x="882029" y="77092"/>
                  </a:lnTo>
                  <a:lnTo>
                    <a:pt x="919757" y="48890"/>
                  </a:lnTo>
                  <a:lnTo>
                    <a:pt x="953616" y="25747"/>
                  </a:lnTo>
                  <a:lnTo>
                    <a:pt x="985837" y="9004"/>
                  </a:lnTo>
                  <a:lnTo>
                    <a:pt x="1018654" y="0"/>
                  </a:lnTo>
                  <a:lnTo>
                    <a:pt x="1054298" y="74"/>
                  </a:lnTo>
                  <a:lnTo>
                    <a:pt x="1095002" y="10566"/>
                  </a:lnTo>
                  <a:lnTo>
                    <a:pt x="1143000" y="32816"/>
                  </a:lnTo>
                  <a:lnTo>
                    <a:pt x="1202086" y="75759"/>
                  </a:lnTo>
                  <a:lnTo>
                    <a:pt x="1233830" y="105359"/>
                  </a:lnTo>
                  <a:lnTo>
                    <a:pt x="1266861" y="139293"/>
                  </a:lnTo>
                  <a:lnTo>
                    <a:pt x="1301044" y="176749"/>
                  </a:lnTo>
                  <a:lnTo>
                    <a:pt x="1336243" y="216915"/>
                  </a:lnTo>
                  <a:lnTo>
                    <a:pt x="1372322" y="258978"/>
                  </a:lnTo>
                  <a:lnTo>
                    <a:pt x="1409146" y="302124"/>
                  </a:lnTo>
                  <a:lnTo>
                    <a:pt x="1446580" y="345541"/>
                  </a:lnTo>
                  <a:lnTo>
                    <a:pt x="1484488" y="388416"/>
                  </a:lnTo>
                  <a:lnTo>
                    <a:pt x="1522735" y="429937"/>
                  </a:lnTo>
                  <a:lnTo>
                    <a:pt x="1561185" y="469290"/>
                  </a:lnTo>
                  <a:lnTo>
                    <a:pt x="1599703" y="505663"/>
                  </a:lnTo>
                  <a:lnTo>
                    <a:pt x="1638153" y="538242"/>
                  </a:lnTo>
                  <a:lnTo>
                    <a:pt x="1676400" y="566216"/>
                  </a:lnTo>
                  <a:lnTo>
                    <a:pt x="1722459" y="594414"/>
                  </a:lnTo>
                  <a:lnTo>
                    <a:pt x="1772092" y="620461"/>
                  </a:lnTo>
                  <a:lnTo>
                    <a:pt x="1824360" y="644462"/>
                  </a:lnTo>
                  <a:lnTo>
                    <a:pt x="1878328" y="666521"/>
                  </a:lnTo>
                  <a:lnTo>
                    <a:pt x="1933059" y="686742"/>
                  </a:lnTo>
                  <a:lnTo>
                    <a:pt x="1987616" y="705228"/>
                  </a:lnTo>
                  <a:lnTo>
                    <a:pt x="2041063" y="722084"/>
                  </a:lnTo>
                  <a:lnTo>
                    <a:pt x="2092465" y="737415"/>
                  </a:lnTo>
                  <a:lnTo>
                    <a:pt x="2140883" y="751323"/>
                  </a:lnTo>
                  <a:lnTo>
                    <a:pt x="2185382" y="763913"/>
                  </a:lnTo>
                  <a:lnTo>
                    <a:pt x="2225026" y="775289"/>
                  </a:lnTo>
                  <a:lnTo>
                    <a:pt x="2258877" y="785556"/>
                  </a:lnTo>
                  <a:lnTo>
                    <a:pt x="2286000" y="794816"/>
                  </a:lnTo>
                </a:path>
              </a:pathLst>
            </a:custGeom>
            <a:ln w="9525">
              <a:solidFill>
                <a:srgbClr val="000000"/>
              </a:solidFill>
            </a:ln>
          </p:spPr>
          <p:txBody>
            <a:bodyPr wrap="square" lIns="0" tIns="0" rIns="0" bIns="0" rtlCol="0"/>
            <a:lstStyle/>
            <a:p/>
          </p:txBody>
        </p:sp>
        <p:sp>
          <p:nvSpPr>
            <p:cNvPr id="44" name="object 44"/>
            <p:cNvSpPr/>
            <p:nvPr/>
          </p:nvSpPr>
          <p:spPr>
            <a:xfrm>
              <a:off x="4953000" y="4495800"/>
              <a:ext cx="457200" cy="152400"/>
            </a:xfrm>
            <a:custGeom>
              <a:rect l="l" t="t" r="r" b="b"/>
              <a:pathLst>
                <a:path w="457200" h="152400">
                  <a:moveTo>
                    <a:pt x="457200" y="0"/>
                  </a:moveTo>
                  <a:lnTo>
                    <a:pt x="0" y="152400"/>
                  </a:lnTo>
                </a:path>
              </a:pathLst>
            </a:custGeom>
            <a:ln w="9525">
              <a:solidFill>
                <a:srgbClr val="000000"/>
              </a:solidFill>
            </a:ln>
          </p:spPr>
          <p:txBody>
            <a:bodyPr wrap="square" lIns="0" tIns="0" rIns="0" bIns="0" rtlCol="0"/>
            <a:lstStyle/>
            <a:p/>
          </p:txBody>
        </p:sp>
        <p:sp>
          <p:nvSpPr>
            <p:cNvPr id="45" name="object 45"/>
            <p:cNvSpPr/>
            <p:nvPr/>
          </p:nvSpPr>
          <p:spPr>
            <a:xfrm>
              <a:off x="6322580" y="3493160"/>
              <a:ext cx="1983739" cy="704215"/>
            </a:xfrm>
            <a:custGeom>
              <a:rect l="l" t="t" r="r" b="b"/>
              <a:pathLst>
                <a:path w="1983739" h="704214">
                  <a:moveTo>
                    <a:pt x="459219" y="545439"/>
                  </a:moveTo>
                  <a:lnTo>
                    <a:pt x="374878" y="533400"/>
                  </a:lnTo>
                  <a:lnTo>
                    <a:pt x="384911" y="563524"/>
                  </a:lnTo>
                  <a:lnTo>
                    <a:pt x="0" y="691819"/>
                  </a:lnTo>
                  <a:lnTo>
                    <a:pt x="4025" y="703872"/>
                  </a:lnTo>
                  <a:lnTo>
                    <a:pt x="388924" y="575564"/>
                  </a:lnTo>
                  <a:lnTo>
                    <a:pt x="398970" y="605688"/>
                  </a:lnTo>
                  <a:lnTo>
                    <a:pt x="454393" y="550265"/>
                  </a:lnTo>
                  <a:lnTo>
                    <a:pt x="459219" y="545439"/>
                  </a:lnTo>
                  <a:close/>
                </a:path>
                <a:path w="1983739" h="704214">
                  <a:moveTo>
                    <a:pt x="1983219" y="12039"/>
                  </a:moveTo>
                  <a:lnTo>
                    <a:pt x="1898878" y="0"/>
                  </a:lnTo>
                  <a:lnTo>
                    <a:pt x="1908911" y="30124"/>
                  </a:lnTo>
                  <a:lnTo>
                    <a:pt x="1066800" y="310819"/>
                  </a:lnTo>
                  <a:lnTo>
                    <a:pt x="1070825" y="322872"/>
                  </a:lnTo>
                  <a:lnTo>
                    <a:pt x="1912924" y="42164"/>
                  </a:lnTo>
                  <a:lnTo>
                    <a:pt x="1922970" y="72288"/>
                  </a:lnTo>
                  <a:lnTo>
                    <a:pt x="1978393" y="16865"/>
                  </a:lnTo>
                  <a:lnTo>
                    <a:pt x="1983219" y="12039"/>
                  </a:lnTo>
                  <a:close/>
                </a:path>
              </a:pathLst>
            </a:custGeom>
            <a:solidFill>
              <a:srgbClr val="000000"/>
            </a:solidFill>
          </p:spPr>
          <p:txBody>
            <a:bodyPr wrap="square" lIns="0" tIns="0" rIns="0" bIns="0" rtlCol="0"/>
            <a:lstStyle/>
            <a:p/>
          </p:txBody>
        </p:sp>
        <p:sp>
          <p:nvSpPr>
            <p:cNvPr id="46" name="object 46"/>
            <p:cNvSpPr/>
            <p:nvPr/>
          </p:nvSpPr>
          <p:spPr>
            <a:xfrm>
              <a:off x="5105400" y="5334000"/>
              <a:ext cx="457200" cy="304800"/>
            </a:xfrm>
            <a:custGeom>
              <a:rect l="l" t="t" r="r" b="b"/>
              <a:pathLst>
                <a:path w="457200" h="304800">
                  <a:moveTo>
                    <a:pt x="0" y="304800"/>
                  </a:moveTo>
                  <a:lnTo>
                    <a:pt x="457200" y="0"/>
                  </a:lnTo>
                </a:path>
              </a:pathLst>
            </a:custGeom>
            <a:ln w="9525">
              <a:solidFill>
                <a:srgbClr val="000000"/>
              </a:solidFill>
            </a:ln>
          </p:spPr>
          <p:txBody>
            <a:bodyPr wrap="square" lIns="0" tIns="0" rIns="0" bIns="0" rtlCol="0"/>
            <a:lstStyle/>
            <a:p/>
          </p:txBody>
        </p:sp>
        <p:sp>
          <p:nvSpPr>
            <p:cNvPr id="47" name="object 47"/>
            <p:cNvSpPr/>
            <p:nvPr/>
          </p:nvSpPr>
          <p:spPr>
            <a:xfrm>
              <a:off x="6016277" y="4800600"/>
              <a:ext cx="461009" cy="310515"/>
            </a:xfrm>
            <a:custGeom>
              <a:rect l="l" t="t" r="r" b="b"/>
              <a:pathLst>
                <a:path w="461009" h="310514">
                  <a:moveTo>
                    <a:pt x="393797" y="36984"/>
                  </a:moveTo>
                  <a:lnTo>
                    <a:pt x="0" y="299516"/>
                  </a:lnTo>
                  <a:lnTo>
                    <a:pt x="7044" y="310083"/>
                  </a:lnTo>
                  <a:lnTo>
                    <a:pt x="400842" y="47552"/>
                  </a:lnTo>
                  <a:lnTo>
                    <a:pt x="393797" y="36984"/>
                  </a:lnTo>
                  <a:close/>
                </a:path>
                <a:path w="461009" h="310514">
                  <a:moveTo>
                    <a:pt x="452872" y="13737"/>
                  </a:moveTo>
                  <a:lnTo>
                    <a:pt x="428669" y="13737"/>
                  </a:lnTo>
                  <a:lnTo>
                    <a:pt x="435714" y="24304"/>
                  </a:lnTo>
                  <a:lnTo>
                    <a:pt x="400842" y="47552"/>
                  </a:lnTo>
                  <a:lnTo>
                    <a:pt x="418454" y="73969"/>
                  </a:lnTo>
                  <a:lnTo>
                    <a:pt x="452872" y="13737"/>
                  </a:lnTo>
                  <a:close/>
                </a:path>
                <a:path w="461009" h="310514">
                  <a:moveTo>
                    <a:pt x="428669" y="13737"/>
                  </a:moveTo>
                  <a:lnTo>
                    <a:pt x="393797" y="36984"/>
                  </a:lnTo>
                  <a:lnTo>
                    <a:pt x="400842" y="47552"/>
                  </a:lnTo>
                  <a:lnTo>
                    <a:pt x="435714" y="24304"/>
                  </a:lnTo>
                  <a:lnTo>
                    <a:pt x="428669" y="13737"/>
                  </a:lnTo>
                  <a:close/>
                </a:path>
                <a:path w="461009" h="310514">
                  <a:moveTo>
                    <a:pt x="460722" y="0"/>
                  </a:moveTo>
                  <a:lnTo>
                    <a:pt x="376185" y="10567"/>
                  </a:lnTo>
                  <a:lnTo>
                    <a:pt x="393797" y="36984"/>
                  </a:lnTo>
                  <a:lnTo>
                    <a:pt x="428669" y="13737"/>
                  </a:lnTo>
                  <a:lnTo>
                    <a:pt x="452872" y="13737"/>
                  </a:lnTo>
                  <a:lnTo>
                    <a:pt x="460722" y="0"/>
                  </a:lnTo>
                  <a:close/>
                </a:path>
              </a:pathLst>
            </a:custGeom>
            <a:solidFill>
              <a:srgbClr val="000000"/>
            </a:solidFill>
          </p:spPr>
          <p:txBody>
            <a:bodyPr wrap="square" lIns="0" tIns="0" rIns="0" bIns="0" rtlCol="0"/>
            <a:lstStyle/>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764540" y="728345"/>
            <a:ext cx="3683000" cy="391160"/>
          </a:xfrm>
          <a:prstGeom prst="rect">
            <a:avLst/>
          </a:prstGeom>
        </p:spPr>
        <p:txBody>
          <a:bodyPr vert="horz" wrap="square" lIns="0" tIns="12700" rIns="0" bIns="0" rtlCol="0">
            <a:spAutoFit/>
          </a:bodyPr>
          <a:lstStyle/>
          <a:p>
            <a:pPr marL="12700">
              <a:lnSpc>
                <a:spcPct val="100000"/>
              </a:lnSpc>
              <a:spcBef>
                <a:spcPts val="100"/>
              </a:spcBef>
            </a:pPr>
            <a:r>
              <a:rPr spc="-5"/>
              <a:t>局部措施和对系统采取措施</a:t>
            </a:r>
          </a:p>
        </p:txBody>
      </p:sp>
      <p:sp>
        <p:nvSpPr>
          <p:cNvPr id="3" name="object 3"/>
          <p:cNvSpPr txBox="1"/>
          <p:nvPr/>
        </p:nvSpPr>
        <p:spPr>
          <a:xfrm>
            <a:off x="840740" y="1843432"/>
            <a:ext cx="4178300" cy="3794125"/>
          </a:xfrm>
          <a:prstGeom prst="rect">
            <a:avLst/>
          </a:prstGeom>
        </p:spPr>
        <p:txBody>
          <a:bodyPr vert="horz" wrap="square" lIns="0" tIns="12700" rIns="0" bIns="0" rtlCol="0">
            <a:spAutoFit/>
          </a:bodyPr>
          <a:lstStyle/>
          <a:p>
            <a:pPr marL="354965" indent="-342265">
              <a:lnSpc>
                <a:spcPct val="100000"/>
              </a:lnSpc>
              <a:spcBef>
                <a:spcPts val="100"/>
              </a:spcBef>
              <a:buSzPct val="102083"/>
              <a:buFont typeface="Times New Roman"/>
              <a:buChar char="•"/>
              <a:tabLst>
                <a:tab pos="354965"/>
                <a:tab pos="355600"/>
              </a:tabLst>
            </a:pPr>
            <a:r>
              <a:rPr sz="2400" b="1" spc="-15">
                <a:latin typeface="Microsoft JhengHei"/>
                <a:cs typeface="Microsoft JhengHei"/>
              </a:rPr>
              <a:t>局部措施</a:t>
            </a:r>
            <a:endParaRPr sz="2400">
              <a:latin typeface="Microsoft JhengHei"/>
              <a:cs typeface="Microsoft JhengHei"/>
            </a:endParaRPr>
          </a:p>
          <a:p>
            <a:pPr>
              <a:lnSpc>
                <a:spcPct val="100000"/>
              </a:lnSpc>
              <a:spcBef>
                <a:spcPts val="5"/>
              </a:spcBef>
              <a:buFont typeface="Times New Roman"/>
              <a:buChar char="•"/>
            </a:pPr>
            <a:endParaRPr sz="1550">
              <a:latin typeface="Microsoft JhengHei"/>
              <a:cs typeface="Microsoft JhengHei"/>
            </a:endParaRPr>
          </a:p>
          <a:p>
            <a:pPr marL="354965" indent="-342265">
              <a:lnSpc>
                <a:spcPct val="100000"/>
              </a:lnSpc>
              <a:buSzPct val="102500"/>
              <a:buFont typeface="Times New Roman"/>
              <a:buChar char="•"/>
              <a:tabLst>
                <a:tab pos="354965"/>
                <a:tab pos="355600"/>
              </a:tabLst>
            </a:pPr>
            <a:r>
              <a:rPr sz="2000" spc="-5">
                <a:latin typeface="宋体"/>
                <a:cs typeface="宋体"/>
              </a:rPr>
              <a:t>通常用来消除变差的特殊原因</a:t>
            </a:r>
            <a:endParaRPr sz="2000">
              <a:latin typeface="宋体"/>
              <a:cs typeface="宋体"/>
            </a:endParaRPr>
          </a:p>
          <a:p>
            <a:pPr marL="354965" indent="-342265">
              <a:lnSpc>
                <a:spcPct val="100000"/>
              </a:lnSpc>
              <a:spcBef>
                <a:spcPts val="240"/>
              </a:spcBef>
              <a:buSzPct val="102500"/>
              <a:buFont typeface="Times New Roman"/>
              <a:buChar char="•"/>
              <a:tabLst>
                <a:tab pos="354965"/>
                <a:tab pos="355600"/>
              </a:tabLst>
            </a:pPr>
            <a:r>
              <a:rPr sz="2000" spc="-5">
                <a:latin typeface="宋体"/>
                <a:cs typeface="宋体"/>
              </a:rPr>
              <a:t>通常由与过程直接相关的人员实施</a:t>
            </a:r>
            <a:endParaRPr sz="2000">
              <a:latin typeface="宋体"/>
              <a:cs typeface="宋体"/>
            </a:endParaRPr>
          </a:p>
          <a:p>
            <a:pPr marL="354965" indent="-342265">
              <a:lnSpc>
                <a:spcPct val="100000"/>
              </a:lnSpc>
              <a:spcBef>
                <a:spcPts val="120"/>
              </a:spcBef>
              <a:buSzPct val="102500"/>
              <a:buFont typeface="Times New Roman"/>
              <a:buChar char="•"/>
              <a:tabLst>
                <a:tab pos="354965"/>
                <a:tab pos="355600"/>
              </a:tabLst>
            </a:pPr>
            <a:r>
              <a:rPr sz="2000">
                <a:latin typeface="宋体"/>
                <a:cs typeface="宋体"/>
              </a:rPr>
              <a:t>通常可纠正大约</a:t>
            </a:r>
            <a:r>
              <a:rPr sz="2000">
                <a:latin typeface="Times New Roman"/>
                <a:cs typeface="Times New Roman"/>
              </a:rPr>
              <a:t>15%</a:t>
            </a:r>
            <a:r>
              <a:rPr sz="2000" spc="-10">
                <a:latin typeface="宋体"/>
                <a:cs typeface="宋体"/>
              </a:rPr>
              <a:t>的过程问题</a:t>
            </a:r>
            <a:endParaRPr sz="2000">
              <a:latin typeface="宋体"/>
              <a:cs typeface="宋体"/>
            </a:endParaRPr>
          </a:p>
          <a:p>
            <a:pPr>
              <a:lnSpc>
                <a:spcPct val="100000"/>
              </a:lnSpc>
              <a:spcBef>
                <a:spcPts val="60"/>
              </a:spcBef>
              <a:buFont typeface="Times New Roman"/>
              <a:buChar char="•"/>
            </a:pPr>
            <a:endParaRPr sz="2350">
              <a:latin typeface="宋体"/>
              <a:cs typeface="宋体"/>
            </a:endParaRPr>
          </a:p>
          <a:p>
            <a:pPr marL="354965" indent="-342265">
              <a:lnSpc>
                <a:spcPct val="100000"/>
              </a:lnSpc>
              <a:buSzPct val="102083"/>
              <a:buFont typeface="Times New Roman"/>
              <a:buChar char="•"/>
              <a:tabLst>
                <a:tab pos="354965"/>
                <a:tab pos="355600"/>
              </a:tabLst>
            </a:pPr>
            <a:r>
              <a:rPr sz="2400" b="1" spc="-10">
                <a:latin typeface="Microsoft JhengHei"/>
                <a:cs typeface="Microsoft JhengHei"/>
              </a:rPr>
              <a:t>对系统采取措施</a:t>
            </a:r>
            <a:endParaRPr sz="2400">
              <a:latin typeface="Microsoft JhengHei"/>
              <a:cs typeface="Microsoft JhengHei"/>
            </a:endParaRPr>
          </a:p>
          <a:p>
            <a:pPr>
              <a:lnSpc>
                <a:spcPct val="100000"/>
              </a:lnSpc>
              <a:spcBef>
                <a:spcPts val="5"/>
              </a:spcBef>
              <a:buFont typeface="Times New Roman"/>
              <a:buChar char="•"/>
            </a:pPr>
            <a:endParaRPr sz="1550">
              <a:latin typeface="Microsoft JhengHei"/>
              <a:cs typeface="Microsoft JhengHei"/>
            </a:endParaRPr>
          </a:p>
          <a:p>
            <a:pPr marL="354965" indent="-342265">
              <a:lnSpc>
                <a:spcPct val="100000"/>
              </a:lnSpc>
              <a:buSzPct val="102500"/>
              <a:buFont typeface="Times New Roman"/>
              <a:buChar char="•"/>
              <a:tabLst>
                <a:tab pos="354965"/>
                <a:tab pos="355600"/>
              </a:tabLst>
            </a:pPr>
            <a:r>
              <a:rPr sz="2000" spc="-5">
                <a:latin typeface="宋体"/>
                <a:cs typeface="宋体"/>
              </a:rPr>
              <a:t>通常用来消除变差的普通原因</a:t>
            </a:r>
            <a:endParaRPr sz="2000">
              <a:latin typeface="宋体"/>
              <a:cs typeface="宋体"/>
            </a:endParaRPr>
          </a:p>
          <a:p>
            <a:pPr marL="354965" indent="-342265">
              <a:lnSpc>
                <a:spcPct val="100000"/>
              </a:lnSpc>
              <a:spcBef>
                <a:spcPts val="240"/>
              </a:spcBef>
              <a:buSzPct val="102500"/>
              <a:buFont typeface="Times New Roman"/>
              <a:buChar char="•"/>
              <a:tabLst>
                <a:tab pos="354965"/>
                <a:tab pos="355600"/>
              </a:tabLst>
            </a:pPr>
            <a:r>
              <a:rPr sz="2000" spc="-5">
                <a:latin typeface="宋体"/>
                <a:cs typeface="宋体"/>
              </a:rPr>
              <a:t>几乎总是要求管理措施，以便纠正</a:t>
            </a:r>
            <a:endParaRPr sz="2000">
              <a:latin typeface="宋体"/>
              <a:cs typeface="宋体"/>
            </a:endParaRPr>
          </a:p>
          <a:p>
            <a:pPr marL="354965" indent="-342265">
              <a:lnSpc>
                <a:spcPct val="100000"/>
              </a:lnSpc>
              <a:spcBef>
                <a:spcPts val="120"/>
              </a:spcBef>
              <a:buSzPct val="102500"/>
              <a:buFont typeface="Times New Roman"/>
              <a:buChar char="•"/>
              <a:tabLst>
                <a:tab pos="354965"/>
                <a:tab pos="355600"/>
              </a:tabLst>
            </a:pPr>
            <a:r>
              <a:rPr sz="2000">
                <a:latin typeface="宋体"/>
                <a:cs typeface="宋体"/>
              </a:rPr>
              <a:t>大约可纠正</a:t>
            </a:r>
            <a:r>
              <a:rPr sz="2000">
                <a:latin typeface="Times New Roman"/>
                <a:cs typeface="Times New Roman"/>
              </a:rPr>
              <a:t>85%</a:t>
            </a:r>
            <a:r>
              <a:rPr sz="2000" spc="-10">
                <a:latin typeface="宋体"/>
                <a:cs typeface="宋体"/>
              </a:rPr>
              <a:t>的过程问题</a:t>
            </a:r>
            <a:endParaRPr sz="2000">
              <a:latin typeface="宋体"/>
              <a:cs typeface="宋体"/>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p:nvPr/>
        </p:nvSpPr>
        <p:spPr>
          <a:xfrm>
            <a:off x="457200" y="457200"/>
            <a:ext cx="8153400" cy="5867400"/>
          </a:xfrm>
          <a:custGeom>
            <a:rect l="l" t="t" r="r" b="b"/>
            <a:pathLst>
              <a:path w="8153400" h="5867400">
                <a:moveTo>
                  <a:pt x="0" y="0"/>
                </a:moveTo>
                <a:lnTo>
                  <a:pt x="8153400" y="0"/>
                </a:lnTo>
                <a:lnTo>
                  <a:pt x="8153400" y="5867400"/>
                </a:lnTo>
                <a:lnTo>
                  <a:pt x="0" y="5867400"/>
                </a:lnTo>
                <a:lnTo>
                  <a:pt x="0" y="0"/>
                </a:lnTo>
                <a:close/>
              </a:path>
            </a:pathLst>
          </a:custGeom>
          <a:ln w="9525">
            <a:solidFill>
              <a:srgbClr val="000000"/>
            </a:solidFill>
          </a:ln>
        </p:spPr>
        <p:txBody>
          <a:bodyPr wrap="square" lIns="0" tIns="0" rIns="0" bIns="0" rtlCol="0"/>
          <a:lstStyle/>
          <a:p/>
        </p:txBody>
      </p:sp>
      <p:sp>
        <p:nvSpPr>
          <p:cNvPr id="3" name="object 3"/>
          <p:cNvSpPr txBox="1">
            <a:spLocks noGrp="1"/>
          </p:cNvSpPr>
          <p:nvPr>
            <p:ph type="title"/>
          </p:nvPr>
        </p:nvSpPr>
        <p:spPr>
          <a:xfrm>
            <a:off x="535940" y="889952"/>
            <a:ext cx="1447800" cy="452120"/>
          </a:xfrm>
          <a:prstGeom prst="rect">
            <a:avLst/>
          </a:prstGeom>
        </p:spPr>
        <p:txBody>
          <a:bodyPr vert="horz" wrap="square" lIns="0" tIns="12700" rIns="0" bIns="0" rtlCol="0">
            <a:spAutoFit/>
          </a:bodyPr>
          <a:lstStyle/>
          <a:p>
            <a:pPr marL="12700">
              <a:lnSpc>
                <a:spcPct val="100000"/>
              </a:lnSpc>
              <a:spcBef>
                <a:spcPts val="100"/>
              </a:spcBef>
            </a:pPr>
            <a:r>
              <a:rPr sz="2800" spc="-15"/>
              <a:t>过程控制</a:t>
            </a:r>
            <a:endParaRPr sz="2800"/>
          </a:p>
        </p:txBody>
      </p:sp>
      <p:sp>
        <p:nvSpPr>
          <p:cNvPr id="4" name="object 4"/>
          <p:cNvSpPr txBox="1"/>
          <p:nvPr/>
        </p:nvSpPr>
        <p:spPr>
          <a:xfrm>
            <a:off x="535940" y="2775743"/>
            <a:ext cx="2082800" cy="574040"/>
          </a:xfrm>
          <a:prstGeom prst="rect">
            <a:avLst/>
          </a:prstGeom>
        </p:spPr>
        <p:txBody>
          <a:bodyPr vert="horz" wrap="square" lIns="0" tIns="12700" rIns="0" bIns="0" rtlCol="0">
            <a:spAutoFit/>
          </a:bodyPr>
          <a:lstStyle/>
          <a:p>
            <a:pPr marL="12700">
              <a:lnSpc>
                <a:spcPct val="100000"/>
              </a:lnSpc>
              <a:spcBef>
                <a:spcPts val="100"/>
              </a:spcBef>
            </a:pPr>
            <a:r>
              <a:rPr sz="1800" spc="-25">
                <a:latin typeface="宋体"/>
                <a:cs typeface="宋体"/>
              </a:rPr>
              <a:t>受控</a:t>
            </a:r>
            <a:endParaRPr sz="1800">
              <a:latin typeface="宋体"/>
              <a:cs typeface="宋体"/>
            </a:endParaRPr>
          </a:p>
          <a:p>
            <a:pPr marL="12700">
              <a:lnSpc>
                <a:spcPct val="100000"/>
              </a:lnSpc>
            </a:pPr>
            <a:r>
              <a:rPr sz="1800">
                <a:latin typeface="宋体"/>
                <a:cs typeface="宋体"/>
              </a:rPr>
              <a:t>（消除了特殊原因</a:t>
            </a:r>
            <a:r>
              <a:rPr sz="1800" spc="-50">
                <a:latin typeface="宋体"/>
                <a:cs typeface="宋体"/>
              </a:rPr>
              <a:t>）</a:t>
            </a:r>
            <a:endParaRPr sz="1800">
              <a:latin typeface="宋体"/>
              <a:cs typeface="宋体"/>
            </a:endParaRPr>
          </a:p>
        </p:txBody>
      </p:sp>
      <p:sp>
        <p:nvSpPr>
          <p:cNvPr id="5" name="object 5"/>
          <p:cNvSpPr txBox="1"/>
          <p:nvPr/>
        </p:nvSpPr>
        <p:spPr>
          <a:xfrm>
            <a:off x="535940" y="4147343"/>
            <a:ext cx="2057400" cy="1764030"/>
          </a:xfrm>
          <a:prstGeom prst="rect">
            <a:avLst/>
          </a:prstGeom>
        </p:spPr>
        <p:txBody>
          <a:bodyPr vert="horz" wrap="square" lIns="0" tIns="12700" rIns="0" bIns="0" rtlCol="0">
            <a:spAutoFit/>
          </a:bodyPr>
          <a:lstStyle/>
          <a:p>
            <a:pPr marL="12700">
              <a:lnSpc>
                <a:spcPct val="100000"/>
              </a:lnSpc>
              <a:spcBef>
                <a:spcPts val="100"/>
              </a:spcBef>
            </a:pPr>
            <a:r>
              <a:rPr sz="1800" spc="-25">
                <a:latin typeface="宋体"/>
                <a:cs typeface="宋体"/>
              </a:rPr>
              <a:t>时间</a:t>
            </a:r>
            <a:endParaRPr sz="1800">
              <a:latin typeface="宋体"/>
              <a:cs typeface="宋体"/>
            </a:endParaRPr>
          </a:p>
          <a:p>
            <a:pPr>
              <a:lnSpc>
                <a:spcPct val="100000"/>
              </a:lnSpc>
            </a:pPr>
            <a:endParaRPr sz="1800">
              <a:latin typeface="宋体"/>
              <a:cs typeface="宋体"/>
            </a:endParaRPr>
          </a:p>
          <a:p>
            <a:pPr>
              <a:lnSpc>
                <a:spcPct val="100000"/>
              </a:lnSpc>
              <a:spcBef>
                <a:spcPts val="30"/>
              </a:spcBef>
            </a:pPr>
            <a:endParaRPr sz="1550">
              <a:latin typeface="宋体"/>
              <a:cs typeface="宋体"/>
            </a:endParaRPr>
          </a:p>
          <a:p>
            <a:pPr marL="12700" marR="1275715">
              <a:lnSpc>
                <a:spcPct val="100000"/>
              </a:lnSpc>
              <a:spcBef>
                <a:spcPts val="5"/>
              </a:spcBef>
            </a:pPr>
            <a:r>
              <a:rPr sz="2000" spc="-25">
                <a:latin typeface="宋体"/>
                <a:cs typeface="宋体"/>
              </a:rPr>
              <a:t>范围</a:t>
            </a:r>
            <a:r>
              <a:rPr sz="2000" spc="-50">
                <a:latin typeface="宋体"/>
                <a:cs typeface="宋体"/>
              </a:rPr>
              <a:t> </a:t>
            </a:r>
            <a:r>
              <a:rPr sz="2000" spc="-20">
                <a:latin typeface="宋体"/>
                <a:cs typeface="宋体"/>
              </a:rPr>
              <a:t>不受控</a:t>
            </a:r>
            <a:endParaRPr sz="2000">
              <a:latin typeface="宋体"/>
              <a:cs typeface="宋体"/>
            </a:endParaRPr>
          </a:p>
          <a:p>
            <a:pPr marL="12700">
              <a:lnSpc>
                <a:spcPct val="100000"/>
              </a:lnSpc>
            </a:pPr>
            <a:r>
              <a:rPr sz="2000">
                <a:latin typeface="宋体"/>
                <a:cs typeface="宋体"/>
              </a:rPr>
              <a:t>（存在特殊原因</a:t>
            </a:r>
            <a:r>
              <a:rPr sz="2000" spc="-50">
                <a:latin typeface="宋体"/>
                <a:cs typeface="宋体"/>
              </a:rPr>
              <a:t>）</a:t>
            </a:r>
            <a:endParaRPr sz="2000">
              <a:latin typeface="宋体"/>
              <a:cs typeface="宋体"/>
            </a:endParaRPr>
          </a:p>
        </p:txBody>
      </p:sp>
      <p:grpSp>
        <p:nvGrpSpPr>
          <p:cNvPr id="6" name="object 6"/>
          <p:cNvGrpSpPr/>
          <p:nvPr/>
        </p:nvGrpSpPr>
        <p:grpSpPr>
          <a:xfrm>
            <a:off x="681037" y="1138237"/>
            <a:ext cx="7934325" cy="4386580"/>
            <a:chOff x="681037" y="1138237"/>
            <a:chExt cx="7934325" cy="4386580"/>
          </a:xfrm>
        </p:grpSpPr>
        <p:sp>
          <p:nvSpPr>
            <p:cNvPr id="7" name="object 7"/>
            <p:cNvSpPr/>
            <p:nvPr/>
          </p:nvSpPr>
          <p:spPr>
            <a:xfrm>
              <a:off x="838200" y="5105400"/>
              <a:ext cx="3886200" cy="0"/>
            </a:xfrm>
            <a:custGeom>
              <a:rect l="l" t="t" r="r" b="b"/>
              <a:pathLst>
                <a:path w="3886200">
                  <a:moveTo>
                    <a:pt x="0" y="0"/>
                  </a:moveTo>
                  <a:lnTo>
                    <a:pt x="3886200" y="0"/>
                  </a:lnTo>
                </a:path>
              </a:pathLst>
            </a:custGeom>
            <a:ln w="9525">
              <a:solidFill>
                <a:srgbClr val="000000"/>
              </a:solidFill>
            </a:ln>
          </p:spPr>
          <p:txBody>
            <a:bodyPr wrap="square" lIns="0" tIns="0" rIns="0" bIns="0" rtlCol="0"/>
            <a:lstStyle/>
            <a:p/>
          </p:txBody>
        </p:sp>
        <p:sp>
          <p:nvSpPr>
            <p:cNvPr id="8" name="object 8"/>
            <p:cNvSpPr/>
            <p:nvPr/>
          </p:nvSpPr>
          <p:spPr>
            <a:xfrm>
              <a:off x="914400" y="5105400"/>
              <a:ext cx="609600" cy="381000"/>
            </a:xfrm>
            <a:custGeom>
              <a:rect l="l" t="t" r="r" b="b"/>
              <a:pathLst>
                <a:path w="609600" h="381000">
                  <a:moveTo>
                    <a:pt x="609600" y="0"/>
                  </a:moveTo>
                  <a:lnTo>
                    <a:pt x="0" y="381000"/>
                  </a:lnTo>
                </a:path>
              </a:pathLst>
            </a:custGeom>
            <a:ln w="9525">
              <a:solidFill>
                <a:srgbClr val="000000"/>
              </a:solidFill>
            </a:ln>
          </p:spPr>
          <p:txBody>
            <a:bodyPr wrap="square" lIns="0" tIns="0" rIns="0" bIns="0" rtlCol="0"/>
            <a:lstStyle/>
            <a:p/>
          </p:txBody>
        </p:sp>
        <p:sp>
          <p:nvSpPr>
            <p:cNvPr id="9" name="object 9"/>
            <p:cNvSpPr/>
            <p:nvPr/>
          </p:nvSpPr>
          <p:spPr>
            <a:xfrm flipH="1">
              <a:off x="1524000" y="4953000"/>
              <a:ext cx="0" cy="152400"/>
            </a:xfrm>
            <a:custGeom>
              <a:rect l="l" t="t" r="r" b="b"/>
              <a:pathLst>
                <a:path h="152400">
                  <a:moveTo>
                    <a:pt x="0" y="0"/>
                  </a:moveTo>
                  <a:lnTo>
                    <a:pt x="0" y="152400"/>
                  </a:lnTo>
                </a:path>
              </a:pathLst>
            </a:custGeom>
            <a:ln w="9525">
              <a:solidFill>
                <a:srgbClr val="000000"/>
              </a:solidFill>
            </a:ln>
          </p:spPr>
          <p:txBody>
            <a:bodyPr wrap="square" lIns="0" tIns="0" rIns="0" bIns="0" rtlCol="0"/>
            <a:lstStyle/>
            <a:p/>
          </p:txBody>
        </p:sp>
        <p:sp>
          <p:nvSpPr>
            <p:cNvPr id="10" name="object 10"/>
            <p:cNvSpPr/>
            <p:nvPr/>
          </p:nvSpPr>
          <p:spPr>
            <a:xfrm>
              <a:off x="685800" y="4309533"/>
              <a:ext cx="3657600" cy="796290"/>
            </a:xfrm>
            <a:custGeom>
              <a:rect l="l" t="t" r="r" b="b"/>
              <a:pathLst>
                <a:path w="3657600" h="796289">
                  <a:moveTo>
                    <a:pt x="0" y="795866"/>
                  </a:moveTo>
                  <a:lnTo>
                    <a:pt x="52811" y="788068"/>
                  </a:lnTo>
                  <a:lnTo>
                    <a:pt x="105569" y="780237"/>
                  </a:lnTo>
                  <a:lnTo>
                    <a:pt x="158219" y="772342"/>
                  </a:lnTo>
                  <a:lnTo>
                    <a:pt x="210709" y="764350"/>
                  </a:lnTo>
                  <a:lnTo>
                    <a:pt x="262984" y="756229"/>
                  </a:lnTo>
                  <a:lnTo>
                    <a:pt x="314990" y="747948"/>
                  </a:lnTo>
                  <a:lnTo>
                    <a:pt x="366674" y="739473"/>
                  </a:lnTo>
                  <a:lnTo>
                    <a:pt x="417983" y="730773"/>
                  </a:lnTo>
                  <a:lnTo>
                    <a:pt x="468862" y="721815"/>
                  </a:lnTo>
                  <a:lnTo>
                    <a:pt x="519259" y="712567"/>
                  </a:lnTo>
                  <a:lnTo>
                    <a:pt x="569118" y="702997"/>
                  </a:lnTo>
                  <a:lnTo>
                    <a:pt x="618387" y="693073"/>
                  </a:lnTo>
                  <a:lnTo>
                    <a:pt x="667012" y="682763"/>
                  </a:lnTo>
                  <a:lnTo>
                    <a:pt x="714940" y="672034"/>
                  </a:lnTo>
                  <a:lnTo>
                    <a:pt x="762116" y="660854"/>
                  </a:lnTo>
                  <a:lnTo>
                    <a:pt x="808487" y="649191"/>
                  </a:lnTo>
                  <a:lnTo>
                    <a:pt x="853999" y="637013"/>
                  </a:lnTo>
                  <a:lnTo>
                    <a:pt x="898598" y="624287"/>
                  </a:lnTo>
                  <a:lnTo>
                    <a:pt x="942232" y="610982"/>
                  </a:lnTo>
                  <a:lnTo>
                    <a:pt x="984846" y="597065"/>
                  </a:lnTo>
                  <a:lnTo>
                    <a:pt x="1026386" y="582504"/>
                  </a:lnTo>
                  <a:lnTo>
                    <a:pt x="1066800" y="567266"/>
                  </a:lnTo>
                  <a:lnTo>
                    <a:pt x="1117563" y="545707"/>
                  </a:lnTo>
                  <a:lnTo>
                    <a:pt x="1166792" y="521621"/>
                  </a:lnTo>
                  <a:lnTo>
                    <a:pt x="1214531" y="495378"/>
                  </a:lnTo>
                  <a:lnTo>
                    <a:pt x="1260828" y="467352"/>
                  </a:lnTo>
                  <a:lnTo>
                    <a:pt x="1305729" y="437914"/>
                  </a:lnTo>
                  <a:lnTo>
                    <a:pt x="1349281" y="407437"/>
                  </a:lnTo>
                  <a:lnTo>
                    <a:pt x="1391530" y="376293"/>
                  </a:lnTo>
                  <a:lnTo>
                    <a:pt x="1432522" y="344855"/>
                  </a:lnTo>
                  <a:lnTo>
                    <a:pt x="1472305" y="313494"/>
                  </a:lnTo>
                  <a:lnTo>
                    <a:pt x="1510925" y="282582"/>
                  </a:lnTo>
                  <a:lnTo>
                    <a:pt x="1548428" y="252493"/>
                  </a:lnTo>
                  <a:lnTo>
                    <a:pt x="1584860" y="223598"/>
                  </a:lnTo>
                  <a:lnTo>
                    <a:pt x="1620269" y="196270"/>
                  </a:lnTo>
                  <a:lnTo>
                    <a:pt x="1654701" y="170880"/>
                  </a:lnTo>
                  <a:lnTo>
                    <a:pt x="1688203" y="147802"/>
                  </a:lnTo>
                  <a:lnTo>
                    <a:pt x="1720820" y="127406"/>
                  </a:lnTo>
                  <a:lnTo>
                    <a:pt x="1752600" y="110066"/>
                  </a:lnTo>
                  <a:lnTo>
                    <a:pt x="1806222" y="81530"/>
                  </a:lnTo>
                  <a:lnTo>
                    <a:pt x="1850437" y="55817"/>
                  </a:lnTo>
                  <a:lnTo>
                    <a:pt x="1888066" y="33866"/>
                  </a:lnTo>
                  <a:lnTo>
                    <a:pt x="1921933" y="16619"/>
                  </a:lnTo>
                  <a:lnTo>
                    <a:pt x="1954859" y="5017"/>
                  </a:lnTo>
                  <a:lnTo>
                    <a:pt x="1989666" y="0"/>
                  </a:lnTo>
                  <a:lnTo>
                    <a:pt x="2029177" y="2508"/>
                  </a:lnTo>
                  <a:lnTo>
                    <a:pt x="2076214" y="13483"/>
                  </a:lnTo>
                  <a:lnTo>
                    <a:pt x="2133600" y="33866"/>
                  </a:lnTo>
                  <a:lnTo>
                    <a:pt x="2197757" y="65839"/>
                  </a:lnTo>
                  <a:lnTo>
                    <a:pt x="2232585" y="87158"/>
                  </a:lnTo>
                  <a:lnTo>
                    <a:pt x="2269024" y="111499"/>
                  </a:lnTo>
                  <a:lnTo>
                    <a:pt x="2306908" y="138462"/>
                  </a:lnTo>
                  <a:lnTo>
                    <a:pt x="2346069" y="167647"/>
                  </a:lnTo>
                  <a:lnTo>
                    <a:pt x="2386340" y="198653"/>
                  </a:lnTo>
                  <a:lnTo>
                    <a:pt x="2427557" y="231082"/>
                  </a:lnTo>
                  <a:lnTo>
                    <a:pt x="2469551" y="264533"/>
                  </a:lnTo>
                  <a:lnTo>
                    <a:pt x="2512155" y="298605"/>
                  </a:lnTo>
                  <a:lnTo>
                    <a:pt x="2555205" y="332900"/>
                  </a:lnTo>
                  <a:lnTo>
                    <a:pt x="2598532" y="367018"/>
                  </a:lnTo>
                  <a:lnTo>
                    <a:pt x="2641970" y="400557"/>
                  </a:lnTo>
                  <a:lnTo>
                    <a:pt x="2685352" y="433119"/>
                  </a:lnTo>
                  <a:lnTo>
                    <a:pt x="2728513" y="464303"/>
                  </a:lnTo>
                  <a:lnTo>
                    <a:pt x="2771284" y="493710"/>
                  </a:lnTo>
                  <a:lnTo>
                    <a:pt x="2813500" y="520940"/>
                  </a:lnTo>
                  <a:lnTo>
                    <a:pt x="2854994" y="545592"/>
                  </a:lnTo>
                  <a:lnTo>
                    <a:pt x="2895600" y="567266"/>
                  </a:lnTo>
                  <a:lnTo>
                    <a:pt x="2944620" y="590344"/>
                  </a:lnTo>
                  <a:lnTo>
                    <a:pt x="2996058" y="611989"/>
                  </a:lnTo>
                  <a:lnTo>
                    <a:pt x="3049358" y="632258"/>
                  </a:lnTo>
                  <a:lnTo>
                    <a:pt x="3103959" y="651205"/>
                  </a:lnTo>
                  <a:lnTo>
                    <a:pt x="3159304" y="668888"/>
                  </a:lnTo>
                  <a:lnTo>
                    <a:pt x="3214836" y="685361"/>
                  </a:lnTo>
                  <a:lnTo>
                    <a:pt x="3269995" y="700681"/>
                  </a:lnTo>
                  <a:lnTo>
                    <a:pt x="3324225" y="714904"/>
                  </a:lnTo>
                  <a:lnTo>
                    <a:pt x="3376965" y="728084"/>
                  </a:lnTo>
                  <a:lnTo>
                    <a:pt x="3427660" y="740279"/>
                  </a:lnTo>
                  <a:lnTo>
                    <a:pt x="3475750" y="751543"/>
                  </a:lnTo>
                  <a:lnTo>
                    <a:pt x="3520678" y="761933"/>
                  </a:lnTo>
                  <a:lnTo>
                    <a:pt x="3561884" y="771505"/>
                  </a:lnTo>
                  <a:lnTo>
                    <a:pt x="3598812" y="780314"/>
                  </a:lnTo>
                  <a:lnTo>
                    <a:pt x="3630903" y="788415"/>
                  </a:lnTo>
                  <a:lnTo>
                    <a:pt x="3657600" y="795866"/>
                  </a:lnTo>
                </a:path>
              </a:pathLst>
            </a:custGeom>
            <a:ln w="9525">
              <a:solidFill>
                <a:srgbClr val="000000"/>
              </a:solidFill>
            </a:ln>
          </p:spPr>
          <p:txBody>
            <a:bodyPr wrap="square" lIns="0" tIns="0" rIns="0" bIns="0" rtlCol="0"/>
            <a:lstStyle/>
            <a:p/>
          </p:txBody>
        </p:sp>
        <p:sp>
          <p:nvSpPr>
            <p:cNvPr id="11" name="object 11"/>
            <p:cNvSpPr/>
            <p:nvPr/>
          </p:nvSpPr>
          <p:spPr>
            <a:xfrm>
              <a:off x="2133600" y="5448300"/>
              <a:ext cx="533400" cy="76200"/>
            </a:xfrm>
            <a:custGeom>
              <a:rect l="l" t="t" r="r" b="b"/>
              <a:pathLst>
                <a:path w="533400" h="76200">
                  <a:moveTo>
                    <a:pt x="457199" y="76200"/>
                  </a:moveTo>
                  <a:lnTo>
                    <a:pt x="457199" y="0"/>
                  </a:lnTo>
                  <a:lnTo>
                    <a:pt x="520699" y="31749"/>
                  </a:lnTo>
                  <a:lnTo>
                    <a:pt x="499110" y="31749"/>
                  </a:lnTo>
                  <a:lnTo>
                    <a:pt x="499110" y="44450"/>
                  </a:lnTo>
                  <a:lnTo>
                    <a:pt x="520699" y="44450"/>
                  </a:lnTo>
                  <a:lnTo>
                    <a:pt x="457199" y="76200"/>
                  </a:lnTo>
                  <a:close/>
                </a:path>
                <a:path w="533400" h="76200">
                  <a:moveTo>
                    <a:pt x="457199" y="44450"/>
                  </a:moveTo>
                  <a:lnTo>
                    <a:pt x="0" y="44450"/>
                  </a:lnTo>
                  <a:lnTo>
                    <a:pt x="0" y="31749"/>
                  </a:lnTo>
                  <a:lnTo>
                    <a:pt x="457199" y="31749"/>
                  </a:lnTo>
                  <a:lnTo>
                    <a:pt x="457199" y="44450"/>
                  </a:lnTo>
                  <a:close/>
                </a:path>
                <a:path w="533400" h="76200">
                  <a:moveTo>
                    <a:pt x="520699" y="44450"/>
                  </a:moveTo>
                  <a:lnTo>
                    <a:pt x="499110" y="44450"/>
                  </a:lnTo>
                  <a:lnTo>
                    <a:pt x="499110" y="31749"/>
                  </a:lnTo>
                  <a:lnTo>
                    <a:pt x="520699" y="31749"/>
                  </a:lnTo>
                  <a:lnTo>
                    <a:pt x="533400" y="38100"/>
                  </a:lnTo>
                  <a:lnTo>
                    <a:pt x="520699" y="44450"/>
                  </a:lnTo>
                  <a:close/>
                </a:path>
              </a:pathLst>
            </a:custGeom>
            <a:solidFill>
              <a:srgbClr val="000000"/>
            </a:solidFill>
          </p:spPr>
          <p:txBody>
            <a:bodyPr wrap="square" lIns="0" tIns="0" rIns="0" bIns="0" rtlCol="0"/>
            <a:lstStyle/>
            <a:p/>
          </p:txBody>
        </p:sp>
        <p:sp>
          <p:nvSpPr>
            <p:cNvPr id="12" name="object 12"/>
            <p:cNvSpPr/>
            <p:nvPr/>
          </p:nvSpPr>
          <p:spPr>
            <a:xfrm>
              <a:off x="2286000" y="4343400"/>
              <a:ext cx="685800" cy="381000"/>
            </a:xfrm>
            <a:custGeom>
              <a:rect l="l" t="t" r="r" b="b"/>
              <a:pathLst>
                <a:path w="685800" h="381000">
                  <a:moveTo>
                    <a:pt x="0" y="381000"/>
                  </a:moveTo>
                  <a:lnTo>
                    <a:pt x="685800" y="0"/>
                  </a:lnTo>
                </a:path>
              </a:pathLst>
            </a:custGeom>
            <a:ln w="9525">
              <a:solidFill>
                <a:srgbClr val="000000"/>
              </a:solidFill>
            </a:ln>
          </p:spPr>
          <p:txBody>
            <a:bodyPr wrap="square" lIns="0" tIns="0" rIns="0" bIns="0" rtlCol="0"/>
            <a:lstStyle/>
            <a:p/>
          </p:txBody>
        </p:sp>
        <p:sp>
          <p:nvSpPr>
            <p:cNvPr id="13" name="object 13"/>
            <p:cNvSpPr/>
            <p:nvPr/>
          </p:nvSpPr>
          <p:spPr>
            <a:xfrm flipH="1">
              <a:off x="2971800" y="3657600"/>
              <a:ext cx="0" cy="685800"/>
            </a:xfrm>
            <a:custGeom>
              <a:rect l="l" t="t" r="r" b="b"/>
              <a:pathLst>
                <a:path h="685800">
                  <a:moveTo>
                    <a:pt x="0" y="0"/>
                  </a:moveTo>
                  <a:lnTo>
                    <a:pt x="0" y="685800"/>
                  </a:lnTo>
                </a:path>
              </a:pathLst>
            </a:custGeom>
            <a:ln w="9525">
              <a:solidFill>
                <a:srgbClr val="000000"/>
              </a:solidFill>
            </a:ln>
          </p:spPr>
          <p:txBody>
            <a:bodyPr wrap="square" lIns="0" tIns="0" rIns="0" bIns="0" rtlCol="0"/>
            <a:lstStyle/>
            <a:p/>
          </p:txBody>
        </p:sp>
        <p:sp>
          <p:nvSpPr>
            <p:cNvPr id="14" name="object 14"/>
            <p:cNvSpPr/>
            <p:nvPr/>
          </p:nvSpPr>
          <p:spPr>
            <a:xfrm>
              <a:off x="1331912" y="3333750"/>
              <a:ext cx="3961129" cy="1009650"/>
            </a:xfrm>
            <a:custGeom>
              <a:rect l="l" t="t" r="r" b="b"/>
              <a:pathLst>
                <a:path w="3961129" h="1009650">
                  <a:moveTo>
                    <a:pt x="0" y="1009650"/>
                  </a:moveTo>
                  <a:lnTo>
                    <a:pt x="1252538" y="1009650"/>
                  </a:lnTo>
                </a:path>
                <a:path w="3961129" h="1009650">
                  <a:moveTo>
                    <a:pt x="1655762" y="1009650"/>
                  </a:moveTo>
                  <a:lnTo>
                    <a:pt x="3960812" y="1009650"/>
                  </a:lnTo>
                </a:path>
                <a:path w="3961129" h="1009650">
                  <a:moveTo>
                    <a:pt x="39687" y="1009650"/>
                  </a:moveTo>
                  <a:lnTo>
                    <a:pt x="79750" y="1009497"/>
                  </a:lnTo>
                  <a:lnTo>
                    <a:pt x="120155" y="1008430"/>
                  </a:lnTo>
                  <a:lnTo>
                    <a:pt x="161245" y="1005535"/>
                  </a:lnTo>
                  <a:lnTo>
                    <a:pt x="203365" y="999896"/>
                  </a:lnTo>
                  <a:lnTo>
                    <a:pt x="246856" y="990599"/>
                  </a:lnTo>
                  <a:lnTo>
                    <a:pt x="292062" y="976731"/>
                  </a:lnTo>
                  <a:lnTo>
                    <a:pt x="339325" y="957376"/>
                  </a:lnTo>
                  <a:lnTo>
                    <a:pt x="388988" y="931621"/>
                  </a:lnTo>
                  <a:lnTo>
                    <a:pt x="441395" y="898550"/>
                  </a:lnTo>
                  <a:lnTo>
                    <a:pt x="496887" y="857250"/>
                  </a:lnTo>
                  <a:lnTo>
                    <a:pt x="526472" y="831999"/>
                  </a:lnTo>
                  <a:lnTo>
                    <a:pt x="557924" y="802309"/>
                  </a:lnTo>
                  <a:lnTo>
                    <a:pt x="591013" y="768696"/>
                  </a:lnTo>
                  <a:lnTo>
                    <a:pt x="625513" y="731672"/>
                  </a:lnTo>
                  <a:lnTo>
                    <a:pt x="661194" y="691753"/>
                  </a:lnTo>
                  <a:lnTo>
                    <a:pt x="697827" y="649452"/>
                  </a:lnTo>
                  <a:lnTo>
                    <a:pt x="735184" y="605285"/>
                  </a:lnTo>
                  <a:lnTo>
                    <a:pt x="773036" y="559765"/>
                  </a:lnTo>
                  <a:lnTo>
                    <a:pt x="811155" y="513407"/>
                  </a:lnTo>
                  <a:lnTo>
                    <a:pt x="849312" y="466724"/>
                  </a:lnTo>
                  <a:lnTo>
                    <a:pt x="887279" y="420233"/>
                  </a:lnTo>
                  <a:lnTo>
                    <a:pt x="924827" y="374446"/>
                  </a:lnTo>
                  <a:lnTo>
                    <a:pt x="961726" y="329879"/>
                  </a:lnTo>
                  <a:lnTo>
                    <a:pt x="997750" y="287045"/>
                  </a:lnTo>
                  <a:lnTo>
                    <a:pt x="1032669" y="246459"/>
                  </a:lnTo>
                  <a:lnTo>
                    <a:pt x="1066254" y="208635"/>
                  </a:lnTo>
                  <a:lnTo>
                    <a:pt x="1098277" y="174088"/>
                  </a:lnTo>
                  <a:lnTo>
                    <a:pt x="1128509" y="143332"/>
                  </a:lnTo>
                  <a:lnTo>
                    <a:pt x="1156722" y="116881"/>
                  </a:lnTo>
                  <a:lnTo>
                    <a:pt x="1182687" y="95250"/>
                  </a:lnTo>
                  <a:lnTo>
                    <a:pt x="1236935" y="53578"/>
                  </a:lnTo>
                  <a:lnTo>
                    <a:pt x="1278533" y="23812"/>
                  </a:lnTo>
                  <a:lnTo>
                    <a:pt x="1311498" y="5953"/>
                  </a:lnTo>
                  <a:lnTo>
                    <a:pt x="1339850" y="0"/>
                  </a:lnTo>
                  <a:lnTo>
                    <a:pt x="1367606" y="5953"/>
                  </a:lnTo>
                  <a:lnTo>
                    <a:pt x="1398786" y="23812"/>
                  </a:lnTo>
                  <a:lnTo>
                    <a:pt x="1437407" y="53578"/>
                  </a:lnTo>
                  <a:lnTo>
                    <a:pt x="1487487" y="95250"/>
                  </a:lnTo>
                  <a:lnTo>
                    <a:pt x="1540324" y="146375"/>
                  </a:lnTo>
                  <a:lnTo>
                    <a:pt x="1569875" y="179304"/>
                  </a:lnTo>
                  <a:lnTo>
                    <a:pt x="1601160" y="216343"/>
                  </a:lnTo>
                  <a:lnTo>
                    <a:pt x="1633910" y="256893"/>
                  </a:lnTo>
                  <a:lnTo>
                    <a:pt x="1667861" y="300353"/>
                  </a:lnTo>
                  <a:lnTo>
                    <a:pt x="1702745" y="346124"/>
                  </a:lnTo>
                  <a:lnTo>
                    <a:pt x="1738295" y="393606"/>
                  </a:lnTo>
                  <a:lnTo>
                    <a:pt x="1774246" y="442199"/>
                  </a:lnTo>
                  <a:lnTo>
                    <a:pt x="1810329" y="491303"/>
                  </a:lnTo>
                  <a:lnTo>
                    <a:pt x="1846280" y="540318"/>
                  </a:lnTo>
                  <a:lnTo>
                    <a:pt x="1881830" y="588644"/>
                  </a:lnTo>
                  <a:lnTo>
                    <a:pt x="1916714" y="635682"/>
                  </a:lnTo>
                  <a:lnTo>
                    <a:pt x="1950664" y="680831"/>
                  </a:lnTo>
                  <a:lnTo>
                    <a:pt x="1983415" y="723491"/>
                  </a:lnTo>
                  <a:lnTo>
                    <a:pt x="2014699" y="763063"/>
                  </a:lnTo>
                  <a:lnTo>
                    <a:pt x="2044251" y="798947"/>
                  </a:lnTo>
                  <a:lnTo>
                    <a:pt x="2071802" y="830542"/>
                  </a:lnTo>
                  <a:lnTo>
                    <a:pt x="2097087" y="857250"/>
                  </a:lnTo>
                  <a:lnTo>
                    <a:pt x="2157959" y="913677"/>
                  </a:lnTo>
                  <a:lnTo>
                    <a:pt x="2210832" y="954110"/>
                  </a:lnTo>
                  <a:lnTo>
                    <a:pt x="2257041" y="981213"/>
                  </a:lnTo>
                  <a:lnTo>
                    <a:pt x="2297918" y="997653"/>
                  </a:lnTo>
                  <a:lnTo>
                    <a:pt x="2369008" y="1009205"/>
                  </a:lnTo>
                  <a:lnTo>
                    <a:pt x="2401887" y="1009650"/>
                  </a:lnTo>
                </a:path>
              </a:pathLst>
            </a:custGeom>
            <a:ln w="9525">
              <a:solidFill>
                <a:srgbClr val="000000"/>
              </a:solidFill>
            </a:ln>
          </p:spPr>
          <p:txBody>
            <a:bodyPr wrap="square" lIns="0" tIns="0" rIns="0" bIns="0" rtlCol="0"/>
            <a:lstStyle/>
            <a:p/>
          </p:txBody>
        </p:sp>
        <p:sp>
          <p:nvSpPr>
            <p:cNvPr id="15" name="object 15"/>
            <p:cNvSpPr/>
            <p:nvPr/>
          </p:nvSpPr>
          <p:spPr>
            <a:xfrm>
              <a:off x="3429000" y="3810000"/>
              <a:ext cx="533400" cy="304800"/>
            </a:xfrm>
            <a:custGeom>
              <a:rect l="l" t="t" r="r" b="b"/>
              <a:pathLst>
                <a:path w="533400" h="304800">
                  <a:moveTo>
                    <a:pt x="0" y="304800"/>
                  </a:moveTo>
                  <a:lnTo>
                    <a:pt x="533400" y="0"/>
                  </a:lnTo>
                </a:path>
              </a:pathLst>
            </a:custGeom>
            <a:ln w="9525">
              <a:solidFill>
                <a:srgbClr val="000000"/>
              </a:solidFill>
            </a:ln>
          </p:spPr>
          <p:txBody>
            <a:bodyPr wrap="square" lIns="0" tIns="0" rIns="0" bIns="0" rtlCol="0"/>
            <a:lstStyle/>
            <a:p/>
          </p:txBody>
        </p:sp>
        <p:sp>
          <p:nvSpPr>
            <p:cNvPr id="16" name="object 16"/>
            <p:cNvSpPr/>
            <p:nvPr/>
          </p:nvSpPr>
          <p:spPr>
            <a:xfrm>
              <a:off x="1905000" y="3810000"/>
              <a:ext cx="228600" cy="0"/>
            </a:xfrm>
            <a:custGeom>
              <a:rect l="l" t="t" r="r" b="b"/>
              <a:pathLst>
                <a:path w="228600">
                  <a:moveTo>
                    <a:pt x="228600" y="0"/>
                  </a:moveTo>
                  <a:lnTo>
                    <a:pt x="0" y="0"/>
                  </a:lnTo>
                </a:path>
              </a:pathLst>
            </a:custGeom>
            <a:ln w="9525">
              <a:solidFill>
                <a:srgbClr val="000000"/>
              </a:solidFill>
            </a:ln>
          </p:spPr>
          <p:txBody>
            <a:bodyPr wrap="square" lIns="0" tIns="0" rIns="0" bIns="0" rtlCol="0"/>
            <a:lstStyle/>
            <a:p/>
          </p:txBody>
        </p:sp>
        <p:sp>
          <p:nvSpPr>
            <p:cNvPr id="17" name="object 17"/>
            <p:cNvSpPr/>
            <p:nvPr/>
          </p:nvSpPr>
          <p:spPr>
            <a:xfrm>
              <a:off x="3124200" y="3810000"/>
              <a:ext cx="2590800" cy="0"/>
            </a:xfrm>
            <a:custGeom>
              <a:rect l="l" t="t" r="r" b="b"/>
              <a:pathLst>
                <a:path w="2590800">
                  <a:moveTo>
                    <a:pt x="0" y="0"/>
                  </a:moveTo>
                  <a:lnTo>
                    <a:pt x="2590800" y="0"/>
                  </a:lnTo>
                </a:path>
              </a:pathLst>
            </a:custGeom>
            <a:ln w="9525">
              <a:solidFill>
                <a:srgbClr val="000000"/>
              </a:solidFill>
            </a:ln>
          </p:spPr>
          <p:txBody>
            <a:bodyPr wrap="square" lIns="0" tIns="0" rIns="0" bIns="0" rtlCol="0"/>
            <a:lstStyle/>
            <a:p/>
          </p:txBody>
        </p:sp>
        <p:sp>
          <p:nvSpPr>
            <p:cNvPr id="18" name="object 18"/>
            <p:cNvSpPr/>
            <p:nvPr/>
          </p:nvSpPr>
          <p:spPr>
            <a:xfrm flipH="1">
              <a:off x="3962400" y="3124200"/>
              <a:ext cx="0" cy="685800"/>
            </a:xfrm>
            <a:custGeom>
              <a:rect l="l" t="t" r="r" b="b"/>
              <a:pathLst>
                <a:path h="685800">
                  <a:moveTo>
                    <a:pt x="0" y="0"/>
                  </a:moveTo>
                  <a:lnTo>
                    <a:pt x="0" y="685800"/>
                  </a:lnTo>
                </a:path>
              </a:pathLst>
            </a:custGeom>
            <a:ln w="9525">
              <a:solidFill>
                <a:srgbClr val="000000"/>
              </a:solidFill>
            </a:ln>
          </p:spPr>
          <p:txBody>
            <a:bodyPr wrap="square" lIns="0" tIns="0" rIns="0" bIns="0" rtlCol="0"/>
            <a:lstStyle/>
            <a:p/>
          </p:txBody>
        </p:sp>
        <p:sp>
          <p:nvSpPr>
            <p:cNvPr id="19" name="object 19"/>
            <p:cNvSpPr/>
            <p:nvPr/>
          </p:nvSpPr>
          <p:spPr>
            <a:xfrm>
              <a:off x="3048000" y="2819400"/>
              <a:ext cx="2362200" cy="990600"/>
            </a:xfrm>
            <a:custGeom>
              <a:rect l="l" t="t" r="r" b="b"/>
              <a:pathLst>
                <a:path w="2362200" h="990600">
                  <a:moveTo>
                    <a:pt x="0" y="914400"/>
                  </a:moveTo>
                  <a:lnTo>
                    <a:pt x="73151" y="913180"/>
                  </a:lnTo>
                  <a:lnTo>
                    <a:pt x="111156" y="910285"/>
                  </a:lnTo>
                  <a:lnTo>
                    <a:pt x="150875" y="904646"/>
                  </a:lnTo>
                  <a:lnTo>
                    <a:pt x="192881" y="895349"/>
                  </a:lnTo>
                  <a:lnTo>
                    <a:pt x="237744" y="881481"/>
                  </a:lnTo>
                  <a:lnTo>
                    <a:pt x="286035" y="862126"/>
                  </a:lnTo>
                  <a:lnTo>
                    <a:pt x="338328" y="836371"/>
                  </a:lnTo>
                  <a:lnTo>
                    <a:pt x="395192" y="803300"/>
                  </a:lnTo>
                  <a:lnTo>
                    <a:pt x="457200" y="762000"/>
                  </a:lnTo>
                  <a:lnTo>
                    <a:pt x="514680" y="714992"/>
                  </a:lnTo>
                  <a:lnTo>
                    <a:pt x="545827" y="685502"/>
                  </a:lnTo>
                  <a:lnTo>
                    <a:pt x="578379" y="652638"/>
                  </a:lnTo>
                  <a:lnTo>
                    <a:pt x="612187" y="616865"/>
                  </a:lnTo>
                  <a:lnTo>
                    <a:pt x="647104" y="578643"/>
                  </a:lnTo>
                  <a:lnTo>
                    <a:pt x="682980" y="538438"/>
                  </a:lnTo>
                  <a:lnTo>
                    <a:pt x="719666" y="496711"/>
                  </a:lnTo>
                  <a:lnTo>
                    <a:pt x="757014" y="453925"/>
                  </a:lnTo>
                  <a:lnTo>
                    <a:pt x="794874" y="410545"/>
                  </a:lnTo>
                  <a:lnTo>
                    <a:pt x="833098" y="367032"/>
                  </a:lnTo>
                  <a:lnTo>
                    <a:pt x="871537" y="323850"/>
                  </a:lnTo>
                  <a:lnTo>
                    <a:pt x="910042" y="281461"/>
                  </a:lnTo>
                  <a:lnTo>
                    <a:pt x="948465" y="240329"/>
                  </a:lnTo>
                  <a:lnTo>
                    <a:pt x="986656" y="200917"/>
                  </a:lnTo>
                  <a:lnTo>
                    <a:pt x="1024466" y="163688"/>
                  </a:lnTo>
                  <a:lnTo>
                    <a:pt x="1061748" y="129105"/>
                  </a:lnTo>
                  <a:lnTo>
                    <a:pt x="1098351" y="97631"/>
                  </a:lnTo>
                  <a:lnTo>
                    <a:pt x="1134128" y="69728"/>
                  </a:lnTo>
                  <a:lnTo>
                    <a:pt x="1168929" y="45861"/>
                  </a:lnTo>
                  <a:lnTo>
                    <a:pt x="1202605" y="26491"/>
                  </a:lnTo>
                  <a:lnTo>
                    <a:pt x="1265989" y="3097"/>
                  </a:lnTo>
                  <a:lnTo>
                    <a:pt x="1295400" y="0"/>
                  </a:lnTo>
                  <a:lnTo>
                    <a:pt x="1358081" y="15353"/>
                  </a:lnTo>
                  <a:lnTo>
                    <a:pt x="1416023" y="57859"/>
                  </a:lnTo>
                  <a:lnTo>
                    <a:pt x="1443463" y="87628"/>
                  </a:lnTo>
                  <a:lnTo>
                    <a:pt x="1470015" y="122186"/>
                  </a:lnTo>
                  <a:lnTo>
                    <a:pt x="1495777" y="160866"/>
                  </a:lnTo>
                  <a:lnTo>
                    <a:pt x="1520848" y="203002"/>
                  </a:lnTo>
                  <a:lnTo>
                    <a:pt x="1545327" y="247927"/>
                  </a:lnTo>
                  <a:lnTo>
                    <a:pt x="1569311" y="294975"/>
                  </a:lnTo>
                  <a:lnTo>
                    <a:pt x="1592901" y="343480"/>
                  </a:lnTo>
                  <a:lnTo>
                    <a:pt x="1616195" y="392774"/>
                  </a:lnTo>
                  <a:lnTo>
                    <a:pt x="1639291" y="442192"/>
                  </a:lnTo>
                  <a:lnTo>
                    <a:pt x="1662288" y="491066"/>
                  </a:lnTo>
                  <a:lnTo>
                    <a:pt x="1685286" y="538731"/>
                  </a:lnTo>
                  <a:lnTo>
                    <a:pt x="1708382" y="584520"/>
                  </a:lnTo>
                  <a:lnTo>
                    <a:pt x="1731676" y="627767"/>
                  </a:lnTo>
                  <a:lnTo>
                    <a:pt x="1755265" y="667805"/>
                  </a:lnTo>
                  <a:lnTo>
                    <a:pt x="1779250" y="703967"/>
                  </a:lnTo>
                  <a:lnTo>
                    <a:pt x="1803729" y="735587"/>
                  </a:lnTo>
                  <a:lnTo>
                    <a:pt x="1828800" y="762000"/>
                  </a:lnTo>
                  <a:lnTo>
                    <a:pt x="1873250" y="800574"/>
                  </a:lnTo>
                  <a:lnTo>
                    <a:pt x="1917700" y="834054"/>
                  </a:lnTo>
                  <a:lnTo>
                    <a:pt x="1962150" y="862905"/>
                  </a:lnTo>
                  <a:lnTo>
                    <a:pt x="2006600" y="887588"/>
                  </a:lnTo>
                  <a:lnTo>
                    <a:pt x="2051050" y="908568"/>
                  </a:lnTo>
                  <a:lnTo>
                    <a:pt x="2095500" y="926306"/>
                  </a:lnTo>
                  <a:lnTo>
                    <a:pt x="2139950" y="941266"/>
                  </a:lnTo>
                  <a:lnTo>
                    <a:pt x="2184400" y="953911"/>
                  </a:lnTo>
                  <a:lnTo>
                    <a:pt x="2228850" y="964703"/>
                  </a:lnTo>
                  <a:lnTo>
                    <a:pt x="2273300" y="974107"/>
                  </a:lnTo>
                  <a:lnTo>
                    <a:pt x="2317750" y="982585"/>
                  </a:lnTo>
                  <a:lnTo>
                    <a:pt x="2362200" y="990600"/>
                  </a:lnTo>
                </a:path>
              </a:pathLst>
            </a:custGeom>
            <a:ln w="9525">
              <a:solidFill>
                <a:srgbClr val="000000"/>
              </a:solidFill>
            </a:ln>
          </p:spPr>
          <p:txBody>
            <a:bodyPr wrap="square" lIns="0" tIns="0" rIns="0" bIns="0" rtlCol="0"/>
            <a:lstStyle/>
            <a:p/>
          </p:txBody>
        </p:sp>
        <p:sp>
          <p:nvSpPr>
            <p:cNvPr id="20" name="object 20"/>
            <p:cNvSpPr/>
            <p:nvPr/>
          </p:nvSpPr>
          <p:spPr>
            <a:xfrm>
              <a:off x="4800600" y="2819400"/>
              <a:ext cx="1066800" cy="609600"/>
            </a:xfrm>
            <a:custGeom>
              <a:rect l="l" t="t" r="r" b="b"/>
              <a:pathLst>
                <a:path w="1066800" h="609600">
                  <a:moveTo>
                    <a:pt x="0" y="609600"/>
                  </a:moveTo>
                  <a:lnTo>
                    <a:pt x="1066800" y="0"/>
                  </a:lnTo>
                </a:path>
              </a:pathLst>
            </a:custGeom>
            <a:ln w="9525">
              <a:solidFill>
                <a:srgbClr val="000000"/>
              </a:solidFill>
            </a:ln>
          </p:spPr>
          <p:txBody>
            <a:bodyPr wrap="square" lIns="0" tIns="0" rIns="0" bIns="0" rtlCol="0"/>
            <a:lstStyle/>
            <a:p/>
          </p:txBody>
        </p:sp>
        <p:sp>
          <p:nvSpPr>
            <p:cNvPr id="21" name="object 21"/>
            <p:cNvSpPr/>
            <p:nvPr/>
          </p:nvSpPr>
          <p:spPr>
            <a:xfrm>
              <a:off x="4648200" y="2819400"/>
              <a:ext cx="2209800" cy="0"/>
            </a:xfrm>
            <a:custGeom>
              <a:rect l="l" t="t" r="r" b="b"/>
              <a:pathLst>
                <a:path w="2209800">
                  <a:moveTo>
                    <a:pt x="0" y="0"/>
                  </a:moveTo>
                  <a:lnTo>
                    <a:pt x="2209800" y="0"/>
                  </a:lnTo>
                </a:path>
              </a:pathLst>
            </a:custGeom>
            <a:ln w="9525">
              <a:solidFill>
                <a:srgbClr val="000000"/>
              </a:solidFill>
            </a:ln>
          </p:spPr>
          <p:txBody>
            <a:bodyPr wrap="square" lIns="0" tIns="0" rIns="0" bIns="0" rtlCol="0"/>
            <a:lstStyle/>
            <a:p/>
          </p:txBody>
        </p:sp>
        <p:sp>
          <p:nvSpPr>
            <p:cNvPr id="22" name="object 22"/>
            <p:cNvSpPr/>
            <p:nvPr/>
          </p:nvSpPr>
          <p:spPr>
            <a:xfrm flipH="1">
              <a:off x="5867400" y="2057400"/>
              <a:ext cx="0" cy="762000"/>
            </a:xfrm>
            <a:custGeom>
              <a:rect l="l" t="t" r="r" b="b"/>
              <a:pathLst>
                <a:path h="762000">
                  <a:moveTo>
                    <a:pt x="0" y="0"/>
                  </a:moveTo>
                  <a:lnTo>
                    <a:pt x="0" y="762000"/>
                  </a:lnTo>
                </a:path>
              </a:pathLst>
            </a:custGeom>
            <a:ln w="9525">
              <a:solidFill>
                <a:srgbClr val="000000"/>
              </a:solidFill>
            </a:ln>
          </p:spPr>
          <p:txBody>
            <a:bodyPr wrap="square" lIns="0" tIns="0" rIns="0" bIns="0" rtlCol="0"/>
            <a:lstStyle/>
            <a:p/>
          </p:txBody>
        </p:sp>
        <p:sp>
          <p:nvSpPr>
            <p:cNvPr id="23" name="object 23"/>
            <p:cNvSpPr/>
            <p:nvPr/>
          </p:nvSpPr>
          <p:spPr>
            <a:xfrm>
              <a:off x="4724400" y="2057269"/>
              <a:ext cx="3200400" cy="782955"/>
            </a:xfrm>
            <a:custGeom>
              <a:rect l="l" t="t" r="r" b="b"/>
              <a:pathLst>
                <a:path w="3200400" h="782955">
                  <a:moveTo>
                    <a:pt x="0" y="762130"/>
                  </a:moveTo>
                  <a:lnTo>
                    <a:pt x="42873" y="749386"/>
                  </a:lnTo>
                  <a:lnTo>
                    <a:pt x="85813" y="736377"/>
                  </a:lnTo>
                  <a:lnTo>
                    <a:pt x="128885" y="722840"/>
                  </a:lnTo>
                  <a:lnTo>
                    <a:pt x="172155" y="708508"/>
                  </a:lnTo>
                  <a:lnTo>
                    <a:pt x="215690" y="693118"/>
                  </a:lnTo>
                  <a:lnTo>
                    <a:pt x="259556" y="676405"/>
                  </a:lnTo>
                  <a:lnTo>
                    <a:pt x="303818" y="658105"/>
                  </a:lnTo>
                  <a:lnTo>
                    <a:pt x="348544" y="637952"/>
                  </a:lnTo>
                  <a:lnTo>
                    <a:pt x="393799" y="615683"/>
                  </a:lnTo>
                  <a:lnTo>
                    <a:pt x="439649" y="591033"/>
                  </a:lnTo>
                  <a:lnTo>
                    <a:pt x="486160" y="563737"/>
                  </a:lnTo>
                  <a:lnTo>
                    <a:pt x="533400" y="533530"/>
                  </a:lnTo>
                  <a:lnTo>
                    <a:pt x="565378" y="509672"/>
                  </a:lnTo>
                  <a:lnTo>
                    <a:pt x="597788" y="480953"/>
                  </a:lnTo>
                  <a:lnTo>
                    <a:pt x="630590" y="448158"/>
                  </a:lnTo>
                  <a:lnTo>
                    <a:pt x="663744" y="412070"/>
                  </a:lnTo>
                  <a:lnTo>
                    <a:pt x="697213" y="373474"/>
                  </a:lnTo>
                  <a:lnTo>
                    <a:pt x="730955" y="333152"/>
                  </a:lnTo>
                  <a:lnTo>
                    <a:pt x="764933" y="291890"/>
                  </a:lnTo>
                  <a:lnTo>
                    <a:pt x="799106" y="250472"/>
                  </a:lnTo>
                  <a:lnTo>
                    <a:pt x="833437" y="209680"/>
                  </a:lnTo>
                  <a:lnTo>
                    <a:pt x="867885" y="170300"/>
                  </a:lnTo>
                  <a:lnTo>
                    <a:pt x="902412" y="133114"/>
                  </a:lnTo>
                  <a:lnTo>
                    <a:pt x="936977" y="98908"/>
                  </a:lnTo>
                  <a:lnTo>
                    <a:pt x="971543" y="68465"/>
                  </a:lnTo>
                  <a:lnTo>
                    <a:pt x="1006069" y="42568"/>
                  </a:lnTo>
                  <a:lnTo>
                    <a:pt x="1040518" y="22002"/>
                  </a:lnTo>
                  <a:lnTo>
                    <a:pt x="1109022" y="0"/>
                  </a:lnTo>
                  <a:lnTo>
                    <a:pt x="1143000" y="130"/>
                  </a:lnTo>
                  <a:lnTo>
                    <a:pt x="1209434" y="23971"/>
                  </a:lnTo>
                  <a:lnTo>
                    <a:pt x="1244051" y="46557"/>
                  </a:lnTo>
                  <a:lnTo>
                    <a:pt x="1279335" y="75186"/>
                  </a:lnTo>
                  <a:lnTo>
                    <a:pt x="1315086" y="109059"/>
                  </a:lnTo>
                  <a:lnTo>
                    <a:pt x="1351102" y="147375"/>
                  </a:lnTo>
                  <a:lnTo>
                    <a:pt x="1387186" y="189336"/>
                  </a:lnTo>
                  <a:lnTo>
                    <a:pt x="1423136" y="234140"/>
                  </a:lnTo>
                  <a:lnTo>
                    <a:pt x="1458753" y="280989"/>
                  </a:lnTo>
                  <a:lnTo>
                    <a:pt x="1493837" y="329082"/>
                  </a:lnTo>
                  <a:lnTo>
                    <a:pt x="1528188" y="377620"/>
                  </a:lnTo>
                  <a:lnTo>
                    <a:pt x="1561605" y="425801"/>
                  </a:lnTo>
                  <a:lnTo>
                    <a:pt x="1593889" y="472828"/>
                  </a:lnTo>
                  <a:lnTo>
                    <a:pt x="1624840" y="517899"/>
                  </a:lnTo>
                  <a:lnTo>
                    <a:pt x="1654258" y="560215"/>
                  </a:lnTo>
                  <a:lnTo>
                    <a:pt x="1681943" y="598976"/>
                  </a:lnTo>
                  <a:lnTo>
                    <a:pt x="1707695" y="633382"/>
                  </a:lnTo>
                  <a:lnTo>
                    <a:pt x="1752600" y="685930"/>
                  </a:lnTo>
                  <a:lnTo>
                    <a:pt x="1815998" y="745061"/>
                  </a:lnTo>
                  <a:lnTo>
                    <a:pt x="1857451" y="774932"/>
                  </a:lnTo>
                  <a:lnTo>
                    <a:pt x="1882444" y="782857"/>
                  </a:lnTo>
                  <a:lnTo>
                    <a:pt x="1896465" y="776151"/>
                  </a:lnTo>
                  <a:lnTo>
                    <a:pt x="1905000" y="762130"/>
                  </a:lnTo>
                </a:path>
                <a:path w="3200400" h="782955">
                  <a:moveTo>
                    <a:pt x="1524000" y="304930"/>
                  </a:moveTo>
                  <a:lnTo>
                    <a:pt x="3200400" y="304930"/>
                  </a:lnTo>
                </a:path>
                <a:path w="3200400" h="782955">
                  <a:moveTo>
                    <a:pt x="533400" y="304930"/>
                  </a:moveTo>
                  <a:lnTo>
                    <a:pt x="762000" y="304930"/>
                  </a:lnTo>
                </a:path>
              </a:pathLst>
            </a:custGeom>
            <a:ln w="9525">
              <a:solidFill>
                <a:srgbClr val="000000"/>
              </a:solidFill>
            </a:ln>
          </p:spPr>
          <p:txBody>
            <a:bodyPr wrap="square" lIns="0" tIns="0" rIns="0" bIns="0" rtlCol="0"/>
            <a:lstStyle/>
            <a:p/>
          </p:txBody>
        </p:sp>
        <p:sp>
          <p:nvSpPr>
            <p:cNvPr id="24" name="object 24"/>
            <p:cNvSpPr/>
            <p:nvPr/>
          </p:nvSpPr>
          <p:spPr>
            <a:xfrm>
              <a:off x="6324600" y="2362200"/>
              <a:ext cx="457200" cy="228600"/>
            </a:xfrm>
            <a:custGeom>
              <a:rect l="l" t="t" r="r" b="b"/>
              <a:pathLst>
                <a:path w="457200" h="228600">
                  <a:moveTo>
                    <a:pt x="0" y="228600"/>
                  </a:moveTo>
                  <a:lnTo>
                    <a:pt x="457200" y="0"/>
                  </a:lnTo>
                </a:path>
              </a:pathLst>
            </a:custGeom>
            <a:ln w="9525">
              <a:solidFill>
                <a:srgbClr val="000000"/>
              </a:solidFill>
            </a:ln>
          </p:spPr>
          <p:txBody>
            <a:bodyPr wrap="square" lIns="0" tIns="0" rIns="0" bIns="0" rtlCol="0"/>
            <a:lstStyle/>
            <a:p/>
          </p:txBody>
        </p:sp>
        <p:sp>
          <p:nvSpPr>
            <p:cNvPr id="25" name="object 25"/>
            <p:cNvSpPr/>
            <p:nvPr/>
          </p:nvSpPr>
          <p:spPr>
            <a:xfrm flipH="1">
              <a:off x="6781800" y="1752600"/>
              <a:ext cx="0" cy="609600"/>
            </a:xfrm>
            <a:custGeom>
              <a:rect l="l" t="t" r="r" b="b"/>
              <a:pathLst>
                <a:path h="609600">
                  <a:moveTo>
                    <a:pt x="0" y="0"/>
                  </a:moveTo>
                  <a:lnTo>
                    <a:pt x="0" y="609600"/>
                  </a:lnTo>
                </a:path>
              </a:pathLst>
            </a:custGeom>
            <a:ln w="9525">
              <a:solidFill>
                <a:srgbClr val="000000"/>
              </a:solidFill>
            </a:ln>
          </p:spPr>
          <p:txBody>
            <a:bodyPr wrap="square" lIns="0" tIns="0" rIns="0" bIns="0" rtlCol="0"/>
            <a:lstStyle/>
            <a:p/>
          </p:txBody>
        </p:sp>
        <p:sp>
          <p:nvSpPr>
            <p:cNvPr id="26" name="object 26"/>
            <p:cNvSpPr/>
            <p:nvPr/>
          </p:nvSpPr>
          <p:spPr>
            <a:xfrm>
              <a:off x="6019800" y="1752600"/>
              <a:ext cx="2514600" cy="609600"/>
            </a:xfrm>
            <a:custGeom>
              <a:rect l="l" t="t" r="r" b="b"/>
              <a:pathLst>
                <a:path w="2514600" h="609600">
                  <a:moveTo>
                    <a:pt x="0" y="457200"/>
                  </a:moveTo>
                  <a:lnTo>
                    <a:pt x="47719" y="442838"/>
                  </a:lnTo>
                  <a:lnTo>
                    <a:pt x="95439" y="428029"/>
                  </a:lnTo>
                  <a:lnTo>
                    <a:pt x="143158" y="412328"/>
                  </a:lnTo>
                  <a:lnTo>
                    <a:pt x="190878" y="395287"/>
                  </a:lnTo>
                  <a:lnTo>
                    <a:pt x="238598" y="376460"/>
                  </a:lnTo>
                  <a:lnTo>
                    <a:pt x="286318" y="355401"/>
                  </a:lnTo>
                  <a:lnTo>
                    <a:pt x="334037" y="331663"/>
                  </a:lnTo>
                  <a:lnTo>
                    <a:pt x="381757" y="304800"/>
                  </a:lnTo>
                  <a:lnTo>
                    <a:pt x="416175" y="280239"/>
                  </a:lnTo>
                  <a:lnTo>
                    <a:pt x="450135" y="249381"/>
                  </a:lnTo>
                  <a:lnTo>
                    <a:pt x="483807" y="214115"/>
                  </a:lnTo>
                  <a:lnTo>
                    <a:pt x="517365" y="176330"/>
                  </a:lnTo>
                  <a:lnTo>
                    <a:pt x="550981" y="137915"/>
                  </a:lnTo>
                  <a:lnTo>
                    <a:pt x="584825" y="100760"/>
                  </a:lnTo>
                  <a:lnTo>
                    <a:pt x="619072" y="66753"/>
                  </a:lnTo>
                  <a:lnTo>
                    <a:pt x="653892" y="37785"/>
                  </a:lnTo>
                  <a:lnTo>
                    <a:pt x="689457" y="15743"/>
                  </a:lnTo>
                  <a:lnTo>
                    <a:pt x="725941" y="2519"/>
                  </a:lnTo>
                  <a:lnTo>
                    <a:pt x="763514" y="0"/>
                  </a:lnTo>
                  <a:lnTo>
                    <a:pt x="836331" y="25576"/>
                  </a:lnTo>
                  <a:lnTo>
                    <a:pt x="874463" y="50601"/>
                  </a:lnTo>
                  <a:lnTo>
                    <a:pt x="913390" y="81844"/>
                  </a:lnTo>
                  <a:lnTo>
                    <a:pt x="952847" y="117849"/>
                  </a:lnTo>
                  <a:lnTo>
                    <a:pt x="992569" y="157162"/>
                  </a:lnTo>
                  <a:lnTo>
                    <a:pt x="1032291" y="198327"/>
                  </a:lnTo>
                  <a:lnTo>
                    <a:pt x="1071748" y="239888"/>
                  </a:lnTo>
                  <a:lnTo>
                    <a:pt x="1110675" y="280392"/>
                  </a:lnTo>
                  <a:lnTo>
                    <a:pt x="1148807" y="318381"/>
                  </a:lnTo>
                  <a:lnTo>
                    <a:pt x="1185878" y="352402"/>
                  </a:lnTo>
                  <a:lnTo>
                    <a:pt x="1221623" y="381000"/>
                  </a:lnTo>
                  <a:lnTo>
                    <a:pt x="1267602" y="413507"/>
                  </a:lnTo>
                  <a:lnTo>
                    <a:pt x="1312323" y="443506"/>
                  </a:lnTo>
                  <a:lnTo>
                    <a:pt x="1355945" y="471311"/>
                  </a:lnTo>
                  <a:lnTo>
                    <a:pt x="1398625" y="497233"/>
                  </a:lnTo>
                  <a:lnTo>
                    <a:pt x="1440519" y="521588"/>
                  </a:lnTo>
                  <a:lnTo>
                    <a:pt x="1481784" y="544688"/>
                  </a:lnTo>
                  <a:lnTo>
                    <a:pt x="1522578" y="566848"/>
                  </a:lnTo>
                  <a:lnTo>
                    <a:pt x="1563058" y="588381"/>
                  </a:lnTo>
                  <a:lnTo>
                    <a:pt x="1603381" y="609600"/>
                  </a:lnTo>
                </a:path>
                <a:path w="2514600" h="609600">
                  <a:moveTo>
                    <a:pt x="990600" y="152400"/>
                  </a:moveTo>
                  <a:lnTo>
                    <a:pt x="2514600" y="152400"/>
                  </a:lnTo>
                </a:path>
                <a:path w="2514600" h="609600">
                  <a:moveTo>
                    <a:pt x="304800" y="152400"/>
                  </a:moveTo>
                  <a:lnTo>
                    <a:pt x="533400" y="152400"/>
                  </a:lnTo>
                </a:path>
              </a:pathLst>
            </a:custGeom>
            <a:ln w="9525">
              <a:solidFill>
                <a:srgbClr val="000000"/>
              </a:solidFill>
            </a:ln>
          </p:spPr>
          <p:txBody>
            <a:bodyPr wrap="square" lIns="0" tIns="0" rIns="0" bIns="0" rtlCol="0"/>
            <a:lstStyle/>
            <a:p/>
          </p:txBody>
        </p:sp>
        <p:sp>
          <p:nvSpPr>
            <p:cNvPr id="27" name="object 27"/>
            <p:cNvSpPr/>
            <p:nvPr/>
          </p:nvSpPr>
          <p:spPr>
            <a:xfrm>
              <a:off x="7239000" y="1905000"/>
              <a:ext cx="457200" cy="228600"/>
            </a:xfrm>
            <a:custGeom>
              <a:rect l="l" t="t" r="r" b="b"/>
              <a:pathLst>
                <a:path w="457200" h="228600">
                  <a:moveTo>
                    <a:pt x="0" y="228600"/>
                  </a:moveTo>
                  <a:lnTo>
                    <a:pt x="457200" y="0"/>
                  </a:lnTo>
                </a:path>
              </a:pathLst>
            </a:custGeom>
            <a:ln w="9525">
              <a:solidFill>
                <a:srgbClr val="000000"/>
              </a:solidFill>
            </a:ln>
          </p:spPr>
          <p:txBody>
            <a:bodyPr wrap="square" lIns="0" tIns="0" rIns="0" bIns="0" rtlCol="0"/>
            <a:lstStyle/>
            <a:p/>
          </p:txBody>
        </p:sp>
        <p:sp>
          <p:nvSpPr>
            <p:cNvPr id="28" name="object 28"/>
            <p:cNvSpPr/>
            <p:nvPr/>
          </p:nvSpPr>
          <p:spPr>
            <a:xfrm flipH="1">
              <a:off x="7696200" y="1143000"/>
              <a:ext cx="0" cy="762000"/>
            </a:xfrm>
            <a:custGeom>
              <a:rect l="l" t="t" r="r" b="b"/>
              <a:pathLst>
                <a:path h="762000">
                  <a:moveTo>
                    <a:pt x="0" y="0"/>
                  </a:moveTo>
                  <a:lnTo>
                    <a:pt x="0" y="762000"/>
                  </a:lnTo>
                </a:path>
              </a:pathLst>
            </a:custGeom>
            <a:ln w="9525">
              <a:solidFill>
                <a:srgbClr val="000000"/>
              </a:solidFill>
            </a:ln>
          </p:spPr>
          <p:txBody>
            <a:bodyPr wrap="square" lIns="0" tIns="0" rIns="0" bIns="0" rtlCol="0"/>
            <a:lstStyle/>
            <a:p/>
          </p:txBody>
        </p:sp>
        <p:sp>
          <p:nvSpPr>
            <p:cNvPr id="29" name="object 29"/>
            <p:cNvSpPr/>
            <p:nvPr/>
          </p:nvSpPr>
          <p:spPr>
            <a:xfrm>
              <a:off x="6248400" y="1143000"/>
              <a:ext cx="2133600" cy="762000"/>
            </a:xfrm>
            <a:custGeom>
              <a:rect l="l" t="t" r="r" b="b"/>
              <a:pathLst>
                <a:path w="2133600" h="762000">
                  <a:moveTo>
                    <a:pt x="0" y="762000"/>
                  </a:moveTo>
                  <a:lnTo>
                    <a:pt x="38248" y="761851"/>
                  </a:lnTo>
                  <a:lnTo>
                    <a:pt x="77390" y="760809"/>
                  </a:lnTo>
                  <a:lnTo>
                    <a:pt x="118318" y="757981"/>
                  </a:lnTo>
                  <a:lnTo>
                    <a:pt x="161925" y="752475"/>
                  </a:lnTo>
                  <a:lnTo>
                    <a:pt x="209103" y="743396"/>
                  </a:lnTo>
                  <a:lnTo>
                    <a:pt x="260746" y="729853"/>
                  </a:lnTo>
                  <a:lnTo>
                    <a:pt x="317748" y="710951"/>
                  </a:lnTo>
                  <a:lnTo>
                    <a:pt x="381000" y="685800"/>
                  </a:lnTo>
                  <a:lnTo>
                    <a:pt x="418501" y="669092"/>
                  </a:lnTo>
                  <a:lnTo>
                    <a:pt x="459525" y="649675"/>
                  </a:lnTo>
                  <a:lnTo>
                    <a:pt x="503529" y="627887"/>
                  </a:lnTo>
                  <a:lnTo>
                    <a:pt x="549972" y="604068"/>
                  </a:lnTo>
                  <a:lnTo>
                    <a:pt x="598311" y="578555"/>
                  </a:lnTo>
                  <a:lnTo>
                    <a:pt x="648004" y="551687"/>
                  </a:lnTo>
                  <a:lnTo>
                    <a:pt x="698511" y="523804"/>
                  </a:lnTo>
                  <a:lnTo>
                    <a:pt x="749288" y="495243"/>
                  </a:lnTo>
                  <a:lnTo>
                    <a:pt x="799795" y="466343"/>
                  </a:lnTo>
                  <a:lnTo>
                    <a:pt x="849488" y="437444"/>
                  </a:lnTo>
                  <a:lnTo>
                    <a:pt x="897827" y="408883"/>
                  </a:lnTo>
                  <a:lnTo>
                    <a:pt x="944270" y="380999"/>
                  </a:lnTo>
                  <a:lnTo>
                    <a:pt x="988274" y="354132"/>
                  </a:lnTo>
                  <a:lnTo>
                    <a:pt x="1029298" y="328619"/>
                  </a:lnTo>
                  <a:lnTo>
                    <a:pt x="1066800" y="304800"/>
                  </a:lnTo>
                  <a:lnTo>
                    <a:pt x="1113172" y="271652"/>
                  </a:lnTo>
                  <a:lnTo>
                    <a:pt x="1155652" y="235470"/>
                  </a:lnTo>
                  <a:lnTo>
                    <a:pt x="1194754" y="197627"/>
                  </a:lnTo>
                  <a:lnTo>
                    <a:pt x="1230993" y="159499"/>
                  </a:lnTo>
                  <a:lnTo>
                    <a:pt x="1264885" y="122458"/>
                  </a:lnTo>
                  <a:lnTo>
                    <a:pt x="1296945" y="87879"/>
                  </a:lnTo>
                  <a:lnTo>
                    <a:pt x="1327689" y="57135"/>
                  </a:lnTo>
                  <a:lnTo>
                    <a:pt x="1357630" y="31602"/>
                  </a:lnTo>
                  <a:lnTo>
                    <a:pt x="1417171" y="1660"/>
                  </a:lnTo>
                  <a:lnTo>
                    <a:pt x="1447800" y="0"/>
                  </a:lnTo>
                  <a:lnTo>
                    <a:pt x="1516075" y="34747"/>
                  </a:lnTo>
                  <a:lnTo>
                    <a:pt x="1549641" y="68694"/>
                  </a:lnTo>
                  <a:lnTo>
                    <a:pt x="1582521" y="110337"/>
                  </a:lnTo>
                  <a:lnTo>
                    <a:pt x="1614487" y="157162"/>
                  </a:lnTo>
                  <a:lnTo>
                    <a:pt x="1645310" y="206654"/>
                  </a:lnTo>
                  <a:lnTo>
                    <a:pt x="1674761" y="256298"/>
                  </a:lnTo>
                  <a:lnTo>
                    <a:pt x="1702612" y="303580"/>
                  </a:lnTo>
                  <a:lnTo>
                    <a:pt x="1728635" y="345986"/>
                  </a:lnTo>
                  <a:lnTo>
                    <a:pt x="1752600" y="381000"/>
                  </a:lnTo>
                  <a:lnTo>
                    <a:pt x="1785937" y="428801"/>
                  </a:lnTo>
                  <a:lnTo>
                    <a:pt x="1811866" y="471311"/>
                  </a:lnTo>
                  <a:lnTo>
                    <a:pt x="1833562" y="509587"/>
                  </a:lnTo>
                  <a:lnTo>
                    <a:pt x="1854200" y="544688"/>
                  </a:lnTo>
                  <a:lnTo>
                    <a:pt x="1876954" y="577673"/>
                  </a:lnTo>
                  <a:lnTo>
                    <a:pt x="1905000" y="609600"/>
                  </a:lnTo>
                  <a:lnTo>
                    <a:pt x="1945233" y="645566"/>
                  </a:lnTo>
                  <a:lnTo>
                    <a:pt x="1989124" y="677875"/>
                  </a:lnTo>
                  <a:lnTo>
                    <a:pt x="2035759" y="707440"/>
                  </a:lnTo>
                  <a:lnTo>
                    <a:pt x="2084222" y="735177"/>
                  </a:lnTo>
                  <a:lnTo>
                    <a:pt x="2133600" y="762000"/>
                  </a:lnTo>
                </a:path>
              </a:pathLst>
            </a:custGeom>
            <a:ln w="9525">
              <a:solidFill>
                <a:srgbClr val="000000"/>
              </a:solidFill>
            </a:ln>
          </p:spPr>
          <p:txBody>
            <a:bodyPr wrap="square" lIns="0" tIns="0" rIns="0" bIns="0" rtlCol="0"/>
            <a:lstStyle/>
            <a:p/>
          </p:txBody>
        </p:sp>
        <p:sp>
          <p:nvSpPr>
            <p:cNvPr id="30" name="object 30"/>
            <p:cNvSpPr/>
            <p:nvPr/>
          </p:nvSpPr>
          <p:spPr>
            <a:xfrm>
              <a:off x="8077200" y="1447800"/>
              <a:ext cx="533400" cy="228600"/>
            </a:xfrm>
            <a:custGeom>
              <a:rect l="l" t="t" r="r" b="b"/>
              <a:pathLst>
                <a:path w="533400" h="228600">
                  <a:moveTo>
                    <a:pt x="0" y="228600"/>
                  </a:moveTo>
                  <a:lnTo>
                    <a:pt x="533400" y="0"/>
                  </a:lnTo>
                </a:path>
              </a:pathLst>
            </a:custGeom>
            <a:ln w="9525">
              <a:solidFill>
                <a:srgbClr val="000000"/>
              </a:solidFill>
            </a:ln>
          </p:spPr>
          <p:txBody>
            <a:bodyPr wrap="square" lIns="0" tIns="0" rIns="0" bIns="0" rtlCol="0"/>
            <a:lstStyle/>
            <a:p/>
          </p:txBody>
        </p:sp>
        <p:sp>
          <p:nvSpPr>
            <p:cNvPr id="31" name="object 31"/>
            <p:cNvSpPr/>
            <p:nvPr/>
          </p:nvSpPr>
          <p:spPr>
            <a:xfrm>
              <a:off x="5715000" y="4648200"/>
              <a:ext cx="381000" cy="304800"/>
            </a:xfrm>
            <a:custGeom>
              <a:rect l="l" t="t" r="r" b="b"/>
              <a:pathLst>
                <a:path w="381000" h="304800">
                  <a:moveTo>
                    <a:pt x="0" y="304800"/>
                  </a:moveTo>
                  <a:lnTo>
                    <a:pt x="381000" y="0"/>
                  </a:lnTo>
                </a:path>
              </a:pathLst>
            </a:custGeom>
            <a:ln w="9525">
              <a:solidFill>
                <a:srgbClr val="000000"/>
              </a:solidFill>
            </a:ln>
          </p:spPr>
          <p:txBody>
            <a:bodyPr wrap="square" lIns="0" tIns="0" rIns="0" bIns="0" rtlCol="0"/>
            <a:lstStyle/>
            <a:p/>
          </p:txBody>
        </p:sp>
        <p:sp>
          <p:nvSpPr>
            <p:cNvPr id="32" name="object 32"/>
            <p:cNvSpPr/>
            <p:nvPr/>
          </p:nvSpPr>
          <p:spPr>
            <a:xfrm>
              <a:off x="6549232" y="3886200"/>
              <a:ext cx="385445" cy="309880"/>
            </a:xfrm>
            <a:custGeom>
              <a:rect l="l" t="t" r="r" b="b"/>
              <a:pathLst>
                <a:path w="385445" h="309879">
                  <a:moveTo>
                    <a:pt x="321497" y="42643"/>
                  </a:moveTo>
                  <a:lnTo>
                    <a:pt x="0" y="299841"/>
                  </a:lnTo>
                  <a:lnTo>
                    <a:pt x="7933" y="309758"/>
                  </a:lnTo>
                  <a:lnTo>
                    <a:pt x="329431" y="52560"/>
                  </a:lnTo>
                  <a:lnTo>
                    <a:pt x="321497" y="42643"/>
                  </a:lnTo>
                  <a:close/>
                </a:path>
                <a:path w="385445" h="309879">
                  <a:moveTo>
                    <a:pt x="377368" y="16462"/>
                  </a:moveTo>
                  <a:lnTo>
                    <a:pt x="354224" y="16462"/>
                  </a:lnTo>
                  <a:lnTo>
                    <a:pt x="362157" y="26379"/>
                  </a:lnTo>
                  <a:lnTo>
                    <a:pt x="329431" y="52560"/>
                  </a:lnTo>
                  <a:lnTo>
                    <a:pt x="349264" y="77353"/>
                  </a:lnTo>
                  <a:lnTo>
                    <a:pt x="377368" y="16462"/>
                  </a:lnTo>
                  <a:close/>
                </a:path>
                <a:path w="385445" h="309879">
                  <a:moveTo>
                    <a:pt x="354224" y="16462"/>
                  </a:moveTo>
                  <a:lnTo>
                    <a:pt x="321497" y="42643"/>
                  </a:lnTo>
                  <a:lnTo>
                    <a:pt x="329431" y="52560"/>
                  </a:lnTo>
                  <a:lnTo>
                    <a:pt x="362157" y="26379"/>
                  </a:lnTo>
                  <a:lnTo>
                    <a:pt x="354224" y="16462"/>
                  </a:lnTo>
                  <a:close/>
                </a:path>
                <a:path w="385445" h="309879">
                  <a:moveTo>
                    <a:pt x="384967" y="0"/>
                  </a:moveTo>
                  <a:lnTo>
                    <a:pt x="301663" y="17850"/>
                  </a:lnTo>
                  <a:lnTo>
                    <a:pt x="321497" y="42643"/>
                  </a:lnTo>
                  <a:lnTo>
                    <a:pt x="354224" y="16462"/>
                  </a:lnTo>
                  <a:lnTo>
                    <a:pt x="377368" y="16462"/>
                  </a:lnTo>
                  <a:lnTo>
                    <a:pt x="384967" y="0"/>
                  </a:lnTo>
                  <a:close/>
                </a:path>
              </a:pathLst>
            </a:custGeom>
            <a:solidFill>
              <a:srgbClr val="000000"/>
            </a:solidFill>
          </p:spPr>
          <p:txBody>
            <a:bodyPr wrap="square" lIns="0" tIns="0" rIns="0" bIns="0" rtlCol="0"/>
            <a:lstStyle/>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p:nvPr/>
        </p:nvSpPr>
        <p:spPr>
          <a:xfrm>
            <a:off x="685800" y="457200"/>
            <a:ext cx="7924800" cy="6096000"/>
          </a:xfrm>
          <a:custGeom>
            <a:rect l="l" t="t" r="r" b="b"/>
            <a:pathLst>
              <a:path w="7924800" h="6096000">
                <a:moveTo>
                  <a:pt x="0" y="0"/>
                </a:moveTo>
                <a:lnTo>
                  <a:pt x="7924800" y="0"/>
                </a:lnTo>
                <a:lnTo>
                  <a:pt x="7924800" y="6096000"/>
                </a:lnTo>
                <a:lnTo>
                  <a:pt x="0" y="6096000"/>
                </a:lnTo>
                <a:lnTo>
                  <a:pt x="0" y="0"/>
                </a:lnTo>
                <a:close/>
              </a:path>
            </a:pathLst>
          </a:custGeom>
          <a:ln w="9525">
            <a:solidFill>
              <a:srgbClr val="000000"/>
            </a:solidFill>
          </a:ln>
        </p:spPr>
        <p:txBody>
          <a:bodyPr wrap="square" lIns="0" tIns="0" rIns="0" bIns="0" rtlCol="0"/>
          <a:lstStyle/>
          <a:p/>
        </p:txBody>
      </p:sp>
      <p:sp>
        <p:nvSpPr>
          <p:cNvPr id="3" name="object 3"/>
          <p:cNvSpPr txBox="1">
            <a:spLocks noGrp="1"/>
          </p:cNvSpPr>
          <p:nvPr>
            <p:ph type="title"/>
          </p:nvPr>
        </p:nvSpPr>
        <p:spPr>
          <a:xfrm>
            <a:off x="764540" y="1429384"/>
            <a:ext cx="1244600" cy="391160"/>
          </a:xfrm>
          <a:prstGeom prst="rect">
            <a:avLst/>
          </a:prstGeom>
        </p:spPr>
        <p:txBody>
          <a:bodyPr vert="horz" wrap="square" lIns="0" tIns="12700" rIns="0" bIns="0" rtlCol="0">
            <a:spAutoFit/>
          </a:bodyPr>
          <a:lstStyle/>
          <a:p>
            <a:pPr marL="12700">
              <a:lnSpc>
                <a:spcPct val="100000"/>
              </a:lnSpc>
              <a:spcBef>
                <a:spcPts val="100"/>
              </a:spcBef>
            </a:pPr>
            <a:r>
              <a:rPr spc="-15"/>
              <a:t>过程能力</a:t>
            </a:r>
          </a:p>
        </p:txBody>
      </p:sp>
      <p:sp>
        <p:nvSpPr>
          <p:cNvPr id="4" name="object 4"/>
          <p:cNvSpPr txBox="1"/>
          <p:nvPr/>
        </p:nvSpPr>
        <p:spPr>
          <a:xfrm>
            <a:off x="764540" y="2157729"/>
            <a:ext cx="2870200" cy="3439160"/>
          </a:xfrm>
          <a:prstGeom prst="rect">
            <a:avLst/>
          </a:prstGeom>
        </p:spPr>
        <p:txBody>
          <a:bodyPr vert="horz" wrap="square" lIns="0" tIns="12700" rIns="0" bIns="0" rtlCol="0">
            <a:spAutoFit/>
          </a:bodyPr>
          <a:lstStyle/>
          <a:p>
            <a:pPr marL="12700">
              <a:lnSpc>
                <a:spcPct val="100000"/>
              </a:lnSpc>
              <a:spcBef>
                <a:spcPts val="100"/>
              </a:spcBef>
            </a:pPr>
            <a:r>
              <a:rPr sz="1600" spc="-5">
                <a:latin typeface="宋体"/>
                <a:cs typeface="宋体"/>
              </a:rPr>
              <a:t>受控且有能力符合规范</a:t>
            </a:r>
            <a:endParaRPr sz="1600">
              <a:latin typeface="宋体"/>
              <a:cs typeface="宋体"/>
            </a:endParaRPr>
          </a:p>
          <a:p>
            <a:pPr marL="12700">
              <a:lnSpc>
                <a:spcPct val="100000"/>
              </a:lnSpc>
            </a:pPr>
            <a:r>
              <a:rPr sz="1600">
                <a:latin typeface="宋体"/>
                <a:cs typeface="宋体"/>
              </a:rPr>
              <a:t>（普通原因造成的变差已减少</a:t>
            </a:r>
            <a:r>
              <a:rPr sz="1600" spc="-50">
                <a:latin typeface="宋体"/>
                <a:cs typeface="宋体"/>
              </a:rPr>
              <a:t>）</a:t>
            </a:r>
            <a:endParaRPr sz="1600">
              <a:latin typeface="宋体"/>
              <a:cs typeface="宋体"/>
            </a:endParaRPr>
          </a:p>
          <a:p>
            <a:pPr>
              <a:lnSpc>
                <a:spcPct val="100000"/>
              </a:lnSpc>
              <a:spcBef>
                <a:spcPts val="60"/>
              </a:spcBef>
            </a:pPr>
            <a:endParaRPr sz="1450">
              <a:latin typeface="宋体"/>
              <a:cs typeface="宋体"/>
            </a:endParaRPr>
          </a:p>
          <a:p>
            <a:pPr marL="12700">
              <a:lnSpc>
                <a:spcPct val="100000"/>
              </a:lnSpc>
            </a:pPr>
            <a:r>
              <a:rPr sz="1600" spc="-15">
                <a:latin typeface="宋体"/>
                <a:cs typeface="宋体"/>
              </a:rPr>
              <a:t>规范下限</a:t>
            </a:r>
            <a:endParaRPr sz="1600">
              <a:latin typeface="宋体"/>
              <a:cs typeface="宋体"/>
            </a:endParaRPr>
          </a:p>
          <a:p>
            <a:pPr>
              <a:lnSpc>
                <a:spcPct val="100000"/>
              </a:lnSpc>
            </a:pPr>
            <a:endParaRPr sz="1500">
              <a:latin typeface="宋体"/>
              <a:cs typeface="宋体"/>
            </a:endParaRPr>
          </a:p>
          <a:p>
            <a:pPr marL="12700" marR="2037080">
              <a:lnSpc>
                <a:spcPct val="200000"/>
              </a:lnSpc>
            </a:pPr>
            <a:r>
              <a:rPr sz="1600" spc="-15">
                <a:latin typeface="宋体"/>
                <a:cs typeface="宋体"/>
              </a:rPr>
              <a:t>规范上限</a:t>
            </a:r>
            <a:r>
              <a:rPr sz="1600" spc="-25">
                <a:latin typeface="宋体"/>
                <a:cs typeface="宋体"/>
              </a:rPr>
              <a:t>时间</a:t>
            </a:r>
            <a:endParaRPr sz="1600">
              <a:latin typeface="宋体"/>
              <a:cs typeface="宋体"/>
            </a:endParaRPr>
          </a:p>
          <a:p>
            <a:pPr>
              <a:lnSpc>
                <a:spcPct val="100000"/>
              </a:lnSpc>
            </a:pPr>
            <a:endParaRPr sz="1600">
              <a:latin typeface="宋体"/>
              <a:cs typeface="宋体"/>
            </a:endParaRPr>
          </a:p>
          <a:p>
            <a:pPr>
              <a:lnSpc>
                <a:spcPct val="100000"/>
              </a:lnSpc>
              <a:spcBef>
                <a:spcPts val="60"/>
              </a:spcBef>
            </a:pPr>
            <a:endParaRPr sz="1350">
              <a:latin typeface="宋体"/>
              <a:cs typeface="宋体"/>
            </a:endParaRPr>
          </a:p>
          <a:p>
            <a:pPr marL="12700">
              <a:lnSpc>
                <a:spcPct val="100000"/>
              </a:lnSpc>
            </a:pPr>
            <a:r>
              <a:rPr sz="1600" spc="-25">
                <a:latin typeface="宋体"/>
                <a:cs typeface="宋体"/>
              </a:rPr>
              <a:t>范围</a:t>
            </a:r>
            <a:endParaRPr sz="1600">
              <a:latin typeface="宋体"/>
              <a:cs typeface="宋体"/>
            </a:endParaRPr>
          </a:p>
          <a:p>
            <a:pPr marL="12700">
              <a:lnSpc>
                <a:spcPct val="100000"/>
              </a:lnSpc>
            </a:pPr>
            <a:r>
              <a:rPr sz="1600" spc="-5">
                <a:latin typeface="宋体"/>
                <a:cs typeface="宋体"/>
              </a:rPr>
              <a:t>受控但没有能力符合规范</a:t>
            </a:r>
            <a:endParaRPr sz="1600">
              <a:latin typeface="宋体"/>
              <a:cs typeface="宋体"/>
            </a:endParaRPr>
          </a:p>
          <a:p>
            <a:pPr marL="12700">
              <a:lnSpc>
                <a:spcPct val="100000"/>
              </a:lnSpc>
            </a:pPr>
            <a:r>
              <a:rPr sz="1600">
                <a:latin typeface="宋体"/>
                <a:cs typeface="宋体"/>
              </a:rPr>
              <a:t>（普通原因造成的变差太大</a:t>
            </a:r>
            <a:r>
              <a:rPr sz="1600" spc="-50">
                <a:latin typeface="宋体"/>
                <a:cs typeface="宋体"/>
              </a:rPr>
              <a:t>）</a:t>
            </a:r>
            <a:endParaRPr sz="1600">
              <a:latin typeface="宋体"/>
              <a:cs typeface="宋体"/>
            </a:endParaRPr>
          </a:p>
        </p:txBody>
      </p:sp>
      <p:grpSp>
        <p:nvGrpSpPr>
          <p:cNvPr id="5" name="object 5"/>
          <p:cNvGrpSpPr/>
          <p:nvPr/>
        </p:nvGrpSpPr>
        <p:grpSpPr>
          <a:xfrm>
            <a:off x="762000" y="1856346"/>
            <a:ext cx="7929880" cy="4473575"/>
            <a:chOff x="762000" y="1856346"/>
            <a:chExt cx="7929880" cy="4473575"/>
          </a:xfrm>
        </p:grpSpPr>
        <p:sp>
          <p:nvSpPr>
            <p:cNvPr id="6" name="object 6"/>
            <p:cNvSpPr/>
            <p:nvPr/>
          </p:nvSpPr>
          <p:spPr>
            <a:xfrm>
              <a:off x="1447800" y="2590800"/>
              <a:ext cx="7239000" cy="3733800"/>
            </a:xfrm>
            <a:custGeom>
              <a:rect l="l" t="t" r="r" b="b"/>
              <a:pathLst>
                <a:path w="7239000" h="3733800">
                  <a:moveTo>
                    <a:pt x="0" y="3733800"/>
                  </a:moveTo>
                  <a:lnTo>
                    <a:pt x="7239000" y="0"/>
                  </a:lnTo>
                </a:path>
              </a:pathLst>
            </a:custGeom>
            <a:ln w="9525">
              <a:solidFill>
                <a:srgbClr val="FF0000"/>
              </a:solidFill>
              <a:prstDash val="sysDash"/>
            </a:ln>
          </p:spPr>
          <p:txBody>
            <a:bodyPr wrap="square" lIns="0" tIns="0" rIns="0" bIns="0" rtlCol="0"/>
            <a:lstStyle/>
            <a:p/>
          </p:txBody>
        </p:sp>
        <p:sp>
          <p:nvSpPr>
            <p:cNvPr id="7" name="object 7"/>
            <p:cNvSpPr/>
            <p:nvPr/>
          </p:nvSpPr>
          <p:spPr>
            <a:xfrm>
              <a:off x="1295400" y="3048000"/>
              <a:ext cx="5181600" cy="2590800"/>
            </a:xfrm>
            <a:custGeom>
              <a:rect l="l" t="t" r="r" b="b"/>
              <a:pathLst>
                <a:path w="5181600" h="2590800">
                  <a:moveTo>
                    <a:pt x="0" y="2590800"/>
                  </a:moveTo>
                  <a:lnTo>
                    <a:pt x="5181600" y="0"/>
                  </a:lnTo>
                </a:path>
              </a:pathLst>
            </a:custGeom>
            <a:ln w="9525">
              <a:solidFill>
                <a:srgbClr val="000000"/>
              </a:solidFill>
            </a:ln>
          </p:spPr>
          <p:txBody>
            <a:bodyPr wrap="square" lIns="0" tIns="0" rIns="0" bIns="0" rtlCol="0"/>
            <a:lstStyle/>
            <a:p/>
          </p:txBody>
        </p:sp>
        <p:sp>
          <p:nvSpPr>
            <p:cNvPr id="8" name="object 8"/>
            <p:cNvSpPr/>
            <p:nvPr/>
          </p:nvSpPr>
          <p:spPr>
            <a:xfrm>
              <a:off x="990600" y="4419600"/>
              <a:ext cx="1219200" cy="609600"/>
            </a:xfrm>
            <a:custGeom>
              <a:rect l="l" t="t" r="r" b="b"/>
              <a:pathLst>
                <a:path w="1219200" h="609600">
                  <a:moveTo>
                    <a:pt x="0" y="609600"/>
                  </a:moveTo>
                  <a:lnTo>
                    <a:pt x="1219200" y="0"/>
                  </a:lnTo>
                </a:path>
              </a:pathLst>
            </a:custGeom>
            <a:ln w="9525">
              <a:solidFill>
                <a:srgbClr val="FF0000"/>
              </a:solidFill>
              <a:prstDash val="sysDash"/>
            </a:ln>
          </p:spPr>
          <p:txBody>
            <a:bodyPr wrap="square" lIns="0" tIns="0" rIns="0" bIns="0" rtlCol="0"/>
            <a:lstStyle/>
            <a:p/>
          </p:txBody>
        </p:sp>
        <p:sp>
          <p:nvSpPr>
            <p:cNvPr id="9" name="object 9"/>
            <p:cNvSpPr/>
            <p:nvPr/>
          </p:nvSpPr>
          <p:spPr>
            <a:xfrm>
              <a:off x="762000" y="4876800"/>
              <a:ext cx="4114800" cy="0"/>
            </a:xfrm>
            <a:custGeom>
              <a:rect l="l" t="t" r="r" b="b"/>
              <a:pathLst>
                <a:path w="4114800">
                  <a:moveTo>
                    <a:pt x="0" y="0"/>
                  </a:moveTo>
                  <a:lnTo>
                    <a:pt x="4114800" y="0"/>
                  </a:lnTo>
                </a:path>
              </a:pathLst>
            </a:custGeom>
            <a:ln w="9525">
              <a:solidFill>
                <a:srgbClr val="000000"/>
              </a:solidFill>
            </a:ln>
          </p:spPr>
          <p:txBody>
            <a:bodyPr wrap="square" lIns="0" tIns="0" rIns="0" bIns="0" rtlCol="0"/>
            <a:lstStyle/>
            <a:p/>
          </p:txBody>
        </p:sp>
        <p:sp>
          <p:nvSpPr>
            <p:cNvPr id="10" name="object 10"/>
            <p:cNvSpPr/>
            <p:nvPr/>
          </p:nvSpPr>
          <p:spPr>
            <a:xfrm flipH="1">
              <a:off x="2819400" y="3810000"/>
              <a:ext cx="0" cy="1066800"/>
            </a:xfrm>
            <a:custGeom>
              <a:rect l="l" t="t" r="r" b="b"/>
              <a:pathLst>
                <a:path h="1066800">
                  <a:moveTo>
                    <a:pt x="0" y="0"/>
                  </a:moveTo>
                  <a:lnTo>
                    <a:pt x="0" y="1066800"/>
                  </a:lnTo>
                </a:path>
              </a:pathLst>
            </a:custGeom>
            <a:ln w="9525">
              <a:solidFill>
                <a:srgbClr val="000000"/>
              </a:solidFill>
            </a:ln>
          </p:spPr>
          <p:txBody>
            <a:bodyPr wrap="square" lIns="0" tIns="0" rIns="0" bIns="0" rtlCol="0"/>
            <a:lstStyle/>
            <a:p/>
          </p:txBody>
        </p:sp>
        <p:sp>
          <p:nvSpPr>
            <p:cNvPr id="11" name="object 11"/>
            <p:cNvSpPr/>
            <p:nvPr/>
          </p:nvSpPr>
          <p:spPr>
            <a:xfrm>
              <a:off x="838200" y="3810000"/>
              <a:ext cx="3886200" cy="1066800"/>
            </a:xfrm>
            <a:custGeom>
              <a:rect l="l" t="t" r="r" b="b"/>
              <a:pathLst>
                <a:path w="3886200" h="1066800">
                  <a:moveTo>
                    <a:pt x="0" y="1066800"/>
                  </a:moveTo>
                  <a:lnTo>
                    <a:pt x="52656" y="1060068"/>
                  </a:lnTo>
                  <a:lnTo>
                    <a:pt x="105242" y="1053290"/>
                  </a:lnTo>
                  <a:lnTo>
                    <a:pt x="157688" y="1046420"/>
                  </a:lnTo>
                  <a:lnTo>
                    <a:pt x="209926" y="1039409"/>
                  </a:lnTo>
                  <a:lnTo>
                    <a:pt x="261884" y="1032212"/>
                  </a:lnTo>
                  <a:lnTo>
                    <a:pt x="313493" y="1024783"/>
                  </a:lnTo>
                  <a:lnTo>
                    <a:pt x="364683" y="1017075"/>
                  </a:lnTo>
                  <a:lnTo>
                    <a:pt x="415385" y="1009041"/>
                  </a:lnTo>
                  <a:lnTo>
                    <a:pt x="465528" y="1000634"/>
                  </a:lnTo>
                  <a:lnTo>
                    <a:pt x="515044" y="991809"/>
                  </a:lnTo>
                  <a:lnTo>
                    <a:pt x="563861" y="982519"/>
                  </a:lnTo>
                  <a:lnTo>
                    <a:pt x="611910" y="972717"/>
                  </a:lnTo>
                  <a:lnTo>
                    <a:pt x="659123" y="962356"/>
                  </a:lnTo>
                  <a:lnTo>
                    <a:pt x="705427" y="951391"/>
                  </a:lnTo>
                  <a:lnTo>
                    <a:pt x="750755" y="939774"/>
                  </a:lnTo>
                  <a:lnTo>
                    <a:pt x="795036" y="927459"/>
                  </a:lnTo>
                  <a:lnTo>
                    <a:pt x="838200" y="914400"/>
                  </a:lnTo>
                  <a:lnTo>
                    <a:pt x="888962" y="898043"/>
                  </a:lnTo>
                  <a:lnTo>
                    <a:pt x="937948" y="881520"/>
                  </a:lnTo>
                  <a:lnTo>
                    <a:pt x="985323" y="864664"/>
                  </a:lnTo>
                  <a:lnTo>
                    <a:pt x="1031254" y="847308"/>
                  </a:lnTo>
                  <a:lnTo>
                    <a:pt x="1075908" y="829285"/>
                  </a:lnTo>
                  <a:lnTo>
                    <a:pt x="1119451" y="810430"/>
                  </a:lnTo>
                  <a:lnTo>
                    <a:pt x="1162050" y="790575"/>
                  </a:lnTo>
                  <a:lnTo>
                    <a:pt x="1203871" y="769553"/>
                  </a:lnTo>
                  <a:lnTo>
                    <a:pt x="1245081" y="747198"/>
                  </a:lnTo>
                  <a:lnTo>
                    <a:pt x="1285847" y="723344"/>
                  </a:lnTo>
                  <a:lnTo>
                    <a:pt x="1326335" y="697824"/>
                  </a:lnTo>
                  <a:lnTo>
                    <a:pt x="1366712" y="670471"/>
                  </a:lnTo>
                  <a:lnTo>
                    <a:pt x="1407145" y="641118"/>
                  </a:lnTo>
                  <a:lnTo>
                    <a:pt x="1447800" y="609600"/>
                  </a:lnTo>
                  <a:lnTo>
                    <a:pt x="1479321" y="581397"/>
                  </a:lnTo>
                  <a:lnTo>
                    <a:pt x="1510411" y="548138"/>
                  </a:lnTo>
                  <a:lnTo>
                    <a:pt x="1541109" y="510645"/>
                  </a:lnTo>
                  <a:lnTo>
                    <a:pt x="1571455" y="469743"/>
                  </a:lnTo>
                  <a:lnTo>
                    <a:pt x="1601486" y="426253"/>
                  </a:lnTo>
                  <a:lnTo>
                    <a:pt x="1631244" y="381000"/>
                  </a:lnTo>
                  <a:lnTo>
                    <a:pt x="1660766" y="334805"/>
                  </a:lnTo>
                  <a:lnTo>
                    <a:pt x="1690093" y="288493"/>
                  </a:lnTo>
                  <a:lnTo>
                    <a:pt x="1719262" y="242887"/>
                  </a:lnTo>
                  <a:lnTo>
                    <a:pt x="1748314" y="198809"/>
                  </a:lnTo>
                  <a:lnTo>
                    <a:pt x="1777287" y="157084"/>
                  </a:lnTo>
                  <a:lnTo>
                    <a:pt x="1806222" y="118533"/>
                  </a:lnTo>
                  <a:lnTo>
                    <a:pt x="1835156" y="83980"/>
                  </a:lnTo>
                  <a:lnTo>
                    <a:pt x="1864130" y="54249"/>
                  </a:lnTo>
                  <a:lnTo>
                    <a:pt x="1922351" y="12543"/>
                  </a:lnTo>
                  <a:lnTo>
                    <a:pt x="1981200" y="0"/>
                  </a:lnTo>
                  <a:lnTo>
                    <a:pt x="2035836" y="19497"/>
                  </a:lnTo>
                  <a:lnTo>
                    <a:pt x="2088162" y="66057"/>
                  </a:lnTo>
                  <a:lnTo>
                    <a:pt x="2113791" y="97652"/>
                  </a:lnTo>
                  <a:lnTo>
                    <a:pt x="2139243" y="133813"/>
                  </a:lnTo>
                  <a:lnTo>
                    <a:pt x="2164651" y="173807"/>
                  </a:lnTo>
                  <a:lnTo>
                    <a:pt x="2190147" y="216901"/>
                  </a:lnTo>
                  <a:lnTo>
                    <a:pt x="2215865" y="262361"/>
                  </a:lnTo>
                  <a:lnTo>
                    <a:pt x="2241939" y="309454"/>
                  </a:lnTo>
                  <a:lnTo>
                    <a:pt x="2268502" y="357447"/>
                  </a:lnTo>
                  <a:lnTo>
                    <a:pt x="2295687" y="405607"/>
                  </a:lnTo>
                  <a:lnTo>
                    <a:pt x="2323627" y="453200"/>
                  </a:lnTo>
                  <a:lnTo>
                    <a:pt x="2352456" y="499493"/>
                  </a:lnTo>
                  <a:lnTo>
                    <a:pt x="2382308" y="543754"/>
                  </a:lnTo>
                  <a:lnTo>
                    <a:pt x="2413314" y="585247"/>
                  </a:lnTo>
                  <a:lnTo>
                    <a:pt x="2445610" y="623242"/>
                  </a:lnTo>
                  <a:lnTo>
                    <a:pt x="2479327" y="657004"/>
                  </a:lnTo>
                  <a:lnTo>
                    <a:pt x="2514600" y="685800"/>
                  </a:lnTo>
                  <a:lnTo>
                    <a:pt x="2554058" y="712506"/>
                  </a:lnTo>
                  <a:lnTo>
                    <a:pt x="2596026" y="737645"/>
                  </a:lnTo>
                  <a:lnTo>
                    <a:pt x="2640188" y="761294"/>
                  </a:lnTo>
                  <a:lnTo>
                    <a:pt x="2686232" y="783532"/>
                  </a:lnTo>
                  <a:lnTo>
                    <a:pt x="2733844" y="804437"/>
                  </a:lnTo>
                  <a:lnTo>
                    <a:pt x="2782711" y="824088"/>
                  </a:lnTo>
                  <a:lnTo>
                    <a:pt x="2832518" y="842563"/>
                  </a:lnTo>
                  <a:lnTo>
                    <a:pt x="2882952" y="859941"/>
                  </a:lnTo>
                  <a:lnTo>
                    <a:pt x="2933700" y="876300"/>
                  </a:lnTo>
                  <a:lnTo>
                    <a:pt x="2984447" y="891717"/>
                  </a:lnTo>
                  <a:lnTo>
                    <a:pt x="3034881" y="906273"/>
                  </a:lnTo>
                  <a:lnTo>
                    <a:pt x="3084688" y="920044"/>
                  </a:lnTo>
                  <a:lnTo>
                    <a:pt x="3133555" y="933110"/>
                  </a:lnTo>
                  <a:lnTo>
                    <a:pt x="3181167" y="945548"/>
                  </a:lnTo>
                  <a:lnTo>
                    <a:pt x="3227211" y="957438"/>
                  </a:lnTo>
                  <a:lnTo>
                    <a:pt x="3271373" y="968858"/>
                  </a:lnTo>
                  <a:lnTo>
                    <a:pt x="3313341" y="979886"/>
                  </a:lnTo>
                  <a:lnTo>
                    <a:pt x="3352800" y="990600"/>
                  </a:lnTo>
                  <a:lnTo>
                    <a:pt x="3414458" y="1006401"/>
                  </a:lnTo>
                  <a:lnTo>
                    <a:pt x="3474513" y="1019396"/>
                  </a:lnTo>
                  <a:lnTo>
                    <a:pt x="3532622" y="1029930"/>
                  </a:lnTo>
                  <a:lnTo>
                    <a:pt x="3588441" y="1038346"/>
                  </a:lnTo>
                  <a:lnTo>
                    <a:pt x="3641627" y="1044987"/>
                  </a:lnTo>
                  <a:lnTo>
                    <a:pt x="3691835" y="1050197"/>
                  </a:lnTo>
                  <a:lnTo>
                    <a:pt x="3738723" y="1054319"/>
                  </a:lnTo>
                  <a:lnTo>
                    <a:pt x="3781947" y="1057697"/>
                  </a:lnTo>
                  <a:lnTo>
                    <a:pt x="3821163" y="1060674"/>
                  </a:lnTo>
                  <a:lnTo>
                    <a:pt x="3856029" y="1063593"/>
                  </a:lnTo>
                  <a:lnTo>
                    <a:pt x="3886200" y="1066800"/>
                  </a:lnTo>
                </a:path>
              </a:pathLst>
            </a:custGeom>
            <a:ln w="9525">
              <a:solidFill>
                <a:srgbClr val="000000"/>
              </a:solidFill>
            </a:ln>
          </p:spPr>
          <p:txBody>
            <a:bodyPr wrap="square" lIns="0" tIns="0" rIns="0" bIns="0" rtlCol="0"/>
            <a:lstStyle/>
            <a:p/>
          </p:txBody>
        </p:sp>
        <p:sp>
          <p:nvSpPr>
            <p:cNvPr id="12" name="object 12"/>
            <p:cNvSpPr/>
            <p:nvPr/>
          </p:nvSpPr>
          <p:spPr>
            <a:xfrm flipH="1">
              <a:off x="1295400" y="4800600"/>
              <a:ext cx="0" cy="76200"/>
            </a:xfrm>
            <a:custGeom>
              <a:rect l="l" t="t" r="r" b="b"/>
              <a:pathLst>
                <a:path h="76200">
                  <a:moveTo>
                    <a:pt x="0" y="0"/>
                  </a:moveTo>
                  <a:lnTo>
                    <a:pt x="0" y="76200"/>
                  </a:lnTo>
                </a:path>
              </a:pathLst>
            </a:custGeom>
            <a:ln w="9525">
              <a:solidFill>
                <a:srgbClr val="000000"/>
              </a:solidFill>
            </a:ln>
          </p:spPr>
          <p:txBody>
            <a:bodyPr wrap="square" lIns="0" tIns="0" rIns="0" bIns="0" rtlCol="0"/>
            <a:lstStyle/>
            <a:p/>
          </p:txBody>
        </p:sp>
        <p:sp>
          <p:nvSpPr>
            <p:cNvPr id="13" name="object 13"/>
            <p:cNvSpPr/>
            <p:nvPr/>
          </p:nvSpPr>
          <p:spPr>
            <a:xfrm>
              <a:off x="4114800" y="4876800"/>
              <a:ext cx="76200" cy="0"/>
            </a:xfrm>
            <a:custGeom>
              <a:rect l="l" t="t" r="r" b="b"/>
              <a:pathLst>
                <a:path w="76200">
                  <a:moveTo>
                    <a:pt x="0" y="0"/>
                  </a:moveTo>
                  <a:lnTo>
                    <a:pt x="76200" y="0"/>
                  </a:lnTo>
                </a:path>
              </a:pathLst>
            </a:custGeom>
            <a:ln w="9525">
              <a:solidFill>
                <a:srgbClr val="000000"/>
              </a:solidFill>
            </a:ln>
          </p:spPr>
          <p:txBody>
            <a:bodyPr wrap="square" lIns="0" tIns="0" rIns="0" bIns="0" rtlCol="0"/>
            <a:lstStyle/>
            <a:p/>
          </p:txBody>
        </p:sp>
        <p:sp>
          <p:nvSpPr>
            <p:cNvPr id="14" name="object 14"/>
            <p:cNvSpPr/>
            <p:nvPr/>
          </p:nvSpPr>
          <p:spPr>
            <a:xfrm flipH="1">
              <a:off x="4267200" y="4800600"/>
              <a:ext cx="0" cy="76200"/>
            </a:xfrm>
            <a:custGeom>
              <a:rect l="l" t="t" r="r" b="b"/>
              <a:pathLst>
                <a:path h="76200">
                  <a:moveTo>
                    <a:pt x="0" y="0"/>
                  </a:moveTo>
                  <a:lnTo>
                    <a:pt x="0" y="76200"/>
                  </a:lnTo>
                </a:path>
              </a:pathLst>
            </a:custGeom>
            <a:ln w="9525">
              <a:solidFill>
                <a:srgbClr val="000000"/>
              </a:solidFill>
            </a:ln>
          </p:spPr>
          <p:txBody>
            <a:bodyPr wrap="square" lIns="0" tIns="0" rIns="0" bIns="0" rtlCol="0"/>
            <a:lstStyle/>
            <a:p/>
          </p:txBody>
        </p:sp>
        <p:sp>
          <p:nvSpPr>
            <p:cNvPr id="15" name="object 15"/>
            <p:cNvSpPr/>
            <p:nvPr/>
          </p:nvSpPr>
          <p:spPr>
            <a:xfrm>
              <a:off x="1524000" y="4495800"/>
              <a:ext cx="4038600" cy="0"/>
            </a:xfrm>
            <a:custGeom>
              <a:rect l="l" t="t" r="r" b="b"/>
              <a:pathLst>
                <a:path w="4038600">
                  <a:moveTo>
                    <a:pt x="0" y="0"/>
                  </a:moveTo>
                  <a:lnTo>
                    <a:pt x="685800" y="0"/>
                  </a:lnTo>
                </a:path>
                <a:path w="4038600">
                  <a:moveTo>
                    <a:pt x="1828800" y="0"/>
                  </a:moveTo>
                  <a:lnTo>
                    <a:pt x="4038600" y="0"/>
                  </a:lnTo>
                </a:path>
              </a:pathLst>
            </a:custGeom>
            <a:ln w="9525">
              <a:solidFill>
                <a:srgbClr val="000000"/>
              </a:solidFill>
            </a:ln>
          </p:spPr>
          <p:txBody>
            <a:bodyPr wrap="square" lIns="0" tIns="0" rIns="0" bIns="0" rtlCol="0"/>
            <a:lstStyle/>
            <a:p/>
          </p:txBody>
        </p:sp>
        <p:sp>
          <p:nvSpPr>
            <p:cNvPr id="16" name="object 16"/>
            <p:cNvSpPr/>
            <p:nvPr/>
          </p:nvSpPr>
          <p:spPr>
            <a:xfrm flipH="1">
              <a:off x="3581400" y="3200400"/>
              <a:ext cx="0" cy="1295400"/>
            </a:xfrm>
            <a:custGeom>
              <a:rect l="l" t="t" r="r" b="b"/>
              <a:pathLst>
                <a:path h="1295400">
                  <a:moveTo>
                    <a:pt x="0" y="0"/>
                  </a:moveTo>
                  <a:lnTo>
                    <a:pt x="0" y="1295400"/>
                  </a:lnTo>
                </a:path>
              </a:pathLst>
            </a:custGeom>
            <a:ln w="9525">
              <a:solidFill>
                <a:srgbClr val="000000"/>
              </a:solidFill>
            </a:ln>
          </p:spPr>
          <p:txBody>
            <a:bodyPr wrap="square" lIns="0" tIns="0" rIns="0" bIns="0" rtlCol="0"/>
            <a:lstStyle/>
            <a:p/>
          </p:txBody>
        </p:sp>
        <p:sp>
          <p:nvSpPr>
            <p:cNvPr id="17" name="object 17"/>
            <p:cNvSpPr/>
            <p:nvPr/>
          </p:nvSpPr>
          <p:spPr>
            <a:xfrm>
              <a:off x="1600200" y="3189958"/>
              <a:ext cx="3962400" cy="1306195"/>
            </a:xfrm>
            <a:custGeom>
              <a:rect l="l" t="t" r="r" b="b"/>
              <a:pathLst>
                <a:path w="3962400" h="1306195">
                  <a:moveTo>
                    <a:pt x="0" y="1305841"/>
                  </a:moveTo>
                  <a:lnTo>
                    <a:pt x="61589" y="1289044"/>
                  </a:lnTo>
                  <a:lnTo>
                    <a:pt x="122923" y="1272316"/>
                  </a:lnTo>
                  <a:lnTo>
                    <a:pt x="183745" y="1255729"/>
                  </a:lnTo>
                  <a:lnTo>
                    <a:pt x="243799" y="1239350"/>
                  </a:lnTo>
                  <a:lnTo>
                    <a:pt x="302830" y="1223251"/>
                  </a:lnTo>
                  <a:lnTo>
                    <a:pt x="360581" y="1207501"/>
                  </a:lnTo>
                  <a:lnTo>
                    <a:pt x="416796" y="1192169"/>
                  </a:lnTo>
                  <a:lnTo>
                    <a:pt x="471220" y="1177326"/>
                  </a:lnTo>
                  <a:lnTo>
                    <a:pt x="523597" y="1163042"/>
                  </a:lnTo>
                  <a:lnTo>
                    <a:pt x="573671" y="1149385"/>
                  </a:lnTo>
                  <a:lnTo>
                    <a:pt x="621185" y="1136427"/>
                  </a:lnTo>
                  <a:lnTo>
                    <a:pt x="665885" y="1124236"/>
                  </a:lnTo>
                  <a:lnTo>
                    <a:pt x="707513" y="1112883"/>
                  </a:lnTo>
                  <a:lnTo>
                    <a:pt x="745815" y="1102437"/>
                  </a:lnTo>
                  <a:lnTo>
                    <a:pt x="780534" y="1092968"/>
                  </a:lnTo>
                  <a:lnTo>
                    <a:pt x="811414" y="1084546"/>
                  </a:lnTo>
                  <a:lnTo>
                    <a:pt x="838200" y="1077241"/>
                  </a:lnTo>
                </a:path>
                <a:path w="3962400" h="1306195">
                  <a:moveTo>
                    <a:pt x="1371600" y="696241"/>
                  </a:moveTo>
                  <a:lnTo>
                    <a:pt x="1413662" y="702946"/>
                  </a:lnTo>
                  <a:lnTo>
                    <a:pt x="1456639" y="704166"/>
                  </a:lnTo>
                  <a:lnTo>
                    <a:pt x="1501444" y="694412"/>
                  </a:lnTo>
                  <a:lnTo>
                    <a:pt x="1548993" y="668199"/>
                  </a:lnTo>
                  <a:lnTo>
                    <a:pt x="1600200" y="620041"/>
                  </a:lnTo>
                  <a:lnTo>
                    <a:pt x="1647472" y="551426"/>
                  </a:lnTo>
                  <a:lnTo>
                    <a:pt x="1672828" y="506336"/>
                  </a:lnTo>
                  <a:lnTo>
                    <a:pt x="1698977" y="456352"/>
                  </a:lnTo>
                  <a:lnTo>
                    <a:pt x="1725656" y="403193"/>
                  </a:lnTo>
                  <a:lnTo>
                    <a:pt x="1752600" y="348578"/>
                  </a:lnTo>
                  <a:lnTo>
                    <a:pt x="1779543" y="294229"/>
                  </a:lnTo>
                  <a:lnTo>
                    <a:pt x="1806222" y="241863"/>
                  </a:lnTo>
                  <a:lnTo>
                    <a:pt x="1832371" y="193202"/>
                  </a:lnTo>
                  <a:lnTo>
                    <a:pt x="1857727" y="149965"/>
                  </a:lnTo>
                  <a:lnTo>
                    <a:pt x="1882025" y="113871"/>
                  </a:lnTo>
                  <a:lnTo>
                    <a:pt x="1905000" y="86641"/>
                  </a:lnTo>
                  <a:lnTo>
                    <a:pt x="1939656" y="51318"/>
                  </a:lnTo>
                  <a:lnTo>
                    <a:pt x="1969203" y="23326"/>
                  </a:lnTo>
                  <a:lnTo>
                    <a:pt x="1996306" y="5331"/>
                  </a:lnTo>
                  <a:lnTo>
                    <a:pt x="2023632" y="0"/>
                  </a:lnTo>
                  <a:lnTo>
                    <a:pt x="2053845" y="9997"/>
                  </a:lnTo>
                  <a:lnTo>
                    <a:pt x="2089612" y="37988"/>
                  </a:lnTo>
                  <a:lnTo>
                    <a:pt x="2133600" y="86641"/>
                  </a:lnTo>
                  <a:lnTo>
                    <a:pt x="2172094" y="142577"/>
                  </a:lnTo>
                  <a:lnTo>
                    <a:pt x="2192991" y="178461"/>
                  </a:lnTo>
                  <a:lnTo>
                    <a:pt x="2214854" y="218777"/>
                  </a:lnTo>
                  <a:lnTo>
                    <a:pt x="2237584" y="262893"/>
                  </a:lnTo>
                  <a:lnTo>
                    <a:pt x="2261081" y="310175"/>
                  </a:lnTo>
                  <a:lnTo>
                    <a:pt x="2285244" y="359990"/>
                  </a:lnTo>
                  <a:lnTo>
                    <a:pt x="2309974" y="411705"/>
                  </a:lnTo>
                  <a:lnTo>
                    <a:pt x="2335170" y="464686"/>
                  </a:lnTo>
                  <a:lnTo>
                    <a:pt x="2360733" y="518300"/>
                  </a:lnTo>
                  <a:lnTo>
                    <a:pt x="2386563" y="571915"/>
                  </a:lnTo>
                  <a:lnTo>
                    <a:pt x="2412559" y="624896"/>
                  </a:lnTo>
                  <a:lnTo>
                    <a:pt x="2438622" y="676610"/>
                  </a:lnTo>
                  <a:lnTo>
                    <a:pt x="2464651" y="726425"/>
                  </a:lnTo>
                  <a:lnTo>
                    <a:pt x="2490547" y="773707"/>
                  </a:lnTo>
                  <a:lnTo>
                    <a:pt x="2516210" y="817823"/>
                  </a:lnTo>
                  <a:lnTo>
                    <a:pt x="2541540" y="858140"/>
                  </a:lnTo>
                  <a:lnTo>
                    <a:pt x="2566436" y="894023"/>
                  </a:lnTo>
                  <a:lnTo>
                    <a:pt x="2590800" y="924841"/>
                  </a:lnTo>
                  <a:lnTo>
                    <a:pt x="2630646" y="968809"/>
                  </a:lnTo>
                  <a:lnTo>
                    <a:pt x="2667744" y="1004533"/>
                  </a:lnTo>
                  <a:lnTo>
                    <a:pt x="2703124" y="1033216"/>
                  </a:lnTo>
                  <a:lnTo>
                    <a:pt x="2737818" y="1056058"/>
                  </a:lnTo>
                  <a:lnTo>
                    <a:pt x="2772855" y="1074264"/>
                  </a:lnTo>
                  <a:lnTo>
                    <a:pt x="2809266" y="1089034"/>
                  </a:lnTo>
                  <a:lnTo>
                    <a:pt x="2848082" y="1101572"/>
                  </a:lnTo>
                  <a:lnTo>
                    <a:pt x="2890332" y="1113080"/>
                  </a:lnTo>
                  <a:lnTo>
                    <a:pt x="2937049" y="1124759"/>
                  </a:lnTo>
                  <a:lnTo>
                    <a:pt x="2989261" y="1137812"/>
                  </a:lnTo>
                  <a:lnTo>
                    <a:pt x="3048000" y="1153441"/>
                  </a:lnTo>
                  <a:lnTo>
                    <a:pt x="3087138" y="1163851"/>
                  </a:lnTo>
                  <a:lnTo>
                    <a:pt x="3128276" y="1173928"/>
                  </a:lnTo>
                  <a:lnTo>
                    <a:pt x="3171295" y="1183692"/>
                  </a:lnTo>
                  <a:lnTo>
                    <a:pt x="3216079" y="1193161"/>
                  </a:lnTo>
                  <a:lnTo>
                    <a:pt x="3262508" y="1202356"/>
                  </a:lnTo>
                  <a:lnTo>
                    <a:pt x="3310466" y="1211296"/>
                  </a:lnTo>
                  <a:lnTo>
                    <a:pt x="3359835" y="1220002"/>
                  </a:lnTo>
                  <a:lnTo>
                    <a:pt x="3410498" y="1228491"/>
                  </a:lnTo>
                  <a:lnTo>
                    <a:pt x="3462337" y="1236785"/>
                  </a:lnTo>
                  <a:lnTo>
                    <a:pt x="3515234" y="1244902"/>
                  </a:lnTo>
                  <a:lnTo>
                    <a:pt x="3569072" y="1252862"/>
                  </a:lnTo>
                  <a:lnTo>
                    <a:pt x="3623733" y="1260685"/>
                  </a:lnTo>
                  <a:lnTo>
                    <a:pt x="3679099" y="1268391"/>
                  </a:lnTo>
                  <a:lnTo>
                    <a:pt x="3735054" y="1275999"/>
                  </a:lnTo>
                  <a:lnTo>
                    <a:pt x="3791479" y="1283528"/>
                  </a:lnTo>
                  <a:lnTo>
                    <a:pt x="3848256" y="1290998"/>
                  </a:lnTo>
                  <a:lnTo>
                    <a:pt x="3905269" y="1298429"/>
                  </a:lnTo>
                  <a:lnTo>
                    <a:pt x="3962400" y="1305841"/>
                  </a:lnTo>
                </a:path>
              </a:pathLst>
            </a:custGeom>
            <a:ln w="9525">
              <a:solidFill>
                <a:srgbClr val="000000"/>
              </a:solidFill>
            </a:ln>
          </p:spPr>
          <p:txBody>
            <a:bodyPr wrap="square" lIns="0" tIns="0" rIns="0" bIns="0" rtlCol="0"/>
            <a:lstStyle/>
            <a:p/>
          </p:txBody>
        </p:sp>
        <p:sp>
          <p:nvSpPr>
            <p:cNvPr id="18" name="object 18"/>
            <p:cNvSpPr/>
            <p:nvPr/>
          </p:nvSpPr>
          <p:spPr>
            <a:xfrm flipH="1">
              <a:off x="4953000" y="4419600"/>
              <a:ext cx="0" cy="76200"/>
            </a:xfrm>
            <a:custGeom>
              <a:rect l="l" t="t" r="r" b="b"/>
              <a:pathLst>
                <a:path h="76200">
                  <a:moveTo>
                    <a:pt x="0" y="0"/>
                  </a:moveTo>
                  <a:lnTo>
                    <a:pt x="0" y="76200"/>
                  </a:lnTo>
                </a:path>
              </a:pathLst>
            </a:custGeom>
            <a:ln w="9525">
              <a:solidFill>
                <a:srgbClr val="000000"/>
              </a:solidFill>
            </a:ln>
          </p:spPr>
          <p:txBody>
            <a:bodyPr wrap="square" lIns="0" tIns="0" rIns="0" bIns="0" rtlCol="0"/>
            <a:lstStyle/>
            <a:p/>
          </p:txBody>
        </p:sp>
        <p:sp>
          <p:nvSpPr>
            <p:cNvPr id="19" name="object 19"/>
            <p:cNvSpPr/>
            <p:nvPr/>
          </p:nvSpPr>
          <p:spPr>
            <a:xfrm flipH="1">
              <a:off x="2057400" y="4343400"/>
              <a:ext cx="0" cy="152400"/>
            </a:xfrm>
            <a:custGeom>
              <a:rect l="l" t="t" r="r" b="b"/>
              <a:pathLst>
                <a:path h="152400">
                  <a:moveTo>
                    <a:pt x="0" y="0"/>
                  </a:moveTo>
                  <a:lnTo>
                    <a:pt x="0" y="152400"/>
                  </a:lnTo>
                </a:path>
              </a:pathLst>
            </a:custGeom>
            <a:ln w="9525">
              <a:solidFill>
                <a:srgbClr val="000000"/>
              </a:solidFill>
            </a:ln>
          </p:spPr>
          <p:txBody>
            <a:bodyPr wrap="square" lIns="0" tIns="0" rIns="0" bIns="0" rtlCol="0"/>
            <a:lstStyle/>
            <a:p/>
          </p:txBody>
        </p:sp>
        <p:sp>
          <p:nvSpPr>
            <p:cNvPr id="20" name="object 20"/>
            <p:cNvSpPr/>
            <p:nvPr/>
          </p:nvSpPr>
          <p:spPr>
            <a:xfrm>
              <a:off x="4038600" y="3962400"/>
              <a:ext cx="2362200" cy="0"/>
            </a:xfrm>
            <a:custGeom>
              <a:rect l="l" t="t" r="r" b="b"/>
              <a:pathLst>
                <a:path w="2362200">
                  <a:moveTo>
                    <a:pt x="0" y="0"/>
                  </a:moveTo>
                  <a:lnTo>
                    <a:pt x="2362200" y="0"/>
                  </a:lnTo>
                </a:path>
              </a:pathLst>
            </a:custGeom>
            <a:ln w="9525">
              <a:solidFill>
                <a:srgbClr val="000000"/>
              </a:solidFill>
            </a:ln>
          </p:spPr>
          <p:txBody>
            <a:bodyPr wrap="square" lIns="0" tIns="0" rIns="0" bIns="0" rtlCol="0"/>
            <a:lstStyle/>
            <a:p/>
          </p:txBody>
        </p:sp>
        <p:sp>
          <p:nvSpPr>
            <p:cNvPr id="21" name="object 21"/>
            <p:cNvSpPr/>
            <p:nvPr/>
          </p:nvSpPr>
          <p:spPr>
            <a:xfrm>
              <a:off x="2209800" y="3962400"/>
              <a:ext cx="381000" cy="0"/>
            </a:xfrm>
            <a:custGeom>
              <a:rect l="l" t="t" r="r" b="b"/>
              <a:pathLst>
                <a:path w="381000">
                  <a:moveTo>
                    <a:pt x="381000" y="0"/>
                  </a:moveTo>
                  <a:lnTo>
                    <a:pt x="0" y="0"/>
                  </a:lnTo>
                </a:path>
              </a:pathLst>
            </a:custGeom>
            <a:ln w="9525">
              <a:solidFill>
                <a:srgbClr val="000000"/>
              </a:solidFill>
            </a:ln>
          </p:spPr>
          <p:txBody>
            <a:bodyPr wrap="square" lIns="0" tIns="0" rIns="0" bIns="0" rtlCol="0"/>
            <a:lstStyle/>
            <a:p/>
          </p:txBody>
        </p:sp>
        <p:sp>
          <p:nvSpPr>
            <p:cNvPr id="22" name="object 22"/>
            <p:cNvSpPr/>
            <p:nvPr/>
          </p:nvSpPr>
          <p:spPr>
            <a:xfrm flipH="1">
              <a:off x="4572000" y="2895600"/>
              <a:ext cx="0" cy="1066800"/>
            </a:xfrm>
            <a:custGeom>
              <a:rect l="l" t="t" r="r" b="b"/>
              <a:pathLst>
                <a:path h="1066800">
                  <a:moveTo>
                    <a:pt x="0" y="0"/>
                  </a:moveTo>
                  <a:lnTo>
                    <a:pt x="0" y="1066800"/>
                  </a:lnTo>
                </a:path>
              </a:pathLst>
            </a:custGeom>
            <a:ln w="9525">
              <a:solidFill>
                <a:srgbClr val="000000"/>
              </a:solidFill>
            </a:ln>
          </p:spPr>
          <p:txBody>
            <a:bodyPr wrap="square" lIns="0" tIns="0" rIns="0" bIns="0" rtlCol="0"/>
            <a:lstStyle/>
            <a:p/>
          </p:txBody>
        </p:sp>
        <p:sp>
          <p:nvSpPr>
            <p:cNvPr id="23" name="object 23"/>
            <p:cNvSpPr/>
            <p:nvPr/>
          </p:nvSpPr>
          <p:spPr>
            <a:xfrm>
              <a:off x="2286000" y="2833687"/>
              <a:ext cx="4191000" cy="1129030"/>
            </a:xfrm>
            <a:custGeom>
              <a:rect l="l" t="t" r="r" b="b"/>
              <a:pathLst>
                <a:path w="4191000" h="1129029">
                  <a:moveTo>
                    <a:pt x="1524000" y="595312"/>
                  </a:moveTo>
                  <a:lnTo>
                    <a:pt x="1564876" y="581538"/>
                  </a:lnTo>
                  <a:lnTo>
                    <a:pt x="1606087" y="566765"/>
                  </a:lnTo>
                  <a:lnTo>
                    <a:pt x="1647963" y="549992"/>
                  </a:lnTo>
                  <a:lnTo>
                    <a:pt x="1690840" y="530220"/>
                  </a:lnTo>
                  <a:lnTo>
                    <a:pt x="1735049" y="506449"/>
                  </a:lnTo>
                  <a:lnTo>
                    <a:pt x="1780925" y="477680"/>
                  </a:lnTo>
                  <a:lnTo>
                    <a:pt x="1828800" y="442912"/>
                  </a:lnTo>
                  <a:lnTo>
                    <a:pt x="1861146" y="415432"/>
                  </a:lnTo>
                  <a:lnTo>
                    <a:pt x="1895496" y="382399"/>
                  </a:lnTo>
                  <a:lnTo>
                    <a:pt x="1931335" y="345186"/>
                  </a:lnTo>
                  <a:lnTo>
                    <a:pt x="1968146" y="305168"/>
                  </a:lnTo>
                  <a:lnTo>
                    <a:pt x="2005416" y="263719"/>
                  </a:lnTo>
                  <a:lnTo>
                    <a:pt x="2042629" y="222213"/>
                  </a:lnTo>
                  <a:lnTo>
                    <a:pt x="2079269" y="182023"/>
                  </a:lnTo>
                  <a:lnTo>
                    <a:pt x="2114821" y="144524"/>
                  </a:lnTo>
                  <a:lnTo>
                    <a:pt x="2148771" y="111090"/>
                  </a:lnTo>
                  <a:lnTo>
                    <a:pt x="2180602" y="83095"/>
                  </a:lnTo>
                  <a:lnTo>
                    <a:pt x="2209800" y="61912"/>
                  </a:lnTo>
                  <a:lnTo>
                    <a:pt x="2253191" y="32808"/>
                  </a:lnTo>
                  <a:lnTo>
                    <a:pt x="2286000" y="11112"/>
                  </a:lnTo>
                  <a:lnTo>
                    <a:pt x="2314575" y="0"/>
                  </a:lnTo>
                  <a:lnTo>
                    <a:pt x="2345266" y="2645"/>
                  </a:lnTo>
                  <a:lnTo>
                    <a:pt x="2384425" y="22225"/>
                  </a:lnTo>
                  <a:lnTo>
                    <a:pt x="2438400" y="61912"/>
                  </a:lnTo>
                  <a:lnTo>
                    <a:pt x="2489968" y="111025"/>
                  </a:lnTo>
                  <a:lnTo>
                    <a:pt x="2518460" y="142837"/>
                  </a:lnTo>
                  <a:lnTo>
                    <a:pt x="2548532" y="178593"/>
                  </a:lnTo>
                  <a:lnTo>
                    <a:pt x="2580019" y="217623"/>
                  </a:lnTo>
                  <a:lnTo>
                    <a:pt x="2612752" y="259258"/>
                  </a:lnTo>
                  <a:lnTo>
                    <a:pt x="2646564" y="302828"/>
                  </a:lnTo>
                  <a:lnTo>
                    <a:pt x="2681287" y="347662"/>
                  </a:lnTo>
                  <a:lnTo>
                    <a:pt x="2716755" y="393092"/>
                  </a:lnTo>
                  <a:lnTo>
                    <a:pt x="2752799" y="438447"/>
                  </a:lnTo>
                  <a:lnTo>
                    <a:pt x="2789253" y="483058"/>
                  </a:lnTo>
                  <a:lnTo>
                    <a:pt x="2825948" y="526256"/>
                  </a:lnTo>
                  <a:lnTo>
                    <a:pt x="2862718" y="567370"/>
                  </a:lnTo>
                  <a:lnTo>
                    <a:pt x="2899395" y="605730"/>
                  </a:lnTo>
                  <a:lnTo>
                    <a:pt x="2935811" y="640667"/>
                  </a:lnTo>
                  <a:lnTo>
                    <a:pt x="2971800" y="671512"/>
                  </a:lnTo>
                  <a:lnTo>
                    <a:pt x="3012996" y="703031"/>
                  </a:lnTo>
                  <a:lnTo>
                    <a:pt x="3054886" y="732383"/>
                  </a:lnTo>
                  <a:lnTo>
                    <a:pt x="3097388" y="759736"/>
                  </a:lnTo>
                  <a:lnTo>
                    <a:pt x="3140417" y="785257"/>
                  </a:lnTo>
                  <a:lnTo>
                    <a:pt x="3183890" y="809111"/>
                  </a:lnTo>
                  <a:lnTo>
                    <a:pt x="3227725" y="831465"/>
                  </a:lnTo>
                  <a:lnTo>
                    <a:pt x="3271837" y="852487"/>
                  </a:lnTo>
                  <a:lnTo>
                    <a:pt x="3316144" y="872342"/>
                  </a:lnTo>
                  <a:lnTo>
                    <a:pt x="3360561" y="891198"/>
                  </a:lnTo>
                  <a:lnTo>
                    <a:pt x="3405006" y="909220"/>
                  </a:lnTo>
                  <a:lnTo>
                    <a:pt x="3449396" y="926577"/>
                  </a:lnTo>
                  <a:lnTo>
                    <a:pt x="3493647" y="943433"/>
                  </a:lnTo>
                  <a:lnTo>
                    <a:pt x="3537676" y="959956"/>
                  </a:lnTo>
                  <a:lnTo>
                    <a:pt x="3581400" y="976312"/>
                  </a:lnTo>
                  <a:lnTo>
                    <a:pt x="3633897" y="994833"/>
                  </a:lnTo>
                  <a:lnTo>
                    <a:pt x="3689173" y="1012295"/>
                  </a:lnTo>
                  <a:lnTo>
                    <a:pt x="3746301" y="1028700"/>
                  </a:lnTo>
                  <a:lnTo>
                    <a:pt x="3804355" y="1044045"/>
                  </a:lnTo>
                  <a:lnTo>
                    <a:pt x="3862409" y="1058333"/>
                  </a:lnTo>
                  <a:lnTo>
                    <a:pt x="3919537" y="1071562"/>
                  </a:lnTo>
                  <a:lnTo>
                    <a:pt x="3974813" y="1083733"/>
                  </a:lnTo>
                  <a:lnTo>
                    <a:pt x="4027311" y="1094845"/>
                  </a:lnTo>
                  <a:lnTo>
                    <a:pt x="4076104" y="1104900"/>
                  </a:lnTo>
                  <a:lnTo>
                    <a:pt x="4120268" y="1113895"/>
                  </a:lnTo>
                  <a:lnTo>
                    <a:pt x="4158875" y="1121833"/>
                  </a:lnTo>
                  <a:lnTo>
                    <a:pt x="4191000" y="1128712"/>
                  </a:lnTo>
                </a:path>
                <a:path w="4191000" h="1129029">
                  <a:moveTo>
                    <a:pt x="0" y="1128712"/>
                  </a:moveTo>
                  <a:lnTo>
                    <a:pt x="53952" y="1117588"/>
                  </a:lnTo>
                  <a:lnTo>
                    <a:pt x="107773" y="1106399"/>
                  </a:lnTo>
                  <a:lnTo>
                    <a:pt x="161329" y="1095077"/>
                  </a:lnTo>
                  <a:lnTo>
                    <a:pt x="214488" y="1083556"/>
                  </a:lnTo>
                  <a:lnTo>
                    <a:pt x="267118" y="1071771"/>
                  </a:lnTo>
                  <a:lnTo>
                    <a:pt x="319087" y="1059656"/>
                  </a:lnTo>
                  <a:lnTo>
                    <a:pt x="370262" y="1047143"/>
                  </a:lnTo>
                  <a:lnTo>
                    <a:pt x="420511" y="1034168"/>
                  </a:lnTo>
                  <a:lnTo>
                    <a:pt x="469701" y="1020663"/>
                  </a:lnTo>
                  <a:lnTo>
                    <a:pt x="517701" y="1006563"/>
                  </a:lnTo>
                  <a:lnTo>
                    <a:pt x="564378" y="991801"/>
                  </a:lnTo>
                  <a:lnTo>
                    <a:pt x="609600" y="976312"/>
                  </a:lnTo>
                  <a:lnTo>
                    <a:pt x="661835" y="956710"/>
                  </a:lnTo>
                  <a:lnTo>
                    <a:pt x="712012" y="936078"/>
                  </a:lnTo>
                  <a:lnTo>
                    <a:pt x="760361" y="914533"/>
                  </a:lnTo>
                  <a:lnTo>
                    <a:pt x="807110" y="892187"/>
                  </a:lnTo>
                  <a:lnTo>
                    <a:pt x="852487" y="869156"/>
                  </a:lnTo>
                  <a:lnTo>
                    <a:pt x="896721" y="845553"/>
                  </a:lnTo>
                  <a:lnTo>
                    <a:pt x="940041" y="821493"/>
                  </a:lnTo>
                  <a:lnTo>
                    <a:pt x="982675" y="797090"/>
                  </a:lnTo>
                  <a:lnTo>
                    <a:pt x="1024851" y="772458"/>
                  </a:lnTo>
                  <a:lnTo>
                    <a:pt x="1066800" y="747712"/>
                  </a:lnTo>
                </a:path>
              </a:pathLst>
            </a:custGeom>
            <a:ln w="9525">
              <a:solidFill>
                <a:srgbClr val="000000"/>
              </a:solidFill>
            </a:ln>
          </p:spPr>
          <p:txBody>
            <a:bodyPr wrap="square" lIns="0" tIns="0" rIns="0" bIns="0" rtlCol="0"/>
            <a:lstStyle/>
            <a:p/>
          </p:txBody>
        </p:sp>
        <p:sp>
          <p:nvSpPr>
            <p:cNvPr id="24" name="object 24"/>
            <p:cNvSpPr/>
            <p:nvPr/>
          </p:nvSpPr>
          <p:spPr>
            <a:xfrm flipH="1">
              <a:off x="2971800" y="3733800"/>
              <a:ext cx="0" cy="152400"/>
            </a:xfrm>
            <a:custGeom>
              <a:rect l="l" t="t" r="r" b="b"/>
              <a:pathLst>
                <a:path h="152400">
                  <a:moveTo>
                    <a:pt x="0" y="0"/>
                  </a:moveTo>
                  <a:lnTo>
                    <a:pt x="0" y="152400"/>
                  </a:lnTo>
                </a:path>
              </a:pathLst>
            </a:custGeom>
            <a:ln w="9525">
              <a:solidFill>
                <a:srgbClr val="000000"/>
              </a:solidFill>
            </a:ln>
          </p:spPr>
          <p:txBody>
            <a:bodyPr wrap="square" lIns="0" tIns="0" rIns="0" bIns="0" rtlCol="0"/>
            <a:lstStyle/>
            <a:p/>
          </p:txBody>
        </p:sp>
        <p:sp>
          <p:nvSpPr>
            <p:cNvPr id="25" name="object 25"/>
            <p:cNvSpPr/>
            <p:nvPr/>
          </p:nvSpPr>
          <p:spPr>
            <a:xfrm>
              <a:off x="4953000" y="2667000"/>
              <a:ext cx="990600" cy="381000"/>
            </a:xfrm>
            <a:custGeom>
              <a:rect l="l" t="t" r="r" b="b"/>
              <a:pathLst>
                <a:path w="990600" h="381000">
                  <a:moveTo>
                    <a:pt x="0" y="381000"/>
                  </a:moveTo>
                  <a:lnTo>
                    <a:pt x="990600" y="0"/>
                  </a:lnTo>
                </a:path>
              </a:pathLst>
            </a:custGeom>
            <a:ln w="9525">
              <a:solidFill>
                <a:srgbClr val="FF0000"/>
              </a:solidFill>
              <a:prstDash val="sysDash"/>
            </a:ln>
          </p:spPr>
          <p:txBody>
            <a:bodyPr wrap="square" lIns="0" tIns="0" rIns="0" bIns="0" rtlCol="0"/>
            <a:lstStyle/>
            <a:p/>
          </p:txBody>
        </p:sp>
        <p:sp>
          <p:nvSpPr>
            <p:cNvPr id="26" name="object 26"/>
            <p:cNvSpPr/>
            <p:nvPr/>
          </p:nvSpPr>
          <p:spPr>
            <a:xfrm>
              <a:off x="5029200" y="3048000"/>
              <a:ext cx="2819400" cy="0"/>
            </a:xfrm>
            <a:custGeom>
              <a:rect l="l" t="t" r="r" b="b"/>
              <a:pathLst>
                <a:path w="2819400">
                  <a:moveTo>
                    <a:pt x="0" y="0"/>
                  </a:moveTo>
                  <a:lnTo>
                    <a:pt x="2819400" y="0"/>
                  </a:lnTo>
                </a:path>
              </a:pathLst>
            </a:custGeom>
            <a:ln w="9525">
              <a:solidFill>
                <a:srgbClr val="000000"/>
              </a:solidFill>
            </a:ln>
          </p:spPr>
          <p:txBody>
            <a:bodyPr wrap="square" lIns="0" tIns="0" rIns="0" bIns="0" rtlCol="0"/>
            <a:lstStyle/>
            <a:p/>
          </p:txBody>
        </p:sp>
        <p:sp>
          <p:nvSpPr>
            <p:cNvPr id="27" name="object 27"/>
            <p:cNvSpPr/>
            <p:nvPr/>
          </p:nvSpPr>
          <p:spPr>
            <a:xfrm flipH="1">
              <a:off x="6400800" y="2133600"/>
              <a:ext cx="0" cy="914400"/>
            </a:xfrm>
            <a:custGeom>
              <a:rect l="l" t="t" r="r" b="b"/>
              <a:pathLst>
                <a:path h="914400">
                  <a:moveTo>
                    <a:pt x="0" y="0"/>
                  </a:moveTo>
                  <a:lnTo>
                    <a:pt x="0" y="914400"/>
                  </a:lnTo>
                </a:path>
              </a:pathLst>
            </a:custGeom>
            <a:ln w="9525">
              <a:solidFill>
                <a:srgbClr val="000000"/>
              </a:solidFill>
            </a:ln>
          </p:spPr>
          <p:txBody>
            <a:bodyPr wrap="square" lIns="0" tIns="0" rIns="0" bIns="0" rtlCol="0"/>
            <a:lstStyle/>
            <a:p/>
          </p:txBody>
        </p:sp>
        <p:sp>
          <p:nvSpPr>
            <p:cNvPr id="28" name="object 28"/>
            <p:cNvSpPr/>
            <p:nvPr/>
          </p:nvSpPr>
          <p:spPr>
            <a:xfrm>
              <a:off x="5029200" y="2071420"/>
              <a:ext cx="3429000" cy="976630"/>
            </a:xfrm>
            <a:custGeom>
              <a:rect l="l" t="t" r="r" b="b"/>
              <a:pathLst>
                <a:path w="3429000" h="976630">
                  <a:moveTo>
                    <a:pt x="0" y="976579"/>
                  </a:moveTo>
                  <a:lnTo>
                    <a:pt x="51262" y="969226"/>
                  </a:lnTo>
                  <a:lnTo>
                    <a:pt x="102368" y="961717"/>
                  </a:lnTo>
                  <a:lnTo>
                    <a:pt x="153163" y="953896"/>
                  </a:lnTo>
                  <a:lnTo>
                    <a:pt x="203489" y="945606"/>
                  </a:lnTo>
                  <a:lnTo>
                    <a:pt x="253190" y="936692"/>
                  </a:lnTo>
                  <a:lnTo>
                    <a:pt x="302112" y="926998"/>
                  </a:lnTo>
                  <a:lnTo>
                    <a:pt x="350096" y="916368"/>
                  </a:lnTo>
                  <a:lnTo>
                    <a:pt x="396989" y="904645"/>
                  </a:lnTo>
                  <a:lnTo>
                    <a:pt x="442632" y="891673"/>
                  </a:lnTo>
                  <a:lnTo>
                    <a:pt x="486871" y="877297"/>
                  </a:lnTo>
                  <a:lnTo>
                    <a:pt x="529550" y="861360"/>
                  </a:lnTo>
                  <a:lnTo>
                    <a:pt x="570511" y="843706"/>
                  </a:lnTo>
                  <a:lnTo>
                    <a:pt x="609600" y="824179"/>
                  </a:lnTo>
                  <a:lnTo>
                    <a:pt x="653110" y="798130"/>
                  </a:lnTo>
                  <a:lnTo>
                    <a:pt x="693815" y="768818"/>
                  </a:lnTo>
                  <a:lnTo>
                    <a:pt x="732058" y="736758"/>
                  </a:lnTo>
                  <a:lnTo>
                    <a:pt x="768183" y="702465"/>
                  </a:lnTo>
                  <a:lnTo>
                    <a:pt x="802533" y="666454"/>
                  </a:lnTo>
                  <a:lnTo>
                    <a:pt x="835451" y="629242"/>
                  </a:lnTo>
                  <a:lnTo>
                    <a:pt x="867283" y="591342"/>
                  </a:lnTo>
                  <a:lnTo>
                    <a:pt x="898369" y="553271"/>
                  </a:lnTo>
                  <a:lnTo>
                    <a:pt x="929056" y="515543"/>
                  </a:lnTo>
                  <a:lnTo>
                    <a:pt x="959684" y="478674"/>
                  </a:lnTo>
                  <a:lnTo>
                    <a:pt x="990600" y="443179"/>
                  </a:lnTo>
                  <a:lnTo>
                    <a:pt x="1024851" y="403364"/>
                  </a:lnTo>
                  <a:lnTo>
                    <a:pt x="1058875" y="360883"/>
                  </a:lnTo>
                  <a:lnTo>
                    <a:pt x="1092441" y="316877"/>
                  </a:lnTo>
                  <a:lnTo>
                    <a:pt x="1125321" y="272491"/>
                  </a:lnTo>
                  <a:lnTo>
                    <a:pt x="1157287" y="228866"/>
                  </a:lnTo>
                  <a:lnTo>
                    <a:pt x="1188110" y="187147"/>
                  </a:lnTo>
                  <a:lnTo>
                    <a:pt x="1217561" y="148475"/>
                  </a:lnTo>
                  <a:lnTo>
                    <a:pt x="1245412" y="113995"/>
                  </a:lnTo>
                  <a:lnTo>
                    <a:pt x="1271435" y="84848"/>
                  </a:lnTo>
                  <a:lnTo>
                    <a:pt x="1295400" y="62179"/>
                  </a:lnTo>
                  <a:lnTo>
                    <a:pt x="1331976" y="28041"/>
                  </a:lnTo>
                  <a:lnTo>
                    <a:pt x="1356360" y="5486"/>
                  </a:lnTo>
                  <a:lnTo>
                    <a:pt x="1377696" y="0"/>
                  </a:lnTo>
                  <a:lnTo>
                    <a:pt x="1405128" y="17068"/>
                  </a:lnTo>
                  <a:lnTo>
                    <a:pt x="1447800" y="62179"/>
                  </a:lnTo>
                  <a:lnTo>
                    <a:pt x="1490898" y="121273"/>
                  </a:lnTo>
                  <a:lnTo>
                    <a:pt x="1515696" y="160733"/>
                  </a:lnTo>
                  <a:lnTo>
                    <a:pt x="1542216" y="205248"/>
                  </a:lnTo>
                  <a:lnTo>
                    <a:pt x="1570125" y="253651"/>
                  </a:lnTo>
                  <a:lnTo>
                    <a:pt x="1599089" y="304775"/>
                  </a:lnTo>
                  <a:lnTo>
                    <a:pt x="1628775" y="357454"/>
                  </a:lnTo>
                  <a:lnTo>
                    <a:pt x="1658849" y="410522"/>
                  </a:lnTo>
                  <a:lnTo>
                    <a:pt x="1688979" y="462812"/>
                  </a:lnTo>
                  <a:lnTo>
                    <a:pt x="1718832" y="513158"/>
                  </a:lnTo>
                  <a:lnTo>
                    <a:pt x="1748073" y="560395"/>
                  </a:lnTo>
                  <a:lnTo>
                    <a:pt x="1776370" y="603354"/>
                  </a:lnTo>
                  <a:lnTo>
                    <a:pt x="1803390" y="640871"/>
                  </a:lnTo>
                  <a:lnTo>
                    <a:pt x="1828800" y="671779"/>
                  </a:lnTo>
                  <a:lnTo>
                    <a:pt x="1874342" y="717543"/>
                  </a:lnTo>
                  <a:lnTo>
                    <a:pt x="1914774" y="748645"/>
                  </a:lnTo>
                  <a:lnTo>
                    <a:pt x="1952763" y="769084"/>
                  </a:lnTo>
                  <a:lnTo>
                    <a:pt x="1990974" y="782857"/>
                  </a:lnTo>
                  <a:lnTo>
                    <a:pt x="2032074" y="793965"/>
                  </a:lnTo>
                  <a:lnTo>
                    <a:pt x="2078727" y="806406"/>
                  </a:lnTo>
                  <a:lnTo>
                    <a:pt x="2133600" y="824179"/>
                  </a:lnTo>
                  <a:lnTo>
                    <a:pt x="2173074" y="838033"/>
                  </a:lnTo>
                  <a:lnTo>
                    <a:pt x="2215124" y="851888"/>
                  </a:lnTo>
                  <a:lnTo>
                    <a:pt x="2259493" y="865742"/>
                  </a:lnTo>
                  <a:lnTo>
                    <a:pt x="2305923" y="879597"/>
                  </a:lnTo>
                  <a:lnTo>
                    <a:pt x="2354156" y="893451"/>
                  </a:lnTo>
                  <a:lnTo>
                    <a:pt x="2403935" y="907306"/>
                  </a:lnTo>
                  <a:lnTo>
                    <a:pt x="2455002" y="921161"/>
                  </a:lnTo>
                  <a:lnTo>
                    <a:pt x="2507100" y="935015"/>
                  </a:lnTo>
                  <a:lnTo>
                    <a:pt x="2559970" y="948870"/>
                  </a:lnTo>
                  <a:lnTo>
                    <a:pt x="2613356" y="962724"/>
                  </a:lnTo>
                  <a:lnTo>
                    <a:pt x="2667000" y="976579"/>
                  </a:lnTo>
                </a:path>
                <a:path w="3429000" h="976630">
                  <a:moveTo>
                    <a:pt x="1752600" y="595579"/>
                  </a:moveTo>
                  <a:lnTo>
                    <a:pt x="3429000" y="595579"/>
                  </a:lnTo>
                </a:path>
              </a:pathLst>
            </a:custGeom>
            <a:ln w="9525">
              <a:solidFill>
                <a:srgbClr val="000000"/>
              </a:solidFill>
            </a:ln>
          </p:spPr>
          <p:txBody>
            <a:bodyPr wrap="square" lIns="0" tIns="0" rIns="0" bIns="0" rtlCol="0"/>
            <a:lstStyle/>
            <a:p/>
          </p:txBody>
        </p:sp>
        <p:sp>
          <p:nvSpPr>
            <p:cNvPr id="29" name="object 29"/>
            <p:cNvSpPr/>
            <p:nvPr/>
          </p:nvSpPr>
          <p:spPr>
            <a:xfrm>
              <a:off x="6858000" y="2667000"/>
              <a:ext cx="304800" cy="152400"/>
            </a:xfrm>
            <a:custGeom>
              <a:rect l="l" t="t" r="r" b="b"/>
              <a:pathLst>
                <a:path w="304800" h="152400">
                  <a:moveTo>
                    <a:pt x="304800" y="0"/>
                  </a:moveTo>
                  <a:lnTo>
                    <a:pt x="0" y="152400"/>
                  </a:lnTo>
                </a:path>
              </a:pathLst>
            </a:custGeom>
            <a:ln w="9525">
              <a:solidFill>
                <a:srgbClr val="000000"/>
              </a:solidFill>
            </a:ln>
          </p:spPr>
          <p:txBody>
            <a:bodyPr wrap="square" lIns="0" tIns="0" rIns="0" bIns="0" rtlCol="0"/>
            <a:lstStyle/>
            <a:p/>
          </p:txBody>
        </p:sp>
        <p:sp>
          <p:nvSpPr>
            <p:cNvPr id="30" name="object 30"/>
            <p:cNvSpPr/>
            <p:nvPr/>
          </p:nvSpPr>
          <p:spPr>
            <a:xfrm flipH="1">
              <a:off x="7162800" y="1905000"/>
              <a:ext cx="0" cy="762000"/>
            </a:xfrm>
            <a:custGeom>
              <a:rect l="l" t="t" r="r" b="b"/>
              <a:pathLst>
                <a:path h="762000">
                  <a:moveTo>
                    <a:pt x="0" y="0"/>
                  </a:moveTo>
                  <a:lnTo>
                    <a:pt x="0" y="762000"/>
                  </a:lnTo>
                </a:path>
              </a:pathLst>
            </a:custGeom>
            <a:ln w="9525">
              <a:solidFill>
                <a:srgbClr val="000000"/>
              </a:solidFill>
            </a:ln>
          </p:spPr>
          <p:txBody>
            <a:bodyPr wrap="square" lIns="0" tIns="0" rIns="0" bIns="0" rtlCol="0"/>
            <a:lstStyle/>
            <a:p/>
          </p:txBody>
        </p:sp>
        <p:sp>
          <p:nvSpPr>
            <p:cNvPr id="31" name="object 31"/>
            <p:cNvSpPr/>
            <p:nvPr/>
          </p:nvSpPr>
          <p:spPr>
            <a:xfrm>
              <a:off x="6629400" y="1861108"/>
              <a:ext cx="1828800" cy="806450"/>
            </a:xfrm>
            <a:custGeom>
              <a:rect l="l" t="t" r="r" b="b"/>
              <a:pathLst>
                <a:path w="1828800" h="806450">
                  <a:moveTo>
                    <a:pt x="0" y="501091"/>
                  </a:moveTo>
                  <a:lnTo>
                    <a:pt x="0" y="501091"/>
                  </a:lnTo>
                  <a:lnTo>
                    <a:pt x="228600" y="272491"/>
                  </a:lnTo>
                  <a:lnTo>
                    <a:pt x="267581" y="231745"/>
                  </a:lnTo>
                  <a:lnTo>
                    <a:pt x="307622" y="187824"/>
                  </a:lnTo>
                  <a:lnTo>
                    <a:pt x="347662" y="143903"/>
                  </a:lnTo>
                  <a:lnTo>
                    <a:pt x="386644" y="103157"/>
                  </a:lnTo>
                  <a:lnTo>
                    <a:pt x="423509" y="68762"/>
                  </a:lnTo>
                  <a:lnTo>
                    <a:pt x="457200" y="43891"/>
                  </a:lnTo>
                  <a:lnTo>
                    <a:pt x="487679" y="21945"/>
                  </a:lnTo>
                  <a:lnTo>
                    <a:pt x="509015" y="5486"/>
                  </a:lnTo>
                  <a:lnTo>
                    <a:pt x="530351" y="0"/>
                  </a:lnTo>
                  <a:lnTo>
                    <a:pt x="560831" y="10972"/>
                  </a:lnTo>
                  <a:lnTo>
                    <a:pt x="609600" y="43891"/>
                  </a:lnTo>
                  <a:lnTo>
                    <a:pt x="663151" y="91338"/>
                  </a:lnTo>
                  <a:lnTo>
                    <a:pt x="694297" y="122865"/>
                  </a:lnTo>
                  <a:lnTo>
                    <a:pt x="727801" y="158347"/>
                  </a:lnTo>
                  <a:lnTo>
                    <a:pt x="763248" y="196846"/>
                  </a:lnTo>
                  <a:lnTo>
                    <a:pt x="800221" y="237426"/>
                  </a:lnTo>
                  <a:lnTo>
                    <a:pt x="838304" y="279150"/>
                  </a:lnTo>
                  <a:lnTo>
                    <a:pt x="877080" y="321083"/>
                  </a:lnTo>
                  <a:lnTo>
                    <a:pt x="916134" y="362287"/>
                  </a:lnTo>
                  <a:lnTo>
                    <a:pt x="955049" y="401826"/>
                  </a:lnTo>
                  <a:lnTo>
                    <a:pt x="993409" y="438764"/>
                  </a:lnTo>
                  <a:lnTo>
                    <a:pt x="1030798" y="472165"/>
                  </a:lnTo>
                  <a:lnTo>
                    <a:pt x="1066800" y="501091"/>
                  </a:lnTo>
                  <a:lnTo>
                    <a:pt x="1113205" y="533895"/>
                  </a:lnTo>
                  <a:lnTo>
                    <a:pt x="1160678" y="563880"/>
                  </a:lnTo>
                  <a:lnTo>
                    <a:pt x="1208760" y="591273"/>
                  </a:lnTo>
                  <a:lnTo>
                    <a:pt x="1256995" y="616305"/>
                  </a:lnTo>
                  <a:lnTo>
                    <a:pt x="1304925" y="639203"/>
                  </a:lnTo>
                  <a:lnTo>
                    <a:pt x="1352092" y="660196"/>
                  </a:lnTo>
                  <a:lnTo>
                    <a:pt x="1398041" y="679513"/>
                  </a:lnTo>
                  <a:lnTo>
                    <a:pt x="1442313" y="697382"/>
                  </a:lnTo>
                  <a:lnTo>
                    <a:pt x="1484452" y="714032"/>
                  </a:lnTo>
                  <a:lnTo>
                    <a:pt x="1524000" y="729691"/>
                  </a:lnTo>
                  <a:lnTo>
                    <a:pt x="1587147" y="752974"/>
                  </a:lnTo>
                  <a:lnTo>
                    <a:pt x="1648177" y="772024"/>
                  </a:lnTo>
                  <a:lnTo>
                    <a:pt x="1704974" y="786841"/>
                  </a:lnTo>
                  <a:lnTo>
                    <a:pt x="1755422" y="797424"/>
                  </a:lnTo>
                  <a:lnTo>
                    <a:pt x="1797402" y="803774"/>
                  </a:lnTo>
                  <a:lnTo>
                    <a:pt x="1828800" y="805891"/>
                  </a:lnTo>
                </a:path>
              </a:pathLst>
            </a:custGeom>
            <a:ln w="9525">
              <a:solidFill>
                <a:srgbClr val="000000"/>
              </a:solidFill>
            </a:ln>
          </p:spPr>
          <p:txBody>
            <a:bodyPr wrap="square" lIns="0" tIns="0" rIns="0" bIns="0" rtlCol="0"/>
            <a:lstStyle/>
            <a:p/>
          </p:txBody>
        </p:sp>
        <p:sp>
          <p:nvSpPr>
            <p:cNvPr id="32" name="object 32"/>
            <p:cNvSpPr/>
            <p:nvPr/>
          </p:nvSpPr>
          <p:spPr>
            <a:xfrm>
              <a:off x="1447800" y="2705099"/>
              <a:ext cx="5638800" cy="2743200"/>
            </a:xfrm>
            <a:custGeom>
              <a:rect l="l" t="t" r="r" b="b"/>
              <a:pathLst>
                <a:path w="5638800" h="2743200">
                  <a:moveTo>
                    <a:pt x="609600" y="2705100"/>
                  </a:moveTo>
                  <a:lnTo>
                    <a:pt x="596887" y="2698750"/>
                  </a:lnTo>
                  <a:lnTo>
                    <a:pt x="533387" y="2667000"/>
                  </a:lnTo>
                  <a:lnTo>
                    <a:pt x="533387" y="2698750"/>
                  </a:lnTo>
                  <a:lnTo>
                    <a:pt x="0" y="2698750"/>
                  </a:lnTo>
                  <a:lnTo>
                    <a:pt x="0" y="2711450"/>
                  </a:lnTo>
                  <a:lnTo>
                    <a:pt x="533387" y="2711450"/>
                  </a:lnTo>
                  <a:lnTo>
                    <a:pt x="533387" y="2743200"/>
                  </a:lnTo>
                  <a:lnTo>
                    <a:pt x="596887" y="2711450"/>
                  </a:lnTo>
                  <a:lnTo>
                    <a:pt x="609600" y="2705100"/>
                  </a:lnTo>
                  <a:close/>
                </a:path>
                <a:path w="5638800" h="2743200">
                  <a:moveTo>
                    <a:pt x="4191000" y="38100"/>
                  </a:moveTo>
                  <a:lnTo>
                    <a:pt x="4178287" y="31750"/>
                  </a:lnTo>
                  <a:lnTo>
                    <a:pt x="4114787" y="0"/>
                  </a:lnTo>
                  <a:lnTo>
                    <a:pt x="4114787" y="31750"/>
                  </a:lnTo>
                  <a:lnTo>
                    <a:pt x="3733800" y="31750"/>
                  </a:lnTo>
                  <a:lnTo>
                    <a:pt x="3733800" y="44450"/>
                  </a:lnTo>
                  <a:lnTo>
                    <a:pt x="4114787" y="44450"/>
                  </a:lnTo>
                  <a:lnTo>
                    <a:pt x="4114787" y="76200"/>
                  </a:lnTo>
                  <a:lnTo>
                    <a:pt x="4178287" y="44450"/>
                  </a:lnTo>
                  <a:lnTo>
                    <a:pt x="4191000" y="38100"/>
                  </a:lnTo>
                  <a:close/>
                </a:path>
                <a:path w="5638800" h="2743200">
                  <a:moveTo>
                    <a:pt x="5638800" y="1022350"/>
                  </a:moveTo>
                  <a:lnTo>
                    <a:pt x="5257800" y="1022350"/>
                  </a:lnTo>
                  <a:lnTo>
                    <a:pt x="5257800" y="990600"/>
                  </a:lnTo>
                  <a:lnTo>
                    <a:pt x="5194300" y="1022350"/>
                  </a:lnTo>
                  <a:lnTo>
                    <a:pt x="5181600" y="1028700"/>
                  </a:lnTo>
                  <a:lnTo>
                    <a:pt x="5194300" y="1035050"/>
                  </a:lnTo>
                  <a:lnTo>
                    <a:pt x="5257800" y="1066800"/>
                  </a:lnTo>
                  <a:lnTo>
                    <a:pt x="5257800" y="1035050"/>
                  </a:lnTo>
                  <a:lnTo>
                    <a:pt x="5638800" y="1035050"/>
                  </a:lnTo>
                  <a:lnTo>
                    <a:pt x="5638800" y="1022350"/>
                  </a:lnTo>
                  <a:close/>
                </a:path>
              </a:pathLst>
            </a:custGeom>
            <a:solidFill>
              <a:srgbClr val="000000"/>
            </a:solidFill>
          </p:spPr>
          <p:txBody>
            <a:bodyPr wrap="square" lIns="0" tIns="0" rIns="0" bIns="0" rtlCol="0"/>
            <a:lstStyle/>
            <a:p/>
          </p:txBody>
        </p:sp>
        <p:sp>
          <p:nvSpPr>
            <p:cNvPr id="33" name="object 33"/>
            <p:cNvSpPr/>
            <p:nvPr/>
          </p:nvSpPr>
          <p:spPr>
            <a:xfrm>
              <a:off x="5715000" y="4495800"/>
              <a:ext cx="609600" cy="381000"/>
            </a:xfrm>
            <a:custGeom>
              <a:rect l="l" t="t" r="r" b="b"/>
              <a:pathLst>
                <a:path w="609600" h="381000">
                  <a:moveTo>
                    <a:pt x="0" y="381000"/>
                  </a:moveTo>
                  <a:lnTo>
                    <a:pt x="609600" y="0"/>
                  </a:lnTo>
                </a:path>
              </a:pathLst>
            </a:custGeom>
            <a:ln w="9525">
              <a:solidFill>
                <a:srgbClr val="000000"/>
              </a:solidFill>
            </a:ln>
          </p:spPr>
          <p:txBody>
            <a:bodyPr wrap="square" lIns="0" tIns="0" rIns="0" bIns="0" rtlCol="0"/>
            <a:lstStyle/>
            <a:p/>
          </p:txBody>
        </p:sp>
        <p:sp>
          <p:nvSpPr>
            <p:cNvPr id="34" name="object 34"/>
            <p:cNvSpPr/>
            <p:nvPr/>
          </p:nvSpPr>
          <p:spPr>
            <a:xfrm>
              <a:off x="6702759" y="4114800"/>
              <a:ext cx="307975" cy="158115"/>
            </a:xfrm>
            <a:custGeom>
              <a:rect l="l" t="t" r="r" b="b"/>
              <a:pathLst>
                <a:path w="307975" h="158114">
                  <a:moveTo>
                    <a:pt x="236644" y="28398"/>
                  </a:moveTo>
                  <a:lnTo>
                    <a:pt x="0" y="146720"/>
                  </a:lnTo>
                  <a:lnTo>
                    <a:pt x="5679" y="158079"/>
                  </a:lnTo>
                  <a:lnTo>
                    <a:pt x="242324" y="39757"/>
                  </a:lnTo>
                  <a:lnTo>
                    <a:pt x="236644" y="28398"/>
                  </a:lnTo>
                  <a:close/>
                </a:path>
                <a:path w="307975" h="158114">
                  <a:moveTo>
                    <a:pt x="300398" y="9655"/>
                  </a:moveTo>
                  <a:lnTo>
                    <a:pt x="274129" y="9655"/>
                  </a:lnTo>
                  <a:lnTo>
                    <a:pt x="279809" y="21014"/>
                  </a:lnTo>
                  <a:lnTo>
                    <a:pt x="242324" y="39757"/>
                  </a:lnTo>
                  <a:lnTo>
                    <a:pt x="256523" y="68155"/>
                  </a:lnTo>
                  <a:lnTo>
                    <a:pt x="300398" y="9655"/>
                  </a:lnTo>
                  <a:close/>
                </a:path>
                <a:path w="307975" h="158114">
                  <a:moveTo>
                    <a:pt x="274129" y="9655"/>
                  </a:moveTo>
                  <a:lnTo>
                    <a:pt x="236644" y="28398"/>
                  </a:lnTo>
                  <a:lnTo>
                    <a:pt x="242324" y="39757"/>
                  </a:lnTo>
                  <a:lnTo>
                    <a:pt x="279809" y="21014"/>
                  </a:lnTo>
                  <a:lnTo>
                    <a:pt x="274129" y="9655"/>
                  </a:lnTo>
                  <a:close/>
                </a:path>
                <a:path w="307975" h="158114">
                  <a:moveTo>
                    <a:pt x="307640" y="0"/>
                  </a:moveTo>
                  <a:lnTo>
                    <a:pt x="222445" y="0"/>
                  </a:lnTo>
                  <a:lnTo>
                    <a:pt x="236644" y="28398"/>
                  </a:lnTo>
                  <a:lnTo>
                    <a:pt x="274129" y="9655"/>
                  </a:lnTo>
                  <a:lnTo>
                    <a:pt x="300398" y="9655"/>
                  </a:lnTo>
                  <a:lnTo>
                    <a:pt x="307640" y="0"/>
                  </a:lnTo>
                  <a:close/>
                </a:path>
              </a:pathLst>
            </a:custGeom>
            <a:solidFill>
              <a:srgbClr val="000000"/>
            </a:solidFill>
          </p:spPr>
          <p:txBody>
            <a:bodyPr wrap="square" lIns="0" tIns="0" rIns="0" bIns="0" rtlCol="0"/>
            <a:lstStyle/>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p:nvPr/>
        </p:nvSpPr>
        <p:spPr>
          <a:xfrm>
            <a:off x="533400" y="457200"/>
            <a:ext cx="8229600" cy="5943600"/>
          </a:xfrm>
          <a:custGeom>
            <a:rect l="l" t="t" r="r" b="b"/>
            <a:pathLst>
              <a:path w="8229600" h="5943600">
                <a:moveTo>
                  <a:pt x="0" y="0"/>
                </a:moveTo>
                <a:lnTo>
                  <a:pt x="8229600" y="0"/>
                </a:lnTo>
                <a:lnTo>
                  <a:pt x="8229600" y="5943600"/>
                </a:lnTo>
                <a:lnTo>
                  <a:pt x="0" y="5943600"/>
                </a:lnTo>
                <a:lnTo>
                  <a:pt x="0" y="0"/>
                </a:lnTo>
                <a:close/>
              </a:path>
            </a:pathLst>
          </a:custGeom>
          <a:ln w="9525">
            <a:solidFill>
              <a:srgbClr val="000000"/>
            </a:solidFill>
          </a:ln>
        </p:spPr>
        <p:txBody>
          <a:bodyPr wrap="square" lIns="0" tIns="0" rIns="0" bIns="0" rtlCol="0"/>
          <a:lstStyle/>
          <a:p/>
        </p:txBody>
      </p:sp>
      <p:sp>
        <p:nvSpPr>
          <p:cNvPr id="3" name="object 3"/>
          <p:cNvSpPr txBox="1">
            <a:spLocks noGrp="1"/>
          </p:cNvSpPr>
          <p:nvPr>
            <p:ph type="title"/>
          </p:nvPr>
        </p:nvSpPr>
        <p:spPr>
          <a:xfrm>
            <a:off x="612140" y="589596"/>
            <a:ext cx="1549400" cy="330200"/>
          </a:xfrm>
          <a:prstGeom prst="rect">
            <a:avLst/>
          </a:prstGeom>
        </p:spPr>
        <p:txBody>
          <a:bodyPr vert="horz" wrap="square" lIns="0" tIns="12700" rIns="0" bIns="0" rtlCol="0">
            <a:spAutoFit/>
          </a:bodyPr>
          <a:lstStyle/>
          <a:p>
            <a:pPr marL="12700">
              <a:lnSpc>
                <a:spcPct val="100000"/>
              </a:lnSpc>
              <a:spcBef>
                <a:spcPts val="100"/>
              </a:spcBef>
            </a:pPr>
            <a:r>
              <a:rPr sz="2000" spc="-10"/>
              <a:t>过程改进循环</a:t>
            </a:r>
            <a:endParaRPr sz="2000"/>
          </a:p>
        </p:txBody>
      </p:sp>
      <p:sp>
        <p:nvSpPr>
          <p:cNvPr id="4" name="object 4"/>
          <p:cNvSpPr txBox="1"/>
          <p:nvPr/>
        </p:nvSpPr>
        <p:spPr>
          <a:xfrm>
            <a:off x="612140" y="866132"/>
            <a:ext cx="3683000" cy="2490470"/>
          </a:xfrm>
          <a:prstGeom prst="rect">
            <a:avLst/>
          </a:prstGeom>
        </p:spPr>
        <p:txBody>
          <a:bodyPr vert="horz" wrap="square" lIns="0" tIns="26034" rIns="0" bIns="0" rtlCol="0">
            <a:spAutoFit/>
          </a:bodyPr>
          <a:lstStyle/>
          <a:p>
            <a:pPr marL="12700">
              <a:lnSpc>
                <a:spcPct val="100000"/>
              </a:lnSpc>
              <a:spcBef>
                <a:spcPts val="204"/>
              </a:spcBef>
            </a:pPr>
            <a:r>
              <a:rPr sz="1600" b="1">
                <a:latin typeface="Times New Roman"/>
                <a:cs typeface="Times New Roman"/>
              </a:rPr>
              <a:t>1</a:t>
            </a:r>
            <a:r>
              <a:rPr sz="1600" b="1">
                <a:latin typeface="Microsoft JhengHei"/>
                <a:cs typeface="Microsoft JhengHei"/>
              </a:rPr>
              <a:t>、分析过程</a:t>
            </a:r>
            <a:r>
              <a:rPr sz="1600" b="1">
                <a:latin typeface="Times New Roman"/>
                <a:cs typeface="Times New Roman"/>
              </a:rPr>
              <a:t>2</a:t>
            </a:r>
            <a:r>
              <a:rPr sz="1600" b="1" spc="-10">
                <a:latin typeface="Microsoft JhengHei"/>
                <a:cs typeface="Microsoft JhengHei"/>
              </a:rPr>
              <a:t>、维护过程</a:t>
            </a:r>
            <a:endParaRPr sz="1600">
              <a:latin typeface="Microsoft JhengHei"/>
              <a:cs typeface="Microsoft JhengHei"/>
            </a:endParaRPr>
          </a:p>
          <a:p>
            <a:pPr marL="12700">
              <a:lnSpc>
                <a:spcPct val="100000"/>
              </a:lnSpc>
              <a:spcBef>
                <a:spcPts val="105"/>
              </a:spcBef>
            </a:pPr>
            <a:r>
              <a:rPr sz="1600" spc="-5">
                <a:latin typeface="宋体"/>
                <a:cs typeface="宋体"/>
              </a:rPr>
              <a:t>本过程应做什么？监控过程性能</a:t>
            </a:r>
            <a:endParaRPr sz="1600">
              <a:latin typeface="宋体"/>
              <a:cs typeface="宋体"/>
            </a:endParaRPr>
          </a:p>
          <a:p>
            <a:pPr marL="12700" marR="5080">
              <a:lnSpc>
                <a:spcPct val="100000"/>
              </a:lnSpc>
            </a:pPr>
            <a:r>
              <a:rPr sz="1600" spc="-5">
                <a:latin typeface="宋体"/>
                <a:cs typeface="宋体"/>
              </a:rPr>
              <a:t>会出现什么错误？查找变差的特殊原因并本过程正在做什么？采取措施。</a:t>
            </a:r>
            <a:endParaRPr sz="1600">
              <a:latin typeface="宋体"/>
              <a:cs typeface="宋体"/>
            </a:endParaRPr>
          </a:p>
          <a:p>
            <a:pPr marL="12700" marR="1833880">
              <a:lnSpc>
                <a:spcPct val="100000"/>
              </a:lnSpc>
            </a:pPr>
            <a:r>
              <a:rPr sz="1600" spc="-10">
                <a:latin typeface="宋体"/>
                <a:cs typeface="宋体"/>
              </a:rPr>
              <a:t>达到统计控制状态？</a:t>
            </a:r>
            <a:r>
              <a:rPr sz="1600" spc="-15">
                <a:latin typeface="宋体"/>
                <a:cs typeface="宋体"/>
              </a:rPr>
              <a:t>确定能力</a:t>
            </a:r>
            <a:endParaRPr sz="1600">
              <a:latin typeface="宋体"/>
              <a:cs typeface="宋体"/>
            </a:endParaRPr>
          </a:p>
          <a:p>
            <a:pPr marL="12700" marR="2037080">
              <a:lnSpc>
                <a:spcPct val="200000"/>
              </a:lnSpc>
            </a:pPr>
            <a:r>
              <a:rPr sz="1600" spc="-10">
                <a:latin typeface="宋体"/>
                <a:cs typeface="宋体"/>
              </a:rPr>
              <a:t>计划实施计划实施措施研究措施研究</a:t>
            </a:r>
            <a:endParaRPr sz="1600">
              <a:latin typeface="宋体"/>
              <a:cs typeface="宋体"/>
            </a:endParaRPr>
          </a:p>
        </p:txBody>
      </p:sp>
      <p:sp>
        <p:nvSpPr>
          <p:cNvPr id="5" name="object 5"/>
          <p:cNvSpPr txBox="1"/>
          <p:nvPr/>
        </p:nvSpPr>
        <p:spPr>
          <a:xfrm>
            <a:off x="612140" y="4550409"/>
            <a:ext cx="3073400" cy="1488440"/>
          </a:xfrm>
          <a:prstGeom prst="rect">
            <a:avLst/>
          </a:prstGeom>
        </p:spPr>
        <p:txBody>
          <a:bodyPr vert="horz" wrap="square" lIns="0" tIns="12700" rIns="0" bIns="0" rtlCol="0">
            <a:spAutoFit/>
          </a:bodyPr>
          <a:lstStyle/>
          <a:p>
            <a:pPr marL="12700">
              <a:lnSpc>
                <a:spcPct val="100000"/>
              </a:lnSpc>
              <a:spcBef>
                <a:spcPts val="100"/>
              </a:spcBef>
            </a:pPr>
            <a:r>
              <a:rPr sz="1600" spc="-15">
                <a:latin typeface="宋体"/>
                <a:cs typeface="宋体"/>
              </a:rPr>
              <a:t>计划实施</a:t>
            </a:r>
            <a:endParaRPr sz="1600">
              <a:latin typeface="宋体"/>
              <a:cs typeface="宋体"/>
            </a:endParaRPr>
          </a:p>
          <a:p>
            <a:pPr>
              <a:lnSpc>
                <a:spcPct val="100000"/>
              </a:lnSpc>
              <a:spcBef>
                <a:spcPts val="20"/>
              </a:spcBef>
            </a:pPr>
            <a:endParaRPr sz="1400">
              <a:latin typeface="宋体"/>
              <a:cs typeface="宋体"/>
            </a:endParaRPr>
          </a:p>
          <a:p>
            <a:pPr marL="12700">
              <a:lnSpc>
                <a:spcPct val="100000"/>
              </a:lnSpc>
            </a:pPr>
            <a:r>
              <a:rPr sz="1600" b="1">
                <a:latin typeface="Times New Roman"/>
                <a:cs typeface="Times New Roman"/>
              </a:rPr>
              <a:t>3</a:t>
            </a:r>
            <a:r>
              <a:rPr sz="1600" b="1" spc="-10">
                <a:latin typeface="Microsoft JhengHei"/>
                <a:cs typeface="Microsoft JhengHei"/>
              </a:rPr>
              <a:t>、改进过程</a:t>
            </a:r>
            <a:endParaRPr sz="1600">
              <a:latin typeface="Microsoft JhengHei"/>
              <a:cs typeface="Microsoft JhengHei"/>
            </a:endParaRPr>
          </a:p>
          <a:p>
            <a:pPr marL="12700" marR="5080">
              <a:lnSpc>
                <a:spcPct val="100000"/>
              </a:lnSpc>
              <a:spcBef>
                <a:spcPts val="105"/>
              </a:spcBef>
            </a:pPr>
            <a:r>
              <a:rPr sz="1600" spc="-5">
                <a:latin typeface="宋体"/>
                <a:cs typeface="宋体"/>
              </a:rPr>
              <a:t>措施研究改进过程从而更好地理解</a:t>
            </a:r>
            <a:r>
              <a:rPr sz="1600" spc="-10">
                <a:latin typeface="宋体"/>
                <a:cs typeface="宋体"/>
              </a:rPr>
              <a:t>普通原因变差</a:t>
            </a:r>
            <a:endParaRPr sz="1600">
              <a:latin typeface="宋体"/>
              <a:cs typeface="宋体"/>
            </a:endParaRPr>
          </a:p>
          <a:p>
            <a:pPr marL="12700">
              <a:lnSpc>
                <a:spcPct val="100000"/>
              </a:lnSpc>
            </a:pPr>
            <a:r>
              <a:rPr sz="1600" spc="-10">
                <a:latin typeface="宋体"/>
                <a:cs typeface="宋体"/>
              </a:rPr>
              <a:t>减少普通原因变差</a:t>
            </a:r>
            <a:endParaRPr sz="1600">
              <a:latin typeface="宋体"/>
              <a:cs typeface="宋体"/>
            </a:endParaRPr>
          </a:p>
        </p:txBody>
      </p:sp>
      <p:pic>
        <p:nvPicPr>
          <p:cNvPr id="6" name="object 6"/>
          <p:cNvPicPr/>
          <p:nvPr/>
        </p:nvPicPr>
        <p:blipFill>
          <a:blip r:embed="rId2"/>
          <a:stretch>
            <a:fillRect/>
          </a:stretch>
        </p:blipFill>
        <p:spPr>
          <a:xfrm>
            <a:off x="2020007" y="1841500"/>
            <a:ext cx="5223753" cy="3669103"/>
          </a:xfrm>
          <a:prstGeom prst="rect">
            <a:avLst/>
          </a:prstGeom>
        </p:spPr>
      </p:pic>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612140" y="499745"/>
            <a:ext cx="939800" cy="391160"/>
          </a:xfrm>
          <a:prstGeom prst="rect">
            <a:avLst/>
          </a:prstGeom>
        </p:spPr>
        <p:txBody>
          <a:bodyPr vert="horz" wrap="square" lIns="0" tIns="12700" rIns="0" bIns="0" rtlCol="0">
            <a:spAutoFit/>
          </a:bodyPr>
          <a:lstStyle/>
          <a:p>
            <a:pPr marL="12700">
              <a:lnSpc>
                <a:spcPct val="100000"/>
              </a:lnSpc>
              <a:spcBef>
                <a:spcPts val="100"/>
              </a:spcBef>
            </a:pPr>
            <a:r>
              <a:rPr sz="2400" b="1" spc="-20">
                <a:latin typeface="Microsoft JhengHei"/>
                <a:cs typeface="Microsoft JhengHei"/>
              </a:rPr>
              <a:t>控制图</a:t>
            </a:r>
            <a:endParaRPr sz="2400">
              <a:latin typeface="Microsoft JhengHei"/>
              <a:cs typeface="Microsoft JhengHei"/>
            </a:endParaRPr>
          </a:p>
        </p:txBody>
      </p:sp>
      <p:sp>
        <p:nvSpPr>
          <p:cNvPr id="3" name="object 3"/>
          <p:cNvSpPr txBox="1">
            <a:spLocks noGrp="1"/>
          </p:cNvSpPr>
          <p:nvPr>
            <p:ph type="title"/>
          </p:nvPr>
        </p:nvSpPr>
        <p:spPr>
          <a:xfrm>
            <a:off x="688340" y="1106963"/>
            <a:ext cx="939800" cy="299720"/>
          </a:xfrm>
          <a:prstGeom prst="rect">
            <a:avLst/>
          </a:prstGeom>
        </p:spPr>
        <p:txBody>
          <a:bodyPr vert="horz" wrap="square" lIns="0" tIns="12700" rIns="0" bIns="0" rtlCol="0">
            <a:spAutoFit/>
          </a:bodyPr>
          <a:lstStyle/>
          <a:p>
            <a:pPr marL="12700">
              <a:lnSpc>
                <a:spcPct val="100000"/>
              </a:lnSpc>
              <a:spcBef>
                <a:spcPts val="100"/>
              </a:spcBef>
            </a:pPr>
            <a:r>
              <a:rPr sz="1800" b="0" spc="-15">
                <a:latin typeface="宋体"/>
                <a:cs typeface="宋体"/>
              </a:rPr>
              <a:t>上控制限</a:t>
            </a:r>
            <a:endParaRPr sz="1800">
              <a:latin typeface="宋体"/>
              <a:cs typeface="宋体"/>
            </a:endParaRPr>
          </a:p>
        </p:txBody>
      </p:sp>
      <p:sp>
        <p:nvSpPr>
          <p:cNvPr id="4" name="object 4"/>
          <p:cNvSpPr txBox="1"/>
          <p:nvPr/>
        </p:nvSpPr>
        <p:spPr>
          <a:xfrm>
            <a:off x="688340" y="1765331"/>
            <a:ext cx="4597400" cy="4250055"/>
          </a:xfrm>
          <a:prstGeom prst="rect">
            <a:avLst/>
          </a:prstGeom>
        </p:spPr>
        <p:txBody>
          <a:bodyPr vert="horz" wrap="square" lIns="0" tIns="12700" rIns="0" bIns="0" rtlCol="0">
            <a:spAutoFit/>
          </a:bodyPr>
          <a:lstStyle/>
          <a:p>
            <a:pPr marL="12700">
              <a:lnSpc>
                <a:spcPct val="100000"/>
              </a:lnSpc>
              <a:spcBef>
                <a:spcPts val="100"/>
              </a:spcBef>
            </a:pPr>
            <a:r>
              <a:rPr sz="1800" spc="-20">
                <a:latin typeface="宋体"/>
                <a:cs typeface="宋体"/>
              </a:rPr>
              <a:t>中心限</a:t>
            </a:r>
            <a:endParaRPr sz="1800">
              <a:latin typeface="宋体"/>
              <a:cs typeface="宋体"/>
            </a:endParaRPr>
          </a:p>
          <a:p>
            <a:pPr>
              <a:lnSpc>
                <a:spcPct val="100000"/>
              </a:lnSpc>
              <a:spcBef>
                <a:spcPts val="10"/>
              </a:spcBef>
            </a:pPr>
            <a:endParaRPr sz="2350">
              <a:latin typeface="宋体"/>
              <a:cs typeface="宋体"/>
            </a:endParaRPr>
          </a:p>
          <a:p>
            <a:pPr marL="12700">
              <a:lnSpc>
                <a:spcPct val="100000"/>
              </a:lnSpc>
            </a:pPr>
            <a:r>
              <a:rPr sz="1800" spc="-15">
                <a:latin typeface="宋体"/>
                <a:cs typeface="宋体"/>
              </a:rPr>
              <a:t>下控制限</a:t>
            </a:r>
            <a:endParaRPr sz="1800">
              <a:latin typeface="宋体"/>
              <a:cs typeface="宋体"/>
            </a:endParaRPr>
          </a:p>
          <a:p>
            <a:pPr>
              <a:lnSpc>
                <a:spcPct val="100000"/>
              </a:lnSpc>
              <a:spcBef>
                <a:spcPts val="25"/>
              </a:spcBef>
            </a:pPr>
            <a:endParaRPr sz="2250">
              <a:latin typeface="宋体"/>
              <a:cs typeface="宋体"/>
            </a:endParaRPr>
          </a:p>
          <a:p>
            <a:pPr marL="12700">
              <a:lnSpc>
                <a:spcPct val="100000"/>
              </a:lnSpc>
            </a:pPr>
            <a:r>
              <a:rPr sz="1800">
                <a:latin typeface="Times New Roman"/>
                <a:cs typeface="Times New Roman"/>
              </a:rPr>
              <a:t>1</a:t>
            </a:r>
            <a:r>
              <a:rPr sz="1800" spc="-20">
                <a:latin typeface="宋体"/>
                <a:cs typeface="宋体"/>
              </a:rPr>
              <a:t>、收集</a:t>
            </a:r>
            <a:endParaRPr sz="1800">
              <a:latin typeface="宋体"/>
              <a:cs typeface="宋体"/>
            </a:endParaRPr>
          </a:p>
          <a:p>
            <a:pPr marL="12700">
              <a:lnSpc>
                <a:spcPct val="100000"/>
              </a:lnSpc>
              <a:spcBef>
                <a:spcPts val="550"/>
              </a:spcBef>
            </a:pPr>
            <a:r>
              <a:rPr sz="1800" spc="-10">
                <a:latin typeface="宋体"/>
                <a:cs typeface="宋体"/>
              </a:rPr>
              <a:t>收集数据并画在图上</a:t>
            </a:r>
            <a:endParaRPr sz="1800">
              <a:latin typeface="宋体"/>
              <a:cs typeface="宋体"/>
            </a:endParaRPr>
          </a:p>
          <a:p>
            <a:pPr marL="12700">
              <a:lnSpc>
                <a:spcPct val="100000"/>
              </a:lnSpc>
              <a:spcBef>
                <a:spcPts val="315"/>
              </a:spcBef>
            </a:pPr>
            <a:r>
              <a:rPr sz="1800">
                <a:latin typeface="Times New Roman"/>
                <a:cs typeface="Times New Roman"/>
              </a:rPr>
              <a:t>2</a:t>
            </a:r>
            <a:r>
              <a:rPr sz="1800" spc="-20">
                <a:latin typeface="宋体"/>
                <a:cs typeface="宋体"/>
              </a:rPr>
              <a:t>、控制</a:t>
            </a:r>
            <a:endParaRPr sz="1800">
              <a:latin typeface="宋体"/>
              <a:cs typeface="宋体"/>
            </a:endParaRPr>
          </a:p>
          <a:p>
            <a:pPr marL="12700" marR="1377315">
              <a:lnSpc>
                <a:spcPct val="117300"/>
              </a:lnSpc>
              <a:spcBef>
                <a:spcPts val="175"/>
              </a:spcBef>
            </a:pPr>
            <a:r>
              <a:rPr sz="1800" spc="-5">
                <a:latin typeface="宋体"/>
                <a:cs typeface="宋体"/>
              </a:rPr>
              <a:t>根据过程数据计算实验控制限</a:t>
            </a:r>
            <a:r>
              <a:rPr sz="1800" spc="-50">
                <a:latin typeface="宋体"/>
                <a:cs typeface="宋体"/>
              </a:rPr>
              <a:t> </a:t>
            </a:r>
            <a:r>
              <a:rPr sz="1800" spc="-5">
                <a:latin typeface="宋体"/>
                <a:cs typeface="宋体"/>
              </a:rPr>
              <a:t>识别变差的特殊原因并采取措施</a:t>
            </a:r>
            <a:r>
              <a:rPr sz="1800" spc="-50">
                <a:latin typeface="宋体"/>
                <a:cs typeface="宋体"/>
              </a:rPr>
              <a:t> </a:t>
            </a:r>
            <a:r>
              <a:rPr sz="1800">
                <a:latin typeface="Times New Roman"/>
                <a:cs typeface="Times New Roman"/>
              </a:rPr>
              <a:t>3</a:t>
            </a:r>
            <a:r>
              <a:rPr sz="1800" spc="-10">
                <a:latin typeface="宋体"/>
                <a:cs typeface="宋体"/>
              </a:rPr>
              <a:t>、分析及改进</a:t>
            </a:r>
            <a:endParaRPr sz="1800">
              <a:latin typeface="宋体"/>
              <a:cs typeface="宋体"/>
            </a:endParaRPr>
          </a:p>
          <a:p>
            <a:pPr marL="12700">
              <a:lnSpc>
                <a:spcPct val="100000"/>
              </a:lnSpc>
              <a:spcBef>
                <a:spcPts val="550"/>
              </a:spcBef>
            </a:pPr>
            <a:r>
              <a:rPr sz="1800" spc="-5">
                <a:latin typeface="宋体"/>
                <a:cs typeface="宋体"/>
              </a:rPr>
              <a:t>确定普通原因变差的大小并采取减小它的措施</a:t>
            </a:r>
            <a:endParaRPr sz="1800">
              <a:latin typeface="宋体"/>
              <a:cs typeface="宋体"/>
            </a:endParaRPr>
          </a:p>
          <a:p>
            <a:pPr>
              <a:lnSpc>
                <a:spcPct val="100000"/>
              </a:lnSpc>
              <a:spcBef>
                <a:spcPts val="10"/>
              </a:spcBef>
            </a:pPr>
            <a:endParaRPr sz="2350">
              <a:latin typeface="宋体"/>
              <a:cs typeface="宋体"/>
            </a:endParaRPr>
          </a:p>
          <a:p>
            <a:pPr marL="12700">
              <a:lnSpc>
                <a:spcPct val="100000"/>
              </a:lnSpc>
              <a:spcBef>
                <a:spcPts val="5"/>
              </a:spcBef>
            </a:pPr>
            <a:r>
              <a:rPr sz="1800" spc="-5">
                <a:latin typeface="宋体"/>
                <a:cs typeface="宋体"/>
              </a:rPr>
              <a:t>重复这三个阶段从而不断改进过程</a:t>
            </a:r>
            <a:endParaRPr sz="1800">
              <a:latin typeface="宋体"/>
              <a:cs typeface="宋体"/>
            </a:endParaRPr>
          </a:p>
        </p:txBody>
      </p:sp>
      <p:grpSp>
        <p:nvGrpSpPr>
          <p:cNvPr id="5" name="object 5"/>
          <p:cNvGrpSpPr/>
          <p:nvPr/>
        </p:nvGrpSpPr>
        <p:grpSpPr>
          <a:xfrm>
            <a:off x="2814637" y="1214437"/>
            <a:ext cx="5343525" cy="1685925"/>
            <a:chOff x="2814637" y="1214437"/>
            <a:chExt cx="5343525" cy="1685925"/>
          </a:xfrm>
        </p:grpSpPr>
        <p:sp>
          <p:nvSpPr>
            <p:cNvPr id="6" name="object 6"/>
            <p:cNvSpPr/>
            <p:nvPr/>
          </p:nvSpPr>
          <p:spPr>
            <a:xfrm>
              <a:off x="2819400" y="1219200"/>
              <a:ext cx="5334000" cy="1676400"/>
            </a:xfrm>
            <a:custGeom>
              <a:rect l="l" t="t" r="r" b="b"/>
              <a:pathLst>
                <a:path w="5334000" h="1676400">
                  <a:moveTo>
                    <a:pt x="5334000" y="1676400"/>
                  </a:moveTo>
                  <a:lnTo>
                    <a:pt x="0" y="1676400"/>
                  </a:lnTo>
                  <a:lnTo>
                    <a:pt x="0" y="0"/>
                  </a:lnTo>
                  <a:lnTo>
                    <a:pt x="5334000" y="0"/>
                  </a:lnTo>
                  <a:lnTo>
                    <a:pt x="5334000" y="1676400"/>
                  </a:lnTo>
                  <a:close/>
                </a:path>
              </a:pathLst>
            </a:custGeom>
            <a:solidFill>
              <a:srgbClr val="CCCCFF"/>
            </a:solidFill>
          </p:spPr>
          <p:txBody>
            <a:bodyPr wrap="square" lIns="0" tIns="0" rIns="0" bIns="0" rtlCol="0"/>
            <a:lstStyle/>
            <a:p/>
          </p:txBody>
        </p:sp>
        <p:sp>
          <p:nvSpPr>
            <p:cNvPr id="7" name="object 7"/>
            <p:cNvSpPr/>
            <p:nvPr/>
          </p:nvSpPr>
          <p:spPr>
            <a:xfrm>
              <a:off x="2819400" y="1219200"/>
              <a:ext cx="5334000" cy="1676400"/>
            </a:xfrm>
            <a:custGeom>
              <a:rect l="l" t="t" r="r" b="b"/>
              <a:pathLst>
                <a:path w="5334000" h="1676400">
                  <a:moveTo>
                    <a:pt x="0" y="0"/>
                  </a:moveTo>
                  <a:lnTo>
                    <a:pt x="5334000" y="0"/>
                  </a:lnTo>
                  <a:lnTo>
                    <a:pt x="5334000" y="1676400"/>
                  </a:lnTo>
                  <a:lnTo>
                    <a:pt x="0" y="1676400"/>
                  </a:lnTo>
                  <a:lnTo>
                    <a:pt x="0" y="0"/>
                  </a:lnTo>
                  <a:close/>
                </a:path>
              </a:pathLst>
            </a:custGeom>
            <a:ln w="9525">
              <a:solidFill>
                <a:srgbClr val="000000"/>
              </a:solidFill>
            </a:ln>
          </p:spPr>
          <p:txBody>
            <a:bodyPr wrap="square" lIns="0" tIns="0" rIns="0" bIns="0" rtlCol="0"/>
            <a:lstStyle/>
            <a:p/>
          </p:txBody>
        </p:sp>
        <p:sp>
          <p:nvSpPr>
            <p:cNvPr id="8" name="object 8"/>
            <p:cNvSpPr/>
            <p:nvPr/>
          </p:nvSpPr>
          <p:spPr>
            <a:xfrm>
              <a:off x="2819400" y="1524000"/>
              <a:ext cx="5334000" cy="1066800"/>
            </a:xfrm>
            <a:custGeom>
              <a:rect l="l" t="t" r="r" b="b"/>
              <a:pathLst>
                <a:path w="5334000" h="1066800">
                  <a:moveTo>
                    <a:pt x="0" y="0"/>
                  </a:moveTo>
                  <a:lnTo>
                    <a:pt x="5334000" y="0"/>
                  </a:lnTo>
                </a:path>
                <a:path w="5334000" h="1066800">
                  <a:moveTo>
                    <a:pt x="0" y="1066800"/>
                  </a:moveTo>
                  <a:lnTo>
                    <a:pt x="5334000" y="1066800"/>
                  </a:lnTo>
                </a:path>
              </a:pathLst>
            </a:custGeom>
            <a:ln w="9525">
              <a:solidFill>
                <a:srgbClr val="FF0000"/>
              </a:solidFill>
              <a:prstDash val="sysDot"/>
            </a:ln>
          </p:spPr>
          <p:txBody>
            <a:bodyPr wrap="square" lIns="0" tIns="0" rIns="0" bIns="0" rtlCol="0"/>
            <a:lstStyle/>
            <a:p/>
          </p:txBody>
        </p:sp>
        <p:sp>
          <p:nvSpPr>
            <p:cNvPr id="9" name="object 9"/>
            <p:cNvSpPr/>
            <p:nvPr/>
          </p:nvSpPr>
          <p:spPr>
            <a:xfrm>
              <a:off x="2819400" y="1752600"/>
              <a:ext cx="5334000" cy="381000"/>
            </a:xfrm>
            <a:custGeom>
              <a:rect l="l" t="t" r="r" b="b"/>
              <a:pathLst>
                <a:path w="5334000" h="381000">
                  <a:moveTo>
                    <a:pt x="0" y="304800"/>
                  </a:moveTo>
                  <a:lnTo>
                    <a:pt x="5334000" y="304800"/>
                  </a:lnTo>
                </a:path>
                <a:path w="5334000" h="381000">
                  <a:moveTo>
                    <a:pt x="0" y="0"/>
                  </a:moveTo>
                  <a:lnTo>
                    <a:pt x="381000" y="381000"/>
                  </a:lnTo>
                </a:path>
              </a:pathLst>
            </a:custGeom>
            <a:ln w="9525">
              <a:solidFill>
                <a:srgbClr val="000000"/>
              </a:solidFill>
            </a:ln>
          </p:spPr>
          <p:txBody>
            <a:bodyPr wrap="square" lIns="0" tIns="0" rIns="0" bIns="0" rtlCol="0"/>
            <a:lstStyle/>
            <a:p/>
          </p:txBody>
        </p:sp>
        <p:sp>
          <p:nvSpPr>
            <p:cNvPr id="10" name="object 10"/>
            <p:cNvSpPr/>
            <p:nvPr/>
          </p:nvSpPr>
          <p:spPr>
            <a:xfrm>
              <a:off x="3200400" y="1828800"/>
              <a:ext cx="228600" cy="304800"/>
            </a:xfrm>
            <a:custGeom>
              <a:rect l="l" t="t" r="r" b="b"/>
              <a:pathLst>
                <a:path w="228600" h="304800">
                  <a:moveTo>
                    <a:pt x="0" y="304800"/>
                  </a:moveTo>
                  <a:lnTo>
                    <a:pt x="228600" y="0"/>
                  </a:lnTo>
                </a:path>
              </a:pathLst>
            </a:custGeom>
            <a:ln w="9525">
              <a:solidFill>
                <a:srgbClr val="000000"/>
              </a:solidFill>
            </a:ln>
          </p:spPr>
          <p:txBody>
            <a:bodyPr wrap="square" lIns="0" tIns="0" rIns="0" bIns="0" rtlCol="0"/>
            <a:lstStyle/>
            <a:p/>
          </p:txBody>
        </p:sp>
        <p:sp>
          <p:nvSpPr>
            <p:cNvPr id="11" name="object 11"/>
            <p:cNvSpPr/>
            <p:nvPr/>
          </p:nvSpPr>
          <p:spPr>
            <a:xfrm>
              <a:off x="3429000" y="1828800"/>
              <a:ext cx="304800" cy="152400"/>
            </a:xfrm>
            <a:custGeom>
              <a:rect l="l" t="t" r="r" b="b"/>
              <a:pathLst>
                <a:path w="304800" h="152400">
                  <a:moveTo>
                    <a:pt x="0" y="0"/>
                  </a:moveTo>
                  <a:lnTo>
                    <a:pt x="304800" y="152400"/>
                  </a:lnTo>
                </a:path>
              </a:pathLst>
            </a:custGeom>
            <a:ln w="9525">
              <a:solidFill>
                <a:srgbClr val="000000"/>
              </a:solidFill>
            </a:ln>
          </p:spPr>
          <p:txBody>
            <a:bodyPr wrap="square" lIns="0" tIns="0" rIns="0" bIns="0" rtlCol="0"/>
            <a:lstStyle/>
            <a:p/>
          </p:txBody>
        </p:sp>
        <p:sp>
          <p:nvSpPr>
            <p:cNvPr id="12" name="object 12"/>
            <p:cNvSpPr/>
            <p:nvPr/>
          </p:nvSpPr>
          <p:spPr>
            <a:xfrm>
              <a:off x="3733800" y="1828800"/>
              <a:ext cx="228600" cy="152400"/>
            </a:xfrm>
            <a:custGeom>
              <a:rect l="l" t="t" r="r" b="b"/>
              <a:pathLst>
                <a:path w="228600" h="152400">
                  <a:moveTo>
                    <a:pt x="0" y="152400"/>
                  </a:moveTo>
                  <a:lnTo>
                    <a:pt x="228600" y="0"/>
                  </a:lnTo>
                </a:path>
              </a:pathLst>
            </a:custGeom>
            <a:ln w="9525">
              <a:solidFill>
                <a:srgbClr val="000000"/>
              </a:solidFill>
            </a:ln>
          </p:spPr>
          <p:txBody>
            <a:bodyPr wrap="square" lIns="0" tIns="0" rIns="0" bIns="0" rtlCol="0"/>
            <a:lstStyle/>
            <a:p/>
          </p:txBody>
        </p:sp>
        <p:sp>
          <p:nvSpPr>
            <p:cNvPr id="13" name="object 13"/>
            <p:cNvSpPr/>
            <p:nvPr/>
          </p:nvSpPr>
          <p:spPr>
            <a:xfrm>
              <a:off x="3962400" y="1828800"/>
              <a:ext cx="228600" cy="304800"/>
            </a:xfrm>
            <a:custGeom>
              <a:rect l="l" t="t" r="r" b="b"/>
              <a:pathLst>
                <a:path w="228600" h="304800">
                  <a:moveTo>
                    <a:pt x="0" y="0"/>
                  </a:moveTo>
                  <a:lnTo>
                    <a:pt x="228600" y="304800"/>
                  </a:lnTo>
                </a:path>
              </a:pathLst>
            </a:custGeom>
            <a:ln w="9525">
              <a:solidFill>
                <a:srgbClr val="000000"/>
              </a:solidFill>
            </a:ln>
          </p:spPr>
          <p:txBody>
            <a:bodyPr wrap="square" lIns="0" tIns="0" rIns="0" bIns="0" rtlCol="0"/>
            <a:lstStyle/>
            <a:p/>
          </p:txBody>
        </p:sp>
        <p:sp>
          <p:nvSpPr>
            <p:cNvPr id="14" name="object 14"/>
            <p:cNvSpPr/>
            <p:nvPr/>
          </p:nvSpPr>
          <p:spPr>
            <a:xfrm>
              <a:off x="4191000" y="2057400"/>
              <a:ext cx="304800" cy="76200"/>
            </a:xfrm>
            <a:custGeom>
              <a:rect l="l" t="t" r="r" b="b"/>
              <a:pathLst>
                <a:path w="304800" h="76200">
                  <a:moveTo>
                    <a:pt x="0" y="76200"/>
                  </a:moveTo>
                  <a:lnTo>
                    <a:pt x="304800" y="0"/>
                  </a:lnTo>
                </a:path>
              </a:pathLst>
            </a:custGeom>
            <a:ln w="9525">
              <a:solidFill>
                <a:srgbClr val="000000"/>
              </a:solidFill>
            </a:ln>
          </p:spPr>
          <p:txBody>
            <a:bodyPr wrap="square" lIns="0" tIns="0" rIns="0" bIns="0" rtlCol="0"/>
            <a:lstStyle/>
            <a:p/>
          </p:txBody>
        </p:sp>
        <p:sp>
          <p:nvSpPr>
            <p:cNvPr id="15" name="object 15"/>
            <p:cNvSpPr/>
            <p:nvPr/>
          </p:nvSpPr>
          <p:spPr>
            <a:xfrm>
              <a:off x="4495800" y="1676400"/>
              <a:ext cx="304800" cy="381000"/>
            </a:xfrm>
            <a:custGeom>
              <a:rect l="l" t="t" r="r" b="b"/>
              <a:pathLst>
                <a:path w="304800" h="381000">
                  <a:moveTo>
                    <a:pt x="0" y="381000"/>
                  </a:moveTo>
                  <a:lnTo>
                    <a:pt x="304800" y="0"/>
                  </a:lnTo>
                </a:path>
              </a:pathLst>
            </a:custGeom>
            <a:ln w="9525">
              <a:solidFill>
                <a:srgbClr val="000000"/>
              </a:solidFill>
            </a:ln>
          </p:spPr>
          <p:txBody>
            <a:bodyPr wrap="square" lIns="0" tIns="0" rIns="0" bIns="0" rtlCol="0"/>
            <a:lstStyle/>
            <a:p/>
          </p:txBody>
        </p:sp>
        <p:sp>
          <p:nvSpPr>
            <p:cNvPr id="16" name="object 16"/>
            <p:cNvSpPr/>
            <p:nvPr/>
          </p:nvSpPr>
          <p:spPr>
            <a:xfrm>
              <a:off x="4800600" y="1676400"/>
              <a:ext cx="304800" cy="685800"/>
            </a:xfrm>
            <a:custGeom>
              <a:rect l="l" t="t" r="r" b="b"/>
              <a:pathLst>
                <a:path w="304800" h="685800">
                  <a:moveTo>
                    <a:pt x="0" y="0"/>
                  </a:moveTo>
                  <a:lnTo>
                    <a:pt x="304800" y="685800"/>
                  </a:lnTo>
                </a:path>
              </a:pathLst>
            </a:custGeom>
            <a:ln w="9525">
              <a:solidFill>
                <a:srgbClr val="000000"/>
              </a:solidFill>
            </a:ln>
          </p:spPr>
          <p:txBody>
            <a:bodyPr wrap="square" lIns="0" tIns="0" rIns="0" bIns="0" rtlCol="0"/>
            <a:lstStyle/>
            <a:p/>
          </p:txBody>
        </p:sp>
        <p:sp>
          <p:nvSpPr>
            <p:cNvPr id="17" name="object 17"/>
            <p:cNvSpPr/>
            <p:nvPr/>
          </p:nvSpPr>
          <p:spPr>
            <a:xfrm>
              <a:off x="5105400" y="1905000"/>
              <a:ext cx="228600" cy="457200"/>
            </a:xfrm>
            <a:custGeom>
              <a:rect l="l" t="t" r="r" b="b"/>
              <a:pathLst>
                <a:path w="228600" h="457200">
                  <a:moveTo>
                    <a:pt x="0" y="457200"/>
                  </a:moveTo>
                  <a:lnTo>
                    <a:pt x="228600" y="0"/>
                  </a:lnTo>
                </a:path>
              </a:pathLst>
            </a:custGeom>
            <a:ln w="9525">
              <a:solidFill>
                <a:srgbClr val="000000"/>
              </a:solidFill>
            </a:ln>
          </p:spPr>
          <p:txBody>
            <a:bodyPr wrap="square" lIns="0" tIns="0" rIns="0" bIns="0" rtlCol="0"/>
            <a:lstStyle/>
            <a:p/>
          </p:txBody>
        </p:sp>
        <p:sp>
          <p:nvSpPr>
            <p:cNvPr id="18" name="object 18"/>
            <p:cNvSpPr/>
            <p:nvPr/>
          </p:nvSpPr>
          <p:spPr>
            <a:xfrm>
              <a:off x="5334000" y="1905000"/>
              <a:ext cx="381000" cy="381000"/>
            </a:xfrm>
            <a:custGeom>
              <a:rect l="l" t="t" r="r" b="b"/>
              <a:pathLst>
                <a:path w="381000" h="381000">
                  <a:moveTo>
                    <a:pt x="0" y="0"/>
                  </a:moveTo>
                  <a:lnTo>
                    <a:pt x="381000" y="381000"/>
                  </a:lnTo>
                </a:path>
              </a:pathLst>
            </a:custGeom>
            <a:ln w="9525">
              <a:solidFill>
                <a:srgbClr val="000000"/>
              </a:solidFill>
            </a:ln>
          </p:spPr>
          <p:txBody>
            <a:bodyPr wrap="square" lIns="0" tIns="0" rIns="0" bIns="0" rtlCol="0"/>
            <a:lstStyle/>
            <a:p/>
          </p:txBody>
        </p:sp>
        <p:sp>
          <p:nvSpPr>
            <p:cNvPr id="19" name="object 19"/>
            <p:cNvSpPr/>
            <p:nvPr/>
          </p:nvSpPr>
          <p:spPr>
            <a:xfrm>
              <a:off x="5715000" y="2133600"/>
              <a:ext cx="381000" cy="152400"/>
            </a:xfrm>
            <a:custGeom>
              <a:rect l="l" t="t" r="r" b="b"/>
              <a:pathLst>
                <a:path w="381000" h="152400">
                  <a:moveTo>
                    <a:pt x="0" y="152400"/>
                  </a:moveTo>
                  <a:lnTo>
                    <a:pt x="381000" y="0"/>
                  </a:lnTo>
                </a:path>
              </a:pathLst>
            </a:custGeom>
            <a:ln w="9525">
              <a:solidFill>
                <a:srgbClr val="000000"/>
              </a:solidFill>
            </a:ln>
          </p:spPr>
          <p:txBody>
            <a:bodyPr wrap="square" lIns="0" tIns="0" rIns="0" bIns="0" rtlCol="0"/>
            <a:lstStyle/>
            <a:p/>
          </p:txBody>
        </p:sp>
        <p:sp>
          <p:nvSpPr>
            <p:cNvPr id="20" name="object 20"/>
            <p:cNvSpPr/>
            <p:nvPr/>
          </p:nvSpPr>
          <p:spPr>
            <a:xfrm>
              <a:off x="6096000" y="2133600"/>
              <a:ext cx="304800" cy="0"/>
            </a:xfrm>
            <a:custGeom>
              <a:rect l="l" t="t" r="r" b="b"/>
              <a:pathLst>
                <a:path w="304800">
                  <a:moveTo>
                    <a:pt x="0" y="0"/>
                  </a:moveTo>
                  <a:lnTo>
                    <a:pt x="304800" y="0"/>
                  </a:lnTo>
                </a:path>
              </a:pathLst>
            </a:custGeom>
            <a:ln w="9525">
              <a:solidFill>
                <a:srgbClr val="000000"/>
              </a:solidFill>
            </a:ln>
          </p:spPr>
          <p:txBody>
            <a:bodyPr wrap="square" lIns="0" tIns="0" rIns="0" bIns="0" rtlCol="0"/>
            <a:lstStyle/>
            <a:p/>
          </p:txBody>
        </p:sp>
        <p:sp>
          <p:nvSpPr>
            <p:cNvPr id="21" name="object 21"/>
            <p:cNvSpPr/>
            <p:nvPr/>
          </p:nvSpPr>
          <p:spPr>
            <a:xfrm>
              <a:off x="6400800" y="1752600"/>
              <a:ext cx="228600" cy="381000"/>
            </a:xfrm>
            <a:custGeom>
              <a:rect l="l" t="t" r="r" b="b"/>
              <a:pathLst>
                <a:path w="228600" h="381000">
                  <a:moveTo>
                    <a:pt x="0" y="381000"/>
                  </a:moveTo>
                  <a:lnTo>
                    <a:pt x="228600" y="0"/>
                  </a:lnTo>
                </a:path>
              </a:pathLst>
            </a:custGeom>
            <a:ln w="9525">
              <a:solidFill>
                <a:srgbClr val="000000"/>
              </a:solidFill>
            </a:ln>
          </p:spPr>
          <p:txBody>
            <a:bodyPr wrap="square" lIns="0" tIns="0" rIns="0" bIns="0" rtlCol="0"/>
            <a:lstStyle/>
            <a:p/>
          </p:txBody>
        </p:sp>
        <p:sp>
          <p:nvSpPr>
            <p:cNvPr id="22" name="object 22"/>
            <p:cNvSpPr/>
            <p:nvPr/>
          </p:nvSpPr>
          <p:spPr>
            <a:xfrm>
              <a:off x="6629400" y="1752600"/>
              <a:ext cx="381000" cy="457200"/>
            </a:xfrm>
            <a:custGeom>
              <a:rect l="l" t="t" r="r" b="b"/>
              <a:pathLst>
                <a:path w="381000" h="457200">
                  <a:moveTo>
                    <a:pt x="0" y="0"/>
                  </a:moveTo>
                  <a:lnTo>
                    <a:pt x="381000" y="457200"/>
                  </a:lnTo>
                </a:path>
              </a:pathLst>
            </a:custGeom>
            <a:ln w="9525">
              <a:solidFill>
                <a:srgbClr val="000000"/>
              </a:solidFill>
            </a:ln>
          </p:spPr>
          <p:txBody>
            <a:bodyPr wrap="square" lIns="0" tIns="0" rIns="0" bIns="0" rtlCol="0"/>
            <a:lstStyle/>
            <a:p/>
          </p:txBody>
        </p:sp>
        <p:sp>
          <p:nvSpPr>
            <p:cNvPr id="23" name="object 23"/>
            <p:cNvSpPr/>
            <p:nvPr/>
          </p:nvSpPr>
          <p:spPr>
            <a:xfrm>
              <a:off x="7010400" y="1981200"/>
              <a:ext cx="228600" cy="228600"/>
            </a:xfrm>
            <a:custGeom>
              <a:rect l="l" t="t" r="r" b="b"/>
              <a:pathLst>
                <a:path w="228600" h="228600">
                  <a:moveTo>
                    <a:pt x="0" y="228600"/>
                  </a:moveTo>
                  <a:lnTo>
                    <a:pt x="228600" y="0"/>
                  </a:lnTo>
                </a:path>
              </a:pathLst>
            </a:custGeom>
            <a:ln w="9525">
              <a:solidFill>
                <a:srgbClr val="000000"/>
              </a:solidFill>
            </a:ln>
          </p:spPr>
          <p:txBody>
            <a:bodyPr wrap="square" lIns="0" tIns="0" rIns="0" bIns="0" rtlCol="0"/>
            <a:lstStyle/>
            <a:p/>
          </p:txBody>
        </p:sp>
        <p:sp>
          <p:nvSpPr>
            <p:cNvPr id="24" name="object 24"/>
            <p:cNvSpPr/>
            <p:nvPr/>
          </p:nvSpPr>
          <p:spPr>
            <a:xfrm>
              <a:off x="7239000" y="1752600"/>
              <a:ext cx="152400" cy="228600"/>
            </a:xfrm>
            <a:custGeom>
              <a:rect l="l" t="t" r="r" b="b"/>
              <a:pathLst>
                <a:path w="152400" h="228600">
                  <a:moveTo>
                    <a:pt x="0" y="228600"/>
                  </a:moveTo>
                  <a:lnTo>
                    <a:pt x="152400" y="0"/>
                  </a:lnTo>
                </a:path>
              </a:pathLst>
            </a:custGeom>
            <a:ln w="9525">
              <a:solidFill>
                <a:srgbClr val="000000"/>
              </a:solidFill>
            </a:ln>
          </p:spPr>
          <p:txBody>
            <a:bodyPr wrap="square" lIns="0" tIns="0" rIns="0" bIns="0" rtlCol="0"/>
            <a:lstStyle/>
            <a:p/>
          </p:txBody>
        </p:sp>
        <p:sp>
          <p:nvSpPr>
            <p:cNvPr id="25" name="object 25"/>
            <p:cNvSpPr/>
            <p:nvPr/>
          </p:nvSpPr>
          <p:spPr>
            <a:xfrm>
              <a:off x="7391400" y="1752600"/>
              <a:ext cx="457200" cy="533400"/>
            </a:xfrm>
            <a:custGeom>
              <a:rect l="l" t="t" r="r" b="b"/>
              <a:pathLst>
                <a:path w="457200" h="533400">
                  <a:moveTo>
                    <a:pt x="0" y="0"/>
                  </a:moveTo>
                  <a:lnTo>
                    <a:pt x="228600" y="457200"/>
                  </a:lnTo>
                </a:path>
                <a:path w="457200" h="533400">
                  <a:moveTo>
                    <a:pt x="228600" y="457200"/>
                  </a:moveTo>
                  <a:lnTo>
                    <a:pt x="457200" y="533400"/>
                  </a:lnTo>
                </a:path>
              </a:pathLst>
            </a:custGeom>
            <a:ln w="9525">
              <a:solidFill>
                <a:srgbClr val="000000"/>
              </a:solidFill>
            </a:ln>
          </p:spPr>
          <p:txBody>
            <a:bodyPr wrap="square" lIns="0" tIns="0" rIns="0" bIns="0" rtlCol="0"/>
            <a:lstStyle/>
            <a:p/>
          </p:txBody>
        </p:sp>
        <p:sp>
          <p:nvSpPr>
            <p:cNvPr id="26" name="object 26"/>
            <p:cNvSpPr/>
            <p:nvPr/>
          </p:nvSpPr>
          <p:spPr>
            <a:xfrm>
              <a:off x="7848600" y="1905000"/>
              <a:ext cx="228600" cy="381000"/>
            </a:xfrm>
            <a:custGeom>
              <a:rect l="l" t="t" r="r" b="b"/>
              <a:pathLst>
                <a:path w="228600" h="381000">
                  <a:moveTo>
                    <a:pt x="0" y="381000"/>
                  </a:moveTo>
                  <a:lnTo>
                    <a:pt x="228600" y="0"/>
                  </a:lnTo>
                </a:path>
              </a:pathLst>
            </a:custGeom>
            <a:ln w="9525">
              <a:solidFill>
                <a:srgbClr val="000000"/>
              </a:solidFill>
            </a:ln>
          </p:spPr>
          <p:txBody>
            <a:bodyPr wrap="square" lIns="0" tIns="0" rIns="0" bIns="0" rtlCol="0"/>
            <a:lstStyle/>
            <a:p/>
          </p:txBody>
        </p:sp>
        <p:sp>
          <p:nvSpPr>
            <p:cNvPr id="27" name="object 27"/>
            <p:cNvSpPr/>
            <p:nvPr/>
          </p:nvSpPr>
          <p:spPr>
            <a:xfrm>
              <a:off x="8077200" y="1905000"/>
              <a:ext cx="76200" cy="152400"/>
            </a:xfrm>
            <a:custGeom>
              <a:rect l="l" t="t" r="r" b="b"/>
              <a:pathLst>
                <a:path w="76200" h="152400">
                  <a:moveTo>
                    <a:pt x="0" y="0"/>
                  </a:moveTo>
                  <a:lnTo>
                    <a:pt x="76200" y="152400"/>
                  </a:lnTo>
                </a:path>
              </a:pathLst>
            </a:custGeom>
            <a:ln w="9525">
              <a:solidFill>
                <a:srgbClr val="000000"/>
              </a:solidFill>
            </a:ln>
          </p:spPr>
          <p:txBody>
            <a:bodyPr wrap="square" lIns="0" tIns="0" rIns="0" bIns="0" rtlCol="0"/>
            <a:lstStyle/>
            <a:p/>
          </p:txBody>
        </p:sp>
      </p:gr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764540" y="766445"/>
            <a:ext cx="1549400" cy="391160"/>
          </a:xfrm>
          <a:prstGeom prst="rect">
            <a:avLst/>
          </a:prstGeom>
        </p:spPr>
        <p:txBody>
          <a:bodyPr vert="horz" wrap="square" lIns="0" tIns="12700" rIns="0" bIns="0" rtlCol="0">
            <a:spAutoFit/>
          </a:bodyPr>
          <a:lstStyle/>
          <a:p>
            <a:pPr marL="12700">
              <a:lnSpc>
                <a:spcPct val="100000"/>
              </a:lnSpc>
              <a:spcBef>
                <a:spcPts val="100"/>
              </a:spcBef>
            </a:pPr>
            <a:r>
              <a:rPr spc="-10"/>
              <a:t>管制图类型</a:t>
            </a:r>
          </a:p>
        </p:txBody>
      </p:sp>
      <p:graphicFrame>
        <p:nvGraphicFramePr>
          <p:cNvPr id="3" name="object 3"/>
          <p:cNvGraphicFramePr>
            <a:graphicFrameLocks noGrp="1"/>
          </p:cNvGraphicFramePr>
          <p:nvPr/>
        </p:nvGraphicFramePr>
        <p:xfrm>
          <a:off x="519112" y="1585912"/>
          <a:ext cx="7800975" cy="3778885"/>
        </p:xfrm>
        <a:graphic>
          <a:graphicData uri="http://schemas.openxmlformats.org/drawingml/2006/table">
            <a:tbl>
              <a:tblPr firstRow="1" bandRow="1">
                <a:tableStyleId>{2D5ABB26-0587-4C30-8999-92F81FD0307C}</a:tableStyleId>
              </a:tblPr>
              <a:tblGrid>
                <a:gridCol w="685800"/>
                <a:gridCol w="3429000"/>
                <a:gridCol w="762000"/>
                <a:gridCol w="2895600"/>
              </a:tblGrid>
              <a:tr h="944880">
                <a:tc rowSpan="4">
                  <a:txBody>
                    <a:bodyPr vert="horz" wrap="square"/>
                    <a:lstStyle/>
                    <a:p>
                      <a:pPr>
                        <a:lnSpc>
                          <a:spcPct val="100000"/>
                        </a:lnSpc>
                        <a:spcBef>
                          <a:spcPts val="50"/>
                        </a:spcBef>
                      </a:pPr>
                      <a:endParaRPr sz="3850">
                        <a:latin typeface="Times New Roman"/>
                        <a:cs typeface="Times New Roman"/>
                      </a:endParaRPr>
                    </a:p>
                    <a:p>
                      <a:pPr marL="90805" marR="231140" algn="just">
                        <a:lnSpc>
                          <a:spcPct val="100000"/>
                        </a:lnSpc>
                      </a:pPr>
                      <a:r>
                        <a:rPr sz="2800" spc="-50">
                          <a:latin typeface="宋体"/>
                          <a:cs typeface="宋体"/>
                        </a:rPr>
                        <a:t>计量型数据</a:t>
                      </a:r>
                      <a:endParaRPr sz="2800">
                        <a:latin typeface="宋体"/>
                        <a:cs typeface="宋体"/>
                      </a:endParaRPr>
                    </a:p>
                  </a:txBody>
                  <a:tcPr marL="0" marR="0" marT="6350" marB="0">
                    <a:lnL w="28575">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tcPr>
                </a:tc>
                <a:tc>
                  <a:txBody>
                    <a:bodyPr vert="horz" wrap="square"/>
                    <a:lstStyle/>
                    <a:p>
                      <a:pPr marL="90805">
                        <a:lnSpc>
                          <a:spcPct val="100000"/>
                        </a:lnSpc>
                        <a:spcBef>
                          <a:spcPts val="260"/>
                        </a:spcBef>
                      </a:pPr>
                      <a:r>
                        <a:rPr sz="2800" spc="-10">
                          <a:latin typeface="Times New Roman"/>
                          <a:cs typeface="Times New Roman"/>
                        </a:rPr>
                        <a:t>X-</a:t>
                      </a:r>
                      <a:r>
                        <a:rPr sz="2800">
                          <a:latin typeface="Times New Roman"/>
                          <a:cs typeface="Times New Roman"/>
                        </a:rPr>
                        <a:t>R</a:t>
                      </a:r>
                      <a:r>
                        <a:rPr sz="2800" spc="10">
                          <a:latin typeface="Times New Roman"/>
                          <a:cs typeface="Times New Roman"/>
                        </a:rPr>
                        <a:t> </a:t>
                      </a:r>
                      <a:r>
                        <a:rPr sz="2800" spc="-10">
                          <a:latin typeface="宋体"/>
                          <a:cs typeface="宋体"/>
                        </a:rPr>
                        <a:t>均值和极差图</a:t>
                      </a:r>
                      <a:endParaRPr sz="2800">
                        <a:latin typeface="宋体"/>
                        <a:cs typeface="宋体"/>
                      </a:endParaRPr>
                    </a:p>
                  </a:txBody>
                  <a:tcPr marL="0" marR="0" marT="33020"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rowSpan="4">
                  <a:txBody>
                    <a:bodyPr vert="horz" wrap="square"/>
                    <a:lstStyle/>
                    <a:p>
                      <a:pPr>
                        <a:lnSpc>
                          <a:spcPct val="100000"/>
                        </a:lnSpc>
                        <a:spcBef>
                          <a:spcPts val="50"/>
                        </a:spcBef>
                      </a:pPr>
                      <a:endParaRPr sz="3850">
                        <a:latin typeface="Times New Roman"/>
                        <a:cs typeface="Times New Roman"/>
                      </a:endParaRPr>
                    </a:p>
                    <a:p>
                      <a:pPr marL="91440" marR="307975" algn="just">
                        <a:lnSpc>
                          <a:spcPct val="100000"/>
                        </a:lnSpc>
                      </a:pPr>
                      <a:r>
                        <a:rPr sz="2800" spc="-50">
                          <a:latin typeface="宋体"/>
                          <a:cs typeface="宋体"/>
                        </a:rPr>
                        <a:t>计数型数据</a:t>
                      </a:r>
                      <a:endParaRPr sz="2800">
                        <a:latin typeface="宋体"/>
                        <a:cs typeface="宋体"/>
                      </a:endParaRPr>
                    </a:p>
                  </a:txBody>
                  <a:tcPr marL="0" marR="0" marT="635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vert="horz" wrap="square"/>
                    <a:lstStyle/>
                    <a:p>
                      <a:pPr marL="91440" marR="287655">
                        <a:lnSpc>
                          <a:spcPct val="105500"/>
                        </a:lnSpc>
                        <a:spcBef>
                          <a:spcPts val="75"/>
                        </a:spcBef>
                      </a:pPr>
                      <a:r>
                        <a:rPr sz="2800">
                          <a:latin typeface="Times New Roman"/>
                          <a:cs typeface="Times New Roman"/>
                        </a:rPr>
                        <a:t>P</a:t>
                      </a:r>
                      <a:r>
                        <a:rPr sz="2800" spc="-75">
                          <a:latin typeface="Times New Roman"/>
                          <a:cs typeface="Times New Roman"/>
                        </a:rPr>
                        <a:t> </a:t>
                      </a:r>
                      <a:r>
                        <a:rPr sz="2800">
                          <a:latin typeface="Times New Roman"/>
                          <a:cs typeface="Times New Roman"/>
                        </a:rPr>
                        <a:t>chart</a:t>
                      </a:r>
                      <a:r>
                        <a:rPr sz="2800" spc="-70">
                          <a:latin typeface="Times New Roman"/>
                          <a:cs typeface="Times New Roman"/>
                        </a:rPr>
                        <a:t> </a:t>
                      </a:r>
                      <a:r>
                        <a:rPr sz="2800" spc="-15">
                          <a:latin typeface="宋体"/>
                          <a:cs typeface="宋体"/>
                        </a:rPr>
                        <a:t>不良率管</a:t>
                      </a:r>
                      <a:r>
                        <a:rPr sz="2800" spc="-25">
                          <a:latin typeface="宋体"/>
                          <a:cs typeface="宋体"/>
                        </a:rPr>
                        <a:t>制图</a:t>
                      </a:r>
                      <a:endParaRPr sz="2800">
                        <a:latin typeface="宋体"/>
                        <a:cs typeface="宋体"/>
                      </a:endParaRPr>
                    </a:p>
                  </a:txBody>
                  <a:tcPr marL="0" marR="0" marT="9525"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tcPr>
                </a:tc>
              </a:tr>
              <a:tr h="944880">
                <a:tc vMerge="1">
                  <a:txBody>
                    <a:bodyPr vert="horz" wrap="square"/>
                    <a:lstStyle/>
                    <a:p/>
                  </a:txBody>
                  <a:tcPr marL="0" marR="0" marT="6350" marB="0">
                    <a:lnL w="28575">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tcPr>
                </a:tc>
                <a:tc>
                  <a:txBody>
                    <a:bodyPr vert="horz" wrap="square"/>
                    <a:lstStyle/>
                    <a:p>
                      <a:pPr marL="90805">
                        <a:lnSpc>
                          <a:spcPct val="100000"/>
                        </a:lnSpc>
                        <a:spcBef>
                          <a:spcPts val="260"/>
                        </a:spcBef>
                      </a:pPr>
                      <a:r>
                        <a:rPr sz="2800" spc="-10">
                          <a:latin typeface="Times New Roman"/>
                          <a:cs typeface="Times New Roman"/>
                        </a:rPr>
                        <a:t>X-</a:t>
                      </a:r>
                      <a:r>
                        <a:rPr sz="2800">
                          <a:latin typeface="Times New Roman"/>
                          <a:cs typeface="Times New Roman"/>
                        </a:rPr>
                        <a:t>δ</a:t>
                      </a:r>
                      <a:r>
                        <a:rPr sz="2800" spc="-10">
                          <a:latin typeface="宋体"/>
                          <a:cs typeface="宋体"/>
                        </a:rPr>
                        <a:t>均值和标准差图</a:t>
                      </a:r>
                      <a:endParaRPr sz="2800">
                        <a:latin typeface="宋体"/>
                        <a:cs typeface="宋体"/>
                      </a:endParaRPr>
                    </a:p>
                  </a:txBody>
                  <a:tcPr marL="0" marR="0" marT="330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vert="horz" wrap="square"/>
                    <a:lstStyle/>
                    <a:p/>
                  </a:txBody>
                  <a:tcPr marL="0" marR="0" marT="635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vert="horz" wrap="square"/>
                    <a:lstStyle/>
                    <a:p>
                      <a:pPr marL="91440" marR="84455">
                        <a:lnSpc>
                          <a:spcPct val="105500"/>
                        </a:lnSpc>
                        <a:spcBef>
                          <a:spcPts val="75"/>
                        </a:spcBef>
                      </a:pPr>
                      <a:r>
                        <a:rPr sz="2800">
                          <a:latin typeface="Times New Roman"/>
                          <a:cs typeface="Times New Roman"/>
                        </a:rPr>
                        <a:t>nP chart </a:t>
                      </a:r>
                      <a:r>
                        <a:rPr sz="2800" spc="-15">
                          <a:latin typeface="宋体"/>
                          <a:cs typeface="宋体"/>
                        </a:rPr>
                        <a:t>不良数管</a:t>
                      </a:r>
                      <a:r>
                        <a:rPr sz="2800" spc="-25">
                          <a:latin typeface="宋体"/>
                          <a:cs typeface="宋体"/>
                        </a:rPr>
                        <a:t>制图</a:t>
                      </a:r>
                      <a:endParaRPr sz="2800">
                        <a:latin typeface="宋体"/>
                        <a:cs typeface="宋体"/>
                      </a:endParaRPr>
                    </a:p>
                  </a:txBody>
                  <a:tcPr marL="0" marR="0" marT="952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944880">
                <a:tc vMerge="1">
                  <a:txBody>
                    <a:bodyPr vert="horz" wrap="square"/>
                    <a:lstStyle/>
                    <a:p/>
                  </a:txBody>
                  <a:tcPr marL="0" marR="0" marT="6350" marB="0">
                    <a:lnL w="28575">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tcPr>
                </a:tc>
                <a:tc>
                  <a:txBody>
                    <a:bodyPr vert="horz" wrap="square"/>
                    <a:lstStyle/>
                    <a:p>
                      <a:pPr marL="90805">
                        <a:lnSpc>
                          <a:spcPct val="100000"/>
                        </a:lnSpc>
                        <a:spcBef>
                          <a:spcPts val="260"/>
                        </a:spcBef>
                      </a:pPr>
                      <a:r>
                        <a:rPr sz="2800">
                          <a:latin typeface="Times New Roman"/>
                          <a:cs typeface="Times New Roman"/>
                        </a:rPr>
                        <a:t>X</a:t>
                      </a:r>
                      <a:r>
                        <a:rPr sz="2800" spc="-5">
                          <a:latin typeface="Times New Roman"/>
                          <a:cs typeface="Times New Roman"/>
                        </a:rPr>
                        <a:t> -</a:t>
                      </a:r>
                      <a:r>
                        <a:rPr sz="2800">
                          <a:latin typeface="Times New Roman"/>
                          <a:cs typeface="Times New Roman"/>
                        </a:rPr>
                        <a:t>R </a:t>
                      </a:r>
                      <a:r>
                        <a:rPr sz="2800" spc="-10">
                          <a:latin typeface="宋体"/>
                          <a:cs typeface="宋体"/>
                        </a:rPr>
                        <a:t>中位值极差图</a:t>
                      </a:r>
                      <a:endParaRPr sz="2800">
                        <a:latin typeface="宋体"/>
                        <a:cs typeface="宋体"/>
                      </a:endParaRPr>
                    </a:p>
                  </a:txBody>
                  <a:tcPr marL="0" marR="0" marT="330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vert="horz" wrap="square"/>
                    <a:lstStyle/>
                    <a:p/>
                  </a:txBody>
                  <a:tcPr marL="0" marR="0" marT="635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vert="horz" wrap="square"/>
                    <a:lstStyle/>
                    <a:p>
                      <a:pPr marL="91440" marR="159385">
                        <a:lnSpc>
                          <a:spcPct val="105500"/>
                        </a:lnSpc>
                        <a:spcBef>
                          <a:spcPts val="75"/>
                        </a:spcBef>
                        <a:tabLst>
                          <a:tab pos="1305560"/>
                        </a:tabLst>
                      </a:pPr>
                      <a:r>
                        <a:rPr sz="2800">
                          <a:latin typeface="Times New Roman"/>
                          <a:cs typeface="Times New Roman"/>
                        </a:rPr>
                        <a:t>C</a:t>
                      </a:r>
                      <a:r>
                        <a:rPr sz="2800" spc="-5">
                          <a:latin typeface="Times New Roman"/>
                          <a:cs typeface="Times New Roman"/>
                        </a:rPr>
                        <a:t> </a:t>
                      </a:r>
                      <a:r>
                        <a:rPr sz="2800" spc="-10">
                          <a:latin typeface="Times New Roman"/>
                          <a:cs typeface="Times New Roman"/>
                        </a:rPr>
                        <a:t>chart</a:t>
                      </a:r>
                      <a:r>
                        <a:rPr sz="2800">
                          <a:latin typeface="Times New Roman"/>
                          <a:cs typeface="Times New Roman"/>
                        </a:rPr>
                        <a:t>	</a:t>
                      </a:r>
                      <a:r>
                        <a:rPr sz="2800" spc="-15">
                          <a:latin typeface="宋体"/>
                          <a:cs typeface="宋体"/>
                        </a:rPr>
                        <a:t>缺点数管</a:t>
                      </a:r>
                      <a:r>
                        <a:rPr sz="2800" spc="-25">
                          <a:latin typeface="宋体"/>
                          <a:cs typeface="宋体"/>
                        </a:rPr>
                        <a:t>制图</a:t>
                      </a:r>
                      <a:endParaRPr sz="2800">
                        <a:latin typeface="宋体"/>
                        <a:cs typeface="宋体"/>
                      </a:endParaRPr>
                    </a:p>
                  </a:txBody>
                  <a:tcPr marL="0" marR="0" marT="952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944244">
                <a:tc vMerge="1">
                  <a:txBody>
                    <a:bodyPr vert="horz" wrap="square"/>
                    <a:lstStyle/>
                    <a:p/>
                  </a:txBody>
                  <a:tcPr marL="0" marR="0" marT="6350" marB="0">
                    <a:lnL w="28575">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tcPr>
                </a:tc>
                <a:tc>
                  <a:txBody>
                    <a:bodyPr vert="horz" wrap="square"/>
                    <a:lstStyle/>
                    <a:p>
                      <a:pPr marL="90805" marR="178435">
                        <a:lnSpc>
                          <a:spcPct val="105500"/>
                        </a:lnSpc>
                        <a:spcBef>
                          <a:spcPts val="75"/>
                        </a:spcBef>
                      </a:pPr>
                      <a:r>
                        <a:rPr sz="2800" spc="-10">
                          <a:latin typeface="Times New Roman"/>
                          <a:cs typeface="Times New Roman"/>
                        </a:rPr>
                        <a:t>X-</a:t>
                      </a:r>
                      <a:r>
                        <a:rPr sz="2800">
                          <a:latin typeface="Times New Roman"/>
                          <a:cs typeface="Times New Roman"/>
                        </a:rPr>
                        <a:t>MR</a:t>
                      </a:r>
                      <a:r>
                        <a:rPr sz="2800" spc="-114">
                          <a:latin typeface="Times New Roman"/>
                          <a:cs typeface="Times New Roman"/>
                        </a:rPr>
                        <a:t> </a:t>
                      </a:r>
                      <a:r>
                        <a:rPr sz="2800" spc="-10">
                          <a:latin typeface="宋体"/>
                          <a:cs typeface="宋体"/>
                        </a:rPr>
                        <a:t>单值移动极差</a:t>
                      </a:r>
                      <a:r>
                        <a:rPr sz="2800" spc="-50">
                          <a:latin typeface="宋体"/>
                          <a:cs typeface="宋体"/>
                        </a:rPr>
                        <a:t>图</a:t>
                      </a:r>
                      <a:endParaRPr sz="2800">
                        <a:latin typeface="宋体"/>
                        <a:cs typeface="宋体"/>
                      </a:endParaRPr>
                    </a:p>
                  </a:txBody>
                  <a:tcPr marL="0" marR="0" marT="9525"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vMerge="1">
                  <a:txBody>
                    <a:bodyPr vert="horz" wrap="square"/>
                    <a:lstStyle/>
                    <a:p/>
                  </a:txBody>
                  <a:tcPr marL="0" marR="0" marT="635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vert="horz" wrap="square"/>
                    <a:lstStyle/>
                    <a:p>
                      <a:pPr marL="91440" marR="139700">
                        <a:lnSpc>
                          <a:spcPct val="105500"/>
                        </a:lnSpc>
                        <a:spcBef>
                          <a:spcPts val="75"/>
                        </a:spcBef>
                        <a:tabLst>
                          <a:tab pos="1325245"/>
                        </a:tabLst>
                      </a:pPr>
                      <a:r>
                        <a:rPr sz="2800">
                          <a:latin typeface="Times New Roman"/>
                          <a:cs typeface="Times New Roman"/>
                        </a:rPr>
                        <a:t>U</a:t>
                      </a:r>
                      <a:r>
                        <a:rPr sz="2800" spc="-5">
                          <a:latin typeface="Times New Roman"/>
                          <a:cs typeface="Times New Roman"/>
                        </a:rPr>
                        <a:t> </a:t>
                      </a:r>
                      <a:r>
                        <a:rPr sz="2800" spc="-10">
                          <a:latin typeface="Times New Roman"/>
                          <a:cs typeface="Times New Roman"/>
                        </a:rPr>
                        <a:t>chart</a:t>
                      </a:r>
                      <a:r>
                        <a:rPr sz="2800">
                          <a:latin typeface="Times New Roman"/>
                          <a:cs typeface="Times New Roman"/>
                        </a:rPr>
                        <a:t>	</a:t>
                      </a:r>
                      <a:r>
                        <a:rPr sz="2800" spc="-15">
                          <a:latin typeface="宋体"/>
                          <a:cs typeface="宋体"/>
                        </a:rPr>
                        <a:t>单位缺点数管制图</a:t>
                      </a:r>
                      <a:endParaRPr sz="2800">
                        <a:latin typeface="宋体"/>
                        <a:cs typeface="宋体"/>
                      </a:endParaRPr>
                    </a:p>
                  </a:txBody>
                  <a:tcPr marL="0" marR="0" marT="9525" marB="0">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sp>
        <p:nvSpPr>
          <p:cNvPr id="4" name="object 4"/>
          <p:cNvSpPr/>
          <p:nvPr/>
        </p:nvSpPr>
        <p:spPr>
          <a:xfrm>
            <a:off x="1371600" y="1676400"/>
            <a:ext cx="152400" cy="0"/>
          </a:xfrm>
          <a:custGeom>
            <a:rect l="l" t="t" r="r" b="b"/>
            <a:pathLst>
              <a:path w="152400">
                <a:moveTo>
                  <a:pt x="0" y="0"/>
                </a:moveTo>
                <a:lnTo>
                  <a:pt x="152400" y="0"/>
                </a:lnTo>
              </a:path>
            </a:pathLst>
          </a:custGeom>
          <a:ln w="9525">
            <a:solidFill>
              <a:srgbClr val="000000"/>
            </a:solidFill>
          </a:ln>
        </p:spPr>
        <p:txBody>
          <a:bodyPr wrap="square" lIns="0" tIns="0" rIns="0" bIns="0" rtlCol="0"/>
          <a:lstStyle/>
          <a:p/>
        </p:txBody>
      </p:sp>
      <p:sp>
        <p:nvSpPr>
          <p:cNvPr id="5" name="object 5"/>
          <p:cNvSpPr/>
          <p:nvPr/>
        </p:nvSpPr>
        <p:spPr>
          <a:xfrm>
            <a:off x="1371600" y="26670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916940" y="452437"/>
            <a:ext cx="2057400" cy="330200"/>
          </a:xfrm>
          <a:prstGeom prst="rect">
            <a:avLst/>
          </a:prstGeom>
        </p:spPr>
        <p:txBody>
          <a:bodyPr vert="horz" wrap="square" lIns="0" tIns="12700" rIns="0" bIns="0" rtlCol="0">
            <a:spAutoFit/>
          </a:bodyPr>
          <a:lstStyle/>
          <a:p>
            <a:pPr marL="12700">
              <a:lnSpc>
                <a:spcPct val="100000"/>
              </a:lnSpc>
              <a:spcBef>
                <a:spcPts val="100"/>
              </a:spcBef>
            </a:pPr>
            <a:r>
              <a:rPr sz="2000" spc="-10"/>
              <a:t>控制图的选择方法</a:t>
            </a:r>
            <a:endParaRPr sz="2000"/>
          </a:p>
        </p:txBody>
      </p:sp>
      <p:sp>
        <p:nvSpPr>
          <p:cNvPr id="3" name="object 3"/>
          <p:cNvSpPr/>
          <p:nvPr/>
        </p:nvSpPr>
        <p:spPr>
          <a:xfrm>
            <a:off x="838200" y="1066800"/>
            <a:ext cx="1449705" cy="579755"/>
          </a:xfrm>
          <a:custGeom>
            <a:rect l="l" t="t" r="r" b="b"/>
            <a:pathLst>
              <a:path w="1449705" h="579755">
                <a:moveTo>
                  <a:pt x="0" y="0"/>
                </a:moveTo>
                <a:lnTo>
                  <a:pt x="1449247" y="0"/>
                </a:lnTo>
                <a:lnTo>
                  <a:pt x="1449247" y="579698"/>
                </a:lnTo>
                <a:lnTo>
                  <a:pt x="0" y="579698"/>
                </a:lnTo>
                <a:lnTo>
                  <a:pt x="0" y="0"/>
                </a:lnTo>
                <a:close/>
              </a:path>
            </a:pathLst>
          </a:custGeom>
          <a:ln w="9525">
            <a:solidFill>
              <a:srgbClr val="000000"/>
            </a:solidFill>
          </a:ln>
        </p:spPr>
        <p:txBody>
          <a:bodyPr wrap="square" lIns="0" tIns="0" rIns="0" bIns="0" rtlCol="0"/>
          <a:lstStyle/>
          <a:p/>
        </p:txBody>
      </p:sp>
      <p:sp>
        <p:nvSpPr>
          <p:cNvPr id="4" name="object 4"/>
          <p:cNvSpPr txBox="1"/>
          <p:nvPr/>
        </p:nvSpPr>
        <p:spPr>
          <a:xfrm>
            <a:off x="916939" y="1106170"/>
            <a:ext cx="1244600" cy="513080"/>
          </a:xfrm>
          <a:prstGeom prst="rect">
            <a:avLst/>
          </a:prstGeom>
        </p:spPr>
        <p:txBody>
          <a:bodyPr vert="horz" wrap="square" lIns="0" tIns="12700" rIns="0" bIns="0" rtlCol="0">
            <a:spAutoFit/>
          </a:bodyPr>
          <a:lstStyle/>
          <a:p>
            <a:pPr marL="12700" marR="5080">
              <a:lnSpc>
                <a:spcPct val="100000"/>
              </a:lnSpc>
              <a:spcBef>
                <a:spcPts val="100"/>
              </a:spcBef>
            </a:pPr>
            <a:r>
              <a:rPr sz="1600" spc="-10">
                <a:latin typeface="宋体"/>
                <a:cs typeface="宋体"/>
              </a:rPr>
              <a:t>确定要制定控制图的特性</a:t>
            </a:r>
            <a:endParaRPr sz="1600">
              <a:latin typeface="宋体"/>
              <a:cs typeface="宋体"/>
            </a:endParaRPr>
          </a:p>
        </p:txBody>
      </p:sp>
      <p:grpSp>
        <p:nvGrpSpPr>
          <p:cNvPr id="5" name="object 5"/>
          <p:cNvGrpSpPr/>
          <p:nvPr/>
        </p:nvGrpSpPr>
        <p:grpSpPr>
          <a:xfrm>
            <a:off x="985837" y="1671637"/>
            <a:ext cx="1001394" cy="1062355"/>
            <a:chOff x="985837" y="1671637"/>
            <a:chExt cx="1001394" cy="1062355"/>
          </a:xfrm>
        </p:grpSpPr>
        <p:sp>
          <p:nvSpPr>
            <p:cNvPr id="6" name="object 6"/>
            <p:cNvSpPr/>
            <p:nvPr/>
          </p:nvSpPr>
          <p:spPr>
            <a:xfrm flipH="1">
              <a:off x="1524000" y="1676400"/>
              <a:ext cx="0" cy="228600"/>
            </a:xfrm>
            <a:custGeom>
              <a:rect l="l" t="t" r="r" b="b"/>
              <a:pathLst>
                <a:path h="228600">
                  <a:moveTo>
                    <a:pt x="0" y="0"/>
                  </a:moveTo>
                  <a:lnTo>
                    <a:pt x="0" y="228600"/>
                  </a:lnTo>
                </a:path>
              </a:pathLst>
            </a:custGeom>
            <a:ln w="9525">
              <a:solidFill>
                <a:srgbClr val="000000"/>
              </a:solidFill>
            </a:ln>
          </p:spPr>
          <p:txBody>
            <a:bodyPr wrap="square" lIns="0" tIns="0" rIns="0" bIns="0" rtlCol="0"/>
            <a:lstStyle/>
            <a:p/>
          </p:txBody>
        </p:sp>
        <p:sp>
          <p:nvSpPr>
            <p:cNvPr id="7" name="object 7"/>
            <p:cNvSpPr/>
            <p:nvPr/>
          </p:nvSpPr>
          <p:spPr>
            <a:xfrm>
              <a:off x="990600" y="1905000"/>
              <a:ext cx="991869" cy="824230"/>
            </a:xfrm>
            <a:custGeom>
              <a:rect l="l" t="t" r="r" b="b"/>
              <a:pathLst>
                <a:path w="991869" h="824230">
                  <a:moveTo>
                    <a:pt x="0" y="0"/>
                  </a:moveTo>
                  <a:lnTo>
                    <a:pt x="991591" y="0"/>
                  </a:lnTo>
                  <a:lnTo>
                    <a:pt x="991591" y="823782"/>
                  </a:lnTo>
                  <a:lnTo>
                    <a:pt x="0" y="823782"/>
                  </a:lnTo>
                  <a:lnTo>
                    <a:pt x="0" y="0"/>
                  </a:lnTo>
                  <a:close/>
                </a:path>
              </a:pathLst>
            </a:custGeom>
            <a:ln w="9525">
              <a:solidFill>
                <a:srgbClr val="000000"/>
              </a:solidFill>
            </a:ln>
          </p:spPr>
          <p:txBody>
            <a:bodyPr wrap="square" lIns="0" tIns="0" rIns="0" bIns="0" rtlCol="0"/>
            <a:lstStyle/>
            <a:p/>
          </p:txBody>
        </p:sp>
      </p:grpSp>
      <p:sp>
        <p:nvSpPr>
          <p:cNvPr id="8" name="object 8"/>
          <p:cNvSpPr txBox="1"/>
          <p:nvPr/>
        </p:nvSpPr>
        <p:spPr>
          <a:xfrm>
            <a:off x="1069339" y="1944370"/>
            <a:ext cx="635000" cy="756920"/>
          </a:xfrm>
          <a:prstGeom prst="rect">
            <a:avLst/>
          </a:prstGeom>
        </p:spPr>
        <p:txBody>
          <a:bodyPr vert="horz" wrap="square" lIns="0" tIns="12700" rIns="0" bIns="0" rtlCol="0">
            <a:spAutoFit/>
          </a:bodyPr>
          <a:lstStyle/>
          <a:p>
            <a:pPr marL="12700" marR="5080" algn="just">
              <a:lnSpc>
                <a:spcPct val="100000"/>
              </a:lnSpc>
              <a:spcBef>
                <a:spcPts val="100"/>
              </a:spcBef>
            </a:pPr>
            <a:r>
              <a:rPr sz="1600" spc="-20">
                <a:latin typeface="宋体"/>
                <a:cs typeface="宋体"/>
              </a:rPr>
              <a:t>是计量型数据</a:t>
            </a:r>
            <a:r>
              <a:rPr sz="1600" spc="-25">
                <a:latin typeface="宋体"/>
                <a:cs typeface="宋体"/>
              </a:rPr>
              <a:t>吗？</a:t>
            </a:r>
            <a:endParaRPr sz="1600">
              <a:latin typeface="宋体"/>
              <a:cs typeface="宋体"/>
            </a:endParaRPr>
          </a:p>
        </p:txBody>
      </p:sp>
      <p:grpSp>
        <p:nvGrpSpPr>
          <p:cNvPr id="9" name="object 9"/>
          <p:cNvGrpSpPr/>
          <p:nvPr/>
        </p:nvGrpSpPr>
        <p:grpSpPr>
          <a:xfrm>
            <a:off x="1519237" y="1824037"/>
            <a:ext cx="2982595" cy="2295525"/>
            <a:chOff x="1519237" y="1824037"/>
            <a:chExt cx="2982595" cy="2295525"/>
          </a:xfrm>
        </p:grpSpPr>
        <p:sp>
          <p:nvSpPr>
            <p:cNvPr id="10" name="object 10"/>
            <p:cNvSpPr/>
            <p:nvPr/>
          </p:nvSpPr>
          <p:spPr>
            <a:xfrm flipH="1">
              <a:off x="1524000" y="2743200"/>
              <a:ext cx="0" cy="1371600"/>
            </a:xfrm>
            <a:custGeom>
              <a:rect l="l" t="t" r="r" b="b"/>
              <a:pathLst>
                <a:path h="1371600">
                  <a:moveTo>
                    <a:pt x="0" y="0"/>
                  </a:moveTo>
                  <a:lnTo>
                    <a:pt x="0" y="1371600"/>
                  </a:lnTo>
                </a:path>
              </a:pathLst>
            </a:custGeom>
            <a:ln w="9525">
              <a:solidFill>
                <a:srgbClr val="000000"/>
              </a:solidFill>
            </a:ln>
          </p:spPr>
          <p:txBody>
            <a:bodyPr wrap="square" lIns="0" tIns="0" rIns="0" bIns="0" rtlCol="0"/>
            <a:lstStyle/>
            <a:p/>
          </p:txBody>
        </p:sp>
        <p:sp>
          <p:nvSpPr>
            <p:cNvPr id="11" name="object 11"/>
            <p:cNvSpPr/>
            <p:nvPr/>
          </p:nvSpPr>
          <p:spPr>
            <a:xfrm>
              <a:off x="1981200" y="1828800"/>
              <a:ext cx="2515870" cy="824230"/>
            </a:xfrm>
            <a:custGeom>
              <a:rect l="l" t="t" r="r" b="b"/>
              <a:pathLst>
                <a:path w="2515870" h="824230">
                  <a:moveTo>
                    <a:pt x="0" y="457200"/>
                  </a:moveTo>
                  <a:lnTo>
                    <a:pt x="1371600" y="457200"/>
                  </a:lnTo>
                </a:path>
                <a:path w="2515870" h="824230">
                  <a:moveTo>
                    <a:pt x="1371600" y="0"/>
                  </a:moveTo>
                  <a:lnTo>
                    <a:pt x="2515742" y="0"/>
                  </a:lnTo>
                  <a:lnTo>
                    <a:pt x="2515742" y="823782"/>
                  </a:lnTo>
                  <a:lnTo>
                    <a:pt x="1371600" y="823782"/>
                  </a:lnTo>
                  <a:lnTo>
                    <a:pt x="1371600" y="0"/>
                  </a:lnTo>
                  <a:close/>
                </a:path>
              </a:pathLst>
            </a:custGeom>
            <a:ln w="9525">
              <a:solidFill>
                <a:srgbClr val="000000"/>
              </a:solidFill>
            </a:ln>
          </p:spPr>
          <p:txBody>
            <a:bodyPr wrap="square" lIns="0" tIns="0" rIns="0" bIns="0" rtlCol="0"/>
            <a:lstStyle/>
            <a:p/>
          </p:txBody>
        </p:sp>
      </p:grpSp>
      <p:sp>
        <p:nvSpPr>
          <p:cNvPr id="12" name="object 12"/>
          <p:cNvSpPr txBox="1"/>
          <p:nvPr/>
        </p:nvSpPr>
        <p:spPr>
          <a:xfrm>
            <a:off x="2593339" y="1944370"/>
            <a:ext cx="228600" cy="269240"/>
          </a:xfrm>
          <a:prstGeom prst="rect">
            <a:avLst/>
          </a:prstGeom>
        </p:spPr>
        <p:txBody>
          <a:bodyPr vert="horz" wrap="square" lIns="0" tIns="12700" rIns="0" bIns="0" rtlCol="0">
            <a:spAutoFit/>
          </a:bodyPr>
          <a:lstStyle/>
          <a:p>
            <a:pPr marL="12700">
              <a:lnSpc>
                <a:spcPct val="100000"/>
              </a:lnSpc>
              <a:spcBef>
                <a:spcPts val="100"/>
              </a:spcBef>
            </a:pPr>
            <a:r>
              <a:rPr sz="1600">
                <a:latin typeface="宋体"/>
                <a:cs typeface="宋体"/>
              </a:rPr>
              <a:t>否</a:t>
            </a:r>
            <a:endParaRPr sz="1600">
              <a:latin typeface="宋体"/>
              <a:cs typeface="宋体"/>
            </a:endParaRPr>
          </a:p>
        </p:txBody>
      </p:sp>
      <p:sp>
        <p:nvSpPr>
          <p:cNvPr id="13" name="object 13"/>
          <p:cNvSpPr txBox="1"/>
          <p:nvPr/>
        </p:nvSpPr>
        <p:spPr>
          <a:xfrm>
            <a:off x="3431540" y="1868170"/>
            <a:ext cx="838200" cy="756920"/>
          </a:xfrm>
          <a:prstGeom prst="rect">
            <a:avLst/>
          </a:prstGeom>
        </p:spPr>
        <p:txBody>
          <a:bodyPr vert="horz" wrap="square" lIns="0" tIns="12700" rIns="0" bIns="0" rtlCol="0">
            <a:spAutoFit/>
          </a:bodyPr>
          <a:lstStyle/>
          <a:p>
            <a:pPr marL="12700" marR="5080" algn="just">
              <a:lnSpc>
                <a:spcPct val="100000"/>
              </a:lnSpc>
              <a:spcBef>
                <a:spcPts val="100"/>
              </a:spcBef>
            </a:pPr>
            <a:r>
              <a:rPr sz="1600" spc="-15">
                <a:latin typeface="宋体"/>
                <a:cs typeface="宋体"/>
              </a:rPr>
              <a:t>关心的是不合格品</a:t>
            </a:r>
            <a:r>
              <a:rPr sz="1600" spc="-25">
                <a:latin typeface="宋体"/>
                <a:cs typeface="宋体"/>
              </a:rPr>
              <a:t>率？</a:t>
            </a:r>
            <a:endParaRPr sz="1600">
              <a:latin typeface="宋体"/>
              <a:cs typeface="宋体"/>
            </a:endParaRPr>
          </a:p>
        </p:txBody>
      </p:sp>
      <p:sp>
        <p:nvSpPr>
          <p:cNvPr id="14" name="object 14"/>
          <p:cNvSpPr/>
          <p:nvPr/>
        </p:nvSpPr>
        <p:spPr>
          <a:xfrm>
            <a:off x="4495800" y="1752600"/>
            <a:ext cx="2820670" cy="824230"/>
          </a:xfrm>
          <a:custGeom>
            <a:rect l="l" t="t" r="r" b="b"/>
            <a:pathLst>
              <a:path w="2820670" h="824230">
                <a:moveTo>
                  <a:pt x="0" y="533400"/>
                </a:moveTo>
                <a:lnTo>
                  <a:pt x="1752600" y="533400"/>
                </a:lnTo>
              </a:path>
              <a:path w="2820670" h="824230">
                <a:moveTo>
                  <a:pt x="1752600" y="0"/>
                </a:moveTo>
                <a:lnTo>
                  <a:pt x="2820467" y="0"/>
                </a:lnTo>
                <a:lnTo>
                  <a:pt x="2820467" y="823782"/>
                </a:lnTo>
                <a:lnTo>
                  <a:pt x="1752600" y="823782"/>
                </a:lnTo>
                <a:lnTo>
                  <a:pt x="1752600" y="0"/>
                </a:lnTo>
                <a:close/>
              </a:path>
            </a:pathLst>
          </a:custGeom>
          <a:ln w="9525">
            <a:solidFill>
              <a:srgbClr val="000000"/>
            </a:solidFill>
          </a:ln>
        </p:spPr>
        <p:txBody>
          <a:bodyPr wrap="square" lIns="0" tIns="0" rIns="0" bIns="0" rtlCol="0"/>
          <a:lstStyle/>
          <a:p/>
        </p:txBody>
      </p:sp>
      <p:sp>
        <p:nvSpPr>
          <p:cNvPr id="15" name="object 15"/>
          <p:cNvSpPr txBox="1"/>
          <p:nvPr/>
        </p:nvSpPr>
        <p:spPr>
          <a:xfrm>
            <a:off x="5107940" y="1944370"/>
            <a:ext cx="228600" cy="269240"/>
          </a:xfrm>
          <a:prstGeom prst="rect">
            <a:avLst/>
          </a:prstGeom>
        </p:spPr>
        <p:txBody>
          <a:bodyPr vert="horz" wrap="square" lIns="0" tIns="12700" rIns="0" bIns="0" rtlCol="0">
            <a:spAutoFit/>
          </a:bodyPr>
          <a:lstStyle/>
          <a:p>
            <a:pPr marL="12700">
              <a:lnSpc>
                <a:spcPct val="100000"/>
              </a:lnSpc>
              <a:spcBef>
                <a:spcPts val="100"/>
              </a:spcBef>
            </a:pPr>
            <a:r>
              <a:rPr sz="1600">
                <a:latin typeface="宋体"/>
                <a:cs typeface="宋体"/>
              </a:rPr>
              <a:t>否</a:t>
            </a:r>
            <a:endParaRPr sz="1600">
              <a:latin typeface="宋体"/>
              <a:cs typeface="宋体"/>
            </a:endParaRPr>
          </a:p>
        </p:txBody>
      </p:sp>
      <p:sp>
        <p:nvSpPr>
          <p:cNvPr id="16" name="object 16"/>
          <p:cNvSpPr txBox="1"/>
          <p:nvPr/>
        </p:nvSpPr>
        <p:spPr>
          <a:xfrm>
            <a:off x="6327140" y="1791970"/>
            <a:ext cx="838200" cy="756920"/>
          </a:xfrm>
          <a:prstGeom prst="rect">
            <a:avLst/>
          </a:prstGeom>
        </p:spPr>
        <p:txBody>
          <a:bodyPr vert="horz" wrap="square" lIns="0" tIns="12700" rIns="0" bIns="0" rtlCol="0">
            <a:spAutoFit/>
          </a:bodyPr>
          <a:lstStyle/>
          <a:p>
            <a:pPr marL="12700" marR="5080" algn="just">
              <a:lnSpc>
                <a:spcPct val="100000"/>
              </a:lnSpc>
              <a:spcBef>
                <a:spcPts val="100"/>
              </a:spcBef>
            </a:pPr>
            <a:r>
              <a:rPr sz="1600" spc="-15">
                <a:latin typeface="宋体"/>
                <a:cs typeface="宋体"/>
              </a:rPr>
              <a:t>关心的是不合格数</a:t>
            </a:r>
            <a:r>
              <a:rPr sz="1600" spc="-25">
                <a:latin typeface="宋体"/>
                <a:cs typeface="宋体"/>
              </a:rPr>
              <a:t>吗？</a:t>
            </a:r>
            <a:endParaRPr sz="1600">
              <a:latin typeface="宋体"/>
              <a:cs typeface="宋体"/>
            </a:endParaRPr>
          </a:p>
        </p:txBody>
      </p:sp>
      <p:grpSp>
        <p:nvGrpSpPr>
          <p:cNvPr id="17" name="object 17"/>
          <p:cNvGrpSpPr/>
          <p:nvPr/>
        </p:nvGrpSpPr>
        <p:grpSpPr>
          <a:xfrm>
            <a:off x="3348037" y="2662237"/>
            <a:ext cx="1153795" cy="1138555"/>
            <a:chOff x="3348037" y="2662237"/>
            <a:chExt cx="1153795" cy="1138555"/>
          </a:xfrm>
        </p:grpSpPr>
        <p:sp>
          <p:nvSpPr>
            <p:cNvPr id="18" name="object 18"/>
            <p:cNvSpPr/>
            <p:nvPr/>
          </p:nvSpPr>
          <p:spPr>
            <a:xfrm flipH="1">
              <a:off x="3886200" y="2667000"/>
              <a:ext cx="0" cy="304800"/>
            </a:xfrm>
            <a:custGeom>
              <a:rect l="l" t="t" r="r" b="b"/>
              <a:pathLst>
                <a:path h="304800">
                  <a:moveTo>
                    <a:pt x="0" y="0"/>
                  </a:moveTo>
                  <a:lnTo>
                    <a:pt x="0" y="304800"/>
                  </a:lnTo>
                </a:path>
              </a:pathLst>
            </a:custGeom>
            <a:ln w="9525">
              <a:solidFill>
                <a:srgbClr val="000000"/>
              </a:solidFill>
            </a:ln>
          </p:spPr>
          <p:txBody>
            <a:bodyPr wrap="square" lIns="0" tIns="0" rIns="0" bIns="0" rtlCol="0"/>
            <a:lstStyle/>
            <a:p/>
          </p:txBody>
        </p:sp>
        <p:sp>
          <p:nvSpPr>
            <p:cNvPr id="19" name="object 19"/>
            <p:cNvSpPr/>
            <p:nvPr/>
          </p:nvSpPr>
          <p:spPr>
            <a:xfrm>
              <a:off x="3352800" y="2971800"/>
              <a:ext cx="1144270" cy="824230"/>
            </a:xfrm>
            <a:custGeom>
              <a:rect l="l" t="t" r="r" b="b"/>
              <a:pathLst>
                <a:path w="1144270" h="824228">
                  <a:moveTo>
                    <a:pt x="0" y="0"/>
                  </a:moveTo>
                  <a:lnTo>
                    <a:pt x="1144142" y="0"/>
                  </a:lnTo>
                  <a:lnTo>
                    <a:pt x="1144142" y="823783"/>
                  </a:lnTo>
                  <a:lnTo>
                    <a:pt x="0" y="823783"/>
                  </a:lnTo>
                  <a:lnTo>
                    <a:pt x="0" y="0"/>
                  </a:lnTo>
                  <a:close/>
                </a:path>
              </a:pathLst>
            </a:custGeom>
            <a:ln w="9525">
              <a:solidFill>
                <a:srgbClr val="000000"/>
              </a:solidFill>
            </a:ln>
          </p:spPr>
          <p:txBody>
            <a:bodyPr wrap="square" lIns="0" tIns="0" rIns="0" bIns="0" rtlCol="0"/>
            <a:lstStyle/>
            <a:p/>
          </p:txBody>
        </p:sp>
      </p:grpSp>
      <p:sp>
        <p:nvSpPr>
          <p:cNvPr id="20" name="object 20"/>
          <p:cNvSpPr txBox="1"/>
          <p:nvPr/>
        </p:nvSpPr>
        <p:spPr>
          <a:xfrm>
            <a:off x="3590082" y="2700019"/>
            <a:ext cx="228600" cy="228600"/>
          </a:xfrm>
          <a:prstGeom prst="rect">
            <a:avLst/>
          </a:prstGeom>
        </p:spPr>
        <p:txBody>
          <a:bodyPr vert="vert" wrap="square" lIns="0" tIns="0" rIns="0" bIns="0" rtlCol="0">
            <a:spAutoFit/>
          </a:bodyPr>
          <a:lstStyle/>
          <a:p>
            <a:pPr marL="12700">
              <a:lnSpc>
                <a:spcPts val="1795"/>
              </a:lnSpc>
            </a:pPr>
            <a:r>
              <a:rPr sz="1600">
                <a:latin typeface="宋体"/>
                <a:cs typeface="宋体"/>
              </a:rPr>
              <a:t>是</a:t>
            </a:r>
            <a:endParaRPr sz="1600">
              <a:latin typeface="宋体"/>
              <a:cs typeface="宋体"/>
            </a:endParaRPr>
          </a:p>
        </p:txBody>
      </p:sp>
      <p:sp>
        <p:nvSpPr>
          <p:cNvPr id="21" name="object 21"/>
          <p:cNvSpPr txBox="1"/>
          <p:nvPr/>
        </p:nvSpPr>
        <p:spPr>
          <a:xfrm>
            <a:off x="3431540" y="3011170"/>
            <a:ext cx="838200" cy="513080"/>
          </a:xfrm>
          <a:prstGeom prst="rect">
            <a:avLst/>
          </a:prstGeom>
        </p:spPr>
        <p:txBody>
          <a:bodyPr vert="horz" wrap="square" lIns="0" tIns="12700" rIns="0" bIns="0" rtlCol="0">
            <a:spAutoFit/>
          </a:bodyPr>
          <a:lstStyle/>
          <a:p>
            <a:pPr marL="12700" marR="5080">
              <a:lnSpc>
                <a:spcPct val="100000"/>
              </a:lnSpc>
              <a:spcBef>
                <a:spcPts val="100"/>
              </a:spcBef>
            </a:pPr>
            <a:r>
              <a:rPr sz="1600" spc="-15">
                <a:latin typeface="宋体"/>
                <a:cs typeface="宋体"/>
              </a:rPr>
              <a:t>样本容量是否恒定</a:t>
            </a:r>
            <a:endParaRPr sz="1600">
              <a:latin typeface="宋体"/>
              <a:cs typeface="宋体"/>
            </a:endParaRPr>
          </a:p>
        </p:txBody>
      </p:sp>
      <p:grpSp>
        <p:nvGrpSpPr>
          <p:cNvPr id="22" name="object 22"/>
          <p:cNvGrpSpPr/>
          <p:nvPr/>
        </p:nvGrpSpPr>
        <p:grpSpPr>
          <a:xfrm>
            <a:off x="3195637" y="3271837"/>
            <a:ext cx="1762125" cy="985519"/>
            <a:chOff x="3195637" y="3271837"/>
            <a:chExt cx="1762125" cy="985519"/>
          </a:xfrm>
        </p:grpSpPr>
        <p:sp>
          <p:nvSpPr>
            <p:cNvPr id="23" name="object 23"/>
            <p:cNvSpPr/>
            <p:nvPr/>
          </p:nvSpPr>
          <p:spPr>
            <a:xfrm>
              <a:off x="4495800" y="3276600"/>
              <a:ext cx="457200" cy="0"/>
            </a:xfrm>
            <a:custGeom>
              <a:rect l="l" t="t" r="r" b="b"/>
              <a:pathLst>
                <a:path w="457200">
                  <a:moveTo>
                    <a:pt x="0" y="0"/>
                  </a:moveTo>
                  <a:lnTo>
                    <a:pt x="457200" y="0"/>
                  </a:lnTo>
                </a:path>
              </a:pathLst>
            </a:custGeom>
            <a:ln w="9525">
              <a:solidFill>
                <a:srgbClr val="000000"/>
              </a:solidFill>
            </a:ln>
          </p:spPr>
          <p:txBody>
            <a:bodyPr wrap="square" lIns="0" tIns="0" rIns="0" bIns="0" rtlCol="0"/>
            <a:lstStyle/>
            <a:p/>
          </p:txBody>
        </p:sp>
        <p:sp>
          <p:nvSpPr>
            <p:cNvPr id="24" name="object 24"/>
            <p:cNvSpPr/>
            <p:nvPr/>
          </p:nvSpPr>
          <p:spPr>
            <a:xfrm flipH="1">
              <a:off x="3886200" y="3581400"/>
              <a:ext cx="0" cy="304800"/>
            </a:xfrm>
            <a:custGeom>
              <a:rect l="l" t="t" r="r" b="b"/>
              <a:pathLst>
                <a:path h="304800">
                  <a:moveTo>
                    <a:pt x="0" y="0"/>
                  </a:moveTo>
                  <a:lnTo>
                    <a:pt x="0" y="304800"/>
                  </a:lnTo>
                </a:path>
              </a:pathLst>
            </a:custGeom>
            <a:ln w="9525">
              <a:solidFill>
                <a:srgbClr val="000000"/>
              </a:solidFill>
            </a:ln>
          </p:spPr>
          <p:txBody>
            <a:bodyPr wrap="square" lIns="0" tIns="0" rIns="0" bIns="0" rtlCol="0"/>
            <a:lstStyle/>
            <a:p/>
          </p:txBody>
        </p:sp>
        <p:sp>
          <p:nvSpPr>
            <p:cNvPr id="25" name="object 25"/>
            <p:cNvSpPr/>
            <p:nvPr/>
          </p:nvSpPr>
          <p:spPr>
            <a:xfrm>
              <a:off x="3200400" y="3886200"/>
              <a:ext cx="1525905" cy="366395"/>
            </a:xfrm>
            <a:custGeom>
              <a:rect l="l" t="t" r="r" b="b"/>
              <a:pathLst>
                <a:path w="1525904" h="366395">
                  <a:moveTo>
                    <a:pt x="0" y="0"/>
                  </a:moveTo>
                  <a:lnTo>
                    <a:pt x="1525523" y="0"/>
                  </a:lnTo>
                  <a:lnTo>
                    <a:pt x="1525523" y="366126"/>
                  </a:lnTo>
                  <a:lnTo>
                    <a:pt x="0" y="366126"/>
                  </a:lnTo>
                  <a:lnTo>
                    <a:pt x="0" y="0"/>
                  </a:lnTo>
                  <a:close/>
                </a:path>
              </a:pathLst>
            </a:custGeom>
            <a:ln w="9525">
              <a:solidFill>
                <a:srgbClr val="000000"/>
              </a:solidFill>
            </a:ln>
          </p:spPr>
          <p:txBody>
            <a:bodyPr wrap="square" lIns="0" tIns="0" rIns="0" bIns="0" rtlCol="0"/>
            <a:lstStyle/>
            <a:p/>
          </p:txBody>
        </p:sp>
      </p:grpSp>
      <p:sp>
        <p:nvSpPr>
          <p:cNvPr id="26" name="object 26"/>
          <p:cNvSpPr txBox="1"/>
          <p:nvPr/>
        </p:nvSpPr>
        <p:spPr>
          <a:xfrm>
            <a:off x="3406140" y="3498850"/>
            <a:ext cx="355600" cy="269240"/>
          </a:xfrm>
          <a:prstGeom prst="rect">
            <a:avLst/>
          </a:prstGeom>
        </p:spPr>
        <p:txBody>
          <a:bodyPr vert="horz" wrap="square" lIns="0" tIns="12700" rIns="0" bIns="0" rtlCol="0">
            <a:spAutoFit/>
          </a:bodyPr>
          <a:lstStyle/>
          <a:p>
            <a:pPr marL="38100">
              <a:lnSpc>
                <a:spcPct val="100000"/>
              </a:lnSpc>
              <a:spcBef>
                <a:spcPts val="100"/>
              </a:spcBef>
            </a:pPr>
            <a:r>
              <a:rPr sz="1600" spc="-1000">
                <a:latin typeface="宋体"/>
                <a:cs typeface="宋体"/>
              </a:rPr>
              <a:t>？</a:t>
            </a:r>
            <a:r>
              <a:rPr sz="2400" spc="-75" baseline="-12152">
                <a:latin typeface="宋体"/>
                <a:cs typeface="宋体"/>
              </a:rPr>
              <a:t>是</a:t>
            </a:r>
            <a:endParaRPr sz="2400" baseline="-12152">
              <a:latin typeface="宋体"/>
              <a:cs typeface="宋体"/>
            </a:endParaRPr>
          </a:p>
        </p:txBody>
      </p:sp>
      <p:sp>
        <p:nvSpPr>
          <p:cNvPr id="27" name="object 27"/>
          <p:cNvSpPr txBox="1"/>
          <p:nvPr/>
        </p:nvSpPr>
        <p:spPr>
          <a:xfrm>
            <a:off x="3279140" y="3911358"/>
            <a:ext cx="1282700" cy="299720"/>
          </a:xfrm>
          <a:prstGeom prst="rect">
            <a:avLst/>
          </a:prstGeom>
        </p:spPr>
        <p:txBody>
          <a:bodyPr vert="horz" wrap="square" lIns="0" tIns="12700" rIns="0" bIns="0" rtlCol="0">
            <a:spAutoFit/>
          </a:bodyPr>
          <a:lstStyle/>
          <a:p>
            <a:pPr marL="12700">
              <a:lnSpc>
                <a:spcPct val="100000"/>
              </a:lnSpc>
              <a:spcBef>
                <a:spcPts val="100"/>
              </a:spcBef>
            </a:pPr>
            <a:r>
              <a:rPr sz="1800">
                <a:latin typeface="宋体"/>
                <a:cs typeface="宋体"/>
              </a:rPr>
              <a:t>使用</a:t>
            </a:r>
            <a:r>
              <a:rPr sz="1800">
                <a:latin typeface="Times New Roman"/>
                <a:cs typeface="Times New Roman"/>
              </a:rPr>
              <a:t>np</a:t>
            </a:r>
            <a:r>
              <a:rPr sz="1800">
                <a:latin typeface="宋体"/>
                <a:cs typeface="宋体"/>
              </a:rPr>
              <a:t>或</a:t>
            </a:r>
            <a:r>
              <a:rPr sz="1800">
                <a:latin typeface="Times New Roman"/>
                <a:cs typeface="Times New Roman"/>
              </a:rPr>
              <a:t>p</a:t>
            </a:r>
            <a:r>
              <a:rPr sz="1800" spc="-50">
                <a:latin typeface="宋体"/>
                <a:cs typeface="宋体"/>
              </a:rPr>
              <a:t>图</a:t>
            </a:r>
            <a:endParaRPr sz="1800">
              <a:latin typeface="宋体"/>
              <a:cs typeface="宋体"/>
            </a:endParaRPr>
          </a:p>
        </p:txBody>
      </p:sp>
      <p:sp>
        <p:nvSpPr>
          <p:cNvPr id="28" name="object 28"/>
          <p:cNvSpPr txBox="1"/>
          <p:nvPr/>
        </p:nvSpPr>
        <p:spPr>
          <a:xfrm>
            <a:off x="4574540" y="2934970"/>
            <a:ext cx="228600" cy="269240"/>
          </a:xfrm>
          <a:prstGeom prst="rect">
            <a:avLst/>
          </a:prstGeom>
        </p:spPr>
        <p:txBody>
          <a:bodyPr vert="horz" wrap="square" lIns="0" tIns="12700" rIns="0" bIns="0" rtlCol="0">
            <a:spAutoFit/>
          </a:bodyPr>
          <a:lstStyle/>
          <a:p>
            <a:pPr marL="12700">
              <a:lnSpc>
                <a:spcPct val="100000"/>
              </a:lnSpc>
              <a:spcBef>
                <a:spcPts val="100"/>
              </a:spcBef>
            </a:pPr>
            <a:r>
              <a:rPr sz="1600">
                <a:latin typeface="宋体"/>
                <a:cs typeface="宋体"/>
              </a:rPr>
              <a:t>否</a:t>
            </a:r>
            <a:endParaRPr sz="1600">
              <a:latin typeface="宋体"/>
              <a:cs typeface="宋体"/>
            </a:endParaRPr>
          </a:p>
        </p:txBody>
      </p:sp>
      <p:sp>
        <p:nvSpPr>
          <p:cNvPr id="29" name="object 29"/>
          <p:cNvSpPr/>
          <p:nvPr/>
        </p:nvSpPr>
        <p:spPr>
          <a:xfrm>
            <a:off x="4953000" y="3048000"/>
            <a:ext cx="984250" cy="366395"/>
          </a:xfrm>
          <a:custGeom>
            <a:rect l="l" t="t" r="r" b="b"/>
            <a:pathLst>
              <a:path w="984250" h="366395">
                <a:moveTo>
                  <a:pt x="0" y="0"/>
                </a:moveTo>
                <a:lnTo>
                  <a:pt x="983962" y="0"/>
                </a:lnTo>
                <a:lnTo>
                  <a:pt x="983962" y="366126"/>
                </a:lnTo>
                <a:lnTo>
                  <a:pt x="0" y="366126"/>
                </a:lnTo>
                <a:lnTo>
                  <a:pt x="0" y="0"/>
                </a:lnTo>
                <a:close/>
              </a:path>
            </a:pathLst>
          </a:custGeom>
          <a:ln w="9525">
            <a:solidFill>
              <a:srgbClr val="000000"/>
            </a:solidFill>
          </a:ln>
        </p:spPr>
        <p:txBody>
          <a:bodyPr wrap="square" lIns="0" tIns="0" rIns="0" bIns="0" rtlCol="0"/>
          <a:lstStyle/>
          <a:p/>
        </p:txBody>
      </p:sp>
      <p:sp>
        <p:nvSpPr>
          <p:cNvPr id="30" name="object 30"/>
          <p:cNvSpPr txBox="1"/>
          <p:nvPr/>
        </p:nvSpPr>
        <p:spPr>
          <a:xfrm>
            <a:off x="5031740" y="3073158"/>
            <a:ext cx="825500" cy="299720"/>
          </a:xfrm>
          <a:prstGeom prst="rect">
            <a:avLst/>
          </a:prstGeom>
        </p:spPr>
        <p:txBody>
          <a:bodyPr vert="horz" wrap="square" lIns="0" tIns="12700" rIns="0" bIns="0" rtlCol="0">
            <a:spAutoFit/>
          </a:bodyPr>
          <a:lstStyle/>
          <a:p>
            <a:pPr marL="12700">
              <a:lnSpc>
                <a:spcPct val="100000"/>
              </a:lnSpc>
              <a:spcBef>
                <a:spcPts val="100"/>
              </a:spcBef>
            </a:pPr>
            <a:r>
              <a:rPr sz="1800">
                <a:latin typeface="宋体"/>
                <a:cs typeface="宋体"/>
              </a:rPr>
              <a:t>使用</a:t>
            </a:r>
            <a:r>
              <a:rPr sz="1800">
                <a:latin typeface="Times New Roman"/>
                <a:cs typeface="Times New Roman"/>
              </a:rPr>
              <a:t>p</a:t>
            </a:r>
            <a:r>
              <a:rPr sz="1800" spc="-50">
                <a:latin typeface="宋体"/>
                <a:cs typeface="宋体"/>
              </a:rPr>
              <a:t>图</a:t>
            </a:r>
            <a:endParaRPr sz="1800">
              <a:latin typeface="宋体"/>
              <a:cs typeface="宋体"/>
            </a:endParaRPr>
          </a:p>
        </p:txBody>
      </p:sp>
      <p:grpSp>
        <p:nvGrpSpPr>
          <p:cNvPr id="31" name="object 31"/>
          <p:cNvGrpSpPr/>
          <p:nvPr/>
        </p:nvGrpSpPr>
        <p:grpSpPr>
          <a:xfrm>
            <a:off x="6243636" y="2586037"/>
            <a:ext cx="1153795" cy="1138555"/>
            <a:chOff x="6243636" y="2586037"/>
            <a:chExt cx="1153795" cy="1138555"/>
          </a:xfrm>
        </p:grpSpPr>
        <p:sp>
          <p:nvSpPr>
            <p:cNvPr id="32" name="object 32"/>
            <p:cNvSpPr/>
            <p:nvPr/>
          </p:nvSpPr>
          <p:spPr>
            <a:xfrm flipH="1">
              <a:off x="6858000" y="2590800"/>
              <a:ext cx="0" cy="304800"/>
            </a:xfrm>
            <a:custGeom>
              <a:rect l="l" t="t" r="r" b="b"/>
              <a:pathLst>
                <a:path h="304800">
                  <a:moveTo>
                    <a:pt x="0" y="0"/>
                  </a:moveTo>
                  <a:lnTo>
                    <a:pt x="0" y="304800"/>
                  </a:lnTo>
                </a:path>
              </a:pathLst>
            </a:custGeom>
            <a:ln w="9525">
              <a:solidFill>
                <a:srgbClr val="000000"/>
              </a:solidFill>
            </a:ln>
          </p:spPr>
          <p:txBody>
            <a:bodyPr wrap="square" lIns="0" tIns="0" rIns="0" bIns="0" rtlCol="0"/>
            <a:lstStyle/>
            <a:p/>
          </p:txBody>
        </p:sp>
        <p:sp>
          <p:nvSpPr>
            <p:cNvPr id="33" name="object 33"/>
            <p:cNvSpPr/>
            <p:nvPr/>
          </p:nvSpPr>
          <p:spPr>
            <a:xfrm>
              <a:off x="6248398" y="2895600"/>
              <a:ext cx="1144270" cy="824230"/>
            </a:xfrm>
            <a:custGeom>
              <a:rect l="l" t="t" r="r" b="b"/>
              <a:pathLst>
                <a:path w="1144270" h="824228">
                  <a:moveTo>
                    <a:pt x="0" y="0"/>
                  </a:moveTo>
                  <a:lnTo>
                    <a:pt x="1144142" y="0"/>
                  </a:lnTo>
                  <a:lnTo>
                    <a:pt x="1144142" y="823783"/>
                  </a:lnTo>
                  <a:lnTo>
                    <a:pt x="0" y="823783"/>
                  </a:lnTo>
                  <a:lnTo>
                    <a:pt x="0" y="0"/>
                  </a:lnTo>
                  <a:close/>
                </a:path>
              </a:pathLst>
            </a:custGeom>
            <a:ln w="9525">
              <a:solidFill>
                <a:srgbClr val="000000"/>
              </a:solidFill>
            </a:ln>
          </p:spPr>
          <p:txBody>
            <a:bodyPr wrap="square" lIns="0" tIns="0" rIns="0" bIns="0" rtlCol="0"/>
            <a:lstStyle/>
            <a:p/>
          </p:txBody>
        </p:sp>
      </p:grpSp>
      <p:sp>
        <p:nvSpPr>
          <p:cNvPr id="34" name="object 34"/>
          <p:cNvSpPr txBox="1"/>
          <p:nvPr/>
        </p:nvSpPr>
        <p:spPr>
          <a:xfrm>
            <a:off x="6327138" y="2934970"/>
            <a:ext cx="838200" cy="513080"/>
          </a:xfrm>
          <a:prstGeom prst="rect">
            <a:avLst/>
          </a:prstGeom>
        </p:spPr>
        <p:txBody>
          <a:bodyPr vert="horz" wrap="square" lIns="0" tIns="12700" rIns="0" bIns="0" rtlCol="0">
            <a:spAutoFit/>
          </a:bodyPr>
          <a:lstStyle/>
          <a:p>
            <a:pPr marL="12700" marR="5080">
              <a:lnSpc>
                <a:spcPct val="100000"/>
              </a:lnSpc>
              <a:spcBef>
                <a:spcPts val="100"/>
              </a:spcBef>
            </a:pPr>
            <a:r>
              <a:rPr sz="1600" spc="-15">
                <a:latin typeface="宋体"/>
                <a:cs typeface="宋体"/>
              </a:rPr>
              <a:t>样本容量是否恒定</a:t>
            </a:r>
            <a:endParaRPr sz="1600">
              <a:latin typeface="宋体"/>
              <a:cs typeface="宋体"/>
            </a:endParaRPr>
          </a:p>
        </p:txBody>
      </p:sp>
      <p:sp>
        <p:nvSpPr>
          <p:cNvPr id="35" name="object 35"/>
          <p:cNvSpPr txBox="1"/>
          <p:nvPr/>
        </p:nvSpPr>
        <p:spPr>
          <a:xfrm>
            <a:off x="6327138" y="3422650"/>
            <a:ext cx="228600" cy="269240"/>
          </a:xfrm>
          <a:prstGeom prst="rect">
            <a:avLst/>
          </a:prstGeom>
        </p:spPr>
        <p:txBody>
          <a:bodyPr vert="horz" wrap="square" lIns="0" tIns="12700" rIns="0" bIns="0" rtlCol="0">
            <a:spAutoFit/>
          </a:bodyPr>
          <a:lstStyle/>
          <a:p>
            <a:pPr marL="12700">
              <a:lnSpc>
                <a:spcPct val="100000"/>
              </a:lnSpc>
              <a:spcBef>
                <a:spcPts val="100"/>
              </a:spcBef>
            </a:pPr>
            <a:r>
              <a:rPr sz="1600">
                <a:latin typeface="宋体"/>
                <a:cs typeface="宋体"/>
              </a:rPr>
              <a:t>？</a:t>
            </a:r>
            <a:endParaRPr sz="1600">
              <a:latin typeface="宋体"/>
              <a:cs typeface="宋体"/>
            </a:endParaRPr>
          </a:p>
        </p:txBody>
      </p:sp>
      <p:sp>
        <p:nvSpPr>
          <p:cNvPr id="36" name="object 36"/>
          <p:cNvSpPr txBox="1"/>
          <p:nvPr/>
        </p:nvSpPr>
        <p:spPr>
          <a:xfrm>
            <a:off x="7470139" y="3011170"/>
            <a:ext cx="228600" cy="269240"/>
          </a:xfrm>
          <a:prstGeom prst="rect">
            <a:avLst/>
          </a:prstGeom>
        </p:spPr>
        <p:txBody>
          <a:bodyPr vert="horz" wrap="square" lIns="0" tIns="12700" rIns="0" bIns="0" rtlCol="0">
            <a:spAutoFit/>
          </a:bodyPr>
          <a:lstStyle/>
          <a:p>
            <a:pPr marL="12700">
              <a:lnSpc>
                <a:spcPct val="100000"/>
              </a:lnSpc>
              <a:spcBef>
                <a:spcPts val="100"/>
              </a:spcBef>
            </a:pPr>
            <a:r>
              <a:rPr sz="1600" u="sng">
                <a:uFill>
                  <a:solidFill>
                    <a:srgbClr val="000000"/>
                  </a:solidFill>
                </a:uFill>
                <a:latin typeface="宋体"/>
                <a:cs typeface="宋体"/>
              </a:rPr>
              <a:t>否</a:t>
            </a:r>
            <a:endParaRPr sz="1600">
              <a:latin typeface="宋体"/>
              <a:cs typeface="宋体"/>
            </a:endParaRPr>
          </a:p>
        </p:txBody>
      </p:sp>
      <p:sp>
        <p:nvSpPr>
          <p:cNvPr id="37" name="object 37"/>
          <p:cNvSpPr txBox="1"/>
          <p:nvPr/>
        </p:nvSpPr>
        <p:spPr>
          <a:xfrm>
            <a:off x="7851139" y="3073158"/>
            <a:ext cx="825500" cy="299720"/>
          </a:xfrm>
          <a:prstGeom prst="rect">
            <a:avLst/>
          </a:prstGeom>
        </p:spPr>
        <p:txBody>
          <a:bodyPr vert="horz" wrap="square" lIns="0" tIns="12700" rIns="0" bIns="0" rtlCol="0">
            <a:spAutoFit/>
          </a:bodyPr>
          <a:lstStyle/>
          <a:p>
            <a:pPr marL="12700">
              <a:lnSpc>
                <a:spcPct val="100000"/>
              </a:lnSpc>
              <a:spcBef>
                <a:spcPts val="100"/>
              </a:spcBef>
            </a:pPr>
            <a:r>
              <a:rPr sz="1800">
                <a:latin typeface="宋体"/>
                <a:cs typeface="宋体"/>
              </a:rPr>
              <a:t>使用</a:t>
            </a:r>
            <a:r>
              <a:rPr sz="1800">
                <a:latin typeface="Times New Roman"/>
                <a:cs typeface="Times New Roman"/>
              </a:rPr>
              <a:t>u</a:t>
            </a:r>
            <a:r>
              <a:rPr sz="1800" spc="-50">
                <a:latin typeface="宋体"/>
                <a:cs typeface="宋体"/>
              </a:rPr>
              <a:t>图</a:t>
            </a:r>
            <a:endParaRPr sz="1800">
              <a:latin typeface="宋体"/>
              <a:cs typeface="宋体"/>
            </a:endParaRPr>
          </a:p>
        </p:txBody>
      </p:sp>
      <p:sp>
        <p:nvSpPr>
          <p:cNvPr id="38" name="object 38"/>
          <p:cNvSpPr txBox="1"/>
          <p:nvPr/>
        </p:nvSpPr>
        <p:spPr>
          <a:xfrm>
            <a:off x="6485681" y="2623820"/>
            <a:ext cx="228600" cy="228600"/>
          </a:xfrm>
          <a:prstGeom prst="rect">
            <a:avLst/>
          </a:prstGeom>
        </p:spPr>
        <p:txBody>
          <a:bodyPr vert="vert" wrap="square" lIns="0" tIns="0" rIns="0" bIns="0" rtlCol="0">
            <a:spAutoFit/>
          </a:bodyPr>
          <a:lstStyle/>
          <a:p>
            <a:pPr marL="12700">
              <a:lnSpc>
                <a:spcPts val="1795"/>
              </a:lnSpc>
            </a:pPr>
            <a:r>
              <a:rPr sz="1600">
                <a:latin typeface="宋体"/>
                <a:cs typeface="宋体"/>
              </a:rPr>
              <a:t>是</a:t>
            </a:r>
            <a:endParaRPr sz="1600">
              <a:latin typeface="宋体"/>
              <a:cs typeface="宋体"/>
            </a:endParaRPr>
          </a:p>
        </p:txBody>
      </p:sp>
      <p:grpSp>
        <p:nvGrpSpPr>
          <p:cNvPr id="39" name="object 39"/>
          <p:cNvGrpSpPr/>
          <p:nvPr/>
        </p:nvGrpSpPr>
        <p:grpSpPr>
          <a:xfrm>
            <a:off x="6091237" y="3500437"/>
            <a:ext cx="1535430" cy="680720"/>
            <a:chOff x="6091237" y="3500437"/>
            <a:chExt cx="1535430" cy="680720"/>
          </a:xfrm>
        </p:grpSpPr>
        <p:sp>
          <p:nvSpPr>
            <p:cNvPr id="40" name="object 40"/>
            <p:cNvSpPr/>
            <p:nvPr/>
          </p:nvSpPr>
          <p:spPr>
            <a:xfrm flipH="1">
              <a:off x="6858000" y="3505200"/>
              <a:ext cx="0" cy="304800"/>
            </a:xfrm>
            <a:custGeom>
              <a:rect l="l" t="t" r="r" b="b"/>
              <a:pathLst>
                <a:path h="304800">
                  <a:moveTo>
                    <a:pt x="0" y="0"/>
                  </a:moveTo>
                  <a:lnTo>
                    <a:pt x="0" y="304800"/>
                  </a:lnTo>
                </a:path>
              </a:pathLst>
            </a:custGeom>
            <a:ln w="9525">
              <a:solidFill>
                <a:srgbClr val="000000"/>
              </a:solidFill>
            </a:ln>
          </p:spPr>
          <p:txBody>
            <a:bodyPr wrap="square" lIns="0" tIns="0" rIns="0" bIns="0" rtlCol="0"/>
            <a:lstStyle/>
            <a:p/>
          </p:txBody>
        </p:sp>
        <p:sp>
          <p:nvSpPr>
            <p:cNvPr id="41" name="object 41"/>
            <p:cNvSpPr/>
            <p:nvPr/>
          </p:nvSpPr>
          <p:spPr>
            <a:xfrm>
              <a:off x="6096000" y="3810000"/>
              <a:ext cx="1525905" cy="366395"/>
            </a:xfrm>
            <a:custGeom>
              <a:rect l="l" t="t" r="r" b="b"/>
              <a:pathLst>
                <a:path w="1525904" h="366395">
                  <a:moveTo>
                    <a:pt x="0" y="0"/>
                  </a:moveTo>
                  <a:lnTo>
                    <a:pt x="1525523" y="0"/>
                  </a:lnTo>
                  <a:lnTo>
                    <a:pt x="1525523" y="366126"/>
                  </a:lnTo>
                  <a:lnTo>
                    <a:pt x="0" y="366126"/>
                  </a:lnTo>
                  <a:lnTo>
                    <a:pt x="0" y="0"/>
                  </a:lnTo>
                  <a:close/>
                </a:path>
              </a:pathLst>
            </a:custGeom>
            <a:ln w="9525">
              <a:solidFill>
                <a:srgbClr val="000000"/>
              </a:solidFill>
            </a:ln>
          </p:spPr>
          <p:txBody>
            <a:bodyPr wrap="square" lIns="0" tIns="0" rIns="0" bIns="0" rtlCol="0"/>
            <a:lstStyle/>
            <a:p/>
          </p:txBody>
        </p:sp>
      </p:grpSp>
      <p:sp>
        <p:nvSpPr>
          <p:cNvPr id="42" name="object 42"/>
          <p:cNvSpPr txBox="1"/>
          <p:nvPr/>
        </p:nvSpPr>
        <p:spPr>
          <a:xfrm>
            <a:off x="6561881" y="3538220"/>
            <a:ext cx="228600" cy="228600"/>
          </a:xfrm>
          <a:prstGeom prst="rect">
            <a:avLst/>
          </a:prstGeom>
        </p:spPr>
        <p:txBody>
          <a:bodyPr vert="vert" wrap="square" lIns="0" tIns="0" rIns="0" bIns="0" rtlCol="0">
            <a:spAutoFit/>
          </a:bodyPr>
          <a:lstStyle/>
          <a:p>
            <a:pPr marL="12700">
              <a:lnSpc>
                <a:spcPts val="1795"/>
              </a:lnSpc>
            </a:pPr>
            <a:r>
              <a:rPr sz="1600">
                <a:latin typeface="宋体"/>
                <a:cs typeface="宋体"/>
              </a:rPr>
              <a:t>是</a:t>
            </a:r>
            <a:endParaRPr sz="1600">
              <a:latin typeface="宋体"/>
              <a:cs typeface="宋体"/>
            </a:endParaRPr>
          </a:p>
        </p:txBody>
      </p:sp>
      <p:sp>
        <p:nvSpPr>
          <p:cNvPr id="43" name="object 43"/>
          <p:cNvSpPr txBox="1"/>
          <p:nvPr/>
        </p:nvSpPr>
        <p:spPr>
          <a:xfrm>
            <a:off x="6174740" y="3835158"/>
            <a:ext cx="1155700" cy="299720"/>
          </a:xfrm>
          <a:prstGeom prst="rect">
            <a:avLst/>
          </a:prstGeom>
        </p:spPr>
        <p:txBody>
          <a:bodyPr vert="horz" wrap="square" lIns="0" tIns="12700" rIns="0" bIns="0" rtlCol="0">
            <a:spAutoFit/>
          </a:bodyPr>
          <a:lstStyle/>
          <a:p>
            <a:pPr marL="12700">
              <a:lnSpc>
                <a:spcPct val="100000"/>
              </a:lnSpc>
              <a:spcBef>
                <a:spcPts val="100"/>
              </a:spcBef>
            </a:pPr>
            <a:r>
              <a:rPr sz="1800">
                <a:latin typeface="宋体"/>
                <a:cs typeface="宋体"/>
              </a:rPr>
              <a:t>使用</a:t>
            </a:r>
            <a:r>
              <a:rPr sz="1800">
                <a:latin typeface="Times New Roman"/>
                <a:cs typeface="Times New Roman"/>
              </a:rPr>
              <a:t>c</a:t>
            </a:r>
            <a:r>
              <a:rPr sz="1800">
                <a:latin typeface="宋体"/>
                <a:cs typeface="宋体"/>
              </a:rPr>
              <a:t>或</a:t>
            </a:r>
            <a:r>
              <a:rPr sz="1800">
                <a:latin typeface="Times New Roman"/>
                <a:cs typeface="Times New Roman"/>
              </a:rPr>
              <a:t>u</a:t>
            </a:r>
            <a:r>
              <a:rPr sz="1800" spc="-50">
                <a:latin typeface="宋体"/>
                <a:cs typeface="宋体"/>
              </a:rPr>
              <a:t>图</a:t>
            </a:r>
            <a:endParaRPr sz="1800">
              <a:latin typeface="宋体"/>
              <a:cs typeface="宋体"/>
            </a:endParaRPr>
          </a:p>
        </p:txBody>
      </p:sp>
      <p:sp>
        <p:nvSpPr>
          <p:cNvPr id="44" name="object 44"/>
          <p:cNvSpPr txBox="1"/>
          <p:nvPr/>
        </p:nvSpPr>
        <p:spPr>
          <a:xfrm>
            <a:off x="1221739" y="3468370"/>
            <a:ext cx="228600" cy="269240"/>
          </a:xfrm>
          <a:prstGeom prst="rect">
            <a:avLst/>
          </a:prstGeom>
        </p:spPr>
        <p:txBody>
          <a:bodyPr vert="horz" wrap="square" lIns="0" tIns="12700" rIns="0" bIns="0" rtlCol="0">
            <a:spAutoFit/>
          </a:bodyPr>
          <a:lstStyle/>
          <a:p>
            <a:pPr marL="12700">
              <a:lnSpc>
                <a:spcPct val="100000"/>
              </a:lnSpc>
              <a:spcBef>
                <a:spcPts val="100"/>
              </a:spcBef>
            </a:pPr>
            <a:r>
              <a:rPr sz="1600">
                <a:latin typeface="宋体"/>
                <a:cs typeface="宋体"/>
              </a:rPr>
              <a:t>是</a:t>
            </a:r>
            <a:endParaRPr sz="1600">
              <a:latin typeface="宋体"/>
              <a:cs typeface="宋体"/>
            </a:endParaRPr>
          </a:p>
        </p:txBody>
      </p:sp>
      <p:sp>
        <p:nvSpPr>
          <p:cNvPr id="45" name="object 45"/>
          <p:cNvSpPr/>
          <p:nvPr/>
        </p:nvSpPr>
        <p:spPr>
          <a:xfrm>
            <a:off x="761999" y="4114800"/>
            <a:ext cx="1525905" cy="1312545"/>
          </a:xfrm>
          <a:custGeom>
            <a:rect l="l" t="t" r="r" b="b"/>
            <a:pathLst>
              <a:path w="1525905" h="1312545">
                <a:moveTo>
                  <a:pt x="0" y="0"/>
                </a:moveTo>
                <a:lnTo>
                  <a:pt x="1525523" y="0"/>
                </a:lnTo>
                <a:lnTo>
                  <a:pt x="1525523" y="1311950"/>
                </a:lnTo>
                <a:lnTo>
                  <a:pt x="0" y="1311950"/>
                </a:lnTo>
                <a:lnTo>
                  <a:pt x="0" y="0"/>
                </a:lnTo>
                <a:close/>
              </a:path>
            </a:pathLst>
          </a:custGeom>
          <a:ln w="9525">
            <a:solidFill>
              <a:srgbClr val="000000"/>
            </a:solidFill>
          </a:ln>
        </p:spPr>
        <p:txBody>
          <a:bodyPr wrap="square" lIns="0" tIns="0" rIns="0" bIns="0" rtlCol="0"/>
          <a:lstStyle/>
          <a:p/>
        </p:txBody>
      </p:sp>
      <p:sp>
        <p:nvSpPr>
          <p:cNvPr id="46" name="object 46"/>
          <p:cNvSpPr txBox="1"/>
          <p:nvPr/>
        </p:nvSpPr>
        <p:spPr>
          <a:xfrm>
            <a:off x="840739" y="4154170"/>
            <a:ext cx="1447800" cy="1244600"/>
          </a:xfrm>
          <a:prstGeom prst="rect">
            <a:avLst/>
          </a:prstGeom>
        </p:spPr>
        <p:txBody>
          <a:bodyPr vert="horz" wrap="square" lIns="0" tIns="12700" rIns="0" bIns="0" rtlCol="0">
            <a:spAutoFit/>
          </a:bodyPr>
          <a:lstStyle/>
          <a:p>
            <a:pPr marL="12700" marR="5080">
              <a:lnSpc>
                <a:spcPct val="100000"/>
              </a:lnSpc>
              <a:spcBef>
                <a:spcPts val="100"/>
              </a:spcBef>
            </a:pPr>
            <a:r>
              <a:rPr sz="1600" spc="-10">
                <a:latin typeface="宋体"/>
                <a:cs typeface="宋体"/>
              </a:rPr>
              <a:t>性质上是否是</a:t>
            </a:r>
            <a:r>
              <a:rPr sz="1600" spc="-50">
                <a:latin typeface="宋体"/>
                <a:cs typeface="宋体"/>
              </a:rPr>
              <a:t> </a:t>
            </a:r>
            <a:r>
              <a:rPr sz="1600" spc="-10">
                <a:latin typeface="宋体"/>
                <a:cs typeface="宋体"/>
              </a:rPr>
              <a:t>均匀或不能按</a:t>
            </a:r>
            <a:r>
              <a:rPr sz="1600" spc="-50">
                <a:latin typeface="宋体"/>
                <a:cs typeface="宋体"/>
              </a:rPr>
              <a:t> </a:t>
            </a:r>
            <a:r>
              <a:rPr sz="1600">
                <a:latin typeface="宋体"/>
                <a:cs typeface="宋体"/>
              </a:rPr>
              <a:t>子组取样</a:t>
            </a:r>
            <a:r>
              <a:rPr sz="1600">
                <a:latin typeface="Times New Roman"/>
                <a:cs typeface="Times New Roman"/>
              </a:rPr>
              <a:t>—</a:t>
            </a:r>
            <a:r>
              <a:rPr sz="1600" spc="-50">
                <a:latin typeface="宋体"/>
                <a:cs typeface="宋体"/>
              </a:rPr>
              <a:t>例 </a:t>
            </a:r>
            <a:r>
              <a:rPr sz="1600" spc="-10">
                <a:latin typeface="宋体"/>
                <a:cs typeface="宋体"/>
              </a:rPr>
              <a:t>如：化学槽液、批量油漆等？</a:t>
            </a:r>
            <a:endParaRPr sz="1600">
              <a:latin typeface="宋体"/>
              <a:cs typeface="宋体"/>
            </a:endParaRPr>
          </a:p>
        </p:txBody>
      </p:sp>
      <p:sp>
        <p:nvSpPr>
          <p:cNvPr id="47" name="object 47"/>
          <p:cNvSpPr/>
          <p:nvPr/>
        </p:nvSpPr>
        <p:spPr>
          <a:xfrm>
            <a:off x="2286000" y="4572000"/>
            <a:ext cx="2515870" cy="824230"/>
          </a:xfrm>
          <a:custGeom>
            <a:rect l="l" t="t" r="r" b="b"/>
            <a:pathLst>
              <a:path w="2515870" h="824228">
                <a:moveTo>
                  <a:pt x="0" y="381000"/>
                </a:moveTo>
                <a:lnTo>
                  <a:pt x="1295400" y="381000"/>
                </a:lnTo>
              </a:path>
              <a:path w="2515870" h="824228">
                <a:moveTo>
                  <a:pt x="1295400" y="0"/>
                </a:moveTo>
                <a:lnTo>
                  <a:pt x="2515818" y="0"/>
                </a:lnTo>
                <a:lnTo>
                  <a:pt x="2515818" y="823783"/>
                </a:lnTo>
                <a:lnTo>
                  <a:pt x="1295400" y="823783"/>
                </a:lnTo>
                <a:lnTo>
                  <a:pt x="1295400" y="0"/>
                </a:lnTo>
                <a:close/>
              </a:path>
            </a:pathLst>
          </a:custGeom>
          <a:ln w="9525">
            <a:solidFill>
              <a:srgbClr val="000000"/>
            </a:solidFill>
          </a:ln>
        </p:spPr>
        <p:txBody>
          <a:bodyPr wrap="square" lIns="0" tIns="0" rIns="0" bIns="0" rtlCol="0"/>
          <a:lstStyle/>
          <a:p/>
        </p:txBody>
      </p:sp>
      <p:sp>
        <p:nvSpPr>
          <p:cNvPr id="48" name="object 48"/>
          <p:cNvSpPr txBox="1"/>
          <p:nvPr/>
        </p:nvSpPr>
        <p:spPr>
          <a:xfrm>
            <a:off x="2669539" y="4611370"/>
            <a:ext cx="228600" cy="269240"/>
          </a:xfrm>
          <a:prstGeom prst="rect">
            <a:avLst/>
          </a:prstGeom>
        </p:spPr>
        <p:txBody>
          <a:bodyPr vert="horz" wrap="square" lIns="0" tIns="12700" rIns="0" bIns="0" rtlCol="0">
            <a:spAutoFit/>
          </a:bodyPr>
          <a:lstStyle/>
          <a:p>
            <a:pPr marL="12700">
              <a:lnSpc>
                <a:spcPct val="100000"/>
              </a:lnSpc>
              <a:spcBef>
                <a:spcPts val="100"/>
              </a:spcBef>
            </a:pPr>
            <a:r>
              <a:rPr sz="1600">
                <a:latin typeface="宋体"/>
                <a:cs typeface="宋体"/>
              </a:rPr>
              <a:t>否</a:t>
            </a:r>
            <a:endParaRPr sz="1600">
              <a:latin typeface="宋体"/>
              <a:cs typeface="宋体"/>
            </a:endParaRPr>
          </a:p>
        </p:txBody>
      </p:sp>
      <p:sp>
        <p:nvSpPr>
          <p:cNvPr id="49" name="object 49"/>
          <p:cNvSpPr txBox="1"/>
          <p:nvPr/>
        </p:nvSpPr>
        <p:spPr>
          <a:xfrm>
            <a:off x="3660140" y="4611370"/>
            <a:ext cx="1041400" cy="756920"/>
          </a:xfrm>
          <a:prstGeom prst="rect">
            <a:avLst/>
          </a:prstGeom>
        </p:spPr>
        <p:txBody>
          <a:bodyPr vert="horz" wrap="square" lIns="0" tIns="12700" rIns="0" bIns="0" rtlCol="0">
            <a:spAutoFit/>
          </a:bodyPr>
          <a:lstStyle/>
          <a:p>
            <a:pPr marL="12700" marR="5080" algn="just">
              <a:lnSpc>
                <a:spcPct val="100000"/>
              </a:lnSpc>
              <a:spcBef>
                <a:spcPts val="100"/>
              </a:spcBef>
            </a:pPr>
            <a:r>
              <a:rPr sz="1600" spc="-10">
                <a:latin typeface="宋体"/>
                <a:cs typeface="宋体"/>
              </a:rPr>
              <a:t>子组均值是否能很方便</a:t>
            </a:r>
            <a:r>
              <a:rPr sz="1600" spc="-15">
                <a:latin typeface="宋体"/>
                <a:cs typeface="宋体"/>
              </a:rPr>
              <a:t>地计算？</a:t>
            </a:r>
            <a:endParaRPr sz="1600">
              <a:latin typeface="宋体"/>
              <a:cs typeface="宋体"/>
            </a:endParaRPr>
          </a:p>
        </p:txBody>
      </p:sp>
      <p:sp>
        <p:nvSpPr>
          <p:cNvPr id="50" name="object 50"/>
          <p:cNvSpPr/>
          <p:nvPr/>
        </p:nvSpPr>
        <p:spPr>
          <a:xfrm>
            <a:off x="4800600" y="4708525"/>
            <a:ext cx="2012950" cy="640715"/>
          </a:xfrm>
          <a:custGeom>
            <a:rect l="l" t="t" r="r" b="b"/>
            <a:pathLst>
              <a:path w="2012950" h="640714">
                <a:moveTo>
                  <a:pt x="0" y="244475"/>
                </a:moveTo>
                <a:lnTo>
                  <a:pt x="1143000" y="244475"/>
                </a:lnTo>
              </a:path>
              <a:path w="2012950" h="640714">
                <a:moveTo>
                  <a:pt x="1143000" y="0"/>
                </a:moveTo>
                <a:lnTo>
                  <a:pt x="2012549" y="0"/>
                </a:lnTo>
                <a:lnTo>
                  <a:pt x="2012549" y="640720"/>
                </a:lnTo>
                <a:lnTo>
                  <a:pt x="1143000" y="640720"/>
                </a:lnTo>
                <a:lnTo>
                  <a:pt x="1143000" y="0"/>
                </a:lnTo>
                <a:close/>
              </a:path>
            </a:pathLst>
          </a:custGeom>
          <a:ln w="9525">
            <a:solidFill>
              <a:srgbClr val="000000"/>
            </a:solidFill>
          </a:ln>
        </p:spPr>
        <p:txBody>
          <a:bodyPr wrap="square" lIns="0" tIns="0" rIns="0" bIns="0" rtlCol="0"/>
          <a:lstStyle/>
          <a:p/>
        </p:txBody>
      </p:sp>
      <p:sp>
        <p:nvSpPr>
          <p:cNvPr id="51" name="object 51"/>
          <p:cNvSpPr txBox="1"/>
          <p:nvPr/>
        </p:nvSpPr>
        <p:spPr>
          <a:xfrm>
            <a:off x="5184140" y="4611370"/>
            <a:ext cx="228600" cy="269240"/>
          </a:xfrm>
          <a:prstGeom prst="rect">
            <a:avLst/>
          </a:prstGeom>
        </p:spPr>
        <p:txBody>
          <a:bodyPr vert="horz" wrap="square" lIns="0" tIns="12700" rIns="0" bIns="0" rtlCol="0">
            <a:spAutoFit/>
          </a:bodyPr>
          <a:lstStyle/>
          <a:p>
            <a:pPr marL="12700">
              <a:lnSpc>
                <a:spcPct val="100000"/>
              </a:lnSpc>
              <a:spcBef>
                <a:spcPts val="100"/>
              </a:spcBef>
            </a:pPr>
            <a:r>
              <a:rPr sz="1600">
                <a:latin typeface="宋体"/>
                <a:cs typeface="宋体"/>
              </a:rPr>
              <a:t>否</a:t>
            </a:r>
            <a:endParaRPr sz="1600">
              <a:latin typeface="宋体"/>
              <a:cs typeface="宋体"/>
            </a:endParaRPr>
          </a:p>
        </p:txBody>
      </p:sp>
      <p:sp>
        <p:nvSpPr>
          <p:cNvPr id="52" name="object 52"/>
          <p:cNvSpPr txBox="1"/>
          <p:nvPr/>
        </p:nvSpPr>
        <p:spPr>
          <a:xfrm>
            <a:off x="6022340" y="4748688"/>
            <a:ext cx="711200" cy="574040"/>
          </a:xfrm>
          <a:prstGeom prst="rect">
            <a:avLst/>
          </a:prstGeom>
        </p:spPr>
        <p:txBody>
          <a:bodyPr vert="horz" wrap="square" lIns="0" tIns="12700" rIns="0" bIns="0" rtlCol="0">
            <a:spAutoFit/>
          </a:bodyPr>
          <a:lstStyle/>
          <a:p>
            <a:pPr marL="12700" marR="5080">
              <a:lnSpc>
                <a:spcPct val="100000"/>
              </a:lnSpc>
              <a:spcBef>
                <a:spcPts val="100"/>
              </a:spcBef>
            </a:pPr>
            <a:r>
              <a:rPr sz="1800" spc="-20">
                <a:latin typeface="宋体"/>
                <a:cs typeface="宋体"/>
              </a:rPr>
              <a:t>使用中位数图</a:t>
            </a:r>
            <a:endParaRPr sz="1800">
              <a:latin typeface="宋体"/>
              <a:cs typeface="宋体"/>
            </a:endParaRPr>
          </a:p>
        </p:txBody>
      </p:sp>
      <p:sp>
        <p:nvSpPr>
          <p:cNvPr id="53" name="object 53"/>
          <p:cNvSpPr/>
          <p:nvPr/>
        </p:nvSpPr>
        <p:spPr>
          <a:xfrm flipH="1">
            <a:off x="1447800" y="5486400"/>
            <a:ext cx="0" cy="304800"/>
          </a:xfrm>
          <a:custGeom>
            <a:rect l="l" t="t" r="r" b="b"/>
            <a:pathLst>
              <a:path h="304800">
                <a:moveTo>
                  <a:pt x="0" y="0"/>
                </a:moveTo>
                <a:lnTo>
                  <a:pt x="0" y="304800"/>
                </a:lnTo>
              </a:path>
            </a:pathLst>
          </a:custGeom>
          <a:ln w="9525">
            <a:solidFill>
              <a:srgbClr val="000000"/>
            </a:solidFill>
          </a:ln>
        </p:spPr>
        <p:txBody>
          <a:bodyPr wrap="square" lIns="0" tIns="0" rIns="0" bIns="0" rtlCol="0"/>
          <a:lstStyle/>
          <a:p/>
        </p:txBody>
      </p:sp>
      <p:sp>
        <p:nvSpPr>
          <p:cNvPr id="54" name="object 54"/>
          <p:cNvSpPr txBox="1"/>
          <p:nvPr/>
        </p:nvSpPr>
        <p:spPr>
          <a:xfrm>
            <a:off x="1069339" y="5525770"/>
            <a:ext cx="228600" cy="269240"/>
          </a:xfrm>
          <a:prstGeom prst="rect">
            <a:avLst/>
          </a:prstGeom>
        </p:spPr>
        <p:txBody>
          <a:bodyPr vert="horz" wrap="square" lIns="0" tIns="12700" rIns="0" bIns="0" rtlCol="0">
            <a:spAutoFit/>
          </a:bodyPr>
          <a:lstStyle/>
          <a:p>
            <a:pPr marL="12700">
              <a:lnSpc>
                <a:spcPct val="100000"/>
              </a:lnSpc>
              <a:spcBef>
                <a:spcPts val="100"/>
              </a:spcBef>
            </a:pPr>
            <a:r>
              <a:rPr sz="1600">
                <a:latin typeface="宋体"/>
                <a:cs typeface="宋体"/>
              </a:rPr>
              <a:t>是</a:t>
            </a:r>
            <a:endParaRPr sz="1600">
              <a:latin typeface="宋体"/>
              <a:cs typeface="宋体"/>
            </a:endParaRPr>
          </a:p>
        </p:txBody>
      </p:sp>
      <p:sp>
        <p:nvSpPr>
          <p:cNvPr id="55" name="object 55"/>
          <p:cNvSpPr txBox="1"/>
          <p:nvPr/>
        </p:nvSpPr>
        <p:spPr>
          <a:xfrm>
            <a:off x="914400" y="5791200"/>
            <a:ext cx="1373505" cy="640715"/>
          </a:xfrm>
          <a:prstGeom prst="rect">
            <a:avLst/>
          </a:prstGeom>
          <a:ln w="9525">
            <a:solidFill>
              <a:srgbClr val="000000"/>
            </a:solidFill>
          </a:ln>
        </p:spPr>
        <p:txBody>
          <a:bodyPr vert="horz" wrap="square" lIns="0" tIns="52705" rIns="0" bIns="0" rtlCol="0">
            <a:spAutoFit/>
          </a:bodyPr>
          <a:lstStyle/>
          <a:p>
            <a:pPr marL="90805">
              <a:lnSpc>
                <a:spcPts val="2100"/>
              </a:lnSpc>
              <a:spcBef>
                <a:spcPts val="415"/>
              </a:spcBef>
            </a:pPr>
            <a:r>
              <a:rPr sz="1800" spc="-10">
                <a:latin typeface="宋体"/>
                <a:cs typeface="宋体"/>
              </a:rPr>
              <a:t>使用单值图</a:t>
            </a:r>
            <a:endParaRPr sz="1800">
              <a:latin typeface="宋体"/>
              <a:cs typeface="宋体"/>
            </a:endParaRPr>
          </a:p>
          <a:p>
            <a:pPr marL="90805">
              <a:lnSpc>
                <a:spcPts val="2100"/>
              </a:lnSpc>
            </a:pPr>
            <a:r>
              <a:rPr sz="1800" spc="-10">
                <a:latin typeface="Times New Roman"/>
                <a:cs typeface="Times New Roman"/>
              </a:rPr>
              <a:t>X-</a:t>
            </a:r>
            <a:r>
              <a:rPr sz="1800" spc="-25">
                <a:latin typeface="Times New Roman"/>
                <a:cs typeface="Times New Roman"/>
              </a:rPr>
              <a:t>MR</a:t>
            </a:r>
            <a:endParaRPr sz="1800">
              <a:latin typeface="Times New Roman"/>
              <a:cs typeface="Times New Roman"/>
            </a:endParaRPr>
          </a:p>
        </p:txBody>
      </p:sp>
      <p:sp>
        <p:nvSpPr>
          <p:cNvPr id="56" name="object 56"/>
          <p:cNvSpPr/>
          <p:nvPr/>
        </p:nvSpPr>
        <p:spPr>
          <a:xfrm flipH="1">
            <a:off x="4191000" y="5410200"/>
            <a:ext cx="0" cy="914400"/>
          </a:xfrm>
          <a:custGeom>
            <a:rect l="l" t="t" r="r" b="b"/>
            <a:pathLst>
              <a:path h="914400">
                <a:moveTo>
                  <a:pt x="0" y="0"/>
                </a:moveTo>
                <a:lnTo>
                  <a:pt x="0" y="914400"/>
                </a:lnTo>
              </a:path>
            </a:pathLst>
          </a:custGeom>
          <a:ln w="9525">
            <a:solidFill>
              <a:srgbClr val="000000"/>
            </a:solidFill>
          </a:ln>
        </p:spPr>
        <p:txBody>
          <a:bodyPr wrap="square" lIns="0" tIns="0" rIns="0" bIns="0" rtlCol="0"/>
          <a:lstStyle/>
          <a:p/>
        </p:txBody>
      </p:sp>
      <p:sp>
        <p:nvSpPr>
          <p:cNvPr id="57" name="object 57"/>
          <p:cNvSpPr txBox="1"/>
          <p:nvPr/>
        </p:nvSpPr>
        <p:spPr>
          <a:xfrm>
            <a:off x="3888740" y="5754370"/>
            <a:ext cx="228600" cy="269240"/>
          </a:xfrm>
          <a:prstGeom prst="rect">
            <a:avLst/>
          </a:prstGeom>
        </p:spPr>
        <p:txBody>
          <a:bodyPr vert="horz" wrap="square" lIns="0" tIns="12700" rIns="0" bIns="0" rtlCol="0">
            <a:spAutoFit/>
          </a:bodyPr>
          <a:lstStyle/>
          <a:p>
            <a:pPr marL="12700">
              <a:lnSpc>
                <a:spcPct val="100000"/>
              </a:lnSpc>
              <a:spcBef>
                <a:spcPts val="100"/>
              </a:spcBef>
            </a:pPr>
            <a:r>
              <a:rPr sz="1600">
                <a:latin typeface="宋体"/>
                <a:cs typeface="宋体"/>
              </a:rPr>
              <a:t>是</a:t>
            </a:r>
            <a:endParaRPr sz="1600">
              <a:latin typeface="宋体"/>
              <a:cs typeface="宋体"/>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688340" y="653732"/>
            <a:ext cx="1092200" cy="452120"/>
          </a:xfrm>
          <a:prstGeom prst="rect">
            <a:avLst/>
          </a:prstGeom>
        </p:spPr>
        <p:txBody>
          <a:bodyPr vert="horz" wrap="square" lIns="0" tIns="12700" rIns="0" bIns="0" rtlCol="0">
            <a:spAutoFit/>
          </a:bodyPr>
          <a:lstStyle/>
          <a:p>
            <a:pPr marL="12700">
              <a:lnSpc>
                <a:spcPct val="100000"/>
              </a:lnSpc>
              <a:spcBef>
                <a:spcPts val="100"/>
              </a:spcBef>
            </a:pPr>
            <a:r>
              <a:rPr sz="2800" b="1" spc="-20">
                <a:latin typeface="Microsoft JhengHei"/>
                <a:cs typeface="Microsoft JhengHei"/>
              </a:rPr>
              <a:t>接上页</a:t>
            </a:r>
            <a:endParaRPr sz="2800">
              <a:latin typeface="Microsoft JhengHei"/>
              <a:cs typeface="Microsoft JhengHei"/>
            </a:endParaRPr>
          </a:p>
        </p:txBody>
      </p:sp>
      <p:sp>
        <p:nvSpPr>
          <p:cNvPr id="3" name="object 3"/>
          <p:cNvSpPr txBox="1"/>
          <p:nvPr/>
        </p:nvSpPr>
        <p:spPr>
          <a:xfrm>
            <a:off x="2895600" y="838200"/>
            <a:ext cx="1144270" cy="801370"/>
          </a:xfrm>
          <a:prstGeom prst="rect">
            <a:avLst/>
          </a:prstGeom>
          <a:ln w="9525">
            <a:solidFill>
              <a:srgbClr val="000000"/>
            </a:solidFill>
          </a:ln>
        </p:spPr>
        <p:txBody>
          <a:bodyPr vert="horz" wrap="square" lIns="0" tIns="58419" rIns="0" bIns="0" rtlCol="0">
            <a:spAutoFit/>
          </a:bodyPr>
          <a:lstStyle/>
          <a:p>
            <a:pPr marL="90805" marR="130175" algn="just">
              <a:lnSpc>
                <a:spcPct val="97300"/>
              </a:lnSpc>
              <a:spcBef>
                <a:spcPts val="459"/>
              </a:spcBef>
            </a:pPr>
            <a:r>
              <a:rPr sz="1600" spc="-15">
                <a:latin typeface="宋体"/>
                <a:cs typeface="宋体"/>
              </a:rPr>
              <a:t>子组容量是否大于</a:t>
            </a:r>
            <a:r>
              <a:rPr sz="1600">
                <a:latin typeface="宋体"/>
                <a:cs typeface="宋体"/>
              </a:rPr>
              <a:t>或等于</a:t>
            </a:r>
            <a:r>
              <a:rPr sz="1600" spc="-25">
                <a:latin typeface="Times New Roman"/>
                <a:cs typeface="Times New Roman"/>
              </a:rPr>
              <a:t>9</a:t>
            </a:r>
            <a:r>
              <a:rPr sz="1600" spc="-25">
                <a:latin typeface="宋体"/>
                <a:cs typeface="宋体"/>
              </a:rPr>
              <a:t>？</a:t>
            </a:r>
            <a:endParaRPr sz="1600">
              <a:latin typeface="宋体"/>
              <a:cs typeface="宋体"/>
            </a:endParaRPr>
          </a:p>
        </p:txBody>
      </p:sp>
      <p:sp>
        <p:nvSpPr>
          <p:cNvPr id="4" name="object 4"/>
          <p:cNvSpPr/>
          <p:nvPr/>
        </p:nvSpPr>
        <p:spPr>
          <a:xfrm>
            <a:off x="4038600" y="1219200"/>
            <a:ext cx="990600" cy="0"/>
          </a:xfrm>
          <a:custGeom>
            <a:rect l="l" t="t" r="r" b="b"/>
            <a:pathLst>
              <a:path w="990600">
                <a:moveTo>
                  <a:pt x="0" y="0"/>
                </a:moveTo>
                <a:lnTo>
                  <a:pt x="990600" y="0"/>
                </a:lnTo>
              </a:path>
            </a:pathLst>
          </a:custGeom>
          <a:ln w="9525">
            <a:solidFill>
              <a:srgbClr val="000000"/>
            </a:solidFill>
          </a:ln>
        </p:spPr>
        <p:txBody>
          <a:bodyPr wrap="square" lIns="0" tIns="0" rIns="0" bIns="0" rtlCol="0"/>
          <a:lstStyle/>
          <a:p/>
        </p:txBody>
      </p:sp>
      <p:grpSp>
        <p:nvGrpSpPr>
          <p:cNvPr id="5" name="object 5"/>
          <p:cNvGrpSpPr/>
          <p:nvPr/>
        </p:nvGrpSpPr>
        <p:grpSpPr>
          <a:xfrm>
            <a:off x="2890837" y="1671637"/>
            <a:ext cx="1306830" cy="1610995"/>
            <a:chOff x="2890837" y="1671637"/>
            <a:chExt cx="1306830" cy="1610995"/>
          </a:xfrm>
        </p:grpSpPr>
        <p:sp>
          <p:nvSpPr>
            <p:cNvPr id="6" name="object 6"/>
            <p:cNvSpPr/>
            <p:nvPr/>
          </p:nvSpPr>
          <p:spPr>
            <a:xfrm flipH="1">
              <a:off x="3429000" y="1676400"/>
              <a:ext cx="0" cy="533400"/>
            </a:xfrm>
            <a:custGeom>
              <a:rect l="l" t="t" r="r" b="b"/>
              <a:pathLst>
                <a:path h="533400">
                  <a:moveTo>
                    <a:pt x="0" y="0"/>
                  </a:moveTo>
                  <a:lnTo>
                    <a:pt x="0" y="533400"/>
                  </a:lnTo>
                </a:path>
              </a:pathLst>
            </a:custGeom>
            <a:ln w="9525">
              <a:solidFill>
                <a:srgbClr val="000000"/>
              </a:solidFill>
            </a:ln>
          </p:spPr>
          <p:txBody>
            <a:bodyPr wrap="square" lIns="0" tIns="0" rIns="0" bIns="0" rtlCol="0"/>
            <a:lstStyle/>
            <a:p/>
          </p:txBody>
        </p:sp>
        <p:sp>
          <p:nvSpPr>
            <p:cNvPr id="7" name="object 7"/>
            <p:cNvSpPr/>
            <p:nvPr/>
          </p:nvSpPr>
          <p:spPr>
            <a:xfrm>
              <a:off x="2895600" y="2209800"/>
              <a:ext cx="1297305" cy="1068070"/>
            </a:xfrm>
            <a:custGeom>
              <a:rect l="l" t="t" r="r" b="b"/>
              <a:pathLst>
                <a:path w="1297304" h="1068070">
                  <a:moveTo>
                    <a:pt x="0" y="0"/>
                  </a:moveTo>
                  <a:lnTo>
                    <a:pt x="1296695" y="0"/>
                  </a:lnTo>
                  <a:lnTo>
                    <a:pt x="1296695" y="1067866"/>
                  </a:lnTo>
                  <a:lnTo>
                    <a:pt x="0" y="1067866"/>
                  </a:lnTo>
                  <a:lnTo>
                    <a:pt x="0" y="0"/>
                  </a:lnTo>
                  <a:close/>
                </a:path>
              </a:pathLst>
            </a:custGeom>
            <a:ln w="9525">
              <a:solidFill>
                <a:srgbClr val="000000"/>
              </a:solidFill>
            </a:ln>
          </p:spPr>
          <p:txBody>
            <a:bodyPr wrap="square" lIns="0" tIns="0" rIns="0" bIns="0" rtlCol="0"/>
            <a:lstStyle/>
            <a:p/>
          </p:txBody>
        </p:sp>
      </p:grpSp>
      <p:sp>
        <p:nvSpPr>
          <p:cNvPr id="8" name="object 8"/>
          <p:cNvSpPr txBox="1"/>
          <p:nvPr/>
        </p:nvSpPr>
        <p:spPr>
          <a:xfrm>
            <a:off x="3050539" y="1716563"/>
            <a:ext cx="254000" cy="299720"/>
          </a:xfrm>
          <a:prstGeom prst="rect">
            <a:avLst/>
          </a:prstGeom>
        </p:spPr>
        <p:txBody>
          <a:bodyPr vert="horz" wrap="square" lIns="0" tIns="12700" rIns="0" bIns="0" rtlCol="0">
            <a:spAutoFit/>
          </a:bodyPr>
          <a:lstStyle/>
          <a:p>
            <a:pPr marL="12700">
              <a:lnSpc>
                <a:spcPct val="100000"/>
              </a:lnSpc>
              <a:spcBef>
                <a:spcPts val="100"/>
              </a:spcBef>
            </a:pPr>
            <a:r>
              <a:rPr sz="1800">
                <a:latin typeface="宋体"/>
                <a:cs typeface="宋体"/>
              </a:rPr>
              <a:t>是</a:t>
            </a:r>
            <a:endParaRPr sz="1800">
              <a:latin typeface="宋体"/>
              <a:cs typeface="宋体"/>
            </a:endParaRPr>
          </a:p>
        </p:txBody>
      </p:sp>
      <p:sp>
        <p:nvSpPr>
          <p:cNvPr id="9" name="object 9"/>
          <p:cNvSpPr txBox="1"/>
          <p:nvPr/>
        </p:nvSpPr>
        <p:spPr>
          <a:xfrm>
            <a:off x="4422140" y="878363"/>
            <a:ext cx="254000" cy="299720"/>
          </a:xfrm>
          <a:prstGeom prst="rect">
            <a:avLst/>
          </a:prstGeom>
        </p:spPr>
        <p:txBody>
          <a:bodyPr vert="horz" wrap="square" lIns="0" tIns="12700" rIns="0" bIns="0" rtlCol="0">
            <a:spAutoFit/>
          </a:bodyPr>
          <a:lstStyle/>
          <a:p>
            <a:pPr marL="12700">
              <a:lnSpc>
                <a:spcPct val="100000"/>
              </a:lnSpc>
              <a:spcBef>
                <a:spcPts val="100"/>
              </a:spcBef>
            </a:pPr>
            <a:r>
              <a:rPr sz="1800">
                <a:latin typeface="宋体"/>
                <a:cs typeface="宋体"/>
              </a:rPr>
              <a:t>否</a:t>
            </a:r>
            <a:endParaRPr sz="1800">
              <a:latin typeface="宋体"/>
              <a:cs typeface="宋体"/>
            </a:endParaRPr>
          </a:p>
        </p:txBody>
      </p:sp>
      <p:sp>
        <p:nvSpPr>
          <p:cNvPr id="10" name="object 10"/>
          <p:cNvSpPr txBox="1"/>
          <p:nvPr/>
        </p:nvSpPr>
        <p:spPr>
          <a:xfrm>
            <a:off x="2974340" y="2249170"/>
            <a:ext cx="1041400" cy="743585"/>
          </a:xfrm>
          <a:prstGeom prst="rect">
            <a:avLst/>
          </a:prstGeom>
        </p:spPr>
        <p:txBody>
          <a:bodyPr vert="horz" wrap="square" lIns="0" tIns="19050" rIns="0" bIns="0" rtlCol="0">
            <a:spAutoFit/>
          </a:bodyPr>
          <a:lstStyle/>
          <a:p>
            <a:pPr marL="12700" marR="5080" algn="just">
              <a:lnSpc>
                <a:spcPct val="97300"/>
              </a:lnSpc>
              <a:spcBef>
                <a:spcPts val="150"/>
              </a:spcBef>
            </a:pPr>
            <a:r>
              <a:rPr sz="1600" spc="-10">
                <a:latin typeface="宋体"/>
                <a:cs typeface="宋体"/>
              </a:rPr>
              <a:t>是否能方便地计算每个</a:t>
            </a:r>
            <a:r>
              <a:rPr sz="1600">
                <a:latin typeface="宋体"/>
                <a:cs typeface="宋体"/>
              </a:rPr>
              <a:t>子组的</a:t>
            </a:r>
            <a:r>
              <a:rPr sz="1600">
                <a:latin typeface="Times New Roman"/>
                <a:cs typeface="Times New Roman"/>
              </a:rPr>
              <a:t>S</a:t>
            </a:r>
            <a:r>
              <a:rPr sz="1600" spc="-50">
                <a:latin typeface="宋体"/>
                <a:cs typeface="宋体"/>
              </a:rPr>
              <a:t>值</a:t>
            </a:r>
            <a:endParaRPr sz="1600">
              <a:latin typeface="宋体"/>
              <a:cs typeface="宋体"/>
            </a:endParaRPr>
          </a:p>
        </p:txBody>
      </p:sp>
      <p:sp>
        <p:nvSpPr>
          <p:cNvPr id="11" name="object 11"/>
          <p:cNvSpPr txBox="1"/>
          <p:nvPr/>
        </p:nvSpPr>
        <p:spPr>
          <a:xfrm>
            <a:off x="5029200" y="838200"/>
            <a:ext cx="991869" cy="801370"/>
          </a:xfrm>
          <a:prstGeom prst="rect">
            <a:avLst/>
          </a:prstGeom>
          <a:ln w="9525">
            <a:solidFill>
              <a:srgbClr val="000000"/>
            </a:solidFill>
          </a:ln>
        </p:spPr>
        <p:txBody>
          <a:bodyPr vert="horz" wrap="square" lIns="0" tIns="52705" rIns="0" bIns="0" rtlCol="0">
            <a:spAutoFit/>
          </a:bodyPr>
          <a:lstStyle/>
          <a:p>
            <a:pPr marL="91440">
              <a:lnSpc>
                <a:spcPct val="100000"/>
              </a:lnSpc>
              <a:spcBef>
                <a:spcPts val="415"/>
              </a:spcBef>
            </a:pPr>
            <a:r>
              <a:rPr sz="1800" spc="-25">
                <a:latin typeface="宋体"/>
                <a:cs typeface="宋体"/>
              </a:rPr>
              <a:t>使用</a:t>
            </a:r>
            <a:endParaRPr sz="1800">
              <a:latin typeface="宋体"/>
              <a:cs typeface="宋体"/>
            </a:endParaRPr>
          </a:p>
          <a:p>
            <a:pPr marL="91440">
              <a:lnSpc>
                <a:spcPct val="100000"/>
              </a:lnSpc>
              <a:spcBef>
                <a:spcPts val="960"/>
              </a:spcBef>
            </a:pPr>
            <a:r>
              <a:rPr sz="1800" spc="-10">
                <a:latin typeface="Times New Roman"/>
                <a:cs typeface="Times New Roman"/>
              </a:rPr>
              <a:t>X—</a:t>
            </a:r>
            <a:r>
              <a:rPr sz="1800">
                <a:latin typeface="Times New Roman"/>
                <a:cs typeface="Times New Roman"/>
              </a:rPr>
              <a:t>R</a:t>
            </a:r>
            <a:r>
              <a:rPr sz="1800" spc="-50">
                <a:latin typeface="宋体"/>
                <a:cs typeface="宋体"/>
              </a:rPr>
              <a:t>图</a:t>
            </a:r>
            <a:endParaRPr sz="1800">
              <a:latin typeface="宋体"/>
              <a:cs typeface="宋体"/>
            </a:endParaRPr>
          </a:p>
        </p:txBody>
      </p:sp>
      <p:sp>
        <p:nvSpPr>
          <p:cNvPr id="12" name="object 12"/>
          <p:cNvSpPr/>
          <p:nvPr/>
        </p:nvSpPr>
        <p:spPr>
          <a:xfrm>
            <a:off x="5105400" y="1295400"/>
            <a:ext cx="152400" cy="0"/>
          </a:xfrm>
          <a:custGeom>
            <a:rect l="l" t="t" r="r" b="b"/>
            <a:pathLst>
              <a:path w="152400">
                <a:moveTo>
                  <a:pt x="0" y="0"/>
                </a:moveTo>
                <a:lnTo>
                  <a:pt x="152400" y="0"/>
                </a:lnTo>
              </a:path>
            </a:pathLst>
          </a:custGeom>
          <a:ln w="9525">
            <a:solidFill>
              <a:srgbClr val="000000"/>
            </a:solidFill>
          </a:ln>
        </p:spPr>
        <p:txBody>
          <a:bodyPr wrap="square" lIns="0" tIns="0" rIns="0" bIns="0" rtlCol="0"/>
          <a:lstStyle/>
          <a:p/>
        </p:txBody>
      </p:sp>
      <p:grpSp>
        <p:nvGrpSpPr>
          <p:cNvPr id="13" name="object 13"/>
          <p:cNvGrpSpPr/>
          <p:nvPr/>
        </p:nvGrpSpPr>
        <p:grpSpPr>
          <a:xfrm>
            <a:off x="3500437" y="2662237"/>
            <a:ext cx="1529080" cy="919480"/>
            <a:chOff x="3500437" y="2662237"/>
            <a:chExt cx="1529080" cy="919480"/>
          </a:xfrm>
        </p:grpSpPr>
        <p:sp>
          <p:nvSpPr>
            <p:cNvPr id="14" name="object 14"/>
            <p:cNvSpPr/>
            <p:nvPr/>
          </p:nvSpPr>
          <p:spPr>
            <a:xfrm flipH="1">
              <a:off x="3505200" y="3048000"/>
              <a:ext cx="0" cy="533400"/>
            </a:xfrm>
            <a:custGeom>
              <a:rect l="l" t="t" r="r" b="b"/>
              <a:pathLst>
                <a:path h="533400">
                  <a:moveTo>
                    <a:pt x="0" y="0"/>
                  </a:moveTo>
                  <a:lnTo>
                    <a:pt x="0" y="533400"/>
                  </a:lnTo>
                </a:path>
              </a:pathLst>
            </a:custGeom>
            <a:ln w="9525">
              <a:solidFill>
                <a:srgbClr val="000000"/>
              </a:solidFill>
            </a:ln>
          </p:spPr>
          <p:txBody>
            <a:bodyPr wrap="square" lIns="0" tIns="0" rIns="0" bIns="0" rtlCol="0"/>
            <a:lstStyle/>
            <a:p/>
          </p:txBody>
        </p:sp>
        <p:sp>
          <p:nvSpPr>
            <p:cNvPr id="15" name="object 15"/>
            <p:cNvSpPr/>
            <p:nvPr/>
          </p:nvSpPr>
          <p:spPr>
            <a:xfrm>
              <a:off x="4191000" y="2667000"/>
              <a:ext cx="838200" cy="0"/>
            </a:xfrm>
            <a:custGeom>
              <a:rect l="l" t="t" r="r" b="b"/>
              <a:pathLst>
                <a:path w="838200">
                  <a:moveTo>
                    <a:pt x="0" y="0"/>
                  </a:moveTo>
                  <a:lnTo>
                    <a:pt x="838200" y="0"/>
                  </a:lnTo>
                </a:path>
              </a:pathLst>
            </a:custGeom>
            <a:ln w="9525">
              <a:solidFill>
                <a:srgbClr val="000000"/>
              </a:solidFill>
            </a:ln>
          </p:spPr>
          <p:txBody>
            <a:bodyPr wrap="square" lIns="0" tIns="0" rIns="0" bIns="0" rtlCol="0"/>
            <a:lstStyle/>
            <a:p/>
          </p:txBody>
        </p:sp>
      </p:grpSp>
      <p:sp>
        <p:nvSpPr>
          <p:cNvPr id="16" name="object 16"/>
          <p:cNvSpPr txBox="1"/>
          <p:nvPr/>
        </p:nvSpPr>
        <p:spPr>
          <a:xfrm>
            <a:off x="2974340" y="2980690"/>
            <a:ext cx="406400" cy="483870"/>
          </a:xfrm>
          <a:prstGeom prst="rect">
            <a:avLst/>
          </a:prstGeom>
        </p:spPr>
        <p:txBody>
          <a:bodyPr vert="horz" wrap="square" lIns="0" tIns="12700" rIns="0" bIns="0" rtlCol="0">
            <a:spAutoFit/>
          </a:bodyPr>
          <a:lstStyle/>
          <a:p>
            <a:pPr marL="12700">
              <a:lnSpc>
                <a:spcPts val="1685"/>
              </a:lnSpc>
              <a:spcBef>
                <a:spcPts val="100"/>
              </a:spcBef>
            </a:pPr>
            <a:r>
              <a:rPr sz="1600">
                <a:latin typeface="宋体"/>
                <a:cs typeface="宋体"/>
              </a:rPr>
              <a:t>？</a:t>
            </a:r>
            <a:endParaRPr sz="1600">
              <a:latin typeface="宋体"/>
              <a:cs typeface="宋体"/>
            </a:endParaRPr>
          </a:p>
          <a:p>
            <a:pPr marL="164465">
              <a:lnSpc>
                <a:spcPts val="1925"/>
              </a:lnSpc>
            </a:pPr>
            <a:r>
              <a:rPr sz="1800">
                <a:latin typeface="宋体"/>
                <a:cs typeface="宋体"/>
              </a:rPr>
              <a:t>是</a:t>
            </a:r>
            <a:endParaRPr sz="1800">
              <a:latin typeface="宋体"/>
              <a:cs typeface="宋体"/>
            </a:endParaRPr>
          </a:p>
        </p:txBody>
      </p:sp>
      <p:sp>
        <p:nvSpPr>
          <p:cNvPr id="17" name="object 17"/>
          <p:cNvSpPr txBox="1"/>
          <p:nvPr/>
        </p:nvSpPr>
        <p:spPr>
          <a:xfrm>
            <a:off x="4422140" y="2326163"/>
            <a:ext cx="254000" cy="299720"/>
          </a:xfrm>
          <a:prstGeom prst="rect">
            <a:avLst/>
          </a:prstGeom>
        </p:spPr>
        <p:txBody>
          <a:bodyPr vert="horz" wrap="square" lIns="0" tIns="12700" rIns="0" bIns="0" rtlCol="0">
            <a:spAutoFit/>
          </a:bodyPr>
          <a:lstStyle/>
          <a:p>
            <a:pPr marL="12700">
              <a:lnSpc>
                <a:spcPct val="100000"/>
              </a:lnSpc>
              <a:spcBef>
                <a:spcPts val="100"/>
              </a:spcBef>
            </a:pPr>
            <a:r>
              <a:rPr sz="1800">
                <a:latin typeface="宋体"/>
                <a:cs typeface="宋体"/>
              </a:rPr>
              <a:t>否</a:t>
            </a:r>
            <a:endParaRPr sz="1800">
              <a:latin typeface="宋体"/>
              <a:cs typeface="宋体"/>
            </a:endParaRPr>
          </a:p>
        </p:txBody>
      </p:sp>
      <p:sp>
        <p:nvSpPr>
          <p:cNvPr id="18" name="object 18"/>
          <p:cNvSpPr txBox="1"/>
          <p:nvPr/>
        </p:nvSpPr>
        <p:spPr>
          <a:xfrm>
            <a:off x="5029200" y="2209800"/>
            <a:ext cx="991869" cy="778510"/>
          </a:xfrm>
          <a:prstGeom prst="rect">
            <a:avLst/>
          </a:prstGeom>
          <a:ln w="9525">
            <a:solidFill>
              <a:srgbClr val="000000"/>
            </a:solidFill>
          </a:ln>
        </p:spPr>
        <p:txBody>
          <a:bodyPr vert="horz" wrap="square" lIns="0" tIns="52705" rIns="0" bIns="0" rtlCol="0">
            <a:spAutoFit/>
          </a:bodyPr>
          <a:lstStyle/>
          <a:p>
            <a:pPr marL="91440">
              <a:lnSpc>
                <a:spcPct val="100000"/>
              </a:lnSpc>
              <a:spcBef>
                <a:spcPts val="415"/>
              </a:spcBef>
            </a:pPr>
            <a:r>
              <a:rPr sz="1800" spc="-25">
                <a:latin typeface="宋体"/>
                <a:cs typeface="宋体"/>
              </a:rPr>
              <a:t>使用</a:t>
            </a:r>
            <a:endParaRPr sz="1800">
              <a:latin typeface="宋体"/>
              <a:cs typeface="宋体"/>
            </a:endParaRPr>
          </a:p>
          <a:p>
            <a:pPr marL="91440">
              <a:lnSpc>
                <a:spcPct val="100000"/>
              </a:lnSpc>
              <a:spcBef>
                <a:spcPts val="960"/>
              </a:spcBef>
            </a:pPr>
            <a:r>
              <a:rPr sz="1800" spc="-10">
                <a:latin typeface="Times New Roman"/>
                <a:cs typeface="Times New Roman"/>
              </a:rPr>
              <a:t>X—</a:t>
            </a:r>
            <a:r>
              <a:rPr sz="1800">
                <a:latin typeface="Times New Roman"/>
                <a:cs typeface="Times New Roman"/>
              </a:rPr>
              <a:t>R</a:t>
            </a:r>
            <a:r>
              <a:rPr sz="1800" spc="-50">
                <a:latin typeface="宋体"/>
                <a:cs typeface="宋体"/>
              </a:rPr>
              <a:t>图</a:t>
            </a:r>
            <a:endParaRPr sz="1800">
              <a:latin typeface="宋体"/>
              <a:cs typeface="宋体"/>
            </a:endParaRPr>
          </a:p>
        </p:txBody>
      </p:sp>
      <p:sp>
        <p:nvSpPr>
          <p:cNvPr id="19" name="object 19"/>
          <p:cNvSpPr/>
          <p:nvPr/>
        </p:nvSpPr>
        <p:spPr>
          <a:xfrm>
            <a:off x="5105400" y="2667000"/>
            <a:ext cx="152400" cy="0"/>
          </a:xfrm>
          <a:custGeom>
            <a:rect l="l" t="t" r="r" b="b"/>
            <a:pathLst>
              <a:path w="152400">
                <a:moveTo>
                  <a:pt x="0" y="0"/>
                </a:moveTo>
                <a:lnTo>
                  <a:pt x="152400" y="0"/>
                </a:lnTo>
              </a:path>
            </a:pathLst>
          </a:custGeom>
          <a:ln w="9525">
            <a:solidFill>
              <a:srgbClr val="000000"/>
            </a:solidFill>
          </a:ln>
        </p:spPr>
        <p:txBody>
          <a:bodyPr wrap="square" lIns="0" tIns="0" rIns="0" bIns="0" rtlCol="0"/>
          <a:lstStyle/>
          <a:p/>
        </p:txBody>
      </p:sp>
      <p:sp>
        <p:nvSpPr>
          <p:cNvPr id="20" name="object 20"/>
          <p:cNvSpPr txBox="1"/>
          <p:nvPr/>
        </p:nvSpPr>
        <p:spPr>
          <a:xfrm>
            <a:off x="3047999" y="3581398"/>
            <a:ext cx="991869" cy="778510"/>
          </a:xfrm>
          <a:prstGeom prst="rect">
            <a:avLst/>
          </a:prstGeom>
          <a:ln w="9525">
            <a:solidFill>
              <a:srgbClr val="000000"/>
            </a:solidFill>
          </a:ln>
        </p:spPr>
        <p:txBody>
          <a:bodyPr vert="horz" wrap="square" lIns="0" tIns="52705" rIns="0" bIns="0" rtlCol="0">
            <a:spAutoFit/>
          </a:bodyPr>
          <a:lstStyle/>
          <a:p>
            <a:pPr marL="90805">
              <a:lnSpc>
                <a:spcPct val="100000"/>
              </a:lnSpc>
              <a:spcBef>
                <a:spcPts val="415"/>
              </a:spcBef>
            </a:pPr>
            <a:r>
              <a:rPr sz="1800" spc="-25">
                <a:latin typeface="宋体"/>
                <a:cs typeface="宋体"/>
              </a:rPr>
              <a:t>使用</a:t>
            </a:r>
            <a:endParaRPr sz="1800">
              <a:latin typeface="宋体"/>
              <a:cs typeface="宋体"/>
            </a:endParaRPr>
          </a:p>
          <a:p>
            <a:pPr marL="90805">
              <a:lnSpc>
                <a:spcPct val="100000"/>
              </a:lnSpc>
              <a:spcBef>
                <a:spcPts val="960"/>
              </a:spcBef>
            </a:pPr>
            <a:r>
              <a:rPr sz="1800">
                <a:latin typeface="Times New Roman"/>
                <a:cs typeface="Times New Roman"/>
              </a:rPr>
              <a:t>X</a:t>
            </a:r>
            <a:r>
              <a:rPr sz="1800" spc="-5">
                <a:latin typeface="Times New Roman"/>
                <a:cs typeface="Times New Roman"/>
              </a:rPr>
              <a:t>— </a:t>
            </a:r>
            <a:r>
              <a:rPr sz="1800">
                <a:latin typeface="Times New Roman"/>
                <a:cs typeface="Times New Roman"/>
              </a:rPr>
              <a:t>s</a:t>
            </a:r>
            <a:r>
              <a:rPr sz="1800" spc="-50">
                <a:latin typeface="宋体"/>
                <a:cs typeface="宋体"/>
              </a:rPr>
              <a:t>图</a:t>
            </a:r>
            <a:endParaRPr sz="1800">
              <a:latin typeface="宋体"/>
              <a:cs typeface="宋体"/>
            </a:endParaRPr>
          </a:p>
        </p:txBody>
      </p:sp>
      <p:sp>
        <p:nvSpPr>
          <p:cNvPr id="21" name="object 21"/>
          <p:cNvSpPr/>
          <p:nvPr/>
        </p:nvSpPr>
        <p:spPr>
          <a:xfrm>
            <a:off x="3124200" y="4038600"/>
            <a:ext cx="152400" cy="0"/>
          </a:xfrm>
          <a:custGeom>
            <a:rect l="l" t="t" r="r" b="b"/>
            <a:pathLst>
              <a:path w="152400">
                <a:moveTo>
                  <a:pt x="0" y="0"/>
                </a:moveTo>
                <a:lnTo>
                  <a:pt x="152400" y="0"/>
                </a:lnTo>
              </a:path>
            </a:pathLst>
          </a:custGeom>
          <a:ln w="9525">
            <a:solidFill>
              <a:srgbClr val="000000"/>
            </a:solidFill>
          </a:ln>
        </p:spPr>
        <p:txBody>
          <a:bodyPr wrap="square" lIns="0" tIns="0" rIns="0" bIns="0" rtlCol="0"/>
          <a:lstStyle/>
          <a:p/>
        </p:txBody>
      </p:sp>
      <p:sp>
        <p:nvSpPr>
          <p:cNvPr id="22" name="object 22"/>
          <p:cNvSpPr txBox="1"/>
          <p:nvPr/>
        </p:nvSpPr>
        <p:spPr>
          <a:xfrm>
            <a:off x="688339" y="4840763"/>
            <a:ext cx="2311400" cy="848360"/>
          </a:xfrm>
          <a:prstGeom prst="rect">
            <a:avLst/>
          </a:prstGeom>
        </p:spPr>
        <p:txBody>
          <a:bodyPr vert="horz" wrap="square" lIns="0" tIns="12700" rIns="0" bIns="0" rtlCol="0">
            <a:spAutoFit/>
          </a:bodyPr>
          <a:lstStyle/>
          <a:p>
            <a:pPr marL="12700" marR="5080" algn="just">
              <a:lnSpc>
                <a:spcPct val="100000"/>
              </a:lnSpc>
              <a:spcBef>
                <a:spcPts val="100"/>
              </a:spcBef>
            </a:pPr>
            <a:r>
              <a:rPr sz="1800" spc="-5">
                <a:latin typeface="宋体"/>
                <a:cs typeface="宋体"/>
              </a:rPr>
              <a:t>注：本图假设测量系统已经过评价并且是适用</a:t>
            </a:r>
            <a:r>
              <a:rPr sz="1800" spc="-25">
                <a:latin typeface="宋体"/>
                <a:cs typeface="宋体"/>
              </a:rPr>
              <a:t>的。</a:t>
            </a:r>
            <a:endParaRPr sz="1800">
              <a:latin typeface="宋体"/>
              <a:cs typeface="宋体"/>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764540" y="537845"/>
            <a:ext cx="2463800" cy="391160"/>
          </a:xfrm>
          <a:prstGeom prst="rect">
            <a:avLst/>
          </a:prstGeom>
        </p:spPr>
        <p:txBody>
          <a:bodyPr vert="horz" wrap="square" lIns="0" tIns="12700" rIns="0" bIns="0" rtlCol="0">
            <a:spAutoFit/>
          </a:bodyPr>
          <a:lstStyle/>
          <a:p>
            <a:pPr marL="12700">
              <a:lnSpc>
                <a:spcPct val="100000"/>
              </a:lnSpc>
              <a:spcBef>
                <a:spcPts val="100"/>
              </a:spcBef>
            </a:pPr>
            <a:r>
              <a:rPr spc="-10"/>
              <a:t>计量型数据控制图</a:t>
            </a:r>
          </a:p>
        </p:txBody>
      </p:sp>
      <p:sp>
        <p:nvSpPr>
          <p:cNvPr id="3" name="object 3"/>
          <p:cNvSpPr/>
          <p:nvPr/>
        </p:nvSpPr>
        <p:spPr>
          <a:xfrm>
            <a:off x="533400" y="1066800"/>
            <a:ext cx="8153400" cy="5257800"/>
          </a:xfrm>
          <a:custGeom>
            <a:rect l="l" t="t" r="r" b="b"/>
            <a:pathLst>
              <a:path w="8153400" h="5257800">
                <a:moveTo>
                  <a:pt x="0" y="0"/>
                </a:moveTo>
                <a:lnTo>
                  <a:pt x="8153400" y="0"/>
                </a:lnTo>
                <a:lnTo>
                  <a:pt x="8153400" y="5257800"/>
                </a:lnTo>
                <a:lnTo>
                  <a:pt x="0" y="5257800"/>
                </a:lnTo>
                <a:lnTo>
                  <a:pt x="0" y="0"/>
                </a:lnTo>
                <a:close/>
              </a:path>
            </a:pathLst>
          </a:custGeom>
          <a:ln w="9525">
            <a:solidFill>
              <a:srgbClr val="000000"/>
            </a:solidFill>
          </a:ln>
        </p:spPr>
        <p:txBody>
          <a:bodyPr wrap="square" lIns="0" tIns="0" rIns="0" bIns="0" rtlCol="0"/>
          <a:lstStyle/>
          <a:p/>
        </p:txBody>
      </p:sp>
      <p:sp>
        <p:nvSpPr>
          <p:cNvPr id="4" name="object 4"/>
          <p:cNvSpPr txBox="1"/>
          <p:nvPr/>
        </p:nvSpPr>
        <p:spPr>
          <a:xfrm>
            <a:off x="612140" y="1831657"/>
            <a:ext cx="266700" cy="330200"/>
          </a:xfrm>
          <a:prstGeom prst="rect">
            <a:avLst/>
          </a:prstGeom>
        </p:spPr>
        <p:txBody>
          <a:bodyPr vert="horz" wrap="square" lIns="0" tIns="12700" rIns="0" bIns="0" rtlCol="0">
            <a:spAutoFit/>
          </a:bodyPr>
          <a:lstStyle/>
          <a:p>
            <a:pPr marL="12700">
              <a:lnSpc>
                <a:spcPct val="100000"/>
              </a:lnSpc>
              <a:spcBef>
                <a:spcPts val="100"/>
              </a:spcBef>
            </a:pPr>
            <a:r>
              <a:rPr sz="2000" spc="-200">
                <a:latin typeface="宋体"/>
                <a:cs typeface="宋体"/>
              </a:rPr>
              <a:t>与</a:t>
            </a:r>
            <a:endParaRPr sz="2000">
              <a:latin typeface="宋体"/>
              <a:cs typeface="宋体"/>
            </a:endParaRPr>
          </a:p>
        </p:txBody>
      </p:sp>
      <p:sp>
        <p:nvSpPr>
          <p:cNvPr id="5" name="object 5"/>
          <p:cNvSpPr txBox="1"/>
          <p:nvPr/>
        </p:nvSpPr>
        <p:spPr>
          <a:xfrm>
            <a:off x="878840" y="1880076"/>
            <a:ext cx="2032000" cy="254000"/>
          </a:xfrm>
          <a:prstGeom prst="rect">
            <a:avLst/>
          </a:prstGeom>
        </p:spPr>
        <p:txBody>
          <a:bodyPr vert="horz" wrap="square" lIns="0" tIns="0" rIns="0" bIns="0" rtlCol="0">
            <a:spAutoFit/>
          </a:bodyPr>
          <a:lstStyle/>
          <a:p>
            <a:pPr>
              <a:lnSpc>
                <a:spcPts val="2000"/>
              </a:lnSpc>
            </a:pPr>
            <a:r>
              <a:rPr sz="2000">
                <a:latin typeface="宋体"/>
                <a:cs typeface="宋体"/>
              </a:rPr>
              <a:t>过程有关的控</a:t>
            </a:r>
            <a:r>
              <a:rPr sz="2000" spc="-685">
                <a:latin typeface="宋体"/>
                <a:cs typeface="宋体"/>
              </a:rPr>
              <a:t>制制图</a:t>
            </a:r>
            <a:endParaRPr sz="2000">
              <a:latin typeface="宋体"/>
              <a:cs typeface="宋体"/>
            </a:endParaRPr>
          </a:p>
        </p:txBody>
      </p:sp>
      <p:sp>
        <p:nvSpPr>
          <p:cNvPr id="6" name="object 6"/>
          <p:cNvSpPr txBox="1"/>
          <p:nvPr/>
        </p:nvSpPr>
        <p:spPr>
          <a:xfrm>
            <a:off x="612140" y="3327393"/>
            <a:ext cx="2272030" cy="540385"/>
          </a:xfrm>
          <a:prstGeom prst="rect">
            <a:avLst/>
          </a:prstGeom>
        </p:spPr>
        <p:txBody>
          <a:bodyPr vert="horz" wrap="square" lIns="0" tIns="12700" rIns="0" bIns="0" rtlCol="0">
            <a:spAutoFit/>
          </a:bodyPr>
          <a:lstStyle/>
          <a:p>
            <a:pPr marL="12700" marR="5080">
              <a:lnSpc>
                <a:spcPct val="105500"/>
              </a:lnSpc>
              <a:spcBef>
                <a:spcPts val="100"/>
              </a:spcBef>
            </a:pPr>
            <a:r>
              <a:rPr sz="1600">
                <a:latin typeface="宋体"/>
                <a:cs typeface="宋体"/>
              </a:rPr>
              <a:t>计量单位：（</a:t>
            </a:r>
            <a:r>
              <a:rPr sz="1600">
                <a:latin typeface="Times New Roman"/>
                <a:cs typeface="Times New Roman"/>
              </a:rPr>
              <a:t>mm</a:t>
            </a:r>
            <a:r>
              <a:rPr sz="1600" spc="-50">
                <a:latin typeface="Times New Roman"/>
                <a:cs typeface="Times New Roman"/>
              </a:rPr>
              <a:t>, </a:t>
            </a:r>
            <a:r>
              <a:rPr sz="1600">
                <a:latin typeface="Times New Roman"/>
                <a:cs typeface="Times New Roman"/>
              </a:rPr>
              <a:t>kg</a:t>
            </a:r>
            <a:r>
              <a:rPr sz="1600">
                <a:latin typeface="宋体"/>
                <a:cs typeface="宋体"/>
              </a:rPr>
              <a:t>等</a:t>
            </a:r>
            <a:r>
              <a:rPr sz="1600" spc="-50">
                <a:latin typeface="宋体"/>
                <a:cs typeface="宋体"/>
              </a:rPr>
              <a:t>）</a:t>
            </a:r>
            <a:r>
              <a:rPr sz="1600" spc="-25">
                <a:latin typeface="宋体"/>
                <a:cs typeface="宋体"/>
              </a:rPr>
              <a:t>过程</a:t>
            </a:r>
            <a:endParaRPr sz="1600">
              <a:latin typeface="宋体"/>
              <a:cs typeface="宋体"/>
            </a:endParaRPr>
          </a:p>
        </p:txBody>
      </p:sp>
      <p:grpSp>
        <p:nvGrpSpPr>
          <p:cNvPr id="7" name="object 7"/>
          <p:cNvGrpSpPr/>
          <p:nvPr/>
        </p:nvGrpSpPr>
        <p:grpSpPr>
          <a:xfrm>
            <a:off x="762000" y="1676400"/>
            <a:ext cx="3352800" cy="1524000"/>
            <a:chOff x="762000" y="1676400"/>
            <a:chExt cx="3352800" cy="1524000"/>
          </a:xfrm>
        </p:grpSpPr>
        <p:sp>
          <p:nvSpPr>
            <p:cNvPr id="8" name="object 8"/>
            <p:cNvSpPr/>
            <p:nvPr/>
          </p:nvSpPr>
          <p:spPr>
            <a:xfrm>
              <a:off x="762000" y="1676400"/>
              <a:ext cx="3352800" cy="1524000"/>
            </a:xfrm>
            <a:custGeom>
              <a:rect l="l" t="t" r="r" b="b"/>
              <a:pathLst>
                <a:path w="3352800" h="1524000">
                  <a:moveTo>
                    <a:pt x="3352800" y="1524000"/>
                  </a:moveTo>
                  <a:lnTo>
                    <a:pt x="0" y="1524000"/>
                  </a:lnTo>
                  <a:lnTo>
                    <a:pt x="0" y="0"/>
                  </a:lnTo>
                  <a:lnTo>
                    <a:pt x="3352800" y="0"/>
                  </a:lnTo>
                  <a:lnTo>
                    <a:pt x="3352800" y="1524000"/>
                  </a:lnTo>
                  <a:close/>
                </a:path>
              </a:pathLst>
            </a:custGeom>
            <a:solidFill>
              <a:srgbClr val="FFFFFF"/>
            </a:solidFill>
          </p:spPr>
          <p:txBody>
            <a:bodyPr wrap="square" lIns="0" tIns="0" rIns="0" bIns="0" rtlCol="0"/>
            <a:lstStyle/>
            <a:p/>
          </p:txBody>
        </p:sp>
        <p:sp>
          <p:nvSpPr>
            <p:cNvPr id="9" name="object 9"/>
            <p:cNvSpPr/>
            <p:nvPr/>
          </p:nvSpPr>
          <p:spPr>
            <a:xfrm>
              <a:off x="762000" y="2374900"/>
              <a:ext cx="3048000" cy="127000"/>
            </a:xfrm>
            <a:custGeom>
              <a:rect l="l" t="t" r="r" b="b"/>
              <a:pathLst>
                <a:path w="3048000" h="127000">
                  <a:moveTo>
                    <a:pt x="2921000" y="127000"/>
                  </a:moveTo>
                  <a:lnTo>
                    <a:pt x="2971800" y="63500"/>
                  </a:lnTo>
                  <a:lnTo>
                    <a:pt x="2921000" y="0"/>
                  </a:lnTo>
                  <a:lnTo>
                    <a:pt x="3035299" y="57149"/>
                  </a:lnTo>
                  <a:lnTo>
                    <a:pt x="3013088" y="57149"/>
                  </a:lnTo>
                  <a:lnTo>
                    <a:pt x="3013088" y="69850"/>
                  </a:lnTo>
                  <a:lnTo>
                    <a:pt x="3035300" y="69850"/>
                  </a:lnTo>
                  <a:lnTo>
                    <a:pt x="2921000" y="127000"/>
                  </a:lnTo>
                  <a:close/>
                </a:path>
                <a:path w="3048000" h="127000">
                  <a:moveTo>
                    <a:pt x="2966720" y="69850"/>
                  </a:moveTo>
                  <a:lnTo>
                    <a:pt x="0" y="69850"/>
                  </a:lnTo>
                  <a:lnTo>
                    <a:pt x="0" y="57149"/>
                  </a:lnTo>
                  <a:lnTo>
                    <a:pt x="2966719" y="57149"/>
                  </a:lnTo>
                  <a:lnTo>
                    <a:pt x="2971800" y="63500"/>
                  </a:lnTo>
                  <a:lnTo>
                    <a:pt x="2966720" y="69850"/>
                  </a:lnTo>
                  <a:close/>
                </a:path>
                <a:path w="3048000" h="127000">
                  <a:moveTo>
                    <a:pt x="3035300" y="69850"/>
                  </a:moveTo>
                  <a:lnTo>
                    <a:pt x="3013088" y="69850"/>
                  </a:lnTo>
                  <a:lnTo>
                    <a:pt x="3013088" y="57149"/>
                  </a:lnTo>
                  <a:lnTo>
                    <a:pt x="3035299" y="57149"/>
                  </a:lnTo>
                  <a:lnTo>
                    <a:pt x="3048000" y="63500"/>
                  </a:lnTo>
                  <a:lnTo>
                    <a:pt x="3035300" y="69850"/>
                  </a:lnTo>
                  <a:close/>
                </a:path>
              </a:pathLst>
            </a:custGeom>
            <a:solidFill>
              <a:srgbClr val="000000"/>
            </a:solidFill>
          </p:spPr>
          <p:txBody>
            <a:bodyPr wrap="square" lIns="0" tIns="0" rIns="0" bIns="0" rtlCol="0"/>
            <a:lstStyle/>
            <a:p/>
          </p:txBody>
        </p:sp>
      </p:grpSp>
      <p:graphicFrame>
        <p:nvGraphicFramePr>
          <p:cNvPr id="10" name="object 10"/>
          <p:cNvGraphicFramePr>
            <a:graphicFrameLocks noGrp="1"/>
          </p:cNvGraphicFramePr>
          <p:nvPr/>
        </p:nvGraphicFramePr>
        <p:xfrm>
          <a:off x="757237" y="1671637"/>
          <a:ext cx="3362325" cy="1522729"/>
        </p:xfrm>
        <a:graphic>
          <a:graphicData uri="http://schemas.openxmlformats.org/drawingml/2006/table">
            <a:tbl>
              <a:tblPr firstRow="1" bandRow="1">
                <a:tableStyleId>{2D5ABB26-0587-4C30-8999-92F81FD0307C}</a:tableStyleId>
              </a:tblPr>
              <a:tblGrid>
                <a:gridCol w="762635"/>
                <a:gridCol w="304165"/>
                <a:gridCol w="762635"/>
                <a:gridCol w="151764"/>
                <a:gridCol w="762635"/>
                <a:gridCol w="608964"/>
              </a:tblGrid>
              <a:tr h="76200">
                <a:tc>
                  <a:txBody>
                    <a:bodyPr vert="horz" wrap="square"/>
                    <a:lstStyle/>
                    <a:p>
                      <a:pPr>
                        <a:lnSpc>
                          <a:spcPct val="100000"/>
                        </a:lnSpc>
                      </a:pPr>
                      <a:endParaRPr sz="300">
                        <a:latin typeface="Times New Roman"/>
                        <a:cs typeface="Times New Roman"/>
                      </a:endParaRPr>
                    </a:p>
                  </a:txBody>
                  <a:tcPr marL="0" marR="0" marT="0" marB="0">
                    <a:lnL w="9525">
                      <a:solidFill>
                        <a:srgbClr val="000000"/>
                      </a:solidFill>
                      <a:prstDash val="solid"/>
                    </a:lnL>
                    <a:lnT w="9525">
                      <a:solidFill>
                        <a:srgbClr val="000000"/>
                      </a:solidFill>
                      <a:prstDash val="solid"/>
                    </a:lnT>
                    <a:lnB w="9525">
                      <a:solidFill>
                        <a:srgbClr val="000000"/>
                      </a:solidFill>
                      <a:prstDash val="solid"/>
                    </a:lnB>
                  </a:tcPr>
                </a:tc>
                <a:tc gridSpan="5">
                  <a:txBody>
                    <a:bodyPr vert="horz" wrap="square"/>
                    <a:lstStyle/>
                    <a:p>
                      <a:pPr>
                        <a:lnSpc>
                          <a:spcPct val="100000"/>
                        </a:lnSpc>
                      </a:pPr>
                      <a:endParaRPr sz="300">
                        <a:latin typeface="Times New Roman"/>
                        <a:cs typeface="Times New Roman"/>
                      </a:endParaRPr>
                    </a:p>
                  </a:txBody>
                  <a:tcPr marL="0" marR="0" marT="0" marB="0">
                    <a:lnR w="9525">
                      <a:solidFill>
                        <a:srgbClr val="000000"/>
                      </a:solidFill>
                      <a:prstDash val="solid"/>
                    </a:lnR>
                    <a:lnT w="9525">
                      <a:solidFill>
                        <a:srgbClr val="000000"/>
                      </a:solidFill>
                      <a:prstDash val="solid"/>
                    </a:lnT>
                  </a:tcPr>
                </a:tc>
                <a:tc hMerge="1">
                  <a:txBody>
                    <a:bodyPr vert="horz" wrap="square"/>
                    <a:lstStyle/>
                    <a:p/>
                  </a:txBody>
                  <a:tcPr marL="0" marR="0" marT="0" marB="0"/>
                </a:tc>
                <a:tc hMerge="1">
                  <a:txBody>
                    <a:bodyPr vert="horz" wrap="square"/>
                    <a:lstStyle/>
                    <a:p/>
                  </a:txBody>
                  <a:tcPr marL="0" marR="0" marT="0" marB="0"/>
                </a:tc>
                <a:tc hMerge="1">
                  <a:txBody>
                    <a:bodyPr vert="horz" wrap="square"/>
                    <a:lstStyle/>
                    <a:p/>
                  </a:txBody>
                  <a:tcPr marL="0" marR="0" marT="0" marB="0"/>
                </a:tc>
                <a:tc hMerge="1">
                  <a:txBody>
                    <a:bodyPr vert="horz" wrap="square"/>
                    <a:lstStyle/>
                    <a:p/>
                  </a:txBody>
                  <a:tcPr marL="0" marR="0" marT="0" marB="0"/>
                </a:tc>
              </a:tr>
              <a:tr h="365760">
                <a:tc>
                  <a:txBody>
                    <a:bodyPr vert="horz" wrap="square"/>
                    <a:lstStyle/>
                    <a:p>
                      <a:pPr marL="90805">
                        <a:lnSpc>
                          <a:spcPct val="100000"/>
                        </a:lnSpc>
                        <a:spcBef>
                          <a:spcPts val="415"/>
                        </a:spcBef>
                      </a:pPr>
                      <a:r>
                        <a:rPr sz="1800" spc="-25">
                          <a:latin typeface="宋体"/>
                          <a:cs typeface="宋体"/>
                        </a:rPr>
                        <a:t>人员</a:t>
                      </a:r>
                      <a:endParaRPr sz="1800">
                        <a:latin typeface="宋体"/>
                        <a:cs typeface="宋体"/>
                      </a:endParaRPr>
                    </a:p>
                  </a:txBody>
                  <a:tcPr marL="0" marR="0" marT="5270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vert="horz" wrap="square"/>
                    <a:lstStyle/>
                    <a:p>
                      <a:pPr>
                        <a:lnSpc>
                          <a:spcPct val="100000"/>
                        </a:lnSpc>
                      </a:pPr>
                      <a:endParaRPr sz="1800">
                        <a:latin typeface="Times New Roman"/>
                        <a:cs typeface="Times New Roman"/>
                      </a:endParaRPr>
                    </a:p>
                  </a:txBody>
                  <a:tcPr marL="0" marR="0" marT="0" marB="0">
                    <a:lnL w="9525">
                      <a:solidFill>
                        <a:srgbClr val="000000"/>
                      </a:solidFill>
                      <a:prstDash val="solid"/>
                    </a:lnL>
                    <a:lnR w="9525">
                      <a:solidFill>
                        <a:srgbClr val="000000"/>
                      </a:solidFill>
                      <a:prstDash val="solid"/>
                    </a:lnR>
                  </a:tcPr>
                </a:tc>
                <a:tc>
                  <a:txBody>
                    <a:bodyPr vert="horz" wrap="square"/>
                    <a:lstStyle/>
                    <a:p>
                      <a:pPr marL="90805">
                        <a:lnSpc>
                          <a:spcPct val="100000"/>
                        </a:lnSpc>
                        <a:spcBef>
                          <a:spcPts val="415"/>
                        </a:spcBef>
                      </a:pPr>
                      <a:r>
                        <a:rPr sz="1800" spc="-25">
                          <a:latin typeface="宋体"/>
                          <a:cs typeface="宋体"/>
                        </a:rPr>
                        <a:t>设备</a:t>
                      </a:r>
                      <a:endParaRPr sz="1800">
                        <a:latin typeface="宋体"/>
                        <a:cs typeface="宋体"/>
                      </a:endParaRPr>
                    </a:p>
                  </a:txBody>
                  <a:tcPr marL="0" marR="0" marT="5270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vert="horz" wrap="square"/>
                    <a:lstStyle/>
                    <a:p>
                      <a:pPr>
                        <a:lnSpc>
                          <a:spcPct val="100000"/>
                        </a:lnSpc>
                      </a:pPr>
                      <a:endParaRPr sz="1800">
                        <a:latin typeface="Times New Roman"/>
                        <a:cs typeface="Times New Roman"/>
                      </a:endParaRPr>
                    </a:p>
                  </a:txBody>
                  <a:tcPr marL="0" marR="0" marT="0" marB="0">
                    <a:lnL w="9525">
                      <a:solidFill>
                        <a:srgbClr val="000000"/>
                      </a:solidFill>
                      <a:prstDash val="solid"/>
                    </a:lnL>
                    <a:lnR w="9525">
                      <a:solidFill>
                        <a:srgbClr val="000000"/>
                      </a:solidFill>
                      <a:prstDash val="solid"/>
                    </a:lnR>
                  </a:tcPr>
                </a:tc>
                <a:tc>
                  <a:txBody>
                    <a:bodyPr vert="horz" wrap="square"/>
                    <a:lstStyle/>
                    <a:p>
                      <a:pPr marL="90805">
                        <a:lnSpc>
                          <a:spcPct val="100000"/>
                        </a:lnSpc>
                        <a:spcBef>
                          <a:spcPts val="415"/>
                        </a:spcBef>
                      </a:pPr>
                      <a:r>
                        <a:rPr sz="1800" spc="-25">
                          <a:latin typeface="宋体"/>
                          <a:cs typeface="宋体"/>
                        </a:rPr>
                        <a:t>环境</a:t>
                      </a:r>
                      <a:endParaRPr sz="1800">
                        <a:latin typeface="宋体"/>
                        <a:cs typeface="宋体"/>
                      </a:endParaRPr>
                    </a:p>
                  </a:txBody>
                  <a:tcPr marL="0" marR="0" marT="5270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vert="horz" wrap="square"/>
                    <a:lstStyle/>
                    <a:p>
                      <a:pPr>
                        <a:lnSpc>
                          <a:spcPct val="100000"/>
                        </a:lnSpc>
                      </a:pPr>
                      <a:endParaRPr sz="1800">
                        <a:latin typeface="Times New Roman"/>
                        <a:cs typeface="Times New Roman"/>
                      </a:endParaRPr>
                    </a:p>
                  </a:txBody>
                  <a:tcPr marL="0" marR="0" marT="0" marB="0">
                    <a:lnL w="9525">
                      <a:solidFill>
                        <a:srgbClr val="000000"/>
                      </a:solidFill>
                      <a:prstDash val="solid"/>
                    </a:lnL>
                    <a:lnR w="9525">
                      <a:solidFill>
                        <a:srgbClr val="000000"/>
                      </a:solidFill>
                      <a:prstDash val="solid"/>
                    </a:lnR>
                  </a:tcPr>
                </a:tc>
              </a:tr>
              <a:tr h="471805">
                <a:tc gridSpan="6">
                  <a:txBody>
                    <a:bodyPr vert="horz" wrap="square"/>
                    <a:lstStyle/>
                    <a:p>
                      <a:pPr>
                        <a:lnSpc>
                          <a:spcPct val="100000"/>
                        </a:lnSpc>
                      </a:pPr>
                      <a:endParaRPr sz="1800">
                        <a:latin typeface="Times New Roman"/>
                        <a:cs typeface="Times New Roman"/>
                      </a:endParaRPr>
                    </a:p>
                  </a:txBody>
                  <a:tcPr marL="0" marR="0" marT="0" marB="0">
                    <a:lnL w="9525">
                      <a:solidFill>
                        <a:srgbClr val="000000"/>
                      </a:solidFill>
                      <a:prstDash val="solid"/>
                    </a:lnL>
                    <a:lnR w="9525">
                      <a:solidFill>
                        <a:srgbClr val="000000"/>
                      </a:solidFill>
                      <a:prstDash val="solid"/>
                    </a:lnR>
                  </a:tcPr>
                </a:tc>
                <a:tc hMerge="1">
                  <a:txBody>
                    <a:bodyPr vert="horz" wrap="square"/>
                    <a:lstStyle/>
                    <a:p/>
                  </a:txBody>
                  <a:tcPr marL="0" marR="0" marT="0" marB="0"/>
                </a:tc>
                <a:tc hMerge="1">
                  <a:txBody>
                    <a:bodyPr vert="horz" wrap="square"/>
                    <a:lstStyle/>
                    <a:p/>
                  </a:txBody>
                  <a:tcPr marL="0" marR="0" marT="0" marB="0"/>
                </a:tc>
                <a:tc hMerge="1">
                  <a:txBody>
                    <a:bodyPr vert="horz" wrap="square"/>
                    <a:lstStyle/>
                    <a:p/>
                  </a:txBody>
                  <a:tcPr marL="0" marR="0" marT="0" marB="0"/>
                </a:tc>
                <a:tc hMerge="1">
                  <a:txBody>
                    <a:bodyPr vert="horz" wrap="square"/>
                    <a:lstStyle/>
                    <a:p/>
                  </a:txBody>
                  <a:tcPr marL="0" marR="0" marT="0" marB="0"/>
                </a:tc>
                <a:tc hMerge="1">
                  <a:txBody>
                    <a:bodyPr vert="horz" wrap="square"/>
                    <a:lstStyle/>
                    <a:p/>
                  </a:txBody>
                  <a:tcPr marL="0" marR="0" marT="0" marB="0"/>
                </a:tc>
              </a:tr>
              <a:tr h="365760">
                <a:tc>
                  <a:txBody>
                    <a:bodyPr vert="horz" wrap="square"/>
                    <a:lstStyle/>
                    <a:p>
                      <a:pPr marL="90805">
                        <a:lnSpc>
                          <a:spcPct val="100000"/>
                        </a:lnSpc>
                        <a:spcBef>
                          <a:spcPts val="415"/>
                        </a:spcBef>
                      </a:pPr>
                      <a:r>
                        <a:rPr sz="1800" spc="-25">
                          <a:latin typeface="宋体"/>
                          <a:cs typeface="宋体"/>
                        </a:rPr>
                        <a:t>材料</a:t>
                      </a:r>
                      <a:endParaRPr sz="1800">
                        <a:latin typeface="宋体"/>
                        <a:cs typeface="宋体"/>
                      </a:endParaRPr>
                    </a:p>
                  </a:txBody>
                  <a:tcPr marL="0" marR="0" marT="5270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vert="horz" wrap="square"/>
                    <a:lstStyle/>
                    <a:p>
                      <a:pPr>
                        <a:lnSpc>
                          <a:spcPct val="100000"/>
                        </a:lnSpc>
                      </a:pPr>
                      <a:endParaRPr sz="1800">
                        <a:latin typeface="Times New Roman"/>
                        <a:cs typeface="Times New Roman"/>
                      </a:endParaRPr>
                    </a:p>
                  </a:txBody>
                  <a:tcPr marL="0" marR="0" marT="0" marB="0">
                    <a:lnL w="9525">
                      <a:solidFill>
                        <a:srgbClr val="000000"/>
                      </a:solidFill>
                      <a:prstDash val="solid"/>
                    </a:lnL>
                    <a:lnR w="9525">
                      <a:solidFill>
                        <a:srgbClr val="000000"/>
                      </a:solidFill>
                      <a:prstDash val="solid"/>
                    </a:lnR>
                  </a:tcPr>
                </a:tc>
                <a:tc>
                  <a:txBody>
                    <a:bodyPr vert="horz" wrap="square"/>
                    <a:lstStyle/>
                    <a:p>
                      <a:pPr marL="90805">
                        <a:lnSpc>
                          <a:spcPct val="100000"/>
                        </a:lnSpc>
                        <a:spcBef>
                          <a:spcPts val="415"/>
                        </a:spcBef>
                      </a:pPr>
                      <a:r>
                        <a:rPr sz="1800" spc="-25">
                          <a:latin typeface="宋体"/>
                          <a:cs typeface="宋体"/>
                        </a:rPr>
                        <a:t>方法</a:t>
                      </a:r>
                      <a:endParaRPr sz="1800">
                        <a:latin typeface="宋体"/>
                        <a:cs typeface="宋体"/>
                      </a:endParaRPr>
                    </a:p>
                  </a:txBody>
                  <a:tcPr marL="0" marR="0" marT="5270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gridSpan="3">
                  <a:txBody>
                    <a:bodyPr vert="horz" wrap="square"/>
                    <a:lstStyle/>
                    <a:p>
                      <a:pPr>
                        <a:lnSpc>
                          <a:spcPct val="100000"/>
                        </a:lnSpc>
                      </a:pPr>
                      <a:endParaRPr sz="1800">
                        <a:latin typeface="Times New Roman"/>
                        <a:cs typeface="Times New Roman"/>
                      </a:endParaRPr>
                    </a:p>
                  </a:txBody>
                  <a:tcPr marL="0" marR="0" marT="0" marB="0">
                    <a:lnL w="9525">
                      <a:solidFill>
                        <a:srgbClr val="000000"/>
                      </a:solidFill>
                      <a:prstDash val="solid"/>
                    </a:lnL>
                    <a:lnR w="9525">
                      <a:solidFill>
                        <a:srgbClr val="000000"/>
                      </a:solidFill>
                      <a:prstDash val="solid"/>
                    </a:lnR>
                  </a:tcPr>
                </a:tc>
                <a:tc hMerge="1">
                  <a:txBody>
                    <a:bodyPr vert="horz" wrap="square"/>
                    <a:lstStyle/>
                    <a:p/>
                  </a:txBody>
                  <a:tcPr marL="0" marR="0" marT="0" marB="0"/>
                </a:tc>
                <a:tc hMerge="1">
                  <a:txBody>
                    <a:bodyPr vert="horz" wrap="square"/>
                    <a:lstStyle/>
                    <a:p/>
                  </a:txBody>
                  <a:tcPr marL="0" marR="0" marT="0" marB="0"/>
                </a:tc>
              </a:tr>
              <a:tr h="243204">
                <a:tc gridSpan="6">
                  <a:txBody>
                    <a:bodyPr vert="horz" wrap="square"/>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B w="9525">
                      <a:solidFill>
                        <a:srgbClr val="000000"/>
                      </a:solidFill>
                      <a:prstDash val="solid"/>
                    </a:lnB>
                  </a:tcPr>
                </a:tc>
                <a:tc hMerge="1">
                  <a:txBody>
                    <a:bodyPr vert="horz" wrap="square"/>
                    <a:lstStyle/>
                    <a:p/>
                  </a:txBody>
                  <a:tcPr marL="0" marR="0" marT="0" marB="0"/>
                </a:tc>
                <a:tc hMerge="1">
                  <a:txBody>
                    <a:bodyPr vert="horz" wrap="square"/>
                    <a:lstStyle/>
                    <a:p/>
                  </a:txBody>
                  <a:tcPr marL="0" marR="0" marT="0" marB="0"/>
                </a:tc>
                <a:tc hMerge="1">
                  <a:txBody>
                    <a:bodyPr vert="horz" wrap="square"/>
                    <a:lstStyle/>
                    <a:p/>
                  </a:txBody>
                  <a:tcPr marL="0" marR="0" marT="0" marB="0"/>
                </a:tc>
                <a:tc hMerge="1">
                  <a:txBody>
                    <a:bodyPr vert="horz" wrap="square"/>
                    <a:lstStyle/>
                    <a:p/>
                  </a:txBody>
                  <a:tcPr marL="0" marR="0" marT="0" marB="0"/>
                </a:tc>
                <a:tc hMerge="1">
                  <a:txBody>
                    <a:bodyPr vert="horz" wrap="square"/>
                    <a:lstStyle/>
                    <a:p/>
                  </a:txBody>
                  <a:tcPr marL="0" marR="0" marT="0" marB="0"/>
                </a:tc>
              </a:tr>
            </a:tbl>
          </a:graphicData>
        </a:graphic>
      </p:graphicFrame>
      <p:grpSp>
        <p:nvGrpSpPr>
          <p:cNvPr id="11" name="object 11"/>
          <p:cNvGrpSpPr/>
          <p:nvPr/>
        </p:nvGrpSpPr>
        <p:grpSpPr>
          <a:xfrm>
            <a:off x="1062037" y="2205037"/>
            <a:ext cx="2295525" cy="390525"/>
            <a:chOff x="1062037" y="2205037"/>
            <a:chExt cx="2295525" cy="390525"/>
          </a:xfrm>
        </p:grpSpPr>
        <p:sp>
          <p:nvSpPr>
            <p:cNvPr id="12" name="object 12"/>
            <p:cNvSpPr/>
            <p:nvPr/>
          </p:nvSpPr>
          <p:spPr>
            <a:xfrm>
              <a:off x="1066800" y="2209800"/>
              <a:ext cx="533400" cy="228600"/>
            </a:xfrm>
            <a:custGeom>
              <a:rect l="l" t="t" r="r" b="b"/>
              <a:pathLst>
                <a:path w="533400" h="228600">
                  <a:moveTo>
                    <a:pt x="0" y="0"/>
                  </a:moveTo>
                  <a:lnTo>
                    <a:pt x="533400" y="228600"/>
                  </a:lnTo>
                </a:path>
              </a:pathLst>
            </a:custGeom>
            <a:ln w="9525">
              <a:solidFill>
                <a:srgbClr val="000000"/>
              </a:solidFill>
            </a:ln>
          </p:spPr>
          <p:txBody>
            <a:bodyPr wrap="square" lIns="0" tIns="0" rIns="0" bIns="0" rtlCol="0"/>
            <a:lstStyle/>
            <a:p/>
          </p:txBody>
        </p:sp>
        <p:sp>
          <p:nvSpPr>
            <p:cNvPr id="13" name="object 13"/>
            <p:cNvSpPr/>
            <p:nvPr/>
          </p:nvSpPr>
          <p:spPr>
            <a:xfrm>
              <a:off x="1143000" y="2438400"/>
              <a:ext cx="457200" cy="152400"/>
            </a:xfrm>
            <a:custGeom>
              <a:rect l="l" t="t" r="r" b="b"/>
              <a:pathLst>
                <a:path w="457200" h="152400">
                  <a:moveTo>
                    <a:pt x="0" y="152400"/>
                  </a:moveTo>
                  <a:lnTo>
                    <a:pt x="457200" y="0"/>
                  </a:lnTo>
                </a:path>
              </a:pathLst>
            </a:custGeom>
            <a:ln w="9525">
              <a:solidFill>
                <a:srgbClr val="000000"/>
              </a:solidFill>
            </a:ln>
          </p:spPr>
          <p:txBody>
            <a:bodyPr wrap="square" lIns="0" tIns="0" rIns="0" bIns="0" rtlCol="0"/>
            <a:lstStyle/>
            <a:p/>
          </p:txBody>
        </p:sp>
        <p:sp>
          <p:nvSpPr>
            <p:cNvPr id="14" name="object 14"/>
            <p:cNvSpPr/>
            <p:nvPr/>
          </p:nvSpPr>
          <p:spPr>
            <a:xfrm>
              <a:off x="2133600" y="2209800"/>
              <a:ext cx="381000" cy="228600"/>
            </a:xfrm>
            <a:custGeom>
              <a:rect l="l" t="t" r="r" b="b"/>
              <a:pathLst>
                <a:path w="381000" h="228600">
                  <a:moveTo>
                    <a:pt x="0" y="0"/>
                  </a:moveTo>
                  <a:lnTo>
                    <a:pt x="381000" y="228600"/>
                  </a:lnTo>
                </a:path>
              </a:pathLst>
            </a:custGeom>
            <a:ln w="9525">
              <a:solidFill>
                <a:srgbClr val="000000"/>
              </a:solidFill>
            </a:ln>
          </p:spPr>
          <p:txBody>
            <a:bodyPr wrap="square" lIns="0" tIns="0" rIns="0" bIns="0" rtlCol="0"/>
            <a:lstStyle/>
            <a:p/>
          </p:txBody>
        </p:sp>
        <p:sp>
          <p:nvSpPr>
            <p:cNvPr id="15" name="object 15"/>
            <p:cNvSpPr/>
            <p:nvPr/>
          </p:nvSpPr>
          <p:spPr>
            <a:xfrm>
              <a:off x="2209800" y="2438400"/>
              <a:ext cx="381000" cy="152400"/>
            </a:xfrm>
            <a:custGeom>
              <a:rect l="l" t="t" r="r" b="b"/>
              <a:pathLst>
                <a:path w="381000" h="152400">
                  <a:moveTo>
                    <a:pt x="0" y="152400"/>
                  </a:moveTo>
                  <a:lnTo>
                    <a:pt x="381000" y="0"/>
                  </a:lnTo>
                </a:path>
              </a:pathLst>
            </a:custGeom>
            <a:ln w="9525">
              <a:solidFill>
                <a:srgbClr val="000000"/>
              </a:solidFill>
            </a:ln>
          </p:spPr>
          <p:txBody>
            <a:bodyPr wrap="square" lIns="0" tIns="0" rIns="0" bIns="0" rtlCol="0"/>
            <a:lstStyle/>
            <a:p/>
          </p:txBody>
        </p:sp>
        <p:sp>
          <p:nvSpPr>
            <p:cNvPr id="16" name="object 16"/>
            <p:cNvSpPr/>
            <p:nvPr/>
          </p:nvSpPr>
          <p:spPr>
            <a:xfrm>
              <a:off x="2895600" y="2209800"/>
              <a:ext cx="457200" cy="228600"/>
            </a:xfrm>
            <a:custGeom>
              <a:rect l="l" t="t" r="r" b="b"/>
              <a:pathLst>
                <a:path w="457200" h="228600">
                  <a:moveTo>
                    <a:pt x="0" y="0"/>
                  </a:moveTo>
                  <a:lnTo>
                    <a:pt x="457200" y="228600"/>
                  </a:lnTo>
                </a:path>
              </a:pathLst>
            </a:custGeom>
            <a:ln w="9525">
              <a:solidFill>
                <a:srgbClr val="000000"/>
              </a:solidFill>
            </a:ln>
          </p:spPr>
          <p:txBody>
            <a:bodyPr wrap="square" lIns="0" tIns="0" rIns="0" bIns="0" rtlCol="0"/>
            <a:lstStyle/>
            <a:p/>
          </p:txBody>
        </p:sp>
      </p:grpSp>
      <p:grpSp>
        <p:nvGrpSpPr>
          <p:cNvPr id="17" name="object 17"/>
          <p:cNvGrpSpPr/>
          <p:nvPr/>
        </p:nvGrpSpPr>
        <p:grpSpPr>
          <a:xfrm>
            <a:off x="4414837" y="1976437"/>
            <a:ext cx="3971925" cy="847725"/>
            <a:chOff x="4414837" y="1976437"/>
            <a:chExt cx="3971925" cy="847725"/>
          </a:xfrm>
        </p:grpSpPr>
        <p:sp>
          <p:nvSpPr>
            <p:cNvPr id="18" name="object 18"/>
            <p:cNvSpPr/>
            <p:nvPr/>
          </p:nvSpPr>
          <p:spPr>
            <a:xfrm>
              <a:off x="4419600" y="1981200"/>
              <a:ext cx="3962400" cy="838200"/>
            </a:xfrm>
            <a:custGeom>
              <a:rect l="l" t="t" r="r" b="b"/>
              <a:pathLst>
                <a:path w="3962400" h="838200">
                  <a:moveTo>
                    <a:pt x="0" y="0"/>
                  </a:moveTo>
                  <a:lnTo>
                    <a:pt x="3962400" y="0"/>
                  </a:lnTo>
                  <a:lnTo>
                    <a:pt x="3962400" y="838200"/>
                  </a:lnTo>
                  <a:lnTo>
                    <a:pt x="0" y="838200"/>
                  </a:lnTo>
                  <a:lnTo>
                    <a:pt x="0" y="0"/>
                  </a:lnTo>
                  <a:close/>
                </a:path>
              </a:pathLst>
            </a:custGeom>
            <a:ln w="9525">
              <a:solidFill>
                <a:srgbClr val="000000"/>
              </a:solidFill>
            </a:ln>
          </p:spPr>
          <p:txBody>
            <a:bodyPr wrap="square" lIns="0" tIns="0" rIns="0" bIns="0" rtlCol="0"/>
            <a:lstStyle/>
            <a:p/>
          </p:txBody>
        </p:sp>
        <p:sp>
          <p:nvSpPr>
            <p:cNvPr id="19" name="object 19"/>
            <p:cNvSpPr/>
            <p:nvPr/>
          </p:nvSpPr>
          <p:spPr>
            <a:xfrm flipH="1">
              <a:off x="5029200" y="1981200"/>
              <a:ext cx="0" cy="304800"/>
            </a:xfrm>
            <a:custGeom>
              <a:rect l="l" t="t" r="r" b="b"/>
              <a:pathLst>
                <a:path h="304800">
                  <a:moveTo>
                    <a:pt x="0" y="0"/>
                  </a:moveTo>
                  <a:lnTo>
                    <a:pt x="0" y="304800"/>
                  </a:lnTo>
                </a:path>
              </a:pathLst>
            </a:custGeom>
            <a:ln w="9525">
              <a:solidFill>
                <a:srgbClr val="000000"/>
              </a:solidFill>
            </a:ln>
          </p:spPr>
          <p:txBody>
            <a:bodyPr wrap="square" lIns="0" tIns="0" rIns="0" bIns="0" rtlCol="0"/>
            <a:lstStyle/>
            <a:p/>
          </p:txBody>
        </p:sp>
        <p:sp>
          <p:nvSpPr>
            <p:cNvPr id="20" name="object 20"/>
            <p:cNvSpPr/>
            <p:nvPr/>
          </p:nvSpPr>
          <p:spPr>
            <a:xfrm flipH="1">
              <a:off x="5638800" y="1981200"/>
              <a:ext cx="0" cy="304800"/>
            </a:xfrm>
            <a:custGeom>
              <a:rect l="l" t="t" r="r" b="b"/>
              <a:pathLst>
                <a:path h="304800">
                  <a:moveTo>
                    <a:pt x="0" y="0"/>
                  </a:moveTo>
                  <a:lnTo>
                    <a:pt x="0" y="304800"/>
                  </a:lnTo>
                </a:path>
              </a:pathLst>
            </a:custGeom>
            <a:ln w="9525">
              <a:solidFill>
                <a:srgbClr val="000000"/>
              </a:solidFill>
            </a:ln>
          </p:spPr>
          <p:txBody>
            <a:bodyPr wrap="square" lIns="0" tIns="0" rIns="0" bIns="0" rtlCol="0"/>
            <a:lstStyle/>
            <a:p/>
          </p:txBody>
        </p:sp>
        <p:sp>
          <p:nvSpPr>
            <p:cNvPr id="21" name="object 21"/>
            <p:cNvSpPr/>
            <p:nvPr/>
          </p:nvSpPr>
          <p:spPr>
            <a:xfrm flipH="1">
              <a:off x="6248400" y="1981200"/>
              <a:ext cx="0" cy="304800"/>
            </a:xfrm>
            <a:custGeom>
              <a:rect l="l" t="t" r="r" b="b"/>
              <a:pathLst>
                <a:path h="304800">
                  <a:moveTo>
                    <a:pt x="0" y="0"/>
                  </a:moveTo>
                  <a:lnTo>
                    <a:pt x="0" y="304800"/>
                  </a:lnTo>
                </a:path>
              </a:pathLst>
            </a:custGeom>
            <a:ln w="9525">
              <a:solidFill>
                <a:srgbClr val="000000"/>
              </a:solidFill>
            </a:ln>
          </p:spPr>
          <p:txBody>
            <a:bodyPr wrap="square" lIns="0" tIns="0" rIns="0" bIns="0" rtlCol="0"/>
            <a:lstStyle/>
            <a:p/>
          </p:txBody>
        </p:sp>
        <p:sp>
          <p:nvSpPr>
            <p:cNvPr id="22" name="object 22"/>
            <p:cNvSpPr/>
            <p:nvPr/>
          </p:nvSpPr>
          <p:spPr>
            <a:xfrm flipH="1">
              <a:off x="6858000" y="1981200"/>
              <a:ext cx="0" cy="304800"/>
            </a:xfrm>
            <a:custGeom>
              <a:rect l="l" t="t" r="r" b="b"/>
              <a:pathLst>
                <a:path h="304800">
                  <a:moveTo>
                    <a:pt x="0" y="0"/>
                  </a:moveTo>
                  <a:lnTo>
                    <a:pt x="0" y="304800"/>
                  </a:lnTo>
                </a:path>
              </a:pathLst>
            </a:custGeom>
            <a:ln w="9525">
              <a:solidFill>
                <a:srgbClr val="000000"/>
              </a:solidFill>
            </a:ln>
          </p:spPr>
          <p:txBody>
            <a:bodyPr wrap="square" lIns="0" tIns="0" rIns="0" bIns="0" rtlCol="0"/>
            <a:lstStyle/>
            <a:p/>
          </p:txBody>
        </p:sp>
        <p:sp>
          <p:nvSpPr>
            <p:cNvPr id="23" name="object 23"/>
            <p:cNvSpPr/>
            <p:nvPr/>
          </p:nvSpPr>
          <p:spPr>
            <a:xfrm flipH="1">
              <a:off x="7315200" y="1981200"/>
              <a:ext cx="0" cy="152400"/>
            </a:xfrm>
            <a:custGeom>
              <a:rect l="l" t="t" r="r" b="b"/>
              <a:pathLst>
                <a:path h="152400">
                  <a:moveTo>
                    <a:pt x="0" y="0"/>
                  </a:moveTo>
                  <a:lnTo>
                    <a:pt x="0" y="152400"/>
                  </a:lnTo>
                </a:path>
              </a:pathLst>
            </a:custGeom>
            <a:ln w="9525">
              <a:solidFill>
                <a:srgbClr val="000000"/>
              </a:solidFill>
            </a:ln>
          </p:spPr>
          <p:txBody>
            <a:bodyPr wrap="square" lIns="0" tIns="0" rIns="0" bIns="0" rtlCol="0"/>
            <a:lstStyle/>
            <a:p/>
          </p:txBody>
        </p:sp>
        <p:sp>
          <p:nvSpPr>
            <p:cNvPr id="24" name="object 24"/>
            <p:cNvSpPr/>
            <p:nvPr/>
          </p:nvSpPr>
          <p:spPr>
            <a:xfrm flipH="1">
              <a:off x="7772400" y="1981200"/>
              <a:ext cx="0" cy="228600"/>
            </a:xfrm>
            <a:custGeom>
              <a:rect l="l" t="t" r="r" b="b"/>
              <a:pathLst>
                <a:path h="228600">
                  <a:moveTo>
                    <a:pt x="0" y="0"/>
                  </a:moveTo>
                  <a:lnTo>
                    <a:pt x="0" y="228600"/>
                  </a:lnTo>
                </a:path>
              </a:pathLst>
            </a:custGeom>
            <a:ln w="9525">
              <a:solidFill>
                <a:srgbClr val="000000"/>
              </a:solidFill>
            </a:ln>
          </p:spPr>
          <p:txBody>
            <a:bodyPr wrap="square" lIns="0" tIns="0" rIns="0" bIns="0" rtlCol="0"/>
            <a:lstStyle/>
            <a:p/>
          </p:txBody>
        </p:sp>
        <p:sp>
          <p:nvSpPr>
            <p:cNvPr id="25" name="object 25"/>
            <p:cNvSpPr/>
            <p:nvPr/>
          </p:nvSpPr>
          <p:spPr>
            <a:xfrm flipH="1">
              <a:off x="4724400" y="1981200"/>
              <a:ext cx="0" cy="228600"/>
            </a:xfrm>
            <a:custGeom>
              <a:rect l="l" t="t" r="r" b="b"/>
              <a:pathLst>
                <a:path h="228600">
                  <a:moveTo>
                    <a:pt x="0" y="0"/>
                  </a:moveTo>
                  <a:lnTo>
                    <a:pt x="0" y="228600"/>
                  </a:lnTo>
                </a:path>
              </a:pathLst>
            </a:custGeom>
            <a:ln w="9525">
              <a:solidFill>
                <a:srgbClr val="000000"/>
              </a:solidFill>
            </a:ln>
          </p:spPr>
          <p:txBody>
            <a:bodyPr wrap="square" lIns="0" tIns="0" rIns="0" bIns="0" rtlCol="0"/>
            <a:lstStyle/>
            <a:p/>
          </p:txBody>
        </p:sp>
        <p:sp>
          <p:nvSpPr>
            <p:cNvPr id="26" name="object 26"/>
            <p:cNvSpPr/>
            <p:nvPr/>
          </p:nvSpPr>
          <p:spPr>
            <a:xfrm flipH="1">
              <a:off x="4876800" y="1981200"/>
              <a:ext cx="0" cy="152400"/>
            </a:xfrm>
            <a:custGeom>
              <a:rect l="l" t="t" r="r" b="b"/>
              <a:pathLst>
                <a:path h="152400">
                  <a:moveTo>
                    <a:pt x="0" y="0"/>
                  </a:moveTo>
                  <a:lnTo>
                    <a:pt x="0" y="152400"/>
                  </a:lnTo>
                </a:path>
              </a:pathLst>
            </a:custGeom>
            <a:ln w="9525">
              <a:solidFill>
                <a:srgbClr val="000000"/>
              </a:solidFill>
            </a:ln>
          </p:spPr>
          <p:txBody>
            <a:bodyPr wrap="square" lIns="0" tIns="0" rIns="0" bIns="0" rtlCol="0"/>
            <a:lstStyle/>
            <a:p/>
          </p:txBody>
        </p:sp>
        <p:sp>
          <p:nvSpPr>
            <p:cNvPr id="27" name="object 27"/>
            <p:cNvSpPr/>
            <p:nvPr/>
          </p:nvSpPr>
          <p:spPr>
            <a:xfrm flipH="1">
              <a:off x="4572000" y="1981200"/>
              <a:ext cx="0" cy="152400"/>
            </a:xfrm>
            <a:custGeom>
              <a:rect l="l" t="t" r="r" b="b"/>
              <a:pathLst>
                <a:path h="152400">
                  <a:moveTo>
                    <a:pt x="0" y="0"/>
                  </a:moveTo>
                  <a:lnTo>
                    <a:pt x="0" y="152400"/>
                  </a:lnTo>
                </a:path>
              </a:pathLst>
            </a:custGeom>
            <a:ln w="9525">
              <a:solidFill>
                <a:srgbClr val="000000"/>
              </a:solidFill>
            </a:ln>
          </p:spPr>
          <p:txBody>
            <a:bodyPr wrap="square" lIns="0" tIns="0" rIns="0" bIns="0" rtlCol="0"/>
            <a:lstStyle/>
            <a:p/>
          </p:txBody>
        </p:sp>
        <p:sp>
          <p:nvSpPr>
            <p:cNvPr id="28" name="object 28"/>
            <p:cNvSpPr/>
            <p:nvPr/>
          </p:nvSpPr>
          <p:spPr>
            <a:xfrm flipH="1">
              <a:off x="5791200" y="1981200"/>
              <a:ext cx="0" cy="152400"/>
            </a:xfrm>
            <a:custGeom>
              <a:rect l="l" t="t" r="r" b="b"/>
              <a:pathLst>
                <a:path h="152400">
                  <a:moveTo>
                    <a:pt x="0" y="0"/>
                  </a:moveTo>
                  <a:lnTo>
                    <a:pt x="0" y="152400"/>
                  </a:lnTo>
                </a:path>
              </a:pathLst>
            </a:custGeom>
            <a:ln w="9525">
              <a:solidFill>
                <a:srgbClr val="000000"/>
              </a:solidFill>
            </a:ln>
          </p:spPr>
          <p:txBody>
            <a:bodyPr wrap="square" lIns="0" tIns="0" rIns="0" bIns="0" rtlCol="0"/>
            <a:lstStyle/>
            <a:p/>
          </p:txBody>
        </p:sp>
        <p:sp>
          <p:nvSpPr>
            <p:cNvPr id="29" name="object 29"/>
            <p:cNvSpPr/>
            <p:nvPr/>
          </p:nvSpPr>
          <p:spPr>
            <a:xfrm flipH="1">
              <a:off x="5943600" y="1981200"/>
              <a:ext cx="0" cy="228600"/>
            </a:xfrm>
            <a:custGeom>
              <a:rect l="l" t="t" r="r" b="b"/>
              <a:pathLst>
                <a:path h="228600">
                  <a:moveTo>
                    <a:pt x="0" y="0"/>
                  </a:moveTo>
                  <a:lnTo>
                    <a:pt x="0" y="228600"/>
                  </a:lnTo>
                </a:path>
              </a:pathLst>
            </a:custGeom>
            <a:ln w="9525">
              <a:solidFill>
                <a:srgbClr val="000000"/>
              </a:solidFill>
            </a:ln>
          </p:spPr>
          <p:txBody>
            <a:bodyPr wrap="square" lIns="0" tIns="0" rIns="0" bIns="0" rtlCol="0"/>
            <a:lstStyle/>
            <a:p/>
          </p:txBody>
        </p:sp>
        <p:sp>
          <p:nvSpPr>
            <p:cNvPr id="30" name="object 30"/>
            <p:cNvSpPr/>
            <p:nvPr/>
          </p:nvSpPr>
          <p:spPr>
            <a:xfrm flipH="1">
              <a:off x="5181600" y="1981200"/>
              <a:ext cx="0" cy="152400"/>
            </a:xfrm>
            <a:custGeom>
              <a:rect l="l" t="t" r="r" b="b"/>
              <a:pathLst>
                <a:path h="152400">
                  <a:moveTo>
                    <a:pt x="0" y="0"/>
                  </a:moveTo>
                  <a:lnTo>
                    <a:pt x="0" y="152400"/>
                  </a:lnTo>
                </a:path>
              </a:pathLst>
            </a:custGeom>
            <a:ln w="9525">
              <a:solidFill>
                <a:srgbClr val="000000"/>
              </a:solidFill>
            </a:ln>
          </p:spPr>
          <p:txBody>
            <a:bodyPr wrap="square" lIns="0" tIns="0" rIns="0" bIns="0" rtlCol="0"/>
            <a:lstStyle/>
            <a:p/>
          </p:txBody>
        </p:sp>
        <p:sp>
          <p:nvSpPr>
            <p:cNvPr id="31" name="object 31"/>
            <p:cNvSpPr/>
            <p:nvPr/>
          </p:nvSpPr>
          <p:spPr>
            <a:xfrm flipH="1">
              <a:off x="7162800" y="1981200"/>
              <a:ext cx="0" cy="228600"/>
            </a:xfrm>
            <a:custGeom>
              <a:rect l="l" t="t" r="r" b="b"/>
              <a:pathLst>
                <a:path h="228600">
                  <a:moveTo>
                    <a:pt x="0" y="0"/>
                  </a:moveTo>
                  <a:lnTo>
                    <a:pt x="0" y="228600"/>
                  </a:lnTo>
                </a:path>
              </a:pathLst>
            </a:custGeom>
            <a:ln w="9525">
              <a:solidFill>
                <a:srgbClr val="000000"/>
              </a:solidFill>
            </a:ln>
          </p:spPr>
          <p:txBody>
            <a:bodyPr wrap="square" lIns="0" tIns="0" rIns="0" bIns="0" rtlCol="0"/>
            <a:lstStyle/>
            <a:p/>
          </p:txBody>
        </p:sp>
        <p:sp>
          <p:nvSpPr>
            <p:cNvPr id="32" name="object 32"/>
            <p:cNvSpPr/>
            <p:nvPr/>
          </p:nvSpPr>
          <p:spPr>
            <a:xfrm flipH="1">
              <a:off x="6705600" y="1981200"/>
              <a:ext cx="0" cy="152400"/>
            </a:xfrm>
            <a:custGeom>
              <a:rect l="l" t="t" r="r" b="b"/>
              <a:pathLst>
                <a:path h="152400">
                  <a:moveTo>
                    <a:pt x="0" y="0"/>
                  </a:moveTo>
                  <a:lnTo>
                    <a:pt x="0" y="152400"/>
                  </a:lnTo>
                </a:path>
              </a:pathLst>
            </a:custGeom>
            <a:ln w="9525">
              <a:solidFill>
                <a:srgbClr val="000000"/>
              </a:solidFill>
            </a:ln>
          </p:spPr>
          <p:txBody>
            <a:bodyPr wrap="square" lIns="0" tIns="0" rIns="0" bIns="0" rtlCol="0"/>
            <a:lstStyle/>
            <a:p/>
          </p:txBody>
        </p:sp>
        <p:sp>
          <p:nvSpPr>
            <p:cNvPr id="33" name="object 33"/>
            <p:cNvSpPr/>
            <p:nvPr/>
          </p:nvSpPr>
          <p:spPr>
            <a:xfrm flipH="1">
              <a:off x="7010400" y="1981200"/>
              <a:ext cx="0" cy="152400"/>
            </a:xfrm>
            <a:custGeom>
              <a:rect l="l" t="t" r="r" b="b"/>
              <a:pathLst>
                <a:path h="152400">
                  <a:moveTo>
                    <a:pt x="0" y="0"/>
                  </a:moveTo>
                  <a:lnTo>
                    <a:pt x="0" y="152400"/>
                  </a:lnTo>
                </a:path>
              </a:pathLst>
            </a:custGeom>
            <a:ln w="9525">
              <a:solidFill>
                <a:srgbClr val="000000"/>
              </a:solidFill>
            </a:ln>
          </p:spPr>
          <p:txBody>
            <a:bodyPr wrap="square" lIns="0" tIns="0" rIns="0" bIns="0" rtlCol="0"/>
            <a:lstStyle/>
            <a:p/>
          </p:txBody>
        </p:sp>
        <p:sp>
          <p:nvSpPr>
            <p:cNvPr id="34" name="object 34"/>
            <p:cNvSpPr/>
            <p:nvPr/>
          </p:nvSpPr>
          <p:spPr>
            <a:xfrm flipH="1">
              <a:off x="6400800" y="1981200"/>
              <a:ext cx="0" cy="152400"/>
            </a:xfrm>
            <a:custGeom>
              <a:rect l="l" t="t" r="r" b="b"/>
              <a:pathLst>
                <a:path h="152400">
                  <a:moveTo>
                    <a:pt x="0" y="0"/>
                  </a:moveTo>
                  <a:lnTo>
                    <a:pt x="0" y="152400"/>
                  </a:lnTo>
                </a:path>
              </a:pathLst>
            </a:custGeom>
            <a:ln w="9525">
              <a:solidFill>
                <a:srgbClr val="000000"/>
              </a:solidFill>
            </a:ln>
          </p:spPr>
          <p:txBody>
            <a:bodyPr wrap="square" lIns="0" tIns="0" rIns="0" bIns="0" rtlCol="0"/>
            <a:lstStyle/>
            <a:p/>
          </p:txBody>
        </p:sp>
        <p:sp>
          <p:nvSpPr>
            <p:cNvPr id="35" name="object 35"/>
            <p:cNvSpPr/>
            <p:nvPr/>
          </p:nvSpPr>
          <p:spPr>
            <a:xfrm flipH="1">
              <a:off x="7924800" y="1981200"/>
              <a:ext cx="0" cy="152400"/>
            </a:xfrm>
            <a:custGeom>
              <a:rect l="l" t="t" r="r" b="b"/>
              <a:pathLst>
                <a:path h="152400">
                  <a:moveTo>
                    <a:pt x="0" y="0"/>
                  </a:moveTo>
                  <a:lnTo>
                    <a:pt x="0" y="152400"/>
                  </a:lnTo>
                </a:path>
              </a:pathLst>
            </a:custGeom>
            <a:ln w="9525">
              <a:solidFill>
                <a:srgbClr val="000000"/>
              </a:solidFill>
            </a:ln>
          </p:spPr>
          <p:txBody>
            <a:bodyPr wrap="square" lIns="0" tIns="0" rIns="0" bIns="0" rtlCol="0"/>
            <a:lstStyle/>
            <a:p/>
          </p:txBody>
        </p:sp>
        <p:sp>
          <p:nvSpPr>
            <p:cNvPr id="36" name="object 36"/>
            <p:cNvSpPr/>
            <p:nvPr/>
          </p:nvSpPr>
          <p:spPr>
            <a:xfrm flipH="1">
              <a:off x="7620000" y="1981200"/>
              <a:ext cx="0" cy="152400"/>
            </a:xfrm>
            <a:custGeom>
              <a:rect l="l" t="t" r="r" b="b"/>
              <a:pathLst>
                <a:path h="152400">
                  <a:moveTo>
                    <a:pt x="0" y="0"/>
                  </a:moveTo>
                  <a:lnTo>
                    <a:pt x="0" y="152400"/>
                  </a:lnTo>
                </a:path>
              </a:pathLst>
            </a:custGeom>
            <a:ln w="9525">
              <a:solidFill>
                <a:srgbClr val="000000"/>
              </a:solidFill>
            </a:ln>
          </p:spPr>
          <p:txBody>
            <a:bodyPr wrap="square" lIns="0" tIns="0" rIns="0" bIns="0" rtlCol="0"/>
            <a:lstStyle/>
            <a:p/>
          </p:txBody>
        </p:sp>
        <p:sp>
          <p:nvSpPr>
            <p:cNvPr id="37" name="object 37"/>
            <p:cNvSpPr/>
            <p:nvPr/>
          </p:nvSpPr>
          <p:spPr>
            <a:xfrm flipH="1">
              <a:off x="8229600" y="1981200"/>
              <a:ext cx="0" cy="152400"/>
            </a:xfrm>
            <a:custGeom>
              <a:rect l="l" t="t" r="r" b="b"/>
              <a:pathLst>
                <a:path h="152400">
                  <a:moveTo>
                    <a:pt x="0" y="0"/>
                  </a:moveTo>
                  <a:lnTo>
                    <a:pt x="0" y="152400"/>
                  </a:lnTo>
                </a:path>
              </a:pathLst>
            </a:custGeom>
            <a:ln w="9525">
              <a:solidFill>
                <a:srgbClr val="000000"/>
              </a:solidFill>
            </a:ln>
          </p:spPr>
          <p:txBody>
            <a:bodyPr wrap="square" lIns="0" tIns="0" rIns="0" bIns="0" rtlCol="0"/>
            <a:lstStyle/>
            <a:p/>
          </p:txBody>
        </p:sp>
        <p:sp>
          <p:nvSpPr>
            <p:cNvPr id="38" name="object 38"/>
            <p:cNvSpPr/>
            <p:nvPr/>
          </p:nvSpPr>
          <p:spPr>
            <a:xfrm flipH="1">
              <a:off x="5334000" y="1981200"/>
              <a:ext cx="0" cy="228600"/>
            </a:xfrm>
            <a:custGeom>
              <a:rect l="l" t="t" r="r" b="b"/>
              <a:pathLst>
                <a:path h="228600">
                  <a:moveTo>
                    <a:pt x="0" y="0"/>
                  </a:moveTo>
                  <a:lnTo>
                    <a:pt x="0" y="228600"/>
                  </a:lnTo>
                </a:path>
              </a:pathLst>
            </a:custGeom>
            <a:ln w="9525">
              <a:solidFill>
                <a:srgbClr val="000000"/>
              </a:solidFill>
            </a:ln>
          </p:spPr>
          <p:txBody>
            <a:bodyPr wrap="square" lIns="0" tIns="0" rIns="0" bIns="0" rtlCol="0"/>
            <a:lstStyle/>
            <a:p/>
          </p:txBody>
        </p:sp>
        <p:sp>
          <p:nvSpPr>
            <p:cNvPr id="39" name="object 39"/>
            <p:cNvSpPr/>
            <p:nvPr/>
          </p:nvSpPr>
          <p:spPr>
            <a:xfrm flipH="1">
              <a:off x="5486400" y="1981200"/>
              <a:ext cx="0" cy="152400"/>
            </a:xfrm>
            <a:custGeom>
              <a:rect l="l" t="t" r="r" b="b"/>
              <a:pathLst>
                <a:path h="152400">
                  <a:moveTo>
                    <a:pt x="0" y="0"/>
                  </a:moveTo>
                  <a:lnTo>
                    <a:pt x="0" y="152400"/>
                  </a:lnTo>
                </a:path>
              </a:pathLst>
            </a:custGeom>
            <a:ln w="9525">
              <a:solidFill>
                <a:srgbClr val="000000"/>
              </a:solidFill>
            </a:ln>
          </p:spPr>
          <p:txBody>
            <a:bodyPr wrap="square" lIns="0" tIns="0" rIns="0" bIns="0" rtlCol="0"/>
            <a:lstStyle/>
            <a:p/>
          </p:txBody>
        </p:sp>
        <p:sp>
          <p:nvSpPr>
            <p:cNvPr id="40" name="object 40"/>
            <p:cNvSpPr/>
            <p:nvPr/>
          </p:nvSpPr>
          <p:spPr>
            <a:xfrm flipH="1">
              <a:off x="6096000" y="1981200"/>
              <a:ext cx="0" cy="152400"/>
            </a:xfrm>
            <a:custGeom>
              <a:rect l="l" t="t" r="r" b="b"/>
              <a:pathLst>
                <a:path h="152400">
                  <a:moveTo>
                    <a:pt x="0" y="0"/>
                  </a:moveTo>
                  <a:lnTo>
                    <a:pt x="0" y="152400"/>
                  </a:lnTo>
                </a:path>
              </a:pathLst>
            </a:custGeom>
            <a:ln w="9525">
              <a:solidFill>
                <a:srgbClr val="000000"/>
              </a:solidFill>
            </a:ln>
          </p:spPr>
          <p:txBody>
            <a:bodyPr wrap="square" lIns="0" tIns="0" rIns="0" bIns="0" rtlCol="0"/>
            <a:lstStyle/>
            <a:p/>
          </p:txBody>
        </p:sp>
        <p:sp>
          <p:nvSpPr>
            <p:cNvPr id="41" name="object 41"/>
            <p:cNvSpPr/>
            <p:nvPr/>
          </p:nvSpPr>
          <p:spPr>
            <a:xfrm flipH="1">
              <a:off x="8077200" y="1981200"/>
              <a:ext cx="0" cy="304800"/>
            </a:xfrm>
            <a:custGeom>
              <a:rect l="l" t="t" r="r" b="b"/>
              <a:pathLst>
                <a:path h="304800">
                  <a:moveTo>
                    <a:pt x="0" y="0"/>
                  </a:moveTo>
                  <a:lnTo>
                    <a:pt x="0" y="304800"/>
                  </a:lnTo>
                </a:path>
              </a:pathLst>
            </a:custGeom>
            <a:ln w="9525">
              <a:solidFill>
                <a:srgbClr val="000000"/>
              </a:solidFill>
            </a:ln>
          </p:spPr>
          <p:txBody>
            <a:bodyPr wrap="square" lIns="0" tIns="0" rIns="0" bIns="0" rtlCol="0"/>
            <a:lstStyle/>
            <a:p/>
          </p:txBody>
        </p:sp>
        <p:sp>
          <p:nvSpPr>
            <p:cNvPr id="42" name="object 42"/>
            <p:cNvSpPr/>
            <p:nvPr/>
          </p:nvSpPr>
          <p:spPr>
            <a:xfrm flipH="1">
              <a:off x="7467600" y="1981200"/>
              <a:ext cx="0" cy="304800"/>
            </a:xfrm>
            <a:custGeom>
              <a:rect l="l" t="t" r="r" b="b"/>
              <a:pathLst>
                <a:path h="304800">
                  <a:moveTo>
                    <a:pt x="0" y="0"/>
                  </a:moveTo>
                  <a:lnTo>
                    <a:pt x="0" y="304800"/>
                  </a:lnTo>
                </a:path>
              </a:pathLst>
            </a:custGeom>
            <a:ln w="9525">
              <a:solidFill>
                <a:srgbClr val="000000"/>
              </a:solidFill>
            </a:ln>
          </p:spPr>
          <p:txBody>
            <a:bodyPr wrap="square" lIns="0" tIns="0" rIns="0" bIns="0" rtlCol="0"/>
            <a:lstStyle/>
            <a:p/>
          </p:txBody>
        </p:sp>
        <p:sp>
          <p:nvSpPr>
            <p:cNvPr id="43" name="object 43"/>
            <p:cNvSpPr/>
            <p:nvPr/>
          </p:nvSpPr>
          <p:spPr>
            <a:xfrm flipH="1">
              <a:off x="6553200" y="1981200"/>
              <a:ext cx="0" cy="228600"/>
            </a:xfrm>
            <a:custGeom>
              <a:rect l="l" t="t" r="r" b="b"/>
              <a:pathLst>
                <a:path h="228600">
                  <a:moveTo>
                    <a:pt x="0" y="0"/>
                  </a:moveTo>
                  <a:lnTo>
                    <a:pt x="0" y="228600"/>
                  </a:lnTo>
                </a:path>
              </a:pathLst>
            </a:custGeom>
            <a:ln w="9525">
              <a:solidFill>
                <a:srgbClr val="000000"/>
              </a:solidFill>
            </a:ln>
          </p:spPr>
          <p:txBody>
            <a:bodyPr wrap="square" lIns="0" tIns="0" rIns="0" bIns="0" rtlCol="0"/>
            <a:lstStyle/>
            <a:p/>
          </p:txBody>
        </p:sp>
      </p:grpSp>
      <p:sp>
        <p:nvSpPr>
          <p:cNvPr id="44" name="object 44"/>
          <p:cNvSpPr txBox="1"/>
          <p:nvPr/>
        </p:nvSpPr>
        <p:spPr>
          <a:xfrm>
            <a:off x="4574540" y="2310284"/>
            <a:ext cx="787400" cy="330200"/>
          </a:xfrm>
          <a:prstGeom prst="rect">
            <a:avLst/>
          </a:prstGeom>
        </p:spPr>
        <p:txBody>
          <a:bodyPr vert="horz" wrap="square" lIns="0" tIns="12700" rIns="0" bIns="0" rtlCol="0">
            <a:spAutoFit/>
          </a:bodyPr>
          <a:lstStyle/>
          <a:p>
            <a:pPr marL="12700">
              <a:lnSpc>
                <a:spcPct val="100000"/>
              </a:lnSpc>
              <a:spcBef>
                <a:spcPts val="100"/>
              </a:spcBef>
            </a:pPr>
            <a:r>
              <a:rPr sz="2000" spc="-10">
                <a:latin typeface="Times New Roman"/>
                <a:cs typeface="Times New Roman"/>
              </a:rPr>
              <a:t>123456</a:t>
            </a:r>
            <a:endParaRPr sz="2000">
              <a:latin typeface="Times New Roman"/>
              <a:cs typeface="Times New Roman"/>
            </a:endParaRPr>
          </a:p>
        </p:txBody>
      </p:sp>
      <p:graphicFrame>
        <p:nvGraphicFramePr>
          <p:cNvPr id="45" name="object 45"/>
          <p:cNvGraphicFramePr>
            <a:graphicFrameLocks noGrp="1"/>
          </p:cNvGraphicFramePr>
          <p:nvPr/>
        </p:nvGraphicFramePr>
        <p:xfrm>
          <a:off x="823912" y="3719512"/>
          <a:ext cx="7572375" cy="2078354"/>
        </p:xfrm>
        <a:graphic>
          <a:graphicData uri="http://schemas.openxmlformats.org/drawingml/2006/table">
            <a:tbl>
              <a:tblPr firstRow="1" bandRow="1">
                <a:tableStyleId>{2D5ABB26-0587-4C30-8999-92F81FD0307C}</a:tableStyleId>
              </a:tblPr>
              <a:tblGrid>
                <a:gridCol w="4800600"/>
                <a:gridCol w="2743200"/>
              </a:tblGrid>
              <a:tr h="396240">
                <a:tc>
                  <a:txBody>
                    <a:bodyPr vert="horz" wrap="square"/>
                    <a:lstStyle/>
                    <a:p>
                      <a:pPr algn="ctr">
                        <a:lnSpc>
                          <a:spcPct val="100000"/>
                        </a:lnSpc>
                        <a:spcBef>
                          <a:spcPts val="420"/>
                        </a:spcBef>
                      </a:pPr>
                      <a:r>
                        <a:rPr sz="2000" spc="-15">
                          <a:latin typeface="宋体"/>
                          <a:cs typeface="宋体"/>
                        </a:rPr>
                        <a:t>结果举例</a:t>
                      </a:r>
                      <a:endParaRPr sz="2000">
                        <a:latin typeface="宋体"/>
                        <a:cs typeface="宋体"/>
                      </a:endParaRPr>
                    </a:p>
                  </a:txBody>
                  <a:tcPr marL="0" marR="0" marT="53340"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vert="horz" wrap="square"/>
                    <a:lstStyle/>
                    <a:p>
                      <a:pPr marL="736600">
                        <a:lnSpc>
                          <a:spcPct val="100000"/>
                        </a:lnSpc>
                        <a:spcBef>
                          <a:spcPts val="420"/>
                        </a:spcBef>
                      </a:pPr>
                      <a:r>
                        <a:rPr sz="2000" spc="-10">
                          <a:latin typeface="宋体"/>
                          <a:cs typeface="宋体"/>
                        </a:rPr>
                        <a:t>控制图举例</a:t>
                      </a:r>
                      <a:endParaRPr sz="2000">
                        <a:latin typeface="宋体"/>
                        <a:cs typeface="宋体"/>
                      </a:endParaRPr>
                    </a:p>
                  </a:txBody>
                  <a:tcPr marL="0" marR="0" marT="53340"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tcPr>
                </a:tc>
              </a:tr>
              <a:tr h="1682114">
                <a:tc>
                  <a:txBody>
                    <a:bodyPr vert="horz" wrap="square"/>
                    <a:lstStyle/>
                    <a:p>
                      <a:pPr marL="90805">
                        <a:lnSpc>
                          <a:spcPct val="100000"/>
                        </a:lnSpc>
                        <a:spcBef>
                          <a:spcPts val="295"/>
                        </a:spcBef>
                      </a:pPr>
                      <a:r>
                        <a:rPr sz="1800">
                          <a:latin typeface="宋体"/>
                          <a:cs typeface="宋体"/>
                        </a:rPr>
                        <a:t>螺丝的外径</a:t>
                      </a:r>
                      <a:r>
                        <a:rPr sz="1800" spc="-20">
                          <a:latin typeface="宋体"/>
                          <a:cs typeface="宋体"/>
                        </a:rPr>
                        <a:t>（</a:t>
                      </a:r>
                      <a:r>
                        <a:rPr sz="1800" spc="-20">
                          <a:latin typeface="Times New Roman"/>
                          <a:cs typeface="Times New Roman"/>
                        </a:rPr>
                        <a:t>mm</a:t>
                      </a:r>
                      <a:r>
                        <a:rPr sz="1800" spc="-20">
                          <a:latin typeface="宋体"/>
                          <a:cs typeface="宋体"/>
                        </a:rPr>
                        <a:t>）</a:t>
                      </a:r>
                      <a:endParaRPr sz="1800">
                        <a:latin typeface="宋体"/>
                        <a:cs typeface="宋体"/>
                      </a:endParaRPr>
                    </a:p>
                    <a:p>
                      <a:pPr marL="90805" marR="1830705">
                        <a:lnSpc>
                          <a:spcPct val="120000"/>
                        </a:lnSpc>
                      </a:pPr>
                      <a:r>
                        <a:rPr sz="1800">
                          <a:latin typeface="宋体"/>
                          <a:cs typeface="宋体"/>
                        </a:rPr>
                        <a:t>从基准面到孔的距离</a:t>
                      </a:r>
                      <a:r>
                        <a:rPr sz="1800" spc="-20">
                          <a:latin typeface="宋体"/>
                          <a:cs typeface="宋体"/>
                        </a:rPr>
                        <a:t>（</a:t>
                      </a:r>
                      <a:r>
                        <a:rPr sz="1800" spc="-20">
                          <a:latin typeface="Times New Roman"/>
                          <a:cs typeface="Times New Roman"/>
                        </a:rPr>
                        <a:t>mm</a:t>
                      </a:r>
                      <a:r>
                        <a:rPr sz="1800" spc="-20">
                          <a:latin typeface="宋体"/>
                          <a:cs typeface="宋体"/>
                        </a:rPr>
                        <a:t>）</a:t>
                      </a:r>
                      <a:r>
                        <a:rPr sz="1800">
                          <a:latin typeface="宋体"/>
                          <a:cs typeface="宋体"/>
                        </a:rPr>
                        <a:t>电阻</a:t>
                      </a:r>
                      <a:r>
                        <a:rPr sz="1800" spc="-25">
                          <a:latin typeface="宋体"/>
                          <a:cs typeface="宋体"/>
                        </a:rPr>
                        <a:t>（</a:t>
                      </a:r>
                      <a:r>
                        <a:rPr sz="1800" spc="-25">
                          <a:latin typeface="Times New Roman"/>
                          <a:cs typeface="Times New Roman"/>
                        </a:rPr>
                        <a:t>Ω</a:t>
                      </a:r>
                      <a:r>
                        <a:rPr sz="1800" spc="-25">
                          <a:latin typeface="MS Gothic"/>
                          <a:cs typeface="MS Gothic"/>
                        </a:rPr>
                        <a:t>）</a:t>
                      </a:r>
                      <a:endParaRPr sz="1800">
                        <a:latin typeface="MS Gothic"/>
                        <a:cs typeface="MS Gothic"/>
                      </a:endParaRPr>
                    </a:p>
                    <a:p>
                      <a:pPr marL="90805">
                        <a:lnSpc>
                          <a:spcPct val="100000"/>
                        </a:lnSpc>
                        <a:spcBef>
                          <a:spcPts val="434"/>
                        </a:spcBef>
                      </a:pPr>
                      <a:r>
                        <a:rPr sz="1800">
                          <a:latin typeface="宋体"/>
                          <a:cs typeface="宋体"/>
                        </a:rPr>
                        <a:t>锡炉温度</a:t>
                      </a:r>
                      <a:r>
                        <a:rPr sz="1800" spc="-20">
                          <a:latin typeface="宋体"/>
                          <a:cs typeface="宋体"/>
                        </a:rPr>
                        <a:t>（</a:t>
                      </a:r>
                      <a:r>
                        <a:rPr sz="1800" spc="-20">
                          <a:latin typeface="Times New Roman"/>
                          <a:cs typeface="Times New Roman"/>
                        </a:rPr>
                        <a:t>ºC</a:t>
                      </a:r>
                      <a:r>
                        <a:rPr sz="1800" spc="-20">
                          <a:latin typeface="MS Gothic"/>
                          <a:cs typeface="MS Gothic"/>
                        </a:rPr>
                        <a:t>）</a:t>
                      </a:r>
                      <a:endParaRPr sz="1800">
                        <a:latin typeface="MS Gothic"/>
                        <a:cs typeface="MS Gothic"/>
                      </a:endParaRPr>
                    </a:p>
                    <a:p>
                      <a:pPr marL="90805">
                        <a:lnSpc>
                          <a:spcPct val="100000"/>
                        </a:lnSpc>
                        <a:spcBef>
                          <a:spcPts val="430"/>
                        </a:spcBef>
                      </a:pPr>
                      <a:r>
                        <a:rPr sz="1800">
                          <a:latin typeface="宋体"/>
                          <a:cs typeface="宋体"/>
                        </a:rPr>
                        <a:t>工程更改处理时间</a:t>
                      </a:r>
                      <a:r>
                        <a:rPr sz="1800" spc="-25">
                          <a:latin typeface="宋体"/>
                          <a:cs typeface="宋体"/>
                        </a:rPr>
                        <a:t>（</a:t>
                      </a:r>
                      <a:r>
                        <a:rPr sz="1800" spc="-25">
                          <a:latin typeface="Times New Roman"/>
                          <a:cs typeface="Times New Roman"/>
                        </a:rPr>
                        <a:t>h</a:t>
                      </a:r>
                      <a:r>
                        <a:rPr sz="1800" spc="-25">
                          <a:latin typeface="宋体"/>
                          <a:cs typeface="宋体"/>
                        </a:rPr>
                        <a:t>）</a:t>
                      </a:r>
                      <a:endParaRPr sz="1800">
                        <a:latin typeface="宋体"/>
                        <a:cs typeface="宋体"/>
                      </a:endParaRPr>
                    </a:p>
                  </a:txBody>
                  <a:tcPr marL="0" marR="0" marT="37465" marB="0">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vert="horz" wrap="square"/>
                    <a:lstStyle/>
                    <a:p>
                      <a:pPr marL="1634489" marR="707390">
                        <a:lnSpc>
                          <a:spcPts val="5180"/>
                        </a:lnSpc>
                        <a:spcBef>
                          <a:spcPts val="545"/>
                        </a:spcBef>
                      </a:pPr>
                      <a:r>
                        <a:rPr sz="1800">
                          <a:latin typeface="Times New Roman"/>
                          <a:cs typeface="Times New Roman"/>
                        </a:rPr>
                        <a:t>X</a:t>
                      </a:r>
                      <a:r>
                        <a:rPr sz="1800" spc="-50">
                          <a:latin typeface="宋体"/>
                          <a:cs typeface="宋体"/>
                        </a:rPr>
                        <a:t>图 </a:t>
                      </a:r>
                      <a:r>
                        <a:rPr sz="1800">
                          <a:latin typeface="Times New Roman"/>
                          <a:cs typeface="Times New Roman"/>
                        </a:rPr>
                        <a:t>R</a:t>
                      </a:r>
                      <a:r>
                        <a:rPr sz="1800" spc="-50">
                          <a:latin typeface="宋体"/>
                          <a:cs typeface="宋体"/>
                        </a:rPr>
                        <a:t>图</a:t>
                      </a:r>
                      <a:endParaRPr sz="1800">
                        <a:latin typeface="宋体"/>
                        <a:cs typeface="宋体"/>
                      </a:endParaRPr>
                    </a:p>
                  </a:txBody>
                  <a:tcPr marL="0" marR="0" marT="69215" marB="0">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sp>
        <p:nvSpPr>
          <p:cNvPr id="46" name="object 46"/>
          <p:cNvSpPr/>
          <p:nvPr/>
        </p:nvSpPr>
        <p:spPr>
          <a:xfrm>
            <a:off x="7315200" y="4495800"/>
            <a:ext cx="152400" cy="0"/>
          </a:xfrm>
          <a:custGeom>
            <a:rect l="l" t="t" r="r" b="b"/>
            <a:pathLst>
              <a:path w="152400">
                <a:moveTo>
                  <a:pt x="0" y="0"/>
                </a:moveTo>
                <a:lnTo>
                  <a:pt x="152400" y="0"/>
                </a:lnTo>
              </a:path>
            </a:pathLst>
          </a:custGeom>
          <a:ln w="9525">
            <a:solidFill>
              <a:srgbClr val="000000"/>
            </a:solidFill>
          </a:ln>
        </p:spPr>
        <p:txBody>
          <a:bodyPr wrap="square" lIns="0" tIns="0" rIns="0" bIns="0" rtlCol="0"/>
          <a:lstStyle/>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object 2"/>
          <p:cNvGrpSpPr/>
          <p:nvPr/>
        </p:nvGrpSpPr>
        <p:grpSpPr>
          <a:xfrm>
            <a:off x="376237" y="452437"/>
            <a:ext cx="8315325" cy="6105525"/>
            <a:chOff x="376237" y="452437"/>
            <a:chExt cx="8315325" cy="6105525"/>
          </a:xfrm>
        </p:grpSpPr>
        <p:sp>
          <p:nvSpPr>
            <p:cNvPr id="3" name="object 3"/>
            <p:cNvSpPr/>
            <p:nvPr/>
          </p:nvSpPr>
          <p:spPr>
            <a:xfrm>
              <a:off x="381000" y="457200"/>
              <a:ext cx="8305800" cy="6096000"/>
            </a:xfrm>
            <a:custGeom>
              <a:rect l="l" t="t" r="r" b="b"/>
              <a:pathLst>
                <a:path w="8305800" h="6096000">
                  <a:moveTo>
                    <a:pt x="0" y="0"/>
                  </a:moveTo>
                  <a:lnTo>
                    <a:pt x="8305800" y="0"/>
                  </a:lnTo>
                  <a:lnTo>
                    <a:pt x="8305800" y="6096000"/>
                  </a:lnTo>
                  <a:lnTo>
                    <a:pt x="0" y="6096000"/>
                  </a:lnTo>
                  <a:lnTo>
                    <a:pt x="0" y="0"/>
                  </a:lnTo>
                  <a:close/>
                </a:path>
              </a:pathLst>
            </a:custGeom>
            <a:ln w="9525">
              <a:solidFill>
                <a:srgbClr val="000000"/>
              </a:solidFill>
            </a:ln>
          </p:spPr>
          <p:txBody>
            <a:bodyPr wrap="square" lIns="0" tIns="0" rIns="0" bIns="0" rtlCol="0"/>
            <a:lstStyle/>
            <a:p/>
          </p:txBody>
        </p:sp>
        <p:sp>
          <p:nvSpPr>
            <p:cNvPr id="4" name="object 4"/>
            <p:cNvSpPr/>
            <p:nvPr/>
          </p:nvSpPr>
          <p:spPr>
            <a:xfrm>
              <a:off x="2743198" y="1752599"/>
              <a:ext cx="1828800" cy="1524000"/>
            </a:xfrm>
            <a:custGeom>
              <a:rect l="l" t="t" r="r" b="b"/>
              <a:pathLst>
                <a:path w="1828800" h="1524000">
                  <a:moveTo>
                    <a:pt x="914399" y="0"/>
                  </a:moveTo>
                  <a:close/>
                </a:path>
                <a:path w="1828800" h="1524000">
                  <a:moveTo>
                    <a:pt x="555620" y="762000"/>
                  </a:moveTo>
                  <a:lnTo>
                    <a:pt x="0" y="762000"/>
                  </a:lnTo>
                  <a:lnTo>
                    <a:pt x="1448" y="718759"/>
                  </a:lnTo>
                  <a:lnTo>
                    <a:pt x="5739" y="676151"/>
                  </a:lnTo>
                  <a:lnTo>
                    <a:pt x="12797" y="634241"/>
                  </a:lnTo>
                  <a:lnTo>
                    <a:pt x="22543" y="593092"/>
                  </a:lnTo>
                  <a:lnTo>
                    <a:pt x="34902" y="552769"/>
                  </a:lnTo>
                  <a:lnTo>
                    <a:pt x="49795" y="513336"/>
                  </a:lnTo>
                  <a:lnTo>
                    <a:pt x="67146" y="474857"/>
                  </a:lnTo>
                  <a:lnTo>
                    <a:pt x="86877" y="437397"/>
                  </a:lnTo>
                  <a:lnTo>
                    <a:pt x="108912" y="401021"/>
                  </a:lnTo>
                  <a:lnTo>
                    <a:pt x="133173" y="365791"/>
                  </a:lnTo>
                  <a:lnTo>
                    <a:pt x="159582" y="331774"/>
                  </a:lnTo>
                  <a:lnTo>
                    <a:pt x="188063" y="299032"/>
                  </a:lnTo>
                  <a:lnTo>
                    <a:pt x="218539" y="267631"/>
                  </a:lnTo>
                  <a:lnTo>
                    <a:pt x="250931" y="237635"/>
                  </a:lnTo>
                  <a:lnTo>
                    <a:pt x="285164" y="209108"/>
                  </a:lnTo>
                  <a:lnTo>
                    <a:pt x="321160" y="182114"/>
                  </a:lnTo>
                  <a:lnTo>
                    <a:pt x="358841" y="156718"/>
                  </a:lnTo>
                  <a:lnTo>
                    <a:pt x="398131" y="132984"/>
                  </a:lnTo>
                  <a:lnTo>
                    <a:pt x="438952" y="110976"/>
                  </a:lnTo>
                  <a:lnTo>
                    <a:pt x="481227" y="90759"/>
                  </a:lnTo>
                  <a:lnTo>
                    <a:pt x="524879" y="72397"/>
                  </a:lnTo>
                  <a:lnTo>
                    <a:pt x="569831" y="55954"/>
                  </a:lnTo>
                  <a:lnTo>
                    <a:pt x="616006" y="41495"/>
                  </a:lnTo>
                  <a:lnTo>
                    <a:pt x="663325" y="29084"/>
                  </a:lnTo>
                  <a:lnTo>
                    <a:pt x="711713" y="18785"/>
                  </a:lnTo>
                  <a:lnTo>
                    <a:pt x="761092" y="10663"/>
                  </a:lnTo>
                  <a:lnTo>
                    <a:pt x="811385" y="4782"/>
                  </a:lnTo>
                  <a:lnTo>
                    <a:pt x="862515" y="1206"/>
                  </a:lnTo>
                  <a:lnTo>
                    <a:pt x="914399" y="0"/>
                  </a:lnTo>
                  <a:lnTo>
                    <a:pt x="966289" y="1206"/>
                  </a:lnTo>
                  <a:lnTo>
                    <a:pt x="1017418" y="4782"/>
                  </a:lnTo>
                  <a:lnTo>
                    <a:pt x="1067710" y="10663"/>
                  </a:lnTo>
                  <a:lnTo>
                    <a:pt x="1117089" y="18785"/>
                  </a:lnTo>
                  <a:lnTo>
                    <a:pt x="1165477" y="29084"/>
                  </a:lnTo>
                  <a:lnTo>
                    <a:pt x="1212796" y="41495"/>
                  </a:lnTo>
                  <a:lnTo>
                    <a:pt x="1258971" y="55954"/>
                  </a:lnTo>
                  <a:lnTo>
                    <a:pt x="1303922" y="72397"/>
                  </a:lnTo>
                  <a:lnTo>
                    <a:pt x="1347574" y="90759"/>
                  </a:lnTo>
                  <a:lnTo>
                    <a:pt x="1389849" y="110976"/>
                  </a:lnTo>
                  <a:lnTo>
                    <a:pt x="1430670" y="132984"/>
                  </a:lnTo>
                  <a:lnTo>
                    <a:pt x="1469960" y="156718"/>
                  </a:lnTo>
                  <a:lnTo>
                    <a:pt x="1507641" y="182115"/>
                  </a:lnTo>
                  <a:lnTo>
                    <a:pt x="1543637" y="209109"/>
                  </a:lnTo>
                  <a:lnTo>
                    <a:pt x="1577870" y="237636"/>
                  </a:lnTo>
                  <a:lnTo>
                    <a:pt x="1610262" y="267632"/>
                  </a:lnTo>
                  <a:lnTo>
                    <a:pt x="1640738" y="299033"/>
                  </a:lnTo>
                  <a:lnTo>
                    <a:pt x="1669219" y="331775"/>
                  </a:lnTo>
                  <a:lnTo>
                    <a:pt x="1695628" y="365792"/>
                  </a:lnTo>
                  <a:lnTo>
                    <a:pt x="1719889" y="401022"/>
                  </a:lnTo>
                  <a:lnTo>
                    <a:pt x="1741923" y="437398"/>
                  </a:lnTo>
                  <a:lnTo>
                    <a:pt x="1761654" y="474858"/>
                  </a:lnTo>
                  <a:lnTo>
                    <a:pt x="1779005" y="513337"/>
                  </a:lnTo>
                  <a:lnTo>
                    <a:pt x="1793898" y="552770"/>
                  </a:lnTo>
                  <a:lnTo>
                    <a:pt x="1794772" y="555619"/>
                  </a:lnTo>
                  <a:lnTo>
                    <a:pt x="914400" y="555619"/>
                  </a:lnTo>
                  <a:lnTo>
                    <a:pt x="856203" y="558320"/>
                  </a:lnTo>
                  <a:lnTo>
                    <a:pt x="800997" y="566141"/>
                  </a:lnTo>
                  <a:lnTo>
                    <a:pt x="749519" y="578655"/>
                  </a:lnTo>
                  <a:lnTo>
                    <a:pt x="702509" y="595439"/>
                  </a:lnTo>
                  <a:lnTo>
                    <a:pt x="660704" y="616067"/>
                  </a:lnTo>
                  <a:lnTo>
                    <a:pt x="624843" y="640114"/>
                  </a:lnTo>
                  <a:lnTo>
                    <a:pt x="595666" y="667156"/>
                  </a:lnTo>
                  <a:lnTo>
                    <a:pt x="560315" y="728523"/>
                  </a:lnTo>
                  <a:lnTo>
                    <a:pt x="555620" y="762000"/>
                  </a:lnTo>
                  <a:close/>
                </a:path>
                <a:path w="1828800" h="1524000">
                  <a:moveTo>
                    <a:pt x="1794771" y="968380"/>
                  </a:moveTo>
                  <a:lnTo>
                    <a:pt x="914401" y="968380"/>
                  </a:lnTo>
                  <a:lnTo>
                    <a:pt x="972597" y="965679"/>
                  </a:lnTo>
                  <a:lnTo>
                    <a:pt x="1027803" y="957858"/>
                  </a:lnTo>
                  <a:lnTo>
                    <a:pt x="1079281" y="945344"/>
                  </a:lnTo>
                  <a:lnTo>
                    <a:pt x="1126291" y="928560"/>
                  </a:lnTo>
                  <a:lnTo>
                    <a:pt x="1168096" y="907932"/>
                  </a:lnTo>
                  <a:lnTo>
                    <a:pt x="1203957" y="883885"/>
                  </a:lnTo>
                  <a:lnTo>
                    <a:pt x="1233134" y="856843"/>
                  </a:lnTo>
                  <a:lnTo>
                    <a:pt x="1268484" y="795475"/>
                  </a:lnTo>
                  <a:lnTo>
                    <a:pt x="1273180" y="761999"/>
                  </a:lnTo>
                  <a:lnTo>
                    <a:pt x="1268484" y="728523"/>
                  </a:lnTo>
                  <a:lnTo>
                    <a:pt x="1233134" y="667156"/>
                  </a:lnTo>
                  <a:lnTo>
                    <a:pt x="1203956" y="640114"/>
                  </a:lnTo>
                  <a:lnTo>
                    <a:pt x="1168096" y="616067"/>
                  </a:lnTo>
                  <a:lnTo>
                    <a:pt x="1126291" y="595439"/>
                  </a:lnTo>
                  <a:lnTo>
                    <a:pt x="1079280" y="578655"/>
                  </a:lnTo>
                  <a:lnTo>
                    <a:pt x="1027801" y="566141"/>
                  </a:lnTo>
                  <a:lnTo>
                    <a:pt x="972593" y="558320"/>
                  </a:lnTo>
                  <a:lnTo>
                    <a:pt x="914400" y="555619"/>
                  </a:lnTo>
                  <a:lnTo>
                    <a:pt x="1794772" y="555619"/>
                  </a:lnTo>
                  <a:lnTo>
                    <a:pt x="1806257" y="593093"/>
                  </a:lnTo>
                  <a:lnTo>
                    <a:pt x="1816004" y="634242"/>
                  </a:lnTo>
                  <a:lnTo>
                    <a:pt x="1823061" y="676152"/>
                  </a:lnTo>
                  <a:lnTo>
                    <a:pt x="1827352" y="718760"/>
                  </a:lnTo>
                  <a:lnTo>
                    <a:pt x="1828799" y="762000"/>
                  </a:lnTo>
                  <a:lnTo>
                    <a:pt x="1827352" y="805240"/>
                  </a:lnTo>
                  <a:lnTo>
                    <a:pt x="1823061" y="847847"/>
                  </a:lnTo>
                  <a:lnTo>
                    <a:pt x="1816003" y="889758"/>
                  </a:lnTo>
                  <a:lnTo>
                    <a:pt x="1806257" y="930907"/>
                  </a:lnTo>
                  <a:lnTo>
                    <a:pt x="1794771" y="968380"/>
                  </a:lnTo>
                  <a:close/>
                </a:path>
                <a:path w="1828800" h="1524000">
                  <a:moveTo>
                    <a:pt x="914400" y="1523999"/>
                  </a:moveTo>
                  <a:lnTo>
                    <a:pt x="862512" y="1522793"/>
                  </a:lnTo>
                  <a:lnTo>
                    <a:pt x="811383" y="1519217"/>
                  </a:lnTo>
                  <a:lnTo>
                    <a:pt x="761090" y="1513336"/>
                  </a:lnTo>
                  <a:lnTo>
                    <a:pt x="711711" y="1505214"/>
                  </a:lnTo>
                  <a:lnTo>
                    <a:pt x="663324" y="1494915"/>
                  </a:lnTo>
                  <a:lnTo>
                    <a:pt x="616004" y="1482504"/>
                  </a:lnTo>
                  <a:lnTo>
                    <a:pt x="569830" y="1468045"/>
                  </a:lnTo>
                  <a:lnTo>
                    <a:pt x="524878" y="1451602"/>
                  </a:lnTo>
                  <a:lnTo>
                    <a:pt x="481226" y="1433240"/>
                  </a:lnTo>
                  <a:lnTo>
                    <a:pt x="438950" y="1413023"/>
                  </a:lnTo>
                  <a:lnTo>
                    <a:pt x="398129" y="1391015"/>
                  </a:lnTo>
                  <a:lnTo>
                    <a:pt x="358840" y="1367281"/>
                  </a:lnTo>
                  <a:lnTo>
                    <a:pt x="321158" y="1341884"/>
                  </a:lnTo>
                  <a:lnTo>
                    <a:pt x="285163" y="1314891"/>
                  </a:lnTo>
                  <a:lnTo>
                    <a:pt x="250930" y="1286363"/>
                  </a:lnTo>
                  <a:lnTo>
                    <a:pt x="218537" y="1256367"/>
                  </a:lnTo>
                  <a:lnTo>
                    <a:pt x="188062" y="1224966"/>
                  </a:lnTo>
                  <a:lnTo>
                    <a:pt x="159581" y="1192224"/>
                  </a:lnTo>
                  <a:lnTo>
                    <a:pt x="133171" y="1158207"/>
                  </a:lnTo>
                  <a:lnTo>
                    <a:pt x="108911" y="1122978"/>
                  </a:lnTo>
                  <a:lnTo>
                    <a:pt x="86876" y="1086601"/>
                  </a:lnTo>
                  <a:lnTo>
                    <a:pt x="67145" y="1049141"/>
                  </a:lnTo>
                  <a:lnTo>
                    <a:pt x="49794" y="1010663"/>
                  </a:lnTo>
                  <a:lnTo>
                    <a:pt x="34901" y="971230"/>
                  </a:lnTo>
                  <a:lnTo>
                    <a:pt x="22542" y="930906"/>
                  </a:lnTo>
                  <a:lnTo>
                    <a:pt x="12796" y="889757"/>
                  </a:lnTo>
                  <a:lnTo>
                    <a:pt x="5738" y="847847"/>
                  </a:lnTo>
                  <a:lnTo>
                    <a:pt x="1447" y="805240"/>
                  </a:lnTo>
                  <a:lnTo>
                    <a:pt x="0" y="761999"/>
                  </a:lnTo>
                  <a:lnTo>
                    <a:pt x="555620" y="762000"/>
                  </a:lnTo>
                  <a:lnTo>
                    <a:pt x="573911" y="827232"/>
                  </a:lnTo>
                  <a:lnTo>
                    <a:pt x="624844" y="883885"/>
                  </a:lnTo>
                  <a:lnTo>
                    <a:pt x="660705" y="907932"/>
                  </a:lnTo>
                  <a:lnTo>
                    <a:pt x="702510" y="928560"/>
                  </a:lnTo>
                  <a:lnTo>
                    <a:pt x="749521" y="945344"/>
                  </a:lnTo>
                  <a:lnTo>
                    <a:pt x="800998" y="957858"/>
                  </a:lnTo>
                  <a:lnTo>
                    <a:pt x="856205" y="965679"/>
                  </a:lnTo>
                  <a:lnTo>
                    <a:pt x="914401" y="968380"/>
                  </a:lnTo>
                  <a:lnTo>
                    <a:pt x="1794771" y="968380"/>
                  </a:lnTo>
                  <a:lnTo>
                    <a:pt x="1793898" y="971230"/>
                  </a:lnTo>
                  <a:lnTo>
                    <a:pt x="1779005" y="1010663"/>
                  </a:lnTo>
                  <a:lnTo>
                    <a:pt x="1761654" y="1049141"/>
                  </a:lnTo>
                  <a:lnTo>
                    <a:pt x="1741922" y="1086601"/>
                  </a:lnTo>
                  <a:lnTo>
                    <a:pt x="1719888" y="1122978"/>
                  </a:lnTo>
                  <a:lnTo>
                    <a:pt x="1695627" y="1158207"/>
                  </a:lnTo>
                  <a:lnTo>
                    <a:pt x="1669218" y="1192225"/>
                  </a:lnTo>
                  <a:lnTo>
                    <a:pt x="1640737" y="1224966"/>
                  </a:lnTo>
                  <a:lnTo>
                    <a:pt x="1610261" y="1256367"/>
                  </a:lnTo>
                  <a:lnTo>
                    <a:pt x="1577869" y="1286363"/>
                  </a:lnTo>
                  <a:lnTo>
                    <a:pt x="1543636" y="1314891"/>
                  </a:lnTo>
                  <a:lnTo>
                    <a:pt x="1507640" y="1341885"/>
                  </a:lnTo>
                  <a:lnTo>
                    <a:pt x="1469959" y="1367281"/>
                  </a:lnTo>
                  <a:lnTo>
                    <a:pt x="1430669" y="1391015"/>
                  </a:lnTo>
                  <a:lnTo>
                    <a:pt x="1389848" y="1413023"/>
                  </a:lnTo>
                  <a:lnTo>
                    <a:pt x="1347573" y="1433240"/>
                  </a:lnTo>
                  <a:lnTo>
                    <a:pt x="1303921" y="1451602"/>
                  </a:lnTo>
                  <a:lnTo>
                    <a:pt x="1258969" y="1468045"/>
                  </a:lnTo>
                  <a:lnTo>
                    <a:pt x="1212795" y="1482504"/>
                  </a:lnTo>
                  <a:lnTo>
                    <a:pt x="1165476" y="1494915"/>
                  </a:lnTo>
                  <a:lnTo>
                    <a:pt x="1117088" y="1505214"/>
                  </a:lnTo>
                  <a:lnTo>
                    <a:pt x="1067709" y="1513336"/>
                  </a:lnTo>
                  <a:lnTo>
                    <a:pt x="1017417" y="1519217"/>
                  </a:lnTo>
                  <a:lnTo>
                    <a:pt x="966288" y="1522793"/>
                  </a:lnTo>
                  <a:lnTo>
                    <a:pt x="914400" y="1523999"/>
                  </a:lnTo>
                  <a:close/>
                </a:path>
              </a:pathLst>
            </a:custGeom>
            <a:solidFill>
              <a:srgbClr val="00CC99"/>
            </a:solidFill>
          </p:spPr>
          <p:txBody>
            <a:bodyPr wrap="square" lIns="0" tIns="0" rIns="0" bIns="0" rtlCol="0"/>
            <a:lstStyle/>
            <a:p/>
          </p:txBody>
        </p:sp>
        <p:sp>
          <p:nvSpPr>
            <p:cNvPr id="5" name="object 5"/>
            <p:cNvSpPr/>
            <p:nvPr/>
          </p:nvSpPr>
          <p:spPr>
            <a:xfrm>
              <a:off x="2743198" y="1752599"/>
              <a:ext cx="1828800" cy="1524000"/>
            </a:xfrm>
            <a:custGeom>
              <a:rect l="l" t="t" r="r" b="b"/>
              <a:pathLst>
                <a:path w="1828800" h="1524000">
                  <a:moveTo>
                    <a:pt x="0" y="762000"/>
                  </a:moveTo>
                  <a:lnTo>
                    <a:pt x="1448" y="718760"/>
                  </a:lnTo>
                  <a:lnTo>
                    <a:pt x="5739" y="676152"/>
                  </a:lnTo>
                  <a:lnTo>
                    <a:pt x="12796" y="634242"/>
                  </a:lnTo>
                  <a:lnTo>
                    <a:pt x="22543" y="593093"/>
                  </a:lnTo>
                  <a:lnTo>
                    <a:pt x="34901" y="552770"/>
                  </a:lnTo>
                  <a:lnTo>
                    <a:pt x="49795" y="513337"/>
                  </a:lnTo>
                  <a:lnTo>
                    <a:pt x="67146" y="474858"/>
                  </a:lnTo>
                  <a:lnTo>
                    <a:pt x="86877" y="437398"/>
                  </a:lnTo>
                  <a:lnTo>
                    <a:pt x="108911" y="401022"/>
                  </a:lnTo>
                  <a:lnTo>
                    <a:pt x="133172" y="365792"/>
                  </a:lnTo>
                  <a:lnTo>
                    <a:pt x="159581" y="331775"/>
                  </a:lnTo>
                  <a:lnTo>
                    <a:pt x="188062" y="299033"/>
                  </a:lnTo>
                  <a:lnTo>
                    <a:pt x="218538" y="267632"/>
                  </a:lnTo>
                  <a:lnTo>
                    <a:pt x="250930" y="237636"/>
                  </a:lnTo>
                  <a:lnTo>
                    <a:pt x="285163" y="209109"/>
                  </a:lnTo>
                  <a:lnTo>
                    <a:pt x="321159" y="182115"/>
                  </a:lnTo>
                  <a:lnTo>
                    <a:pt x="358840" y="156718"/>
                  </a:lnTo>
                  <a:lnTo>
                    <a:pt x="398130" y="132984"/>
                  </a:lnTo>
                  <a:lnTo>
                    <a:pt x="438951" y="110976"/>
                  </a:lnTo>
                  <a:lnTo>
                    <a:pt x="481226" y="90759"/>
                  </a:lnTo>
                  <a:lnTo>
                    <a:pt x="524878" y="72397"/>
                  </a:lnTo>
                  <a:lnTo>
                    <a:pt x="569830" y="55954"/>
                  </a:lnTo>
                  <a:lnTo>
                    <a:pt x="616004" y="41495"/>
                  </a:lnTo>
                  <a:lnTo>
                    <a:pt x="663324" y="29084"/>
                  </a:lnTo>
                  <a:lnTo>
                    <a:pt x="711711" y="18785"/>
                  </a:lnTo>
                  <a:lnTo>
                    <a:pt x="761090" y="10663"/>
                  </a:lnTo>
                  <a:lnTo>
                    <a:pt x="811382" y="4782"/>
                  </a:lnTo>
                  <a:lnTo>
                    <a:pt x="862512" y="1206"/>
                  </a:lnTo>
                  <a:lnTo>
                    <a:pt x="914400" y="0"/>
                  </a:lnTo>
                  <a:lnTo>
                    <a:pt x="966287" y="1206"/>
                  </a:lnTo>
                  <a:lnTo>
                    <a:pt x="1017416" y="4782"/>
                  </a:lnTo>
                  <a:lnTo>
                    <a:pt x="1067709" y="10663"/>
                  </a:lnTo>
                  <a:lnTo>
                    <a:pt x="1117088" y="18785"/>
                  </a:lnTo>
                  <a:lnTo>
                    <a:pt x="1165475" y="29084"/>
                  </a:lnTo>
                  <a:lnTo>
                    <a:pt x="1212795" y="41495"/>
                  </a:lnTo>
                  <a:lnTo>
                    <a:pt x="1258969" y="55954"/>
                  </a:lnTo>
                  <a:lnTo>
                    <a:pt x="1303921" y="72397"/>
                  </a:lnTo>
                  <a:lnTo>
                    <a:pt x="1347573" y="90759"/>
                  </a:lnTo>
                  <a:lnTo>
                    <a:pt x="1389848" y="110976"/>
                  </a:lnTo>
                  <a:lnTo>
                    <a:pt x="1430669" y="132984"/>
                  </a:lnTo>
                  <a:lnTo>
                    <a:pt x="1469959" y="156718"/>
                  </a:lnTo>
                  <a:lnTo>
                    <a:pt x="1507640" y="182114"/>
                  </a:lnTo>
                  <a:lnTo>
                    <a:pt x="1543636" y="209108"/>
                  </a:lnTo>
                  <a:lnTo>
                    <a:pt x="1577869" y="237635"/>
                  </a:lnTo>
                  <a:lnTo>
                    <a:pt x="1610261" y="267631"/>
                  </a:lnTo>
                  <a:lnTo>
                    <a:pt x="1640737" y="299032"/>
                  </a:lnTo>
                  <a:lnTo>
                    <a:pt x="1669218" y="331774"/>
                  </a:lnTo>
                  <a:lnTo>
                    <a:pt x="1695627" y="365791"/>
                  </a:lnTo>
                  <a:lnTo>
                    <a:pt x="1719888" y="401021"/>
                  </a:lnTo>
                  <a:lnTo>
                    <a:pt x="1741923" y="437397"/>
                  </a:lnTo>
                  <a:lnTo>
                    <a:pt x="1761654" y="474857"/>
                  </a:lnTo>
                  <a:lnTo>
                    <a:pt x="1779005" y="513336"/>
                  </a:lnTo>
                  <a:lnTo>
                    <a:pt x="1793898" y="552769"/>
                  </a:lnTo>
                  <a:lnTo>
                    <a:pt x="1806257" y="593092"/>
                  </a:lnTo>
                  <a:lnTo>
                    <a:pt x="1816003" y="634241"/>
                  </a:lnTo>
                  <a:lnTo>
                    <a:pt x="1823061" y="676151"/>
                  </a:lnTo>
                  <a:lnTo>
                    <a:pt x="1827352" y="718759"/>
                  </a:lnTo>
                  <a:lnTo>
                    <a:pt x="1828800" y="761999"/>
                  </a:lnTo>
                  <a:lnTo>
                    <a:pt x="1827352" y="805240"/>
                  </a:lnTo>
                  <a:lnTo>
                    <a:pt x="1823061" y="847847"/>
                  </a:lnTo>
                  <a:lnTo>
                    <a:pt x="1816003" y="889757"/>
                  </a:lnTo>
                  <a:lnTo>
                    <a:pt x="1806257" y="930906"/>
                  </a:lnTo>
                  <a:lnTo>
                    <a:pt x="1793898" y="971230"/>
                  </a:lnTo>
                  <a:lnTo>
                    <a:pt x="1779005" y="1010663"/>
                  </a:lnTo>
                  <a:lnTo>
                    <a:pt x="1761654" y="1049141"/>
                  </a:lnTo>
                  <a:lnTo>
                    <a:pt x="1741922" y="1086601"/>
                  </a:lnTo>
                  <a:lnTo>
                    <a:pt x="1719888" y="1122978"/>
                  </a:lnTo>
                  <a:lnTo>
                    <a:pt x="1695627" y="1158207"/>
                  </a:lnTo>
                  <a:lnTo>
                    <a:pt x="1669218" y="1192224"/>
                  </a:lnTo>
                  <a:lnTo>
                    <a:pt x="1640737" y="1224966"/>
                  </a:lnTo>
                  <a:lnTo>
                    <a:pt x="1610262" y="1256367"/>
                  </a:lnTo>
                  <a:lnTo>
                    <a:pt x="1577869" y="1286363"/>
                  </a:lnTo>
                  <a:lnTo>
                    <a:pt x="1543636" y="1314891"/>
                  </a:lnTo>
                  <a:lnTo>
                    <a:pt x="1507641" y="1341884"/>
                  </a:lnTo>
                  <a:lnTo>
                    <a:pt x="1469959" y="1367281"/>
                  </a:lnTo>
                  <a:lnTo>
                    <a:pt x="1430670" y="1391015"/>
                  </a:lnTo>
                  <a:lnTo>
                    <a:pt x="1389849" y="1413023"/>
                  </a:lnTo>
                  <a:lnTo>
                    <a:pt x="1347573" y="1433240"/>
                  </a:lnTo>
                  <a:lnTo>
                    <a:pt x="1303921" y="1451602"/>
                  </a:lnTo>
                  <a:lnTo>
                    <a:pt x="1258970" y="1468045"/>
                  </a:lnTo>
                  <a:lnTo>
                    <a:pt x="1212795" y="1482504"/>
                  </a:lnTo>
                  <a:lnTo>
                    <a:pt x="1165476" y="1494915"/>
                  </a:lnTo>
                  <a:lnTo>
                    <a:pt x="1117088" y="1505214"/>
                  </a:lnTo>
                  <a:lnTo>
                    <a:pt x="1067709" y="1513336"/>
                  </a:lnTo>
                  <a:lnTo>
                    <a:pt x="1017417" y="1519217"/>
                  </a:lnTo>
                  <a:lnTo>
                    <a:pt x="966288" y="1522793"/>
                  </a:lnTo>
                  <a:lnTo>
                    <a:pt x="914400" y="1523999"/>
                  </a:lnTo>
                  <a:lnTo>
                    <a:pt x="862512" y="1522793"/>
                  </a:lnTo>
                  <a:lnTo>
                    <a:pt x="811383" y="1519217"/>
                  </a:lnTo>
                  <a:lnTo>
                    <a:pt x="761090" y="1513336"/>
                  </a:lnTo>
                  <a:lnTo>
                    <a:pt x="711711" y="1505214"/>
                  </a:lnTo>
                  <a:lnTo>
                    <a:pt x="663324" y="1494915"/>
                  </a:lnTo>
                  <a:lnTo>
                    <a:pt x="616004" y="1482504"/>
                  </a:lnTo>
                  <a:lnTo>
                    <a:pt x="569830" y="1468045"/>
                  </a:lnTo>
                  <a:lnTo>
                    <a:pt x="524878" y="1451602"/>
                  </a:lnTo>
                  <a:lnTo>
                    <a:pt x="481226" y="1433240"/>
                  </a:lnTo>
                  <a:lnTo>
                    <a:pt x="438951" y="1413023"/>
                  </a:lnTo>
                  <a:lnTo>
                    <a:pt x="398130" y="1391015"/>
                  </a:lnTo>
                  <a:lnTo>
                    <a:pt x="358840" y="1367281"/>
                  </a:lnTo>
                  <a:lnTo>
                    <a:pt x="321159" y="1341885"/>
                  </a:lnTo>
                  <a:lnTo>
                    <a:pt x="285163" y="1314891"/>
                  </a:lnTo>
                  <a:lnTo>
                    <a:pt x="250930" y="1286363"/>
                  </a:lnTo>
                  <a:lnTo>
                    <a:pt x="218537" y="1256367"/>
                  </a:lnTo>
                  <a:lnTo>
                    <a:pt x="188062" y="1224966"/>
                  </a:lnTo>
                  <a:lnTo>
                    <a:pt x="159581" y="1192225"/>
                  </a:lnTo>
                  <a:lnTo>
                    <a:pt x="133172" y="1158207"/>
                  </a:lnTo>
                  <a:lnTo>
                    <a:pt x="108911" y="1122978"/>
                  </a:lnTo>
                  <a:lnTo>
                    <a:pt x="86876" y="1086601"/>
                  </a:lnTo>
                  <a:lnTo>
                    <a:pt x="67145" y="1049141"/>
                  </a:lnTo>
                  <a:lnTo>
                    <a:pt x="49794" y="1010663"/>
                  </a:lnTo>
                  <a:lnTo>
                    <a:pt x="34901" y="971230"/>
                  </a:lnTo>
                  <a:lnTo>
                    <a:pt x="22542" y="930907"/>
                  </a:lnTo>
                  <a:lnTo>
                    <a:pt x="12796" y="889758"/>
                  </a:lnTo>
                  <a:lnTo>
                    <a:pt x="5738" y="847847"/>
                  </a:lnTo>
                  <a:lnTo>
                    <a:pt x="1447" y="805240"/>
                  </a:lnTo>
                  <a:lnTo>
                    <a:pt x="0" y="761999"/>
                  </a:lnTo>
                  <a:close/>
                </a:path>
                <a:path w="1828800" h="1524000">
                  <a:moveTo>
                    <a:pt x="555620" y="762000"/>
                  </a:moveTo>
                  <a:lnTo>
                    <a:pt x="573911" y="827232"/>
                  </a:lnTo>
                  <a:lnTo>
                    <a:pt x="624844" y="883885"/>
                  </a:lnTo>
                  <a:lnTo>
                    <a:pt x="660705" y="907932"/>
                  </a:lnTo>
                  <a:lnTo>
                    <a:pt x="702510" y="928560"/>
                  </a:lnTo>
                  <a:lnTo>
                    <a:pt x="749521" y="945344"/>
                  </a:lnTo>
                  <a:lnTo>
                    <a:pt x="800998" y="957858"/>
                  </a:lnTo>
                  <a:lnTo>
                    <a:pt x="856205" y="965679"/>
                  </a:lnTo>
                  <a:lnTo>
                    <a:pt x="914401" y="968380"/>
                  </a:lnTo>
                  <a:lnTo>
                    <a:pt x="972597" y="965679"/>
                  </a:lnTo>
                  <a:lnTo>
                    <a:pt x="1027803" y="957858"/>
                  </a:lnTo>
                  <a:lnTo>
                    <a:pt x="1079281" y="945344"/>
                  </a:lnTo>
                  <a:lnTo>
                    <a:pt x="1126291" y="928560"/>
                  </a:lnTo>
                  <a:lnTo>
                    <a:pt x="1168096" y="907932"/>
                  </a:lnTo>
                  <a:lnTo>
                    <a:pt x="1203957" y="883885"/>
                  </a:lnTo>
                  <a:lnTo>
                    <a:pt x="1233134" y="856843"/>
                  </a:lnTo>
                  <a:lnTo>
                    <a:pt x="1268484" y="795475"/>
                  </a:lnTo>
                  <a:lnTo>
                    <a:pt x="1273180" y="762000"/>
                  </a:lnTo>
                  <a:lnTo>
                    <a:pt x="1268484" y="728523"/>
                  </a:lnTo>
                  <a:lnTo>
                    <a:pt x="1254889" y="696767"/>
                  </a:lnTo>
                  <a:lnTo>
                    <a:pt x="1203956" y="640114"/>
                  </a:lnTo>
                  <a:lnTo>
                    <a:pt x="1168096" y="616067"/>
                  </a:lnTo>
                  <a:lnTo>
                    <a:pt x="1126291" y="595439"/>
                  </a:lnTo>
                  <a:lnTo>
                    <a:pt x="1079280" y="578655"/>
                  </a:lnTo>
                  <a:lnTo>
                    <a:pt x="1027802" y="566141"/>
                  </a:lnTo>
                  <a:lnTo>
                    <a:pt x="972596" y="558320"/>
                  </a:lnTo>
                  <a:lnTo>
                    <a:pt x="914400" y="555619"/>
                  </a:lnTo>
                  <a:lnTo>
                    <a:pt x="856204" y="558320"/>
                  </a:lnTo>
                  <a:lnTo>
                    <a:pt x="800997" y="566141"/>
                  </a:lnTo>
                  <a:lnTo>
                    <a:pt x="749519" y="578655"/>
                  </a:lnTo>
                  <a:lnTo>
                    <a:pt x="702509" y="595439"/>
                  </a:lnTo>
                  <a:lnTo>
                    <a:pt x="660704" y="616067"/>
                  </a:lnTo>
                  <a:lnTo>
                    <a:pt x="624843" y="640114"/>
                  </a:lnTo>
                  <a:lnTo>
                    <a:pt x="595666" y="667156"/>
                  </a:lnTo>
                  <a:lnTo>
                    <a:pt x="560315" y="728523"/>
                  </a:lnTo>
                  <a:lnTo>
                    <a:pt x="555619" y="761999"/>
                  </a:lnTo>
                  <a:close/>
                </a:path>
              </a:pathLst>
            </a:custGeom>
            <a:ln w="9525">
              <a:solidFill>
                <a:srgbClr val="000000"/>
              </a:solidFill>
            </a:ln>
          </p:spPr>
          <p:txBody>
            <a:bodyPr wrap="square" lIns="0" tIns="0" rIns="0" bIns="0" rtlCol="0"/>
            <a:lstStyle/>
            <a:p/>
          </p:txBody>
        </p:sp>
        <p:sp>
          <p:nvSpPr>
            <p:cNvPr id="6" name="object 6"/>
            <p:cNvSpPr/>
            <p:nvPr/>
          </p:nvSpPr>
          <p:spPr>
            <a:xfrm>
              <a:off x="5943598" y="3886199"/>
              <a:ext cx="1828800" cy="1524000"/>
            </a:xfrm>
            <a:custGeom>
              <a:rect l="l" t="t" r="r" b="b"/>
              <a:pathLst>
                <a:path w="1828800" h="1524000">
                  <a:moveTo>
                    <a:pt x="914400" y="0"/>
                  </a:moveTo>
                  <a:close/>
                </a:path>
                <a:path w="1828800" h="1524000">
                  <a:moveTo>
                    <a:pt x="555621" y="762000"/>
                  </a:moveTo>
                  <a:lnTo>
                    <a:pt x="1" y="762000"/>
                  </a:lnTo>
                  <a:lnTo>
                    <a:pt x="1448" y="718759"/>
                  </a:lnTo>
                  <a:lnTo>
                    <a:pt x="5739" y="676151"/>
                  </a:lnTo>
                  <a:lnTo>
                    <a:pt x="12797" y="634241"/>
                  </a:lnTo>
                  <a:lnTo>
                    <a:pt x="22543" y="593092"/>
                  </a:lnTo>
                  <a:lnTo>
                    <a:pt x="34902" y="552769"/>
                  </a:lnTo>
                  <a:lnTo>
                    <a:pt x="49795" y="513336"/>
                  </a:lnTo>
                  <a:lnTo>
                    <a:pt x="67146" y="474857"/>
                  </a:lnTo>
                  <a:lnTo>
                    <a:pt x="86878" y="437397"/>
                  </a:lnTo>
                  <a:lnTo>
                    <a:pt x="108912" y="401021"/>
                  </a:lnTo>
                  <a:lnTo>
                    <a:pt x="133173" y="365791"/>
                  </a:lnTo>
                  <a:lnTo>
                    <a:pt x="159583" y="331774"/>
                  </a:lnTo>
                  <a:lnTo>
                    <a:pt x="188064" y="299032"/>
                  </a:lnTo>
                  <a:lnTo>
                    <a:pt x="218539" y="267631"/>
                  </a:lnTo>
                  <a:lnTo>
                    <a:pt x="250932" y="237635"/>
                  </a:lnTo>
                  <a:lnTo>
                    <a:pt x="285165" y="209108"/>
                  </a:lnTo>
                  <a:lnTo>
                    <a:pt x="321160" y="182114"/>
                  </a:lnTo>
                  <a:lnTo>
                    <a:pt x="358842" y="156718"/>
                  </a:lnTo>
                  <a:lnTo>
                    <a:pt x="398131" y="132983"/>
                  </a:lnTo>
                  <a:lnTo>
                    <a:pt x="438953" y="110976"/>
                  </a:lnTo>
                  <a:lnTo>
                    <a:pt x="481228" y="90759"/>
                  </a:lnTo>
                  <a:lnTo>
                    <a:pt x="524880" y="72396"/>
                  </a:lnTo>
                  <a:lnTo>
                    <a:pt x="569832" y="55954"/>
                  </a:lnTo>
                  <a:lnTo>
                    <a:pt x="616006" y="41495"/>
                  </a:lnTo>
                  <a:lnTo>
                    <a:pt x="663326" y="29084"/>
                  </a:lnTo>
                  <a:lnTo>
                    <a:pt x="711714" y="18785"/>
                  </a:lnTo>
                  <a:lnTo>
                    <a:pt x="761092" y="10663"/>
                  </a:lnTo>
                  <a:lnTo>
                    <a:pt x="811385" y="4782"/>
                  </a:lnTo>
                  <a:lnTo>
                    <a:pt x="862515" y="1206"/>
                  </a:lnTo>
                  <a:lnTo>
                    <a:pt x="914400" y="0"/>
                  </a:lnTo>
                  <a:lnTo>
                    <a:pt x="966289" y="1206"/>
                  </a:lnTo>
                  <a:lnTo>
                    <a:pt x="1017418" y="4782"/>
                  </a:lnTo>
                  <a:lnTo>
                    <a:pt x="1067711" y="10663"/>
                  </a:lnTo>
                  <a:lnTo>
                    <a:pt x="1117089" y="18785"/>
                  </a:lnTo>
                  <a:lnTo>
                    <a:pt x="1165477" y="29084"/>
                  </a:lnTo>
                  <a:lnTo>
                    <a:pt x="1212797" y="41495"/>
                  </a:lnTo>
                  <a:lnTo>
                    <a:pt x="1258971" y="55954"/>
                  </a:lnTo>
                  <a:lnTo>
                    <a:pt x="1303923" y="72397"/>
                  </a:lnTo>
                  <a:lnTo>
                    <a:pt x="1347575" y="90759"/>
                  </a:lnTo>
                  <a:lnTo>
                    <a:pt x="1389850" y="110976"/>
                  </a:lnTo>
                  <a:lnTo>
                    <a:pt x="1430671" y="132984"/>
                  </a:lnTo>
                  <a:lnTo>
                    <a:pt x="1469961" y="156718"/>
                  </a:lnTo>
                  <a:lnTo>
                    <a:pt x="1507642" y="182115"/>
                  </a:lnTo>
                  <a:lnTo>
                    <a:pt x="1543637" y="209109"/>
                  </a:lnTo>
                  <a:lnTo>
                    <a:pt x="1577870" y="237636"/>
                  </a:lnTo>
                  <a:lnTo>
                    <a:pt x="1610263" y="267632"/>
                  </a:lnTo>
                  <a:lnTo>
                    <a:pt x="1640738" y="299033"/>
                  </a:lnTo>
                  <a:lnTo>
                    <a:pt x="1669219" y="331775"/>
                  </a:lnTo>
                  <a:lnTo>
                    <a:pt x="1695628" y="365793"/>
                  </a:lnTo>
                  <a:lnTo>
                    <a:pt x="1719889" y="401022"/>
                  </a:lnTo>
                  <a:lnTo>
                    <a:pt x="1741923" y="437399"/>
                  </a:lnTo>
                  <a:lnTo>
                    <a:pt x="1761655" y="474858"/>
                  </a:lnTo>
                  <a:lnTo>
                    <a:pt x="1779005" y="513337"/>
                  </a:lnTo>
                  <a:lnTo>
                    <a:pt x="1793899" y="552770"/>
                  </a:lnTo>
                  <a:lnTo>
                    <a:pt x="1794772" y="555619"/>
                  </a:lnTo>
                  <a:lnTo>
                    <a:pt x="914399" y="555619"/>
                  </a:lnTo>
                  <a:lnTo>
                    <a:pt x="856201" y="558320"/>
                  </a:lnTo>
                  <a:lnTo>
                    <a:pt x="800996" y="566140"/>
                  </a:lnTo>
                  <a:lnTo>
                    <a:pt x="749518" y="578655"/>
                  </a:lnTo>
                  <a:lnTo>
                    <a:pt x="702508" y="595439"/>
                  </a:lnTo>
                  <a:lnTo>
                    <a:pt x="660703" y="616066"/>
                  </a:lnTo>
                  <a:lnTo>
                    <a:pt x="624843" y="640114"/>
                  </a:lnTo>
                  <a:lnTo>
                    <a:pt x="595665" y="667156"/>
                  </a:lnTo>
                  <a:lnTo>
                    <a:pt x="560315" y="728523"/>
                  </a:lnTo>
                  <a:lnTo>
                    <a:pt x="555621" y="762000"/>
                  </a:lnTo>
                  <a:close/>
                </a:path>
                <a:path w="1828800" h="1524000">
                  <a:moveTo>
                    <a:pt x="1794771" y="968380"/>
                  </a:moveTo>
                  <a:lnTo>
                    <a:pt x="914401" y="968380"/>
                  </a:lnTo>
                  <a:lnTo>
                    <a:pt x="972597" y="965679"/>
                  </a:lnTo>
                  <a:lnTo>
                    <a:pt x="1027803" y="957858"/>
                  </a:lnTo>
                  <a:lnTo>
                    <a:pt x="1079281" y="945344"/>
                  </a:lnTo>
                  <a:lnTo>
                    <a:pt x="1126292" y="928560"/>
                  </a:lnTo>
                  <a:lnTo>
                    <a:pt x="1168097" y="907932"/>
                  </a:lnTo>
                  <a:lnTo>
                    <a:pt x="1203957" y="883885"/>
                  </a:lnTo>
                  <a:lnTo>
                    <a:pt x="1233134" y="856843"/>
                  </a:lnTo>
                  <a:lnTo>
                    <a:pt x="1268485" y="795475"/>
                  </a:lnTo>
                  <a:lnTo>
                    <a:pt x="1273180" y="761999"/>
                  </a:lnTo>
                  <a:lnTo>
                    <a:pt x="1268484" y="728523"/>
                  </a:lnTo>
                  <a:lnTo>
                    <a:pt x="1233133" y="667156"/>
                  </a:lnTo>
                  <a:lnTo>
                    <a:pt x="1203956" y="640114"/>
                  </a:lnTo>
                  <a:lnTo>
                    <a:pt x="1168095" y="616066"/>
                  </a:lnTo>
                  <a:lnTo>
                    <a:pt x="1126290" y="595438"/>
                  </a:lnTo>
                  <a:lnTo>
                    <a:pt x="1079279" y="578655"/>
                  </a:lnTo>
                  <a:lnTo>
                    <a:pt x="1027800" y="566140"/>
                  </a:lnTo>
                  <a:lnTo>
                    <a:pt x="972589" y="558320"/>
                  </a:lnTo>
                  <a:lnTo>
                    <a:pt x="914399" y="555619"/>
                  </a:lnTo>
                  <a:lnTo>
                    <a:pt x="1794772" y="555619"/>
                  </a:lnTo>
                  <a:lnTo>
                    <a:pt x="1806257" y="593093"/>
                  </a:lnTo>
                  <a:lnTo>
                    <a:pt x="1816004" y="634242"/>
                  </a:lnTo>
                  <a:lnTo>
                    <a:pt x="1823061" y="676152"/>
                  </a:lnTo>
                  <a:lnTo>
                    <a:pt x="1827352" y="718760"/>
                  </a:lnTo>
                  <a:lnTo>
                    <a:pt x="1828799" y="762000"/>
                  </a:lnTo>
                  <a:lnTo>
                    <a:pt x="1827351" y="805239"/>
                  </a:lnTo>
                  <a:lnTo>
                    <a:pt x="1823060" y="847847"/>
                  </a:lnTo>
                  <a:lnTo>
                    <a:pt x="1816003" y="889757"/>
                  </a:lnTo>
                  <a:lnTo>
                    <a:pt x="1806256" y="930906"/>
                  </a:lnTo>
                  <a:lnTo>
                    <a:pt x="1794771" y="968380"/>
                  </a:lnTo>
                  <a:close/>
                </a:path>
                <a:path w="1828800" h="1524000">
                  <a:moveTo>
                    <a:pt x="914400" y="1523999"/>
                  </a:moveTo>
                  <a:lnTo>
                    <a:pt x="862511" y="1522793"/>
                  </a:lnTo>
                  <a:lnTo>
                    <a:pt x="811382" y="1519217"/>
                  </a:lnTo>
                  <a:lnTo>
                    <a:pt x="761090" y="1513336"/>
                  </a:lnTo>
                  <a:lnTo>
                    <a:pt x="711711" y="1505213"/>
                  </a:lnTo>
                  <a:lnTo>
                    <a:pt x="663323" y="1494915"/>
                  </a:lnTo>
                  <a:lnTo>
                    <a:pt x="616004" y="1482504"/>
                  </a:lnTo>
                  <a:lnTo>
                    <a:pt x="569830" y="1468044"/>
                  </a:lnTo>
                  <a:lnTo>
                    <a:pt x="524878" y="1451602"/>
                  </a:lnTo>
                  <a:lnTo>
                    <a:pt x="481226" y="1433240"/>
                  </a:lnTo>
                  <a:lnTo>
                    <a:pt x="438951" y="1413023"/>
                  </a:lnTo>
                  <a:lnTo>
                    <a:pt x="398129" y="1391015"/>
                  </a:lnTo>
                  <a:lnTo>
                    <a:pt x="358840" y="1367281"/>
                  </a:lnTo>
                  <a:lnTo>
                    <a:pt x="321158" y="1341884"/>
                  </a:lnTo>
                  <a:lnTo>
                    <a:pt x="285163" y="1314890"/>
                  </a:lnTo>
                  <a:lnTo>
                    <a:pt x="250930" y="1286363"/>
                  </a:lnTo>
                  <a:lnTo>
                    <a:pt x="218537" y="1256367"/>
                  </a:lnTo>
                  <a:lnTo>
                    <a:pt x="188062" y="1224966"/>
                  </a:lnTo>
                  <a:lnTo>
                    <a:pt x="159581" y="1192224"/>
                  </a:lnTo>
                  <a:lnTo>
                    <a:pt x="133171" y="1158207"/>
                  </a:lnTo>
                  <a:lnTo>
                    <a:pt x="108911" y="1122977"/>
                  </a:lnTo>
                  <a:lnTo>
                    <a:pt x="86876" y="1086601"/>
                  </a:lnTo>
                  <a:lnTo>
                    <a:pt x="67145" y="1049141"/>
                  </a:lnTo>
                  <a:lnTo>
                    <a:pt x="49794" y="1010662"/>
                  </a:lnTo>
                  <a:lnTo>
                    <a:pt x="34901" y="971229"/>
                  </a:lnTo>
                  <a:lnTo>
                    <a:pt x="22542" y="930906"/>
                  </a:lnTo>
                  <a:lnTo>
                    <a:pt x="12795" y="889757"/>
                  </a:lnTo>
                  <a:lnTo>
                    <a:pt x="5738" y="847847"/>
                  </a:lnTo>
                  <a:lnTo>
                    <a:pt x="1447" y="805239"/>
                  </a:lnTo>
                  <a:lnTo>
                    <a:pt x="0" y="761999"/>
                  </a:lnTo>
                  <a:lnTo>
                    <a:pt x="555621" y="762000"/>
                  </a:lnTo>
                  <a:lnTo>
                    <a:pt x="573912" y="827232"/>
                  </a:lnTo>
                  <a:lnTo>
                    <a:pt x="624845" y="883885"/>
                  </a:lnTo>
                  <a:lnTo>
                    <a:pt x="660705" y="907933"/>
                  </a:lnTo>
                  <a:lnTo>
                    <a:pt x="702510" y="928560"/>
                  </a:lnTo>
                  <a:lnTo>
                    <a:pt x="749521" y="945344"/>
                  </a:lnTo>
                  <a:lnTo>
                    <a:pt x="800999" y="957859"/>
                  </a:lnTo>
                  <a:lnTo>
                    <a:pt x="856205" y="965679"/>
                  </a:lnTo>
                  <a:lnTo>
                    <a:pt x="914401" y="968380"/>
                  </a:lnTo>
                  <a:lnTo>
                    <a:pt x="1794771" y="968380"/>
                  </a:lnTo>
                  <a:lnTo>
                    <a:pt x="1793898" y="971229"/>
                  </a:lnTo>
                  <a:lnTo>
                    <a:pt x="1779004" y="1010663"/>
                  </a:lnTo>
                  <a:lnTo>
                    <a:pt x="1761653" y="1049141"/>
                  </a:lnTo>
                  <a:lnTo>
                    <a:pt x="1741922" y="1086601"/>
                  </a:lnTo>
                  <a:lnTo>
                    <a:pt x="1719887" y="1122978"/>
                  </a:lnTo>
                  <a:lnTo>
                    <a:pt x="1695627" y="1158207"/>
                  </a:lnTo>
                  <a:lnTo>
                    <a:pt x="1669218" y="1192224"/>
                  </a:lnTo>
                  <a:lnTo>
                    <a:pt x="1640737" y="1224966"/>
                  </a:lnTo>
                  <a:lnTo>
                    <a:pt x="1610261" y="1256367"/>
                  </a:lnTo>
                  <a:lnTo>
                    <a:pt x="1577868" y="1286363"/>
                  </a:lnTo>
                  <a:lnTo>
                    <a:pt x="1543636" y="1314891"/>
                  </a:lnTo>
                  <a:lnTo>
                    <a:pt x="1507640" y="1341884"/>
                  </a:lnTo>
                  <a:lnTo>
                    <a:pt x="1469959" y="1367281"/>
                  </a:lnTo>
                  <a:lnTo>
                    <a:pt x="1430669" y="1391015"/>
                  </a:lnTo>
                  <a:lnTo>
                    <a:pt x="1389848" y="1413023"/>
                  </a:lnTo>
                  <a:lnTo>
                    <a:pt x="1347573" y="1433240"/>
                  </a:lnTo>
                  <a:lnTo>
                    <a:pt x="1303921" y="1451602"/>
                  </a:lnTo>
                  <a:lnTo>
                    <a:pt x="1258969" y="1468045"/>
                  </a:lnTo>
                  <a:lnTo>
                    <a:pt x="1212795" y="1482504"/>
                  </a:lnTo>
                  <a:lnTo>
                    <a:pt x="1165476" y="1494915"/>
                  </a:lnTo>
                  <a:lnTo>
                    <a:pt x="1117088" y="1505214"/>
                  </a:lnTo>
                  <a:lnTo>
                    <a:pt x="1067709" y="1513336"/>
                  </a:lnTo>
                  <a:lnTo>
                    <a:pt x="1017417" y="1519217"/>
                  </a:lnTo>
                  <a:lnTo>
                    <a:pt x="966288" y="1522793"/>
                  </a:lnTo>
                  <a:lnTo>
                    <a:pt x="914400" y="1523999"/>
                  </a:lnTo>
                  <a:close/>
                </a:path>
              </a:pathLst>
            </a:custGeom>
            <a:solidFill>
              <a:srgbClr val="00CC99"/>
            </a:solidFill>
          </p:spPr>
          <p:txBody>
            <a:bodyPr wrap="square" lIns="0" tIns="0" rIns="0" bIns="0" rtlCol="0"/>
            <a:lstStyle/>
            <a:p/>
          </p:txBody>
        </p:sp>
        <p:sp>
          <p:nvSpPr>
            <p:cNvPr id="7" name="object 7"/>
            <p:cNvSpPr/>
            <p:nvPr/>
          </p:nvSpPr>
          <p:spPr>
            <a:xfrm>
              <a:off x="5943598" y="3886199"/>
              <a:ext cx="1828800" cy="1524000"/>
            </a:xfrm>
            <a:custGeom>
              <a:rect l="l" t="t" r="r" b="b"/>
              <a:pathLst>
                <a:path w="1828800" h="1524000">
                  <a:moveTo>
                    <a:pt x="1" y="762000"/>
                  </a:moveTo>
                  <a:lnTo>
                    <a:pt x="1448" y="718760"/>
                  </a:lnTo>
                  <a:lnTo>
                    <a:pt x="5739" y="676152"/>
                  </a:lnTo>
                  <a:lnTo>
                    <a:pt x="12797" y="634242"/>
                  </a:lnTo>
                  <a:lnTo>
                    <a:pt x="22543" y="593093"/>
                  </a:lnTo>
                  <a:lnTo>
                    <a:pt x="34902" y="552770"/>
                  </a:lnTo>
                  <a:lnTo>
                    <a:pt x="49795" y="513337"/>
                  </a:lnTo>
                  <a:lnTo>
                    <a:pt x="67146" y="474858"/>
                  </a:lnTo>
                  <a:lnTo>
                    <a:pt x="86877" y="437399"/>
                  </a:lnTo>
                  <a:lnTo>
                    <a:pt x="108912" y="401022"/>
                  </a:lnTo>
                  <a:lnTo>
                    <a:pt x="133172" y="365793"/>
                  </a:lnTo>
                  <a:lnTo>
                    <a:pt x="159581" y="331775"/>
                  </a:lnTo>
                  <a:lnTo>
                    <a:pt x="188062" y="299033"/>
                  </a:lnTo>
                  <a:lnTo>
                    <a:pt x="218538" y="267632"/>
                  </a:lnTo>
                  <a:lnTo>
                    <a:pt x="250931" y="237636"/>
                  </a:lnTo>
                  <a:lnTo>
                    <a:pt x="285163" y="209109"/>
                  </a:lnTo>
                  <a:lnTo>
                    <a:pt x="321159" y="182115"/>
                  </a:lnTo>
                  <a:lnTo>
                    <a:pt x="358840" y="156718"/>
                  </a:lnTo>
                  <a:lnTo>
                    <a:pt x="398130" y="132984"/>
                  </a:lnTo>
                  <a:lnTo>
                    <a:pt x="438951" y="110976"/>
                  </a:lnTo>
                  <a:lnTo>
                    <a:pt x="481226" y="90759"/>
                  </a:lnTo>
                  <a:lnTo>
                    <a:pt x="524878" y="72397"/>
                  </a:lnTo>
                  <a:lnTo>
                    <a:pt x="569830" y="55954"/>
                  </a:lnTo>
                  <a:lnTo>
                    <a:pt x="616004" y="41495"/>
                  </a:lnTo>
                  <a:lnTo>
                    <a:pt x="663324" y="29084"/>
                  </a:lnTo>
                  <a:lnTo>
                    <a:pt x="711712" y="18785"/>
                  </a:lnTo>
                  <a:lnTo>
                    <a:pt x="761090" y="10663"/>
                  </a:lnTo>
                  <a:lnTo>
                    <a:pt x="811383" y="4782"/>
                  </a:lnTo>
                  <a:lnTo>
                    <a:pt x="862512" y="1206"/>
                  </a:lnTo>
                  <a:lnTo>
                    <a:pt x="914400" y="0"/>
                  </a:lnTo>
                  <a:lnTo>
                    <a:pt x="966288" y="1206"/>
                  </a:lnTo>
                  <a:lnTo>
                    <a:pt x="1017417" y="4782"/>
                  </a:lnTo>
                  <a:lnTo>
                    <a:pt x="1067709" y="10663"/>
                  </a:lnTo>
                  <a:lnTo>
                    <a:pt x="1117088" y="18785"/>
                  </a:lnTo>
                  <a:lnTo>
                    <a:pt x="1165476" y="29084"/>
                  </a:lnTo>
                  <a:lnTo>
                    <a:pt x="1212795" y="41495"/>
                  </a:lnTo>
                  <a:lnTo>
                    <a:pt x="1258969" y="55954"/>
                  </a:lnTo>
                  <a:lnTo>
                    <a:pt x="1303921" y="72396"/>
                  </a:lnTo>
                  <a:lnTo>
                    <a:pt x="1347573" y="90759"/>
                  </a:lnTo>
                  <a:lnTo>
                    <a:pt x="1389848" y="110976"/>
                  </a:lnTo>
                  <a:lnTo>
                    <a:pt x="1430670" y="132983"/>
                  </a:lnTo>
                  <a:lnTo>
                    <a:pt x="1469959" y="156718"/>
                  </a:lnTo>
                  <a:lnTo>
                    <a:pt x="1507641" y="182114"/>
                  </a:lnTo>
                  <a:lnTo>
                    <a:pt x="1543636" y="209108"/>
                  </a:lnTo>
                  <a:lnTo>
                    <a:pt x="1577869" y="237635"/>
                  </a:lnTo>
                  <a:lnTo>
                    <a:pt x="1610262" y="267631"/>
                  </a:lnTo>
                  <a:lnTo>
                    <a:pt x="1640737" y="299032"/>
                  </a:lnTo>
                  <a:lnTo>
                    <a:pt x="1669218" y="331774"/>
                  </a:lnTo>
                  <a:lnTo>
                    <a:pt x="1695628" y="365791"/>
                  </a:lnTo>
                  <a:lnTo>
                    <a:pt x="1719888" y="401021"/>
                  </a:lnTo>
                  <a:lnTo>
                    <a:pt x="1741923" y="437397"/>
                  </a:lnTo>
                  <a:lnTo>
                    <a:pt x="1761654" y="474857"/>
                  </a:lnTo>
                  <a:lnTo>
                    <a:pt x="1779005" y="513336"/>
                  </a:lnTo>
                  <a:lnTo>
                    <a:pt x="1793898" y="552769"/>
                  </a:lnTo>
                  <a:lnTo>
                    <a:pt x="1806257" y="593092"/>
                  </a:lnTo>
                  <a:lnTo>
                    <a:pt x="1816004" y="634241"/>
                  </a:lnTo>
                  <a:lnTo>
                    <a:pt x="1823061" y="676151"/>
                  </a:lnTo>
                  <a:lnTo>
                    <a:pt x="1827352" y="718759"/>
                  </a:lnTo>
                  <a:lnTo>
                    <a:pt x="1828800" y="761999"/>
                  </a:lnTo>
                  <a:lnTo>
                    <a:pt x="1827351" y="805239"/>
                  </a:lnTo>
                  <a:lnTo>
                    <a:pt x="1823060" y="847847"/>
                  </a:lnTo>
                  <a:lnTo>
                    <a:pt x="1816003" y="889757"/>
                  </a:lnTo>
                  <a:lnTo>
                    <a:pt x="1806256" y="930906"/>
                  </a:lnTo>
                  <a:lnTo>
                    <a:pt x="1793898" y="971229"/>
                  </a:lnTo>
                  <a:lnTo>
                    <a:pt x="1779004" y="1010662"/>
                  </a:lnTo>
                  <a:lnTo>
                    <a:pt x="1761653" y="1049141"/>
                  </a:lnTo>
                  <a:lnTo>
                    <a:pt x="1741922" y="1086601"/>
                  </a:lnTo>
                  <a:lnTo>
                    <a:pt x="1719888" y="1122977"/>
                  </a:lnTo>
                  <a:lnTo>
                    <a:pt x="1695627" y="1158207"/>
                  </a:lnTo>
                  <a:lnTo>
                    <a:pt x="1669218" y="1192224"/>
                  </a:lnTo>
                  <a:lnTo>
                    <a:pt x="1640737" y="1224966"/>
                  </a:lnTo>
                  <a:lnTo>
                    <a:pt x="1610261" y="1256367"/>
                  </a:lnTo>
                  <a:lnTo>
                    <a:pt x="1577869" y="1286363"/>
                  </a:lnTo>
                  <a:lnTo>
                    <a:pt x="1543636" y="1314890"/>
                  </a:lnTo>
                  <a:lnTo>
                    <a:pt x="1507640" y="1341884"/>
                  </a:lnTo>
                  <a:lnTo>
                    <a:pt x="1469959" y="1367281"/>
                  </a:lnTo>
                  <a:lnTo>
                    <a:pt x="1430669" y="1391015"/>
                  </a:lnTo>
                  <a:lnTo>
                    <a:pt x="1389848" y="1413023"/>
                  </a:lnTo>
                  <a:lnTo>
                    <a:pt x="1347573" y="1433240"/>
                  </a:lnTo>
                  <a:lnTo>
                    <a:pt x="1303921" y="1451602"/>
                  </a:lnTo>
                  <a:lnTo>
                    <a:pt x="1258969" y="1468045"/>
                  </a:lnTo>
                  <a:lnTo>
                    <a:pt x="1212795" y="1482504"/>
                  </a:lnTo>
                  <a:lnTo>
                    <a:pt x="1165476" y="1494915"/>
                  </a:lnTo>
                  <a:lnTo>
                    <a:pt x="1117088" y="1505214"/>
                  </a:lnTo>
                  <a:lnTo>
                    <a:pt x="1067709" y="1513336"/>
                  </a:lnTo>
                  <a:lnTo>
                    <a:pt x="1017417" y="1519217"/>
                  </a:lnTo>
                  <a:lnTo>
                    <a:pt x="966288" y="1522793"/>
                  </a:lnTo>
                  <a:lnTo>
                    <a:pt x="914400" y="1523999"/>
                  </a:lnTo>
                  <a:lnTo>
                    <a:pt x="862511" y="1522793"/>
                  </a:lnTo>
                  <a:lnTo>
                    <a:pt x="811382" y="1519217"/>
                  </a:lnTo>
                  <a:lnTo>
                    <a:pt x="761090" y="1513336"/>
                  </a:lnTo>
                  <a:lnTo>
                    <a:pt x="711711" y="1505213"/>
                  </a:lnTo>
                  <a:lnTo>
                    <a:pt x="663323" y="1494915"/>
                  </a:lnTo>
                  <a:lnTo>
                    <a:pt x="616004" y="1482504"/>
                  </a:lnTo>
                  <a:lnTo>
                    <a:pt x="569830" y="1468044"/>
                  </a:lnTo>
                  <a:lnTo>
                    <a:pt x="524878" y="1451602"/>
                  </a:lnTo>
                  <a:lnTo>
                    <a:pt x="481226" y="1433240"/>
                  </a:lnTo>
                  <a:lnTo>
                    <a:pt x="438951" y="1413023"/>
                  </a:lnTo>
                  <a:lnTo>
                    <a:pt x="398129" y="1391015"/>
                  </a:lnTo>
                  <a:lnTo>
                    <a:pt x="358840" y="1367281"/>
                  </a:lnTo>
                  <a:lnTo>
                    <a:pt x="321158" y="1341884"/>
                  </a:lnTo>
                  <a:lnTo>
                    <a:pt x="285163" y="1314891"/>
                  </a:lnTo>
                  <a:lnTo>
                    <a:pt x="250930" y="1286363"/>
                  </a:lnTo>
                  <a:lnTo>
                    <a:pt x="218537" y="1256367"/>
                  </a:lnTo>
                  <a:lnTo>
                    <a:pt x="188062" y="1224966"/>
                  </a:lnTo>
                  <a:lnTo>
                    <a:pt x="159581" y="1192224"/>
                  </a:lnTo>
                  <a:lnTo>
                    <a:pt x="133171" y="1158207"/>
                  </a:lnTo>
                  <a:lnTo>
                    <a:pt x="108911" y="1122978"/>
                  </a:lnTo>
                  <a:lnTo>
                    <a:pt x="86876" y="1086601"/>
                  </a:lnTo>
                  <a:lnTo>
                    <a:pt x="67145" y="1049141"/>
                  </a:lnTo>
                  <a:lnTo>
                    <a:pt x="49794" y="1010663"/>
                  </a:lnTo>
                  <a:lnTo>
                    <a:pt x="34901" y="971229"/>
                  </a:lnTo>
                  <a:lnTo>
                    <a:pt x="22542" y="930906"/>
                  </a:lnTo>
                  <a:lnTo>
                    <a:pt x="12795" y="889757"/>
                  </a:lnTo>
                  <a:lnTo>
                    <a:pt x="5738" y="847847"/>
                  </a:lnTo>
                  <a:lnTo>
                    <a:pt x="1447" y="805239"/>
                  </a:lnTo>
                  <a:lnTo>
                    <a:pt x="0" y="761999"/>
                  </a:lnTo>
                  <a:close/>
                </a:path>
                <a:path w="1828800" h="1524000">
                  <a:moveTo>
                    <a:pt x="555621" y="762000"/>
                  </a:moveTo>
                  <a:lnTo>
                    <a:pt x="573912" y="827232"/>
                  </a:lnTo>
                  <a:lnTo>
                    <a:pt x="624845" y="883885"/>
                  </a:lnTo>
                  <a:lnTo>
                    <a:pt x="660705" y="907933"/>
                  </a:lnTo>
                  <a:lnTo>
                    <a:pt x="702510" y="928560"/>
                  </a:lnTo>
                  <a:lnTo>
                    <a:pt x="749521" y="945344"/>
                  </a:lnTo>
                  <a:lnTo>
                    <a:pt x="800999" y="957859"/>
                  </a:lnTo>
                  <a:lnTo>
                    <a:pt x="856205" y="965679"/>
                  </a:lnTo>
                  <a:lnTo>
                    <a:pt x="914401" y="968380"/>
                  </a:lnTo>
                  <a:lnTo>
                    <a:pt x="972597" y="965679"/>
                  </a:lnTo>
                  <a:lnTo>
                    <a:pt x="1027803" y="957858"/>
                  </a:lnTo>
                  <a:lnTo>
                    <a:pt x="1079281" y="945344"/>
                  </a:lnTo>
                  <a:lnTo>
                    <a:pt x="1126292" y="928560"/>
                  </a:lnTo>
                  <a:lnTo>
                    <a:pt x="1168097" y="907932"/>
                  </a:lnTo>
                  <a:lnTo>
                    <a:pt x="1203957" y="883885"/>
                  </a:lnTo>
                  <a:lnTo>
                    <a:pt x="1233134" y="856843"/>
                  </a:lnTo>
                  <a:lnTo>
                    <a:pt x="1268485" y="795475"/>
                  </a:lnTo>
                  <a:lnTo>
                    <a:pt x="1273181" y="762000"/>
                  </a:lnTo>
                  <a:lnTo>
                    <a:pt x="1268484" y="728523"/>
                  </a:lnTo>
                  <a:lnTo>
                    <a:pt x="1254889" y="696767"/>
                  </a:lnTo>
                  <a:lnTo>
                    <a:pt x="1203956" y="640114"/>
                  </a:lnTo>
                  <a:lnTo>
                    <a:pt x="1168096" y="616066"/>
                  </a:lnTo>
                  <a:lnTo>
                    <a:pt x="1126291" y="595439"/>
                  </a:lnTo>
                  <a:lnTo>
                    <a:pt x="1079280" y="578655"/>
                  </a:lnTo>
                  <a:lnTo>
                    <a:pt x="1027802" y="566140"/>
                  </a:lnTo>
                  <a:lnTo>
                    <a:pt x="972596" y="558320"/>
                  </a:lnTo>
                  <a:lnTo>
                    <a:pt x="914400" y="555619"/>
                  </a:lnTo>
                  <a:lnTo>
                    <a:pt x="856203" y="558320"/>
                  </a:lnTo>
                  <a:lnTo>
                    <a:pt x="800997" y="566140"/>
                  </a:lnTo>
                  <a:lnTo>
                    <a:pt x="749519" y="578655"/>
                  </a:lnTo>
                  <a:lnTo>
                    <a:pt x="702508" y="595438"/>
                  </a:lnTo>
                  <a:lnTo>
                    <a:pt x="660703" y="616066"/>
                  </a:lnTo>
                  <a:lnTo>
                    <a:pt x="624843" y="640114"/>
                  </a:lnTo>
                  <a:lnTo>
                    <a:pt x="595665" y="667156"/>
                  </a:lnTo>
                  <a:lnTo>
                    <a:pt x="560315" y="728523"/>
                  </a:lnTo>
                  <a:lnTo>
                    <a:pt x="555619" y="761999"/>
                  </a:lnTo>
                  <a:close/>
                </a:path>
              </a:pathLst>
            </a:custGeom>
            <a:ln w="9525">
              <a:solidFill>
                <a:srgbClr val="000000"/>
              </a:solidFill>
            </a:ln>
          </p:spPr>
          <p:txBody>
            <a:bodyPr wrap="square" lIns="0" tIns="0" rIns="0" bIns="0" rtlCol="0"/>
            <a:lstStyle/>
            <a:p/>
          </p:txBody>
        </p:sp>
        <p:sp>
          <p:nvSpPr>
            <p:cNvPr id="8" name="object 8"/>
            <p:cNvSpPr/>
            <p:nvPr/>
          </p:nvSpPr>
          <p:spPr>
            <a:xfrm>
              <a:off x="2819398" y="3886199"/>
              <a:ext cx="1828800" cy="1524000"/>
            </a:xfrm>
            <a:custGeom>
              <a:rect l="l" t="t" r="r" b="b"/>
              <a:pathLst>
                <a:path w="1828800" h="1524000">
                  <a:moveTo>
                    <a:pt x="914399" y="0"/>
                  </a:moveTo>
                  <a:close/>
                </a:path>
                <a:path w="1828800" h="1524000">
                  <a:moveTo>
                    <a:pt x="555620" y="762000"/>
                  </a:moveTo>
                  <a:lnTo>
                    <a:pt x="0" y="762000"/>
                  </a:lnTo>
                  <a:lnTo>
                    <a:pt x="1448" y="718759"/>
                  </a:lnTo>
                  <a:lnTo>
                    <a:pt x="5739" y="676151"/>
                  </a:lnTo>
                  <a:lnTo>
                    <a:pt x="12797" y="634241"/>
                  </a:lnTo>
                  <a:lnTo>
                    <a:pt x="22543" y="593092"/>
                  </a:lnTo>
                  <a:lnTo>
                    <a:pt x="34902" y="552769"/>
                  </a:lnTo>
                  <a:lnTo>
                    <a:pt x="49795" y="513336"/>
                  </a:lnTo>
                  <a:lnTo>
                    <a:pt x="67146" y="474857"/>
                  </a:lnTo>
                  <a:lnTo>
                    <a:pt x="86878" y="437397"/>
                  </a:lnTo>
                  <a:lnTo>
                    <a:pt x="108912" y="401021"/>
                  </a:lnTo>
                  <a:lnTo>
                    <a:pt x="133173" y="365791"/>
                  </a:lnTo>
                  <a:lnTo>
                    <a:pt x="159582" y="331774"/>
                  </a:lnTo>
                  <a:lnTo>
                    <a:pt x="188063" y="299032"/>
                  </a:lnTo>
                  <a:lnTo>
                    <a:pt x="218539" y="267631"/>
                  </a:lnTo>
                  <a:lnTo>
                    <a:pt x="250932" y="237635"/>
                  </a:lnTo>
                  <a:lnTo>
                    <a:pt x="285164" y="209108"/>
                  </a:lnTo>
                  <a:lnTo>
                    <a:pt x="321160" y="182114"/>
                  </a:lnTo>
                  <a:lnTo>
                    <a:pt x="358841" y="156718"/>
                  </a:lnTo>
                  <a:lnTo>
                    <a:pt x="398131" y="132983"/>
                  </a:lnTo>
                  <a:lnTo>
                    <a:pt x="438952" y="110976"/>
                  </a:lnTo>
                  <a:lnTo>
                    <a:pt x="481228" y="90759"/>
                  </a:lnTo>
                  <a:lnTo>
                    <a:pt x="524880" y="72396"/>
                  </a:lnTo>
                  <a:lnTo>
                    <a:pt x="569831" y="55954"/>
                  </a:lnTo>
                  <a:lnTo>
                    <a:pt x="616006" y="41495"/>
                  </a:lnTo>
                  <a:lnTo>
                    <a:pt x="663325" y="29084"/>
                  </a:lnTo>
                  <a:lnTo>
                    <a:pt x="711713" y="18785"/>
                  </a:lnTo>
                  <a:lnTo>
                    <a:pt x="761092" y="10663"/>
                  </a:lnTo>
                  <a:lnTo>
                    <a:pt x="811385" y="4782"/>
                  </a:lnTo>
                  <a:lnTo>
                    <a:pt x="862515" y="1206"/>
                  </a:lnTo>
                  <a:lnTo>
                    <a:pt x="914399" y="0"/>
                  </a:lnTo>
                  <a:lnTo>
                    <a:pt x="966289" y="1206"/>
                  </a:lnTo>
                  <a:lnTo>
                    <a:pt x="1017418" y="4782"/>
                  </a:lnTo>
                  <a:lnTo>
                    <a:pt x="1067710" y="10663"/>
                  </a:lnTo>
                  <a:lnTo>
                    <a:pt x="1117089" y="18785"/>
                  </a:lnTo>
                  <a:lnTo>
                    <a:pt x="1165477" y="29084"/>
                  </a:lnTo>
                  <a:lnTo>
                    <a:pt x="1212796" y="41495"/>
                  </a:lnTo>
                  <a:lnTo>
                    <a:pt x="1258971" y="55954"/>
                  </a:lnTo>
                  <a:lnTo>
                    <a:pt x="1303922" y="72397"/>
                  </a:lnTo>
                  <a:lnTo>
                    <a:pt x="1347575" y="90759"/>
                  </a:lnTo>
                  <a:lnTo>
                    <a:pt x="1389850" y="110976"/>
                  </a:lnTo>
                  <a:lnTo>
                    <a:pt x="1430671" y="132984"/>
                  </a:lnTo>
                  <a:lnTo>
                    <a:pt x="1469960" y="156718"/>
                  </a:lnTo>
                  <a:lnTo>
                    <a:pt x="1507642" y="182115"/>
                  </a:lnTo>
                  <a:lnTo>
                    <a:pt x="1543637" y="209109"/>
                  </a:lnTo>
                  <a:lnTo>
                    <a:pt x="1577870" y="237636"/>
                  </a:lnTo>
                  <a:lnTo>
                    <a:pt x="1610263" y="267632"/>
                  </a:lnTo>
                  <a:lnTo>
                    <a:pt x="1640738" y="299033"/>
                  </a:lnTo>
                  <a:lnTo>
                    <a:pt x="1669219" y="331775"/>
                  </a:lnTo>
                  <a:lnTo>
                    <a:pt x="1695628" y="365793"/>
                  </a:lnTo>
                  <a:lnTo>
                    <a:pt x="1719889" y="401022"/>
                  </a:lnTo>
                  <a:lnTo>
                    <a:pt x="1741923" y="437399"/>
                  </a:lnTo>
                  <a:lnTo>
                    <a:pt x="1761654" y="474858"/>
                  </a:lnTo>
                  <a:lnTo>
                    <a:pt x="1779005" y="513337"/>
                  </a:lnTo>
                  <a:lnTo>
                    <a:pt x="1793899" y="552770"/>
                  </a:lnTo>
                  <a:lnTo>
                    <a:pt x="1794772" y="555619"/>
                  </a:lnTo>
                  <a:lnTo>
                    <a:pt x="914400" y="555619"/>
                  </a:lnTo>
                  <a:lnTo>
                    <a:pt x="856201" y="558320"/>
                  </a:lnTo>
                  <a:lnTo>
                    <a:pt x="800996" y="566140"/>
                  </a:lnTo>
                  <a:lnTo>
                    <a:pt x="749519" y="578655"/>
                  </a:lnTo>
                  <a:lnTo>
                    <a:pt x="702508" y="595439"/>
                  </a:lnTo>
                  <a:lnTo>
                    <a:pt x="660703" y="616066"/>
                  </a:lnTo>
                  <a:lnTo>
                    <a:pt x="624843" y="640114"/>
                  </a:lnTo>
                  <a:lnTo>
                    <a:pt x="595666" y="667156"/>
                  </a:lnTo>
                  <a:lnTo>
                    <a:pt x="560315" y="728523"/>
                  </a:lnTo>
                  <a:lnTo>
                    <a:pt x="555620" y="762000"/>
                  </a:lnTo>
                  <a:close/>
                </a:path>
                <a:path w="1828800" h="1524000">
                  <a:moveTo>
                    <a:pt x="1794771" y="968380"/>
                  </a:moveTo>
                  <a:lnTo>
                    <a:pt x="914401" y="968380"/>
                  </a:lnTo>
                  <a:lnTo>
                    <a:pt x="972597" y="965679"/>
                  </a:lnTo>
                  <a:lnTo>
                    <a:pt x="1027803" y="957858"/>
                  </a:lnTo>
                  <a:lnTo>
                    <a:pt x="1079281" y="945344"/>
                  </a:lnTo>
                  <a:lnTo>
                    <a:pt x="1126291" y="928560"/>
                  </a:lnTo>
                  <a:lnTo>
                    <a:pt x="1168096" y="907932"/>
                  </a:lnTo>
                  <a:lnTo>
                    <a:pt x="1203957" y="883885"/>
                  </a:lnTo>
                  <a:lnTo>
                    <a:pt x="1233134" y="856843"/>
                  </a:lnTo>
                  <a:lnTo>
                    <a:pt x="1268484" y="795475"/>
                  </a:lnTo>
                  <a:lnTo>
                    <a:pt x="1273180" y="761999"/>
                  </a:lnTo>
                  <a:lnTo>
                    <a:pt x="1268484" y="728523"/>
                  </a:lnTo>
                  <a:lnTo>
                    <a:pt x="1233133" y="667156"/>
                  </a:lnTo>
                  <a:lnTo>
                    <a:pt x="1203956" y="640114"/>
                  </a:lnTo>
                  <a:lnTo>
                    <a:pt x="1168095" y="616066"/>
                  </a:lnTo>
                  <a:lnTo>
                    <a:pt x="1126290" y="595438"/>
                  </a:lnTo>
                  <a:lnTo>
                    <a:pt x="1079279" y="578655"/>
                  </a:lnTo>
                  <a:lnTo>
                    <a:pt x="1027800" y="566140"/>
                  </a:lnTo>
                  <a:lnTo>
                    <a:pt x="972590" y="558320"/>
                  </a:lnTo>
                  <a:lnTo>
                    <a:pt x="914400" y="555619"/>
                  </a:lnTo>
                  <a:lnTo>
                    <a:pt x="1794772" y="555619"/>
                  </a:lnTo>
                  <a:lnTo>
                    <a:pt x="1806257" y="593093"/>
                  </a:lnTo>
                  <a:lnTo>
                    <a:pt x="1816004" y="634242"/>
                  </a:lnTo>
                  <a:lnTo>
                    <a:pt x="1823061" y="676152"/>
                  </a:lnTo>
                  <a:lnTo>
                    <a:pt x="1827352" y="718760"/>
                  </a:lnTo>
                  <a:lnTo>
                    <a:pt x="1828799" y="762000"/>
                  </a:lnTo>
                  <a:lnTo>
                    <a:pt x="1827352" y="805239"/>
                  </a:lnTo>
                  <a:lnTo>
                    <a:pt x="1823061" y="847847"/>
                  </a:lnTo>
                  <a:lnTo>
                    <a:pt x="1816003" y="889757"/>
                  </a:lnTo>
                  <a:lnTo>
                    <a:pt x="1806257" y="930906"/>
                  </a:lnTo>
                  <a:lnTo>
                    <a:pt x="1794771" y="968380"/>
                  </a:lnTo>
                  <a:close/>
                </a:path>
                <a:path w="1828800" h="1524000">
                  <a:moveTo>
                    <a:pt x="914400" y="1523999"/>
                  </a:moveTo>
                  <a:lnTo>
                    <a:pt x="862512" y="1522793"/>
                  </a:lnTo>
                  <a:lnTo>
                    <a:pt x="811383" y="1519217"/>
                  </a:lnTo>
                  <a:lnTo>
                    <a:pt x="761090" y="1513336"/>
                  </a:lnTo>
                  <a:lnTo>
                    <a:pt x="711711" y="1505213"/>
                  </a:lnTo>
                  <a:lnTo>
                    <a:pt x="663324" y="1494915"/>
                  </a:lnTo>
                  <a:lnTo>
                    <a:pt x="616004" y="1482504"/>
                  </a:lnTo>
                  <a:lnTo>
                    <a:pt x="569830" y="1468044"/>
                  </a:lnTo>
                  <a:lnTo>
                    <a:pt x="524878" y="1451602"/>
                  </a:lnTo>
                  <a:lnTo>
                    <a:pt x="481226" y="1433240"/>
                  </a:lnTo>
                  <a:lnTo>
                    <a:pt x="438951" y="1413023"/>
                  </a:lnTo>
                  <a:lnTo>
                    <a:pt x="398130" y="1391015"/>
                  </a:lnTo>
                  <a:lnTo>
                    <a:pt x="358840" y="1367281"/>
                  </a:lnTo>
                  <a:lnTo>
                    <a:pt x="321158" y="1341884"/>
                  </a:lnTo>
                  <a:lnTo>
                    <a:pt x="285163" y="1314890"/>
                  </a:lnTo>
                  <a:lnTo>
                    <a:pt x="250930" y="1286363"/>
                  </a:lnTo>
                  <a:lnTo>
                    <a:pt x="218537" y="1256367"/>
                  </a:lnTo>
                  <a:lnTo>
                    <a:pt x="188062" y="1224966"/>
                  </a:lnTo>
                  <a:lnTo>
                    <a:pt x="159581" y="1192224"/>
                  </a:lnTo>
                  <a:lnTo>
                    <a:pt x="133171" y="1158207"/>
                  </a:lnTo>
                  <a:lnTo>
                    <a:pt x="108911" y="1122977"/>
                  </a:lnTo>
                  <a:lnTo>
                    <a:pt x="86876" y="1086601"/>
                  </a:lnTo>
                  <a:lnTo>
                    <a:pt x="67145" y="1049141"/>
                  </a:lnTo>
                  <a:lnTo>
                    <a:pt x="49794" y="1010662"/>
                  </a:lnTo>
                  <a:lnTo>
                    <a:pt x="34901" y="971229"/>
                  </a:lnTo>
                  <a:lnTo>
                    <a:pt x="22542" y="930906"/>
                  </a:lnTo>
                  <a:lnTo>
                    <a:pt x="12796" y="889757"/>
                  </a:lnTo>
                  <a:lnTo>
                    <a:pt x="5738" y="847847"/>
                  </a:lnTo>
                  <a:lnTo>
                    <a:pt x="1447" y="805239"/>
                  </a:lnTo>
                  <a:lnTo>
                    <a:pt x="0" y="761999"/>
                  </a:lnTo>
                  <a:lnTo>
                    <a:pt x="555620" y="762000"/>
                  </a:lnTo>
                  <a:lnTo>
                    <a:pt x="573911" y="827232"/>
                  </a:lnTo>
                  <a:lnTo>
                    <a:pt x="624844" y="883885"/>
                  </a:lnTo>
                  <a:lnTo>
                    <a:pt x="660705" y="907933"/>
                  </a:lnTo>
                  <a:lnTo>
                    <a:pt x="702510" y="928560"/>
                  </a:lnTo>
                  <a:lnTo>
                    <a:pt x="749521" y="945344"/>
                  </a:lnTo>
                  <a:lnTo>
                    <a:pt x="800998" y="957859"/>
                  </a:lnTo>
                  <a:lnTo>
                    <a:pt x="856205" y="965679"/>
                  </a:lnTo>
                  <a:lnTo>
                    <a:pt x="914401" y="968380"/>
                  </a:lnTo>
                  <a:lnTo>
                    <a:pt x="1794771" y="968380"/>
                  </a:lnTo>
                  <a:lnTo>
                    <a:pt x="1793898" y="971229"/>
                  </a:lnTo>
                  <a:lnTo>
                    <a:pt x="1779005" y="1010663"/>
                  </a:lnTo>
                  <a:lnTo>
                    <a:pt x="1761654" y="1049141"/>
                  </a:lnTo>
                  <a:lnTo>
                    <a:pt x="1741922" y="1086601"/>
                  </a:lnTo>
                  <a:lnTo>
                    <a:pt x="1719888" y="1122978"/>
                  </a:lnTo>
                  <a:lnTo>
                    <a:pt x="1695627" y="1158207"/>
                  </a:lnTo>
                  <a:lnTo>
                    <a:pt x="1669218" y="1192224"/>
                  </a:lnTo>
                  <a:lnTo>
                    <a:pt x="1640737" y="1224966"/>
                  </a:lnTo>
                  <a:lnTo>
                    <a:pt x="1610261" y="1256367"/>
                  </a:lnTo>
                  <a:lnTo>
                    <a:pt x="1577869" y="1286363"/>
                  </a:lnTo>
                  <a:lnTo>
                    <a:pt x="1543636" y="1314891"/>
                  </a:lnTo>
                  <a:lnTo>
                    <a:pt x="1507640" y="1341884"/>
                  </a:lnTo>
                  <a:lnTo>
                    <a:pt x="1469959" y="1367281"/>
                  </a:lnTo>
                  <a:lnTo>
                    <a:pt x="1430670" y="1391015"/>
                  </a:lnTo>
                  <a:lnTo>
                    <a:pt x="1389849" y="1413023"/>
                  </a:lnTo>
                  <a:lnTo>
                    <a:pt x="1347573" y="1433240"/>
                  </a:lnTo>
                  <a:lnTo>
                    <a:pt x="1303921" y="1451602"/>
                  </a:lnTo>
                  <a:lnTo>
                    <a:pt x="1258970" y="1468045"/>
                  </a:lnTo>
                  <a:lnTo>
                    <a:pt x="1212795" y="1482504"/>
                  </a:lnTo>
                  <a:lnTo>
                    <a:pt x="1165476" y="1494915"/>
                  </a:lnTo>
                  <a:lnTo>
                    <a:pt x="1117088" y="1505214"/>
                  </a:lnTo>
                  <a:lnTo>
                    <a:pt x="1067709" y="1513336"/>
                  </a:lnTo>
                  <a:lnTo>
                    <a:pt x="1017417" y="1519217"/>
                  </a:lnTo>
                  <a:lnTo>
                    <a:pt x="966288" y="1522793"/>
                  </a:lnTo>
                  <a:lnTo>
                    <a:pt x="914400" y="1523999"/>
                  </a:lnTo>
                  <a:close/>
                </a:path>
              </a:pathLst>
            </a:custGeom>
            <a:solidFill>
              <a:srgbClr val="00CC99"/>
            </a:solidFill>
          </p:spPr>
          <p:txBody>
            <a:bodyPr wrap="square" lIns="0" tIns="0" rIns="0" bIns="0" rtlCol="0"/>
            <a:lstStyle/>
            <a:p/>
          </p:txBody>
        </p:sp>
        <p:sp>
          <p:nvSpPr>
            <p:cNvPr id="9" name="object 9"/>
            <p:cNvSpPr/>
            <p:nvPr/>
          </p:nvSpPr>
          <p:spPr>
            <a:xfrm>
              <a:off x="2819398" y="3886199"/>
              <a:ext cx="1828800" cy="1524000"/>
            </a:xfrm>
            <a:custGeom>
              <a:rect l="l" t="t" r="r" b="b"/>
              <a:pathLst>
                <a:path w="1828800" h="1524000">
                  <a:moveTo>
                    <a:pt x="0" y="762000"/>
                  </a:moveTo>
                  <a:lnTo>
                    <a:pt x="1448" y="718760"/>
                  </a:lnTo>
                  <a:lnTo>
                    <a:pt x="5739" y="676152"/>
                  </a:lnTo>
                  <a:lnTo>
                    <a:pt x="12796" y="634242"/>
                  </a:lnTo>
                  <a:lnTo>
                    <a:pt x="22543" y="593093"/>
                  </a:lnTo>
                  <a:lnTo>
                    <a:pt x="34901" y="552770"/>
                  </a:lnTo>
                  <a:lnTo>
                    <a:pt x="49795" y="513337"/>
                  </a:lnTo>
                  <a:lnTo>
                    <a:pt x="67146" y="474858"/>
                  </a:lnTo>
                  <a:lnTo>
                    <a:pt x="86877" y="437399"/>
                  </a:lnTo>
                  <a:lnTo>
                    <a:pt x="108911" y="401022"/>
                  </a:lnTo>
                  <a:lnTo>
                    <a:pt x="133172" y="365793"/>
                  </a:lnTo>
                  <a:lnTo>
                    <a:pt x="159581" y="331775"/>
                  </a:lnTo>
                  <a:lnTo>
                    <a:pt x="188062" y="299033"/>
                  </a:lnTo>
                  <a:lnTo>
                    <a:pt x="218538" y="267632"/>
                  </a:lnTo>
                  <a:lnTo>
                    <a:pt x="250930" y="237636"/>
                  </a:lnTo>
                  <a:lnTo>
                    <a:pt x="285163" y="209109"/>
                  </a:lnTo>
                  <a:lnTo>
                    <a:pt x="321159" y="182115"/>
                  </a:lnTo>
                  <a:lnTo>
                    <a:pt x="358840" y="156718"/>
                  </a:lnTo>
                  <a:lnTo>
                    <a:pt x="398130" y="132984"/>
                  </a:lnTo>
                  <a:lnTo>
                    <a:pt x="438951" y="110976"/>
                  </a:lnTo>
                  <a:lnTo>
                    <a:pt x="481226" y="90759"/>
                  </a:lnTo>
                  <a:lnTo>
                    <a:pt x="524878" y="72397"/>
                  </a:lnTo>
                  <a:lnTo>
                    <a:pt x="569830" y="55954"/>
                  </a:lnTo>
                  <a:lnTo>
                    <a:pt x="616004" y="41495"/>
                  </a:lnTo>
                  <a:lnTo>
                    <a:pt x="663324" y="29084"/>
                  </a:lnTo>
                  <a:lnTo>
                    <a:pt x="711711" y="18785"/>
                  </a:lnTo>
                  <a:lnTo>
                    <a:pt x="761090" y="10663"/>
                  </a:lnTo>
                  <a:lnTo>
                    <a:pt x="811382" y="4782"/>
                  </a:lnTo>
                  <a:lnTo>
                    <a:pt x="862512" y="1206"/>
                  </a:lnTo>
                  <a:lnTo>
                    <a:pt x="914400" y="0"/>
                  </a:lnTo>
                  <a:lnTo>
                    <a:pt x="966287" y="1206"/>
                  </a:lnTo>
                  <a:lnTo>
                    <a:pt x="1017416" y="4782"/>
                  </a:lnTo>
                  <a:lnTo>
                    <a:pt x="1067709" y="10663"/>
                  </a:lnTo>
                  <a:lnTo>
                    <a:pt x="1117088" y="18785"/>
                  </a:lnTo>
                  <a:lnTo>
                    <a:pt x="1165475" y="29084"/>
                  </a:lnTo>
                  <a:lnTo>
                    <a:pt x="1212795" y="41495"/>
                  </a:lnTo>
                  <a:lnTo>
                    <a:pt x="1258969" y="55954"/>
                  </a:lnTo>
                  <a:lnTo>
                    <a:pt x="1303921" y="72396"/>
                  </a:lnTo>
                  <a:lnTo>
                    <a:pt x="1347573" y="90759"/>
                  </a:lnTo>
                  <a:lnTo>
                    <a:pt x="1389848" y="110976"/>
                  </a:lnTo>
                  <a:lnTo>
                    <a:pt x="1430669" y="132983"/>
                  </a:lnTo>
                  <a:lnTo>
                    <a:pt x="1469959" y="156718"/>
                  </a:lnTo>
                  <a:lnTo>
                    <a:pt x="1507640" y="182114"/>
                  </a:lnTo>
                  <a:lnTo>
                    <a:pt x="1543636" y="209108"/>
                  </a:lnTo>
                  <a:lnTo>
                    <a:pt x="1577869" y="237635"/>
                  </a:lnTo>
                  <a:lnTo>
                    <a:pt x="1610261" y="267631"/>
                  </a:lnTo>
                  <a:lnTo>
                    <a:pt x="1640737" y="299032"/>
                  </a:lnTo>
                  <a:lnTo>
                    <a:pt x="1669218" y="331774"/>
                  </a:lnTo>
                  <a:lnTo>
                    <a:pt x="1695627" y="365791"/>
                  </a:lnTo>
                  <a:lnTo>
                    <a:pt x="1719888" y="401021"/>
                  </a:lnTo>
                  <a:lnTo>
                    <a:pt x="1741923" y="437397"/>
                  </a:lnTo>
                  <a:lnTo>
                    <a:pt x="1761654" y="474857"/>
                  </a:lnTo>
                  <a:lnTo>
                    <a:pt x="1779005" y="513336"/>
                  </a:lnTo>
                  <a:lnTo>
                    <a:pt x="1793898" y="552769"/>
                  </a:lnTo>
                  <a:lnTo>
                    <a:pt x="1806257" y="593092"/>
                  </a:lnTo>
                  <a:lnTo>
                    <a:pt x="1816003" y="634241"/>
                  </a:lnTo>
                  <a:lnTo>
                    <a:pt x="1823061" y="676151"/>
                  </a:lnTo>
                  <a:lnTo>
                    <a:pt x="1827352" y="718759"/>
                  </a:lnTo>
                  <a:lnTo>
                    <a:pt x="1828800" y="761999"/>
                  </a:lnTo>
                  <a:lnTo>
                    <a:pt x="1827352" y="805239"/>
                  </a:lnTo>
                  <a:lnTo>
                    <a:pt x="1823061" y="847847"/>
                  </a:lnTo>
                  <a:lnTo>
                    <a:pt x="1816003" y="889757"/>
                  </a:lnTo>
                  <a:lnTo>
                    <a:pt x="1806257" y="930906"/>
                  </a:lnTo>
                  <a:lnTo>
                    <a:pt x="1793898" y="971229"/>
                  </a:lnTo>
                  <a:lnTo>
                    <a:pt x="1779005" y="1010662"/>
                  </a:lnTo>
                  <a:lnTo>
                    <a:pt x="1761654" y="1049141"/>
                  </a:lnTo>
                  <a:lnTo>
                    <a:pt x="1741922" y="1086601"/>
                  </a:lnTo>
                  <a:lnTo>
                    <a:pt x="1719888" y="1122977"/>
                  </a:lnTo>
                  <a:lnTo>
                    <a:pt x="1695627" y="1158207"/>
                  </a:lnTo>
                  <a:lnTo>
                    <a:pt x="1669218" y="1192224"/>
                  </a:lnTo>
                  <a:lnTo>
                    <a:pt x="1640737" y="1224966"/>
                  </a:lnTo>
                  <a:lnTo>
                    <a:pt x="1610262" y="1256367"/>
                  </a:lnTo>
                  <a:lnTo>
                    <a:pt x="1577869" y="1286363"/>
                  </a:lnTo>
                  <a:lnTo>
                    <a:pt x="1543636" y="1314890"/>
                  </a:lnTo>
                  <a:lnTo>
                    <a:pt x="1507641" y="1341884"/>
                  </a:lnTo>
                  <a:lnTo>
                    <a:pt x="1469959" y="1367281"/>
                  </a:lnTo>
                  <a:lnTo>
                    <a:pt x="1430670" y="1391015"/>
                  </a:lnTo>
                  <a:lnTo>
                    <a:pt x="1389849" y="1413023"/>
                  </a:lnTo>
                  <a:lnTo>
                    <a:pt x="1347573" y="1433240"/>
                  </a:lnTo>
                  <a:lnTo>
                    <a:pt x="1303921" y="1451602"/>
                  </a:lnTo>
                  <a:lnTo>
                    <a:pt x="1258970" y="1468045"/>
                  </a:lnTo>
                  <a:lnTo>
                    <a:pt x="1212795" y="1482504"/>
                  </a:lnTo>
                  <a:lnTo>
                    <a:pt x="1165476" y="1494915"/>
                  </a:lnTo>
                  <a:lnTo>
                    <a:pt x="1117088" y="1505214"/>
                  </a:lnTo>
                  <a:lnTo>
                    <a:pt x="1067709" y="1513336"/>
                  </a:lnTo>
                  <a:lnTo>
                    <a:pt x="1017417" y="1519217"/>
                  </a:lnTo>
                  <a:lnTo>
                    <a:pt x="966288" y="1522793"/>
                  </a:lnTo>
                  <a:lnTo>
                    <a:pt x="914400" y="1523999"/>
                  </a:lnTo>
                  <a:lnTo>
                    <a:pt x="862512" y="1522793"/>
                  </a:lnTo>
                  <a:lnTo>
                    <a:pt x="811383" y="1519217"/>
                  </a:lnTo>
                  <a:lnTo>
                    <a:pt x="761090" y="1513336"/>
                  </a:lnTo>
                  <a:lnTo>
                    <a:pt x="711711" y="1505213"/>
                  </a:lnTo>
                  <a:lnTo>
                    <a:pt x="663324" y="1494915"/>
                  </a:lnTo>
                  <a:lnTo>
                    <a:pt x="616004" y="1482504"/>
                  </a:lnTo>
                  <a:lnTo>
                    <a:pt x="569830" y="1468044"/>
                  </a:lnTo>
                  <a:lnTo>
                    <a:pt x="524878" y="1451602"/>
                  </a:lnTo>
                  <a:lnTo>
                    <a:pt x="481226" y="1433240"/>
                  </a:lnTo>
                  <a:lnTo>
                    <a:pt x="438951" y="1413023"/>
                  </a:lnTo>
                  <a:lnTo>
                    <a:pt x="398130" y="1391015"/>
                  </a:lnTo>
                  <a:lnTo>
                    <a:pt x="358840" y="1367281"/>
                  </a:lnTo>
                  <a:lnTo>
                    <a:pt x="321159" y="1341884"/>
                  </a:lnTo>
                  <a:lnTo>
                    <a:pt x="285163" y="1314891"/>
                  </a:lnTo>
                  <a:lnTo>
                    <a:pt x="250930" y="1286363"/>
                  </a:lnTo>
                  <a:lnTo>
                    <a:pt x="218537" y="1256367"/>
                  </a:lnTo>
                  <a:lnTo>
                    <a:pt x="188062" y="1224966"/>
                  </a:lnTo>
                  <a:lnTo>
                    <a:pt x="159581" y="1192224"/>
                  </a:lnTo>
                  <a:lnTo>
                    <a:pt x="133172" y="1158207"/>
                  </a:lnTo>
                  <a:lnTo>
                    <a:pt x="108911" y="1122978"/>
                  </a:lnTo>
                  <a:lnTo>
                    <a:pt x="86876" y="1086601"/>
                  </a:lnTo>
                  <a:lnTo>
                    <a:pt x="67145" y="1049141"/>
                  </a:lnTo>
                  <a:lnTo>
                    <a:pt x="49794" y="1010663"/>
                  </a:lnTo>
                  <a:lnTo>
                    <a:pt x="34901" y="971229"/>
                  </a:lnTo>
                  <a:lnTo>
                    <a:pt x="22542" y="930906"/>
                  </a:lnTo>
                  <a:lnTo>
                    <a:pt x="12796" y="889757"/>
                  </a:lnTo>
                  <a:lnTo>
                    <a:pt x="5738" y="847847"/>
                  </a:lnTo>
                  <a:lnTo>
                    <a:pt x="1447" y="805239"/>
                  </a:lnTo>
                  <a:lnTo>
                    <a:pt x="0" y="761999"/>
                  </a:lnTo>
                  <a:close/>
                </a:path>
                <a:path w="1828800" h="1524000">
                  <a:moveTo>
                    <a:pt x="555620" y="762000"/>
                  </a:moveTo>
                  <a:lnTo>
                    <a:pt x="573911" y="827232"/>
                  </a:lnTo>
                  <a:lnTo>
                    <a:pt x="624844" y="883885"/>
                  </a:lnTo>
                  <a:lnTo>
                    <a:pt x="660705" y="907933"/>
                  </a:lnTo>
                  <a:lnTo>
                    <a:pt x="702510" y="928560"/>
                  </a:lnTo>
                  <a:lnTo>
                    <a:pt x="749521" y="945344"/>
                  </a:lnTo>
                  <a:lnTo>
                    <a:pt x="800998" y="957859"/>
                  </a:lnTo>
                  <a:lnTo>
                    <a:pt x="856205" y="965679"/>
                  </a:lnTo>
                  <a:lnTo>
                    <a:pt x="914401" y="968380"/>
                  </a:lnTo>
                  <a:lnTo>
                    <a:pt x="972597" y="965679"/>
                  </a:lnTo>
                  <a:lnTo>
                    <a:pt x="1027803" y="957858"/>
                  </a:lnTo>
                  <a:lnTo>
                    <a:pt x="1079281" y="945344"/>
                  </a:lnTo>
                  <a:lnTo>
                    <a:pt x="1126291" y="928560"/>
                  </a:lnTo>
                  <a:lnTo>
                    <a:pt x="1168096" y="907932"/>
                  </a:lnTo>
                  <a:lnTo>
                    <a:pt x="1203957" y="883885"/>
                  </a:lnTo>
                  <a:lnTo>
                    <a:pt x="1233134" y="856843"/>
                  </a:lnTo>
                  <a:lnTo>
                    <a:pt x="1268484" y="795475"/>
                  </a:lnTo>
                  <a:lnTo>
                    <a:pt x="1273180" y="762000"/>
                  </a:lnTo>
                  <a:lnTo>
                    <a:pt x="1268484" y="728523"/>
                  </a:lnTo>
                  <a:lnTo>
                    <a:pt x="1254889" y="696767"/>
                  </a:lnTo>
                  <a:lnTo>
                    <a:pt x="1203956" y="640114"/>
                  </a:lnTo>
                  <a:lnTo>
                    <a:pt x="1168096" y="616066"/>
                  </a:lnTo>
                  <a:lnTo>
                    <a:pt x="1126291" y="595439"/>
                  </a:lnTo>
                  <a:lnTo>
                    <a:pt x="1079280" y="578655"/>
                  </a:lnTo>
                  <a:lnTo>
                    <a:pt x="1027802" y="566140"/>
                  </a:lnTo>
                  <a:lnTo>
                    <a:pt x="972596" y="558320"/>
                  </a:lnTo>
                  <a:lnTo>
                    <a:pt x="914400" y="555619"/>
                  </a:lnTo>
                  <a:lnTo>
                    <a:pt x="856204" y="558320"/>
                  </a:lnTo>
                  <a:lnTo>
                    <a:pt x="800997" y="566140"/>
                  </a:lnTo>
                  <a:lnTo>
                    <a:pt x="749519" y="578655"/>
                  </a:lnTo>
                  <a:lnTo>
                    <a:pt x="702509" y="595438"/>
                  </a:lnTo>
                  <a:lnTo>
                    <a:pt x="660704" y="616066"/>
                  </a:lnTo>
                  <a:lnTo>
                    <a:pt x="624843" y="640114"/>
                  </a:lnTo>
                  <a:lnTo>
                    <a:pt x="595666" y="667156"/>
                  </a:lnTo>
                  <a:lnTo>
                    <a:pt x="560315" y="728523"/>
                  </a:lnTo>
                  <a:lnTo>
                    <a:pt x="555619" y="761999"/>
                  </a:lnTo>
                  <a:close/>
                </a:path>
              </a:pathLst>
            </a:custGeom>
            <a:ln w="9525">
              <a:solidFill>
                <a:srgbClr val="000000"/>
              </a:solidFill>
            </a:ln>
          </p:spPr>
          <p:txBody>
            <a:bodyPr wrap="square" lIns="0" tIns="0" rIns="0" bIns="0" rtlCol="0"/>
            <a:lstStyle/>
            <a:p/>
          </p:txBody>
        </p:sp>
        <p:sp>
          <p:nvSpPr>
            <p:cNvPr id="10" name="object 10"/>
            <p:cNvSpPr/>
            <p:nvPr/>
          </p:nvSpPr>
          <p:spPr>
            <a:xfrm>
              <a:off x="5791198" y="1828799"/>
              <a:ext cx="1828800" cy="1524000"/>
            </a:xfrm>
            <a:custGeom>
              <a:rect l="l" t="t" r="r" b="b"/>
              <a:pathLst>
                <a:path w="1828800" h="1524000">
                  <a:moveTo>
                    <a:pt x="914400" y="0"/>
                  </a:moveTo>
                  <a:close/>
                </a:path>
                <a:path w="1828800" h="1524000">
                  <a:moveTo>
                    <a:pt x="555621" y="762000"/>
                  </a:moveTo>
                  <a:lnTo>
                    <a:pt x="1" y="762000"/>
                  </a:lnTo>
                  <a:lnTo>
                    <a:pt x="1448" y="718759"/>
                  </a:lnTo>
                  <a:lnTo>
                    <a:pt x="5739" y="676151"/>
                  </a:lnTo>
                  <a:lnTo>
                    <a:pt x="12797" y="634241"/>
                  </a:lnTo>
                  <a:lnTo>
                    <a:pt x="22543" y="593092"/>
                  </a:lnTo>
                  <a:lnTo>
                    <a:pt x="34902" y="552769"/>
                  </a:lnTo>
                  <a:lnTo>
                    <a:pt x="49795" y="513336"/>
                  </a:lnTo>
                  <a:lnTo>
                    <a:pt x="67146" y="474857"/>
                  </a:lnTo>
                  <a:lnTo>
                    <a:pt x="86878" y="437397"/>
                  </a:lnTo>
                  <a:lnTo>
                    <a:pt x="108912" y="401021"/>
                  </a:lnTo>
                  <a:lnTo>
                    <a:pt x="133173" y="365791"/>
                  </a:lnTo>
                  <a:lnTo>
                    <a:pt x="159582" y="331774"/>
                  </a:lnTo>
                  <a:lnTo>
                    <a:pt x="188063" y="299032"/>
                  </a:lnTo>
                  <a:lnTo>
                    <a:pt x="218539" y="267631"/>
                  </a:lnTo>
                  <a:lnTo>
                    <a:pt x="250932" y="237635"/>
                  </a:lnTo>
                  <a:lnTo>
                    <a:pt x="285164" y="209108"/>
                  </a:lnTo>
                  <a:lnTo>
                    <a:pt x="321160" y="182114"/>
                  </a:lnTo>
                  <a:lnTo>
                    <a:pt x="358841" y="156718"/>
                  </a:lnTo>
                  <a:lnTo>
                    <a:pt x="398131" y="132984"/>
                  </a:lnTo>
                  <a:lnTo>
                    <a:pt x="438952" y="110976"/>
                  </a:lnTo>
                  <a:lnTo>
                    <a:pt x="481228" y="90759"/>
                  </a:lnTo>
                  <a:lnTo>
                    <a:pt x="524880" y="72397"/>
                  </a:lnTo>
                  <a:lnTo>
                    <a:pt x="569832" y="55954"/>
                  </a:lnTo>
                  <a:lnTo>
                    <a:pt x="616006" y="41495"/>
                  </a:lnTo>
                  <a:lnTo>
                    <a:pt x="663326" y="29084"/>
                  </a:lnTo>
                  <a:lnTo>
                    <a:pt x="711713" y="18785"/>
                  </a:lnTo>
                  <a:lnTo>
                    <a:pt x="761092" y="10663"/>
                  </a:lnTo>
                  <a:lnTo>
                    <a:pt x="811385" y="4782"/>
                  </a:lnTo>
                  <a:lnTo>
                    <a:pt x="862515" y="1206"/>
                  </a:lnTo>
                  <a:lnTo>
                    <a:pt x="914400" y="0"/>
                  </a:lnTo>
                  <a:lnTo>
                    <a:pt x="966289" y="1206"/>
                  </a:lnTo>
                  <a:lnTo>
                    <a:pt x="1017418" y="4782"/>
                  </a:lnTo>
                  <a:lnTo>
                    <a:pt x="1067711" y="10663"/>
                  </a:lnTo>
                  <a:lnTo>
                    <a:pt x="1117089" y="18785"/>
                  </a:lnTo>
                  <a:lnTo>
                    <a:pt x="1165477" y="29084"/>
                  </a:lnTo>
                  <a:lnTo>
                    <a:pt x="1212797" y="41495"/>
                  </a:lnTo>
                  <a:lnTo>
                    <a:pt x="1258971" y="55954"/>
                  </a:lnTo>
                  <a:lnTo>
                    <a:pt x="1303923" y="72397"/>
                  </a:lnTo>
                  <a:lnTo>
                    <a:pt x="1347575" y="90759"/>
                  </a:lnTo>
                  <a:lnTo>
                    <a:pt x="1389850" y="110976"/>
                  </a:lnTo>
                  <a:lnTo>
                    <a:pt x="1430671" y="132984"/>
                  </a:lnTo>
                  <a:lnTo>
                    <a:pt x="1469960" y="156718"/>
                  </a:lnTo>
                  <a:lnTo>
                    <a:pt x="1507642" y="182115"/>
                  </a:lnTo>
                  <a:lnTo>
                    <a:pt x="1543637" y="209109"/>
                  </a:lnTo>
                  <a:lnTo>
                    <a:pt x="1577870" y="237636"/>
                  </a:lnTo>
                  <a:lnTo>
                    <a:pt x="1610263" y="267632"/>
                  </a:lnTo>
                  <a:lnTo>
                    <a:pt x="1640738" y="299033"/>
                  </a:lnTo>
                  <a:lnTo>
                    <a:pt x="1669219" y="331775"/>
                  </a:lnTo>
                  <a:lnTo>
                    <a:pt x="1695628" y="365792"/>
                  </a:lnTo>
                  <a:lnTo>
                    <a:pt x="1719889" y="401022"/>
                  </a:lnTo>
                  <a:lnTo>
                    <a:pt x="1741923" y="437398"/>
                  </a:lnTo>
                  <a:lnTo>
                    <a:pt x="1761654" y="474858"/>
                  </a:lnTo>
                  <a:lnTo>
                    <a:pt x="1779005" y="513337"/>
                  </a:lnTo>
                  <a:lnTo>
                    <a:pt x="1793899" y="552770"/>
                  </a:lnTo>
                  <a:lnTo>
                    <a:pt x="1794772" y="555619"/>
                  </a:lnTo>
                  <a:lnTo>
                    <a:pt x="914399" y="555619"/>
                  </a:lnTo>
                  <a:lnTo>
                    <a:pt x="856202" y="558320"/>
                  </a:lnTo>
                  <a:lnTo>
                    <a:pt x="800996" y="566141"/>
                  </a:lnTo>
                  <a:lnTo>
                    <a:pt x="749519" y="578655"/>
                  </a:lnTo>
                  <a:lnTo>
                    <a:pt x="702508" y="595439"/>
                  </a:lnTo>
                  <a:lnTo>
                    <a:pt x="660703" y="616067"/>
                  </a:lnTo>
                  <a:lnTo>
                    <a:pt x="624843" y="640114"/>
                  </a:lnTo>
                  <a:lnTo>
                    <a:pt x="595665" y="667156"/>
                  </a:lnTo>
                  <a:lnTo>
                    <a:pt x="560315" y="728523"/>
                  </a:lnTo>
                  <a:lnTo>
                    <a:pt x="555621" y="762000"/>
                  </a:lnTo>
                  <a:close/>
                </a:path>
                <a:path w="1828800" h="1524000">
                  <a:moveTo>
                    <a:pt x="1794771" y="968380"/>
                  </a:moveTo>
                  <a:lnTo>
                    <a:pt x="914401" y="968380"/>
                  </a:lnTo>
                  <a:lnTo>
                    <a:pt x="972597" y="965679"/>
                  </a:lnTo>
                  <a:lnTo>
                    <a:pt x="1027803" y="957858"/>
                  </a:lnTo>
                  <a:lnTo>
                    <a:pt x="1079281" y="945344"/>
                  </a:lnTo>
                  <a:lnTo>
                    <a:pt x="1126292" y="928560"/>
                  </a:lnTo>
                  <a:lnTo>
                    <a:pt x="1168097" y="907932"/>
                  </a:lnTo>
                  <a:lnTo>
                    <a:pt x="1203957" y="883885"/>
                  </a:lnTo>
                  <a:lnTo>
                    <a:pt x="1233134" y="856843"/>
                  </a:lnTo>
                  <a:lnTo>
                    <a:pt x="1268485" y="795475"/>
                  </a:lnTo>
                  <a:lnTo>
                    <a:pt x="1273180" y="761999"/>
                  </a:lnTo>
                  <a:lnTo>
                    <a:pt x="1268484" y="728523"/>
                  </a:lnTo>
                  <a:lnTo>
                    <a:pt x="1233134" y="667156"/>
                  </a:lnTo>
                  <a:lnTo>
                    <a:pt x="1203956" y="640114"/>
                  </a:lnTo>
                  <a:lnTo>
                    <a:pt x="1168096" y="616067"/>
                  </a:lnTo>
                  <a:lnTo>
                    <a:pt x="1126291" y="595439"/>
                  </a:lnTo>
                  <a:lnTo>
                    <a:pt x="1079280" y="578655"/>
                  </a:lnTo>
                  <a:lnTo>
                    <a:pt x="1027801" y="566141"/>
                  </a:lnTo>
                  <a:lnTo>
                    <a:pt x="972593" y="558320"/>
                  </a:lnTo>
                  <a:lnTo>
                    <a:pt x="914399" y="555619"/>
                  </a:lnTo>
                  <a:lnTo>
                    <a:pt x="1794772" y="555619"/>
                  </a:lnTo>
                  <a:lnTo>
                    <a:pt x="1806257" y="593093"/>
                  </a:lnTo>
                  <a:lnTo>
                    <a:pt x="1816004" y="634242"/>
                  </a:lnTo>
                  <a:lnTo>
                    <a:pt x="1823061" y="676152"/>
                  </a:lnTo>
                  <a:lnTo>
                    <a:pt x="1827352" y="718760"/>
                  </a:lnTo>
                  <a:lnTo>
                    <a:pt x="1828799" y="762000"/>
                  </a:lnTo>
                  <a:lnTo>
                    <a:pt x="1827351" y="805240"/>
                  </a:lnTo>
                  <a:lnTo>
                    <a:pt x="1823060" y="847847"/>
                  </a:lnTo>
                  <a:lnTo>
                    <a:pt x="1816003" y="889758"/>
                  </a:lnTo>
                  <a:lnTo>
                    <a:pt x="1806256" y="930907"/>
                  </a:lnTo>
                  <a:lnTo>
                    <a:pt x="1794771" y="968380"/>
                  </a:lnTo>
                  <a:close/>
                </a:path>
                <a:path w="1828800" h="1524000">
                  <a:moveTo>
                    <a:pt x="914400" y="1523999"/>
                  </a:moveTo>
                  <a:lnTo>
                    <a:pt x="862511" y="1522793"/>
                  </a:lnTo>
                  <a:lnTo>
                    <a:pt x="811382" y="1519217"/>
                  </a:lnTo>
                  <a:lnTo>
                    <a:pt x="761090" y="1513336"/>
                  </a:lnTo>
                  <a:lnTo>
                    <a:pt x="711711" y="1505214"/>
                  </a:lnTo>
                  <a:lnTo>
                    <a:pt x="663323" y="1494915"/>
                  </a:lnTo>
                  <a:lnTo>
                    <a:pt x="616004" y="1482504"/>
                  </a:lnTo>
                  <a:lnTo>
                    <a:pt x="569829" y="1468045"/>
                  </a:lnTo>
                  <a:lnTo>
                    <a:pt x="524878" y="1451602"/>
                  </a:lnTo>
                  <a:lnTo>
                    <a:pt x="481225" y="1433240"/>
                  </a:lnTo>
                  <a:lnTo>
                    <a:pt x="438950" y="1413023"/>
                  </a:lnTo>
                  <a:lnTo>
                    <a:pt x="398129" y="1391015"/>
                  </a:lnTo>
                  <a:lnTo>
                    <a:pt x="358839" y="1367281"/>
                  </a:lnTo>
                  <a:lnTo>
                    <a:pt x="321158" y="1341884"/>
                  </a:lnTo>
                  <a:lnTo>
                    <a:pt x="285163" y="1314891"/>
                  </a:lnTo>
                  <a:lnTo>
                    <a:pt x="250930" y="1286363"/>
                  </a:lnTo>
                  <a:lnTo>
                    <a:pt x="218537" y="1256367"/>
                  </a:lnTo>
                  <a:lnTo>
                    <a:pt x="188062" y="1224966"/>
                  </a:lnTo>
                  <a:lnTo>
                    <a:pt x="159581" y="1192224"/>
                  </a:lnTo>
                  <a:lnTo>
                    <a:pt x="133171" y="1158207"/>
                  </a:lnTo>
                  <a:lnTo>
                    <a:pt x="108911" y="1122978"/>
                  </a:lnTo>
                  <a:lnTo>
                    <a:pt x="86876" y="1086601"/>
                  </a:lnTo>
                  <a:lnTo>
                    <a:pt x="67145" y="1049141"/>
                  </a:lnTo>
                  <a:lnTo>
                    <a:pt x="49794" y="1010663"/>
                  </a:lnTo>
                  <a:lnTo>
                    <a:pt x="34901" y="971230"/>
                  </a:lnTo>
                  <a:lnTo>
                    <a:pt x="22542" y="930906"/>
                  </a:lnTo>
                  <a:lnTo>
                    <a:pt x="12795" y="889757"/>
                  </a:lnTo>
                  <a:lnTo>
                    <a:pt x="5738" y="847847"/>
                  </a:lnTo>
                  <a:lnTo>
                    <a:pt x="1447" y="805240"/>
                  </a:lnTo>
                  <a:lnTo>
                    <a:pt x="0" y="761999"/>
                  </a:lnTo>
                  <a:lnTo>
                    <a:pt x="555621" y="762000"/>
                  </a:lnTo>
                  <a:lnTo>
                    <a:pt x="573912" y="827232"/>
                  </a:lnTo>
                  <a:lnTo>
                    <a:pt x="624845" y="883885"/>
                  </a:lnTo>
                  <a:lnTo>
                    <a:pt x="660705" y="907932"/>
                  </a:lnTo>
                  <a:lnTo>
                    <a:pt x="702510" y="928560"/>
                  </a:lnTo>
                  <a:lnTo>
                    <a:pt x="749521" y="945344"/>
                  </a:lnTo>
                  <a:lnTo>
                    <a:pt x="800999" y="957858"/>
                  </a:lnTo>
                  <a:lnTo>
                    <a:pt x="856205" y="965679"/>
                  </a:lnTo>
                  <a:lnTo>
                    <a:pt x="914401" y="968380"/>
                  </a:lnTo>
                  <a:lnTo>
                    <a:pt x="1794771" y="968380"/>
                  </a:lnTo>
                  <a:lnTo>
                    <a:pt x="1793898" y="971230"/>
                  </a:lnTo>
                  <a:lnTo>
                    <a:pt x="1779004" y="1010663"/>
                  </a:lnTo>
                  <a:lnTo>
                    <a:pt x="1761653" y="1049141"/>
                  </a:lnTo>
                  <a:lnTo>
                    <a:pt x="1741922" y="1086601"/>
                  </a:lnTo>
                  <a:lnTo>
                    <a:pt x="1719887" y="1122978"/>
                  </a:lnTo>
                  <a:lnTo>
                    <a:pt x="1695627" y="1158207"/>
                  </a:lnTo>
                  <a:lnTo>
                    <a:pt x="1669217" y="1192225"/>
                  </a:lnTo>
                  <a:lnTo>
                    <a:pt x="1640736" y="1224966"/>
                  </a:lnTo>
                  <a:lnTo>
                    <a:pt x="1610261" y="1256367"/>
                  </a:lnTo>
                  <a:lnTo>
                    <a:pt x="1577868" y="1286363"/>
                  </a:lnTo>
                  <a:lnTo>
                    <a:pt x="1543636" y="1314891"/>
                  </a:lnTo>
                  <a:lnTo>
                    <a:pt x="1507640" y="1341885"/>
                  </a:lnTo>
                  <a:lnTo>
                    <a:pt x="1469959" y="1367281"/>
                  </a:lnTo>
                  <a:lnTo>
                    <a:pt x="1430669" y="1391015"/>
                  </a:lnTo>
                  <a:lnTo>
                    <a:pt x="1389848" y="1413023"/>
                  </a:lnTo>
                  <a:lnTo>
                    <a:pt x="1347573" y="1433240"/>
                  </a:lnTo>
                  <a:lnTo>
                    <a:pt x="1303921" y="1451602"/>
                  </a:lnTo>
                  <a:lnTo>
                    <a:pt x="1258969" y="1468045"/>
                  </a:lnTo>
                  <a:lnTo>
                    <a:pt x="1212795" y="1482504"/>
                  </a:lnTo>
                  <a:lnTo>
                    <a:pt x="1165476" y="1494915"/>
                  </a:lnTo>
                  <a:lnTo>
                    <a:pt x="1117088" y="1505214"/>
                  </a:lnTo>
                  <a:lnTo>
                    <a:pt x="1067709" y="1513336"/>
                  </a:lnTo>
                  <a:lnTo>
                    <a:pt x="1017417" y="1519217"/>
                  </a:lnTo>
                  <a:lnTo>
                    <a:pt x="966288" y="1522793"/>
                  </a:lnTo>
                  <a:lnTo>
                    <a:pt x="914400" y="1523999"/>
                  </a:lnTo>
                  <a:close/>
                </a:path>
              </a:pathLst>
            </a:custGeom>
            <a:solidFill>
              <a:srgbClr val="00CC99"/>
            </a:solidFill>
          </p:spPr>
          <p:txBody>
            <a:bodyPr wrap="square" lIns="0" tIns="0" rIns="0" bIns="0" rtlCol="0"/>
            <a:lstStyle/>
            <a:p/>
          </p:txBody>
        </p:sp>
        <p:sp>
          <p:nvSpPr>
            <p:cNvPr id="11" name="object 11"/>
            <p:cNvSpPr/>
            <p:nvPr/>
          </p:nvSpPr>
          <p:spPr>
            <a:xfrm>
              <a:off x="5791198" y="1828799"/>
              <a:ext cx="1828800" cy="1524000"/>
            </a:xfrm>
            <a:custGeom>
              <a:rect l="l" t="t" r="r" b="b"/>
              <a:pathLst>
                <a:path w="1828800" h="1524000">
                  <a:moveTo>
                    <a:pt x="1" y="762000"/>
                  </a:moveTo>
                  <a:lnTo>
                    <a:pt x="1448" y="718760"/>
                  </a:lnTo>
                  <a:lnTo>
                    <a:pt x="5739" y="676152"/>
                  </a:lnTo>
                  <a:lnTo>
                    <a:pt x="12797" y="634242"/>
                  </a:lnTo>
                  <a:lnTo>
                    <a:pt x="22543" y="593093"/>
                  </a:lnTo>
                  <a:lnTo>
                    <a:pt x="34902" y="552770"/>
                  </a:lnTo>
                  <a:lnTo>
                    <a:pt x="49795" y="513337"/>
                  </a:lnTo>
                  <a:lnTo>
                    <a:pt x="67146" y="474858"/>
                  </a:lnTo>
                  <a:lnTo>
                    <a:pt x="86877" y="437398"/>
                  </a:lnTo>
                  <a:lnTo>
                    <a:pt x="108912" y="401022"/>
                  </a:lnTo>
                  <a:lnTo>
                    <a:pt x="133172" y="365792"/>
                  </a:lnTo>
                  <a:lnTo>
                    <a:pt x="159581" y="331775"/>
                  </a:lnTo>
                  <a:lnTo>
                    <a:pt x="188062" y="299033"/>
                  </a:lnTo>
                  <a:lnTo>
                    <a:pt x="218538" y="267632"/>
                  </a:lnTo>
                  <a:lnTo>
                    <a:pt x="250931" y="237636"/>
                  </a:lnTo>
                  <a:lnTo>
                    <a:pt x="285163" y="209109"/>
                  </a:lnTo>
                  <a:lnTo>
                    <a:pt x="321159" y="182115"/>
                  </a:lnTo>
                  <a:lnTo>
                    <a:pt x="358840" y="156718"/>
                  </a:lnTo>
                  <a:lnTo>
                    <a:pt x="398130" y="132984"/>
                  </a:lnTo>
                  <a:lnTo>
                    <a:pt x="438951" y="110976"/>
                  </a:lnTo>
                  <a:lnTo>
                    <a:pt x="481226" y="90759"/>
                  </a:lnTo>
                  <a:lnTo>
                    <a:pt x="524878" y="72397"/>
                  </a:lnTo>
                  <a:lnTo>
                    <a:pt x="569830" y="55954"/>
                  </a:lnTo>
                  <a:lnTo>
                    <a:pt x="616004" y="41495"/>
                  </a:lnTo>
                  <a:lnTo>
                    <a:pt x="663324" y="29084"/>
                  </a:lnTo>
                  <a:lnTo>
                    <a:pt x="711712" y="18785"/>
                  </a:lnTo>
                  <a:lnTo>
                    <a:pt x="761090" y="10663"/>
                  </a:lnTo>
                  <a:lnTo>
                    <a:pt x="811383" y="4782"/>
                  </a:lnTo>
                  <a:lnTo>
                    <a:pt x="862512" y="1206"/>
                  </a:lnTo>
                  <a:lnTo>
                    <a:pt x="914400" y="0"/>
                  </a:lnTo>
                  <a:lnTo>
                    <a:pt x="966288" y="1206"/>
                  </a:lnTo>
                  <a:lnTo>
                    <a:pt x="1017417" y="4782"/>
                  </a:lnTo>
                  <a:lnTo>
                    <a:pt x="1067709" y="10663"/>
                  </a:lnTo>
                  <a:lnTo>
                    <a:pt x="1117088" y="18785"/>
                  </a:lnTo>
                  <a:lnTo>
                    <a:pt x="1165476" y="29084"/>
                  </a:lnTo>
                  <a:lnTo>
                    <a:pt x="1212795" y="41495"/>
                  </a:lnTo>
                  <a:lnTo>
                    <a:pt x="1258969" y="55954"/>
                  </a:lnTo>
                  <a:lnTo>
                    <a:pt x="1303921" y="72397"/>
                  </a:lnTo>
                  <a:lnTo>
                    <a:pt x="1347573" y="90759"/>
                  </a:lnTo>
                  <a:lnTo>
                    <a:pt x="1389848" y="110976"/>
                  </a:lnTo>
                  <a:lnTo>
                    <a:pt x="1430670" y="132984"/>
                  </a:lnTo>
                  <a:lnTo>
                    <a:pt x="1469959" y="156718"/>
                  </a:lnTo>
                  <a:lnTo>
                    <a:pt x="1507641" y="182114"/>
                  </a:lnTo>
                  <a:lnTo>
                    <a:pt x="1543636" y="209108"/>
                  </a:lnTo>
                  <a:lnTo>
                    <a:pt x="1577869" y="237635"/>
                  </a:lnTo>
                  <a:lnTo>
                    <a:pt x="1610262" y="267631"/>
                  </a:lnTo>
                  <a:lnTo>
                    <a:pt x="1640737" y="299032"/>
                  </a:lnTo>
                  <a:lnTo>
                    <a:pt x="1669218" y="331774"/>
                  </a:lnTo>
                  <a:lnTo>
                    <a:pt x="1695628" y="365791"/>
                  </a:lnTo>
                  <a:lnTo>
                    <a:pt x="1719888" y="401021"/>
                  </a:lnTo>
                  <a:lnTo>
                    <a:pt x="1741923" y="437397"/>
                  </a:lnTo>
                  <a:lnTo>
                    <a:pt x="1761654" y="474857"/>
                  </a:lnTo>
                  <a:lnTo>
                    <a:pt x="1779005" y="513336"/>
                  </a:lnTo>
                  <a:lnTo>
                    <a:pt x="1793898" y="552769"/>
                  </a:lnTo>
                  <a:lnTo>
                    <a:pt x="1806257" y="593092"/>
                  </a:lnTo>
                  <a:lnTo>
                    <a:pt x="1816004" y="634241"/>
                  </a:lnTo>
                  <a:lnTo>
                    <a:pt x="1823061" y="676151"/>
                  </a:lnTo>
                  <a:lnTo>
                    <a:pt x="1827352" y="718759"/>
                  </a:lnTo>
                  <a:lnTo>
                    <a:pt x="1828800" y="761999"/>
                  </a:lnTo>
                  <a:lnTo>
                    <a:pt x="1827351" y="805240"/>
                  </a:lnTo>
                  <a:lnTo>
                    <a:pt x="1823060" y="847847"/>
                  </a:lnTo>
                  <a:lnTo>
                    <a:pt x="1816003" y="889757"/>
                  </a:lnTo>
                  <a:lnTo>
                    <a:pt x="1806256" y="930906"/>
                  </a:lnTo>
                  <a:lnTo>
                    <a:pt x="1793898" y="971230"/>
                  </a:lnTo>
                  <a:lnTo>
                    <a:pt x="1779004" y="1010663"/>
                  </a:lnTo>
                  <a:lnTo>
                    <a:pt x="1761653" y="1049141"/>
                  </a:lnTo>
                  <a:lnTo>
                    <a:pt x="1741922" y="1086601"/>
                  </a:lnTo>
                  <a:lnTo>
                    <a:pt x="1719888" y="1122978"/>
                  </a:lnTo>
                  <a:lnTo>
                    <a:pt x="1695627" y="1158207"/>
                  </a:lnTo>
                  <a:lnTo>
                    <a:pt x="1669218" y="1192224"/>
                  </a:lnTo>
                  <a:lnTo>
                    <a:pt x="1640737" y="1224966"/>
                  </a:lnTo>
                  <a:lnTo>
                    <a:pt x="1610261" y="1256367"/>
                  </a:lnTo>
                  <a:lnTo>
                    <a:pt x="1577869" y="1286363"/>
                  </a:lnTo>
                  <a:lnTo>
                    <a:pt x="1543636" y="1314891"/>
                  </a:lnTo>
                  <a:lnTo>
                    <a:pt x="1507640" y="1341884"/>
                  </a:lnTo>
                  <a:lnTo>
                    <a:pt x="1469959" y="1367281"/>
                  </a:lnTo>
                  <a:lnTo>
                    <a:pt x="1430669" y="1391015"/>
                  </a:lnTo>
                  <a:lnTo>
                    <a:pt x="1389848" y="1413023"/>
                  </a:lnTo>
                  <a:lnTo>
                    <a:pt x="1347573" y="1433240"/>
                  </a:lnTo>
                  <a:lnTo>
                    <a:pt x="1303921" y="1451602"/>
                  </a:lnTo>
                  <a:lnTo>
                    <a:pt x="1258969" y="1468045"/>
                  </a:lnTo>
                  <a:lnTo>
                    <a:pt x="1212795" y="1482504"/>
                  </a:lnTo>
                  <a:lnTo>
                    <a:pt x="1165476" y="1494915"/>
                  </a:lnTo>
                  <a:lnTo>
                    <a:pt x="1117088" y="1505214"/>
                  </a:lnTo>
                  <a:lnTo>
                    <a:pt x="1067709" y="1513336"/>
                  </a:lnTo>
                  <a:lnTo>
                    <a:pt x="1017417" y="1519217"/>
                  </a:lnTo>
                  <a:lnTo>
                    <a:pt x="966288" y="1522793"/>
                  </a:lnTo>
                  <a:lnTo>
                    <a:pt x="914400" y="1523999"/>
                  </a:lnTo>
                  <a:lnTo>
                    <a:pt x="862511" y="1522793"/>
                  </a:lnTo>
                  <a:lnTo>
                    <a:pt x="811382" y="1519217"/>
                  </a:lnTo>
                  <a:lnTo>
                    <a:pt x="761090" y="1513336"/>
                  </a:lnTo>
                  <a:lnTo>
                    <a:pt x="711711" y="1505214"/>
                  </a:lnTo>
                  <a:lnTo>
                    <a:pt x="663323" y="1494915"/>
                  </a:lnTo>
                  <a:lnTo>
                    <a:pt x="616004" y="1482504"/>
                  </a:lnTo>
                  <a:lnTo>
                    <a:pt x="569830" y="1468045"/>
                  </a:lnTo>
                  <a:lnTo>
                    <a:pt x="524878" y="1451602"/>
                  </a:lnTo>
                  <a:lnTo>
                    <a:pt x="481226" y="1433240"/>
                  </a:lnTo>
                  <a:lnTo>
                    <a:pt x="438951" y="1413023"/>
                  </a:lnTo>
                  <a:lnTo>
                    <a:pt x="398129" y="1391015"/>
                  </a:lnTo>
                  <a:lnTo>
                    <a:pt x="358840" y="1367281"/>
                  </a:lnTo>
                  <a:lnTo>
                    <a:pt x="321158" y="1341885"/>
                  </a:lnTo>
                  <a:lnTo>
                    <a:pt x="285163" y="1314891"/>
                  </a:lnTo>
                  <a:lnTo>
                    <a:pt x="250930" y="1286363"/>
                  </a:lnTo>
                  <a:lnTo>
                    <a:pt x="218537" y="1256367"/>
                  </a:lnTo>
                  <a:lnTo>
                    <a:pt x="188062" y="1224966"/>
                  </a:lnTo>
                  <a:lnTo>
                    <a:pt x="159581" y="1192225"/>
                  </a:lnTo>
                  <a:lnTo>
                    <a:pt x="133171" y="1158207"/>
                  </a:lnTo>
                  <a:lnTo>
                    <a:pt x="108911" y="1122978"/>
                  </a:lnTo>
                  <a:lnTo>
                    <a:pt x="86876" y="1086601"/>
                  </a:lnTo>
                  <a:lnTo>
                    <a:pt x="67145" y="1049141"/>
                  </a:lnTo>
                  <a:lnTo>
                    <a:pt x="49794" y="1010663"/>
                  </a:lnTo>
                  <a:lnTo>
                    <a:pt x="34901" y="971230"/>
                  </a:lnTo>
                  <a:lnTo>
                    <a:pt x="22542" y="930907"/>
                  </a:lnTo>
                  <a:lnTo>
                    <a:pt x="12795" y="889758"/>
                  </a:lnTo>
                  <a:lnTo>
                    <a:pt x="5738" y="847847"/>
                  </a:lnTo>
                  <a:lnTo>
                    <a:pt x="1447" y="805240"/>
                  </a:lnTo>
                  <a:lnTo>
                    <a:pt x="0" y="761999"/>
                  </a:lnTo>
                  <a:close/>
                </a:path>
                <a:path w="1828800" h="1524000">
                  <a:moveTo>
                    <a:pt x="555621" y="762000"/>
                  </a:moveTo>
                  <a:lnTo>
                    <a:pt x="573912" y="827232"/>
                  </a:lnTo>
                  <a:lnTo>
                    <a:pt x="624845" y="883885"/>
                  </a:lnTo>
                  <a:lnTo>
                    <a:pt x="660705" y="907932"/>
                  </a:lnTo>
                  <a:lnTo>
                    <a:pt x="702510" y="928560"/>
                  </a:lnTo>
                  <a:lnTo>
                    <a:pt x="749521" y="945344"/>
                  </a:lnTo>
                  <a:lnTo>
                    <a:pt x="800999" y="957858"/>
                  </a:lnTo>
                  <a:lnTo>
                    <a:pt x="856205" y="965679"/>
                  </a:lnTo>
                  <a:lnTo>
                    <a:pt x="914401" y="968380"/>
                  </a:lnTo>
                  <a:lnTo>
                    <a:pt x="972597" y="965679"/>
                  </a:lnTo>
                  <a:lnTo>
                    <a:pt x="1027803" y="957858"/>
                  </a:lnTo>
                  <a:lnTo>
                    <a:pt x="1079281" y="945344"/>
                  </a:lnTo>
                  <a:lnTo>
                    <a:pt x="1126292" y="928560"/>
                  </a:lnTo>
                  <a:lnTo>
                    <a:pt x="1168097" y="907932"/>
                  </a:lnTo>
                  <a:lnTo>
                    <a:pt x="1203957" y="883885"/>
                  </a:lnTo>
                  <a:lnTo>
                    <a:pt x="1233134" y="856843"/>
                  </a:lnTo>
                  <a:lnTo>
                    <a:pt x="1268485" y="795475"/>
                  </a:lnTo>
                  <a:lnTo>
                    <a:pt x="1273181" y="762000"/>
                  </a:lnTo>
                  <a:lnTo>
                    <a:pt x="1268484" y="728523"/>
                  </a:lnTo>
                  <a:lnTo>
                    <a:pt x="1254889" y="696767"/>
                  </a:lnTo>
                  <a:lnTo>
                    <a:pt x="1203956" y="640114"/>
                  </a:lnTo>
                  <a:lnTo>
                    <a:pt x="1168096" y="616067"/>
                  </a:lnTo>
                  <a:lnTo>
                    <a:pt x="1126291" y="595439"/>
                  </a:lnTo>
                  <a:lnTo>
                    <a:pt x="1079280" y="578655"/>
                  </a:lnTo>
                  <a:lnTo>
                    <a:pt x="1027802" y="566141"/>
                  </a:lnTo>
                  <a:lnTo>
                    <a:pt x="972596" y="558320"/>
                  </a:lnTo>
                  <a:lnTo>
                    <a:pt x="914400" y="555619"/>
                  </a:lnTo>
                  <a:lnTo>
                    <a:pt x="856203" y="558320"/>
                  </a:lnTo>
                  <a:lnTo>
                    <a:pt x="800997" y="566141"/>
                  </a:lnTo>
                  <a:lnTo>
                    <a:pt x="749519" y="578655"/>
                  </a:lnTo>
                  <a:lnTo>
                    <a:pt x="702508" y="595439"/>
                  </a:lnTo>
                  <a:lnTo>
                    <a:pt x="660703" y="616067"/>
                  </a:lnTo>
                  <a:lnTo>
                    <a:pt x="624843" y="640114"/>
                  </a:lnTo>
                  <a:lnTo>
                    <a:pt x="595665" y="667156"/>
                  </a:lnTo>
                  <a:lnTo>
                    <a:pt x="560315" y="728523"/>
                  </a:lnTo>
                  <a:lnTo>
                    <a:pt x="555619" y="761999"/>
                  </a:lnTo>
                  <a:close/>
                </a:path>
              </a:pathLst>
            </a:custGeom>
            <a:ln w="9525">
              <a:solidFill>
                <a:srgbClr val="000000"/>
              </a:solidFill>
            </a:ln>
          </p:spPr>
          <p:txBody>
            <a:bodyPr wrap="square" lIns="0" tIns="0" rIns="0" bIns="0" rtlCol="0"/>
            <a:lstStyle/>
            <a:p/>
          </p:txBody>
        </p:sp>
      </p:grpSp>
      <p:sp>
        <p:nvSpPr>
          <p:cNvPr id="12" name="object 12"/>
          <p:cNvSpPr txBox="1"/>
          <p:nvPr/>
        </p:nvSpPr>
        <p:spPr>
          <a:xfrm>
            <a:off x="535939" y="460092"/>
            <a:ext cx="4597400" cy="1175385"/>
          </a:xfrm>
          <a:prstGeom prst="rect">
            <a:avLst/>
          </a:prstGeom>
        </p:spPr>
        <p:txBody>
          <a:bodyPr vert="horz" wrap="square" lIns="0" tIns="53975" rIns="0" bIns="0" rtlCol="0">
            <a:spAutoFit/>
          </a:bodyPr>
          <a:lstStyle/>
          <a:p>
            <a:pPr marL="12700">
              <a:lnSpc>
                <a:spcPct val="100000"/>
              </a:lnSpc>
              <a:spcBef>
                <a:spcPts val="425"/>
              </a:spcBef>
            </a:pPr>
            <a:r>
              <a:rPr sz="2800" b="1" spc="-20">
                <a:latin typeface="Microsoft JhengHei"/>
                <a:cs typeface="Microsoft JhengHei"/>
              </a:rPr>
              <a:t>接上页</a:t>
            </a:r>
            <a:endParaRPr sz="2800">
              <a:latin typeface="Microsoft JhengHei"/>
              <a:cs typeface="Microsoft JhengHei"/>
            </a:endParaRPr>
          </a:p>
          <a:p>
            <a:pPr marL="12700">
              <a:lnSpc>
                <a:spcPct val="100000"/>
              </a:lnSpc>
              <a:spcBef>
                <a:spcPts val="204"/>
              </a:spcBef>
            </a:pPr>
            <a:r>
              <a:rPr sz="1800" spc="-5">
                <a:latin typeface="宋体"/>
                <a:cs typeface="宋体"/>
              </a:rPr>
              <a:t>测量方法必须保证始终产生准确和精密的结果</a:t>
            </a:r>
            <a:endParaRPr sz="1800">
              <a:latin typeface="宋体"/>
              <a:cs typeface="宋体"/>
            </a:endParaRPr>
          </a:p>
          <a:p>
            <a:pPr marL="2679065">
              <a:lnSpc>
                <a:spcPct val="100000"/>
              </a:lnSpc>
              <a:spcBef>
                <a:spcPts val="840"/>
              </a:spcBef>
            </a:pPr>
            <a:r>
              <a:rPr sz="1800" spc="-20">
                <a:latin typeface="宋体"/>
                <a:cs typeface="宋体"/>
              </a:rPr>
              <a:t>不精密</a:t>
            </a:r>
            <a:endParaRPr sz="1800">
              <a:latin typeface="宋体"/>
              <a:cs typeface="宋体"/>
            </a:endParaRPr>
          </a:p>
        </p:txBody>
      </p:sp>
      <p:sp>
        <p:nvSpPr>
          <p:cNvPr id="13" name="object 13"/>
          <p:cNvSpPr txBox="1"/>
          <p:nvPr/>
        </p:nvSpPr>
        <p:spPr>
          <a:xfrm>
            <a:off x="6403340" y="1259363"/>
            <a:ext cx="482600" cy="299720"/>
          </a:xfrm>
          <a:prstGeom prst="rect">
            <a:avLst/>
          </a:prstGeom>
        </p:spPr>
        <p:txBody>
          <a:bodyPr vert="horz" wrap="square" lIns="0" tIns="12700" rIns="0" bIns="0" rtlCol="0">
            <a:spAutoFit/>
          </a:bodyPr>
          <a:lstStyle/>
          <a:p>
            <a:pPr marL="12700">
              <a:lnSpc>
                <a:spcPct val="100000"/>
              </a:lnSpc>
              <a:spcBef>
                <a:spcPts val="100"/>
              </a:spcBef>
            </a:pPr>
            <a:r>
              <a:rPr sz="1800" spc="-25">
                <a:latin typeface="宋体"/>
                <a:cs typeface="宋体"/>
              </a:rPr>
              <a:t>精密</a:t>
            </a:r>
            <a:endParaRPr sz="1800">
              <a:latin typeface="宋体"/>
              <a:cs typeface="宋体"/>
            </a:endParaRPr>
          </a:p>
        </p:txBody>
      </p:sp>
      <p:sp>
        <p:nvSpPr>
          <p:cNvPr id="14" name="object 14"/>
          <p:cNvSpPr txBox="1"/>
          <p:nvPr/>
        </p:nvSpPr>
        <p:spPr>
          <a:xfrm>
            <a:off x="764540" y="4612163"/>
            <a:ext cx="482600" cy="299720"/>
          </a:xfrm>
          <a:prstGeom prst="rect">
            <a:avLst/>
          </a:prstGeom>
        </p:spPr>
        <p:txBody>
          <a:bodyPr vert="horz" wrap="square" lIns="0" tIns="12700" rIns="0" bIns="0" rtlCol="0">
            <a:spAutoFit/>
          </a:bodyPr>
          <a:lstStyle/>
          <a:p>
            <a:pPr marL="12700">
              <a:lnSpc>
                <a:spcPct val="100000"/>
              </a:lnSpc>
              <a:spcBef>
                <a:spcPts val="100"/>
              </a:spcBef>
            </a:pPr>
            <a:r>
              <a:rPr sz="1800" spc="-25">
                <a:latin typeface="宋体"/>
                <a:cs typeface="宋体"/>
              </a:rPr>
              <a:t>准确</a:t>
            </a:r>
            <a:endParaRPr sz="1800">
              <a:latin typeface="宋体"/>
              <a:cs typeface="宋体"/>
            </a:endParaRPr>
          </a:p>
        </p:txBody>
      </p:sp>
      <p:sp>
        <p:nvSpPr>
          <p:cNvPr id="15" name="object 15"/>
          <p:cNvSpPr txBox="1"/>
          <p:nvPr/>
        </p:nvSpPr>
        <p:spPr>
          <a:xfrm>
            <a:off x="688340" y="2402363"/>
            <a:ext cx="711200" cy="299720"/>
          </a:xfrm>
          <a:prstGeom prst="rect">
            <a:avLst/>
          </a:prstGeom>
        </p:spPr>
        <p:txBody>
          <a:bodyPr vert="horz" wrap="square" lIns="0" tIns="12700" rIns="0" bIns="0" rtlCol="0">
            <a:spAutoFit/>
          </a:bodyPr>
          <a:lstStyle/>
          <a:p>
            <a:pPr marL="12700">
              <a:lnSpc>
                <a:spcPct val="100000"/>
              </a:lnSpc>
              <a:spcBef>
                <a:spcPts val="100"/>
              </a:spcBef>
            </a:pPr>
            <a:r>
              <a:rPr sz="1800" spc="-20">
                <a:latin typeface="宋体"/>
                <a:cs typeface="宋体"/>
              </a:rPr>
              <a:t>不准确</a:t>
            </a:r>
            <a:endParaRPr sz="1800">
              <a:latin typeface="宋体"/>
              <a:cs typeface="宋体"/>
            </a:endParaRPr>
          </a:p>
        </p:txBody>
      </p:sp>
      <p:sp>
        <p:nvSpPr>
          <p:cNvPr id="16" name="object 16"/>
          <p:cNvSpPr txBox="1"/>
          <p:nvPr/>
        </p:nvSpPr>
        <p:spPr>
          <a:xfrm>
            <a:off x="2644139" y="1766401"/>
            <a:ext cx="729615" cy="695960"/>
          </a:xfrm>
          <a:prstGeom prst="rect">
            <a:avLst/>
          </a:prstGeom>
        </p:spPr>
        <p:txBody>
          <a:bodyPr vert="horz" wrap="square" lIns="0" tIns="12700" rIns="0" bIns="0" rtlCol="0">
            <a:spAutoFit/>
          </a:bodyPr>
          <a:lstStyle/>
          <a:p>
            <a:pPr marL="38100">
              <a:lnSpc>
                <a:spcPct val="100000"/>
              </a:lnSpc>
              <a:spcBef>
                <a:spcPts val="100"/>
              </a:spcBef>
            </a:pPr>
            <a:r>
              <a:rPr sz="4400" b="1" spc="145">
                <a:latin typeface="Times New Roman"/>
                <a:cs typeface="Times New Roman"/>
              </a:rPr>
              <a:t>•</a:t>
            </a:r>
            <a:r>
              <a:rPr sz="6600" spc="217" baseline="-15151">
                <a:latin typeface="Times New Roman"/>
                <a:cs typeface="Times New Roman"/>
              </a:rPr>
              <a:t>•</a:t>
            </a:r>
            <a:r>
              <a:rPr sz="6600" spc="217" baseline="-30303">
                <a:latin typeface="Times New Roman"/>
                <a:cs typeface="Times New Roman"/>
              </a:rPr>
              <a:t>•</a:t>
            </a:r>
            <a:endParaRPr sz="6600" baseline="-30303">
              <a:latin typeface="Times New Roman"/>
              <a:cs typeface="Times New Roman"/>
            </a:endParaRPr>
          </a:p>
        </p:txBody>
      </p:sp>
      <p:sp>
        <p:nvSpPr>
          <p:cNvPr id="17" name="object 17"/>
          <p:cNvSpPr txBox="1"/>
          <p:nvPr/>
        </p:nvSpPr>
        <p:spPr>
          <a:xfrm>
            <a:off x="2415539" y="2299801"/>
            <a:ext cx="729615" cy="695960"/>
          </a:xfrm>
          <a:prstGeom prst="rect">
            <a:avLst/>
          </a:prstGeom>
        </p:spPr>
        <p:txBody>
          <a:bodyPr vert="horz" wrap="square" lIns="0" tIns="12700" rIns="0" bIns="0" rtlCol="0">
            <a:spAutoFit/>
          </a:bodyPr>
          <a:lstStyle/>
          <a:p>
            <a:pPr marL="38100">
              <a:lnSpc>
                <a:spcPct val="100000"/>
              </a:lnSpc>
              <a:spcBef>
                <a:spcPts val="100"/>
              </a:spcBef>
            </a:pPr>
            <a:r>
              <a:rPr sz="4400" spc="145">
                <a:latin typeface="Times New Roman"/>
                <a:cs typeface="Times New Roman"/>
              </a:rPr>
              <a:t>•</a:t>
            </a:r>
            <a:r>
              <a:rPr sz="6600" spc="217" baseline="-22727">
                <a:latin typeface="Times New Roman"/>
                <a:cs typeface="Times New Roman"/>
              </a:rPr>
              <a:t>•</a:t>
            </a:r>
            <a:r>
              <a:rPr sz="4400" b="1" spc="145">
                <a:latin typeface="Times New Roman"/>
                <a:cs typeface="Times New Roman"/>
              </a:rPr>
              <a:t>•</a:t>
            </a:r>
            <a:endParaRPr sz="4400">
              <a:latin typeface="Times New Roman"/>
              <a:cs typeface="Times New Roman"/>
            </a:endParaRPr>
          </a:p>
        </p:txBody>
      </p:sp>
      <p:sp>
        <p:nvSpPr>
          <p:cNvPr id="18" name="object 18"/>
          <p:cNvSpPr txBox="1"/>
          <p:nvPr/>
        </p:nvSpPr>
        <p:spPr>
          <a:xfrm>
            <a:off x="7241539" y="2147401"/>
            <a:ext cx="221615" cy="695960"/>
          </a:xfrm>
          <a:prstGeom prst="rect">
            <a:avLst/>
          </a:prstGeom>
        </p:spPr>
        <p:txBody>
          <a:bodyPr vert="horz" wrap="square" lIns="0" tIns="12700" rIns="0" bIns="0" rtlCol="0">
            <a:spAutoFit/>
          </a:bodyPr>
          <a:lstStyle/>
          <a:p>
            <a:pPr marL="12700">
              <a:lnSpc>
                <a:spcPct val="100000"/>
              </a:lnSpc>
              <a:spcBef>
                <a:spcPts val="100"/>
              </a:spcBef>
            </a:pPr>
            <a:r>
              <a:rPr sz="4400" b="1">
                <a:latin typeface="Times New Roman"/>
                <a:cs typeface="Times New Roman"/>
              </a:rPr>
              <a:t>•</a:t>
            </a:r>
            <a:endParaRPr sz="4400">
              <a:latin typeface="Times New Roman"/>
              <a:cs typeface="Times New Roman"/>
            </a:endParaRPr>
          </a:p>
        </p:txBody>
      </p:sp>
      <p:sp>
        <p:nvSpPr>
          <p:cNvPr id="19" name="object 19"/>
          <p:cNvSpPr txBox="1"/>
          <p:nvPr/>
        </p:nvSpPr>
        <p:spPr>
          <a:xfrm>
            <a:off x="7317739" y="2452201"/>
            <a:ext cx="221615" cy="695960"/>
          </a:xfrm>
          <a:prstGeom prst="rect">
            <a:avLst/>
          </a:prstGeom>
        </p:spPr>
        <p:txBody>
          <a:bodyPr vert="horz" wrap="square" lIns="0" tIns="12700" rIns="0" bIns="0" rtlCol="0">
            <a:spAutoFit/>
          </a:bodyPr>
          <a:lstStyle/>
          <a:p>
            <a:pPr marL="12700">
              <a:lnSpc>
                <a:spcPct val="100000"/>
              </a:lnSpc>
              <a:spcBef>
                <a:spcPts val="100"/>
              </a:spcBef>
            </a:pPr>
            <a:r>
              <a:rPr sz="4400" b="1">
                <a:latin typeface="Times New Roman"/>
                <a:cs typeface="Times New Roman"/>
              </a:rPr>
              <a:t>•</a:t>
            </a:r>
            <a:endParaRPr sz="4400">
              <a:latin typeface="Times New Roman"/>
              <a:cs typeface="Times New Roman"/>
            </a:endParaRPr>
          </a:p>
        </p:txBody>
      </p:sp>
      <p:sp>
        <p:nvSpPr>
          <p:cNvPr id="20" name="object 20"/>
          <p:cNvSpPr txBox="1"/>
          <p:nvPr/>
        </p:nvSpPr>
        <p:spPr>
          <a:xfrm>
            <a:off x="3253740" y="3900002"/>
            <a:ext cx="882015" cy="695960"/>
          </a:xfrm>
          <a:prstGeom prst="rect">
            <a:avLst/>
          </a:prstGeom>
        </p:spPr>
        <p:txBody>
          <a:bodyPr vert="horz" wrap="square" lIns="0" tIns="12700" rIns="0" bIns="0" rtlCol="0">
            <a:spAutoFit/>
          </a:bodyPr>
          <a:lstStyle/>
          <a:p>
            <a:pPr marL="38100">
              <a:lnSpc>
                <a:spcPct val="100000"/>
              </a:lnSpc>
              <a:spcBef>
                <a:spcPts val="100"/>
              </a:spcBef>
            </a:pPr>
            <a:r>
              <a:rPr sz="6600" spc="187" baseline="-30303">
                <a:latin typeface="Times New Roman"/>
                <a:cs typeface="Times New Roman"/>
              </a:rPr>
              <a:t>•</a:t>
            </a:r>
            <a:r>
              <a:rPr sz="6600" spc="187" baseline="-7575">
                <a:latin typeface="Times New Roman"/>
                <a:cs typeface="Times New Roman"/>
              </a:rPr>
              <a:t>•</a:t>
            </a:r>
            <a:r>
              <a:rPr sz="6600" spc="525" baseline="-7575">
                <a:latin typeface="Times New Roman"/>
                <a:cs typeface="Times New Roman"/>
              </a:rPr>
              <a:t> </a:t>
            </a:r>
            <a:r>
              <a:rPr sz="4400" spc="-60">
                <a:latin typeface="Times New Roman"/>
                <a:cs typeface="Times New Roman"/>
              </a:rPr>
              <a:t>•</a:t>
            </a:r>
            <a:endParaRPr sz="4400">
              <a:latin typeface="Times New Roman"/>
              <a:cs typeface="Times New Roman"/>
            </a:endParaRPr>
          </a:p>
        </p:txBody>
      </p:sp>
      <p:sp>
        <p:nvSpPr>
          <p:cNvPr id="21" name="object 21"/>
          <p:cNvSpPr txBox="1"/>
          <p:nvPr/>
        </p:nvSpPr>
        <p:spPr>
          <a:xfrm>
            <a:off x="3253740" y="4585802"/>
            <a:ext cx="1110615" cy="695960"/>
          </a:xfrm>
          <a:prstGeom prst="rect">
            <a:avLst/>
          </a:prstGeom>
        </p:spPr>
        <p:txBody>
          <a:bodyPr vert="horz" wrap="square" lIns="0" tIns="12700" rIns="0" bIns="0" rtlCol="0">
            <a:spAutoFit/>
          </a:bodyPr>
          <a:lstStyle/>
          <a:p>
            <a:pPr marL="38100">
              <a:lnSpc>
                <a:spcPct val="100000"/>
              </a:lnSpc>
              <a:spcBef>
                <a:spcPts val="100"/>
              </a:spcBef>
            </a:pPr>
            <a:r>
              <a:rPr sz="4400" spc="170">
                <a:latin typeface="Times New Roman"/>
                <a:cs typeface="Times New Roman"/>
              </a:rPr>
              <a:t>•</a:t>
            </a:r>
            <a:r>
              <a:rPr sz="4400" b="1" spc="170">
                <a:latin typeface="Times New Roman"/>
                <a:cs typeface="Times New Roman"/>
              </a:rPr>
              <a:t>•</a:t>
            </a:r>
            <a:r>
              <a:rPr sz="6600" spc="254" baseline="30303">
                <a:latin typeface="Times New Roman"/>
                <a:cs typeface="Times New Roman"/>
              </a:rPr>
              <a:t>•</a:t>
            </a:r>
            <a:r>
              <a:rPr sz="6600" spc="532" baseline="30303">
                <a:latin typeface="Times New Roman"/>
                <a:cs typeface="Times New Roman"/>
              </a:rPr>
              <a:t> </a:t>
            </a:r>
            <a:r>
              <a:rPr sz="6600" b="1" spc="-75" baseline="7575">
                <a:latin typeface="Times New Roman"/>
                <a:cs typeface="Times New Roman"/>
              </a:rPr>
              <a:t>•</a:t>
            </a:r>
            <a:endParaRPr sz="6600" baseline="7575">
              <a:latin typeface="Times New Roman"/>
              <a:cs typeface="Times New Roman"/>
            </a:endParaRPr>
          </a:p>
        </p:txBody>
      </p:sp>
      <p:sp>
        <p:nvSpPr>
          <p:cNvPr id="22" name="object 22"/>
          <p:cNvSpPr txBox="1"/>
          <p:nvPr/>
        </p:nvSpPr>
        <p:spPr>
          <a:xfrm>
            <a:off x="3736340" y="4814402"/>
            <a:ext cx="221615" cy="695960"/>
          </a:xfrm>
          <a:prstGeom prst="rect">
            <a:avLst/>
          </a:prstGeom>
        </p:spPr>
        <p:txBody>
          <a:bodyPr vert="horz" wrap="square" lIns="0" tIns="12700" rIns="0" bIns="0" rtlCol="0">
            <a:spAutoFit/>
          </a:bodyPr>
          <a:lstStyle/>
          <a:p>
            <a:pPr marL="12700">
              <a:lnSpc>
                <a:spcPct val="100000"/>
              </a:lnSpc>
              <a:spcBef>
                <a:spcPts val="100"/>
              </a:spcBef>
            </a:pPr>
            <a:r>
              <a:rPr sz="4400">
                <a:latin typeface="Times New Roman"/>
                <a:cs typeface="Times New Roman"/>
              </a:rPr>
              <a:t>•</a:t>
            </a:r>
            <a:endParaRPr sz="4400">
              <a:latin typeface="Times New Roman"/>
              <a:cs typeface="Times New Roman"/>
            </a:endParaRPr>
          </a:p>
        </p:txBody>
      </p:sp>
      <p:sp>
        <p:nvSpPr>
          <p:cNvPr id="23" name="object 23"/>
          <p:cNvSpPr txBox="1"/>
          <p:nvPr/>
        </p:nvSpPr>
        <p:spPr>
          <a:xfrm>
            <a:off x="6670039" y="4204802"/>
            <a:ext cx="526415" cy="695960"/>
          </a:xfrm>
          <a:prstGeom prst="rect">
            <a:avLst/>
          </a:prstGeom>
        </p:spPr>
        <p:txBody>
          <a:bodyPr vert="horz" wrap="square" lIns="0" tIns="12700" rIns="0" bIns="0" rtlCol="0">
            <a:spAutoFit/>
          </a:bodyPr>
          <a:lstStyle/>
          <a:p>
            <a:pPr marL="50800">
              <a:lnSpc>
                <a:spcPct val="100000"/>
              </a:lnSpc>
              <a:spcBef>
                <a:spcPts val="100"/>
              </a:spcBef>
            </a:pPr>
            <a:r>
              <a:rPr sz="6600" b="1" spc="-2354" baseline="-15151">
                <a:latin typeface="Times New Roman"/>
                <a:cs typeface="Times New Roman"/>
              </a:rPr>
              <a:t>•</a:t>
            </a:r>
            <a:r>
              <a:rPr sz="4400" b="1" spc="229">
                <a:latin typeface="Times New Roman"/>
                <a:cs typeface="Times New Roman"/>
              </a:rPr>
              <a:t>•</a:t>
            </a:r>
            <a:r>
              <a:rPr sz="6600" spc="-37" baseline="-7575">
                <a:latin typeface="Times New Roman"/>
                <a:cs typeface="Times New Roman"/>
              </a:rPr>
              <a:t>•</a:t>
            </a:r>
            <a:endParaRPr sz="6600" baseline="-7575">
              <a:latin typeface="Times New Roman"/>
              <a:cs typeface="Times New Roman"/>
            </a:endParaRP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459740" y="499745"/>
            <a:ext cx="2463800" cy="391160"/>
          </a:xfrm>
          <a:prstGeom prst="rect">
            <a:avLst/>
          </a:prstGeom>
        </p:spPr>
        <p:txBody>
          <a:bodyPr vert="horz" wrap="square" lIns="0" tIns="12700" rIns="0" bIns="0" rtlCol="0">
            <a:spAutoFit/>
          </a:bodyPr>
          <a:lstStyle/>
          <a:p>
            <a:pPr marL="12700">
              <a:lnSpc>
                <a:spcPct val="100000"/>
              </a:lnSpc>
              <a:spcBef>
                <a:spcPts val="100"/>
              </a:spcBef>
            </a:pPr>
            <a:r>
              <a:rPr spc="-10"/>
              <a:t>使用控制图的准备</a:t>
            </a:r>
          </a:p>
        </p:txBody>
      </p:sp>
      <p:sp>
        <p:nvSpPr>
          <p:cNvPr id="3" name="object 3"/>
          <p:cNvSpPr txBox="1"/>
          <p:nvPr/>
        </p:nvSpPr>
        <p:spPr>
          <a:xfrm>
            <a:off x="764540" y="1037093"/>
            <a:ext cx="6197600" cy="4963160"/>
          </a:xfrm>
          <a:prstGeom prst="rect">
            <a:avLst/>
          </a:prstGeom>
        </p:spPr>
        <p:txBody>
          <a:bodyPr vert="horz" wrap="square" lIns="0" tIns="67310" rIns="0" bIns="0" rtlCol="0">
            <a:spAutoFit/>
          </a:bodyPr>
          <a:lstStyle/>
          <a:p>
            <a:pPr marL="12700">
              <a:lnSpc>
                <a:spcPct val="100000"/>
              </a:lnSpc>
              <a:spcBef>
                <a:spcPts val="530"/>
              </a:spcBef>
            </a:pPr>
            <a:r>
              <a:rPr sz="1800">
                <a:latin typeface="Times New Roman"/>
                <a:cs typeface="Times New Roman"/>
              </a:rPr>
              <a:t>1</a:t>
            </a:r>
            <a:r>
              <a:rPr sz="1800" spc="-5">
                <a:latin typeface="宋体"/>
                <a:cs typeface="宋体"/>
              </a:rPr>
              <a:t>、建立适合于实施的环境</a:t>
            </a:r>
            <a:endParaRPr sz="1800">
              <a:latin typeface="宋体"/>
              <a:cs typeface="宋体"/>
            </a:endParaRPr>
          </a:p>
          <a:p>
            <a:pPr marL="12700">
              <a:lnSpc>
                <a:spcPct val="100000"/>
              </a:lnSpc>
              <a:spcBef>
                <a:spcPts val="434"/>
              </a:spcBef>
            </a:pPr>
            <a:r>
              <a:rPr sz="1800">
                <a:latin typeface="Times New Roman"/>
                <a:cs typeface="Times New Roman"/>
              </a:rPr>
              <a:t>a </a:t>
            </a:r>
            <a:r>
              <a:rPr sz="1800" spc="-5">
                <a:latin typeface="宋体"/>
                <a:cs typeface="宋体"/>
              </a:rPr>
              <a:t>排除阻碍人员公正的因素</a:t>
            </a:r>
            <a:endParaRPr sz="1800">
              <a:latin typeface="宋体"/>
              <a:cs typeface="宋体"/>
            </a:endParaRPr>
          </a:p>
          <a:p>
            <a:pPr marL="12700">
              <a:lnSpc>
                <a:spcPct val="100000"/>
              </a:lnSpc>
              <a:spcBef>
                <a:spcPts val="430"/>
              </a:spcBef>
            </a:pPr>
            <a:r>
              <a:rPr sz="1800">
                <a:latin typeface="Times New Roman"/>
                <a:cs typeface="Times New Roman"/>
              </a:rPr>
              <a:t>b </a:t>
            </a:r>
            <a:r>
              <a:rPr sz="1800" spc="-10">
                <a:latin typeface="宋体"/>
                <a:cs typeface="宋体"/>
              </a:rPr>
              <a:t>提供相应的资源</a:t>
            </a:r>
            <a:endParaRPr sz="1800">
              <a:latin typeface="宋体"/>
              <a:cs typeface="宋体"/>
            </a:endParaRPr>
          </a:p>
          <a:p>
            <a:pPr marL="12700" marR="4875530">
              <a:lnSpc>
                <a:spcPct val="120000"/>
              </a:lnSpc>
            </a:pPr>
            <a:r>
              <a:rPr sz="1800">
                <a:latin typeface="Times New Roman"/>
                <a:cs typeface="Times New Roman"/>
              </a:rPr>
              <a:t>c </a:t>
            </a:r>
            <a:r>
              <a:rPr sz="1800" spc="-10">
                <a:latin typeface="宋体"/>
                <a:cs typeface="宋体"/>
              </a:rPr>
              <a:t>管理者支持</a:t>
            </a:r>
            <a:r>
              <a:rPr sz="1800" spc="-50">
                <a:latin typeface="宋体"/>
                <a:cs typeface="宋体"/>
              </a:rPr>
              <a:t> </a:t>
            </a:r>
            <a:r>
              <a:rPr sz="1800">
                <a:latin typeface="Times New Roman"/>
                <a:cs typeface="Times New Roman"/>
              </a:rPr>
              <a:t>2</a:t>
            </a:r>
            <a:r>
              <a:rPr sz="1800" spc="-10">
                <a:latin typeface="宋体"/>
                <a:cs typeface="宋体"/>
              </a:rPr>
              <a:t>、定义过程</a:t>
            </a:r>
            <a:endParaRPr sz="1800">
              <a:latin typeface="宋体"/>
              <a:cs typeface="宋体"/>
            </a:endParaRPr>
          </a:p>
          <a:p>
            <a:pPr marL="12700" marR="5080">
              <a:lnSpc>
                <a:spcPct val="120000"/>
              </a:lnSpc>
              <a:spcBef>
                <a:spcPts val="120"/>
              </a:spcBef>
            </a:pPr>
            <a:r>
              <a:rPr sz="1800" spc="-5">
                <a:latin typeface="宋体"/>
                <a:cs typeface="宋体"/>
              </a:rPr>
              <a:t>根据加工过程和上下使用者之间的关系，分析每个阶段的影响</a:t>
            </a:r>
            <a:r>
              <a:rPr sz="1800" spc="-20">
                <a:latin typeface="宋体"/>
                <a:cs typeface="宋体"/>
              </a:rPr>
              <a:t>因素。</a:t>
            </a:r>
            <a:endParaRPr sz="1800">
              <a:latin typeface="宋体"/>
              <a:cs typeface="宋体"/>
            </a:endParaRPr>
          </a:p>
          <a:p>
            <a:pPr marL="12700">
              <a:lnSpc>
                <a:spcPct val="100000"/>
              </a:lnSpc>
              <a:spcBef>
                <a:spcPts val="310"/>
              </a:spcBef>
            </a:pPr>
            <a:r>
              <a:rPr sz="1800">
                <a:latin typeface="Times New Roman"/>
                <a:cs typeface="Times New Roman"/>
              </a:rPr>
              <a:t>3</a:t>
            </a:r>
            <a:r>
              <a:rPr sz="1800" spc="-10">
                <a:latin typeface="宋体"/>
                <a:cs typeface="宋体"/>
              </a:rPr>
              <a:t>、确定待控制的特性</a:t>
            </a:r>
            <a:endParaRPr sz="1800">
              <a:latin typeface="宋体"/>
              <a:cs typeface="宋体"/>
            </a:endParaRPr>
          </a:p>
          <a:p>
            <a:pPr marL="12700" marR="5034915">
              <a:lnSpc>
                <a:spcPct val="120000"/>
              </a:lnSpc>
              <a:spcBef>
                <a:spcPts val="120"/>
              </a:spcBef>
            </a:pPr>
            <a:r>
              <a:rPr sz="1800" spc="-10">
                <a:latin typeface="宋体"/>
                <a:cs typeface="宋体"/>
              </a:rPr>
              <a:t>应考虑到：顾客的需求</a:t>
            </a:r>
            <a:endParaRPr sz="1800">
              <a:latin typeface="宋体"/>
              <a:cs typeface="宋体"/>
            </a:endParaRPr>
          </a:p>
          <a:p>
            <a:pPr marL="12700" marR="3891279">
              <a:lnSpc>
                <a:spcPct val="120000"/>
              </a:lnSpc>
            </a:pPr>
            <a:r>
              <a:rPr sz="1800" spc="-5">
                <a:latin typeface="宋体"/>
                <a:cs typeface="宋体"/>
              </a:rPr>
              <a:t>当前及潜在的问题区域</a:t>
            </a:r>
            <a:r>
              <a:rPr sz="1800" spc="-10">
                <a:latin typeface="宋体"/>
                <a:cs typeface="宋体"/>
              </a:rPr>
              <a:t>特性间的相互关系</a:t>
            </a:r>
            <a:endParaRPr sz="1800">
              <a:latin typeface="宋体"/>
              <a:cs typeface="宋体"/>
            </a:endParaRPr>
          </a:p>
          <a:p>
            <a:pPr marL="12700">
              <a:lnSpc>
                <a:spcPct val="100000"/>
              </a:lnSpc>
              <a:spcBef>
                <a:spcPts val="315"/>
              </a:spcBef>
            </a:pPr>
            <a:r>
              <a:rPr sz="1800">
                <a:latin typeface="Times New Roman"/>
                <a:cs typeface="Times New Roman"/>
              </a:rPr>
              <a:t>4</a:t>
            </a:r>
            <a:r>
              <a:rPr sz="1800" spc="-10">
                <a:latin typeface="宋体"/>
                <a:cs typeface="宋体"/>
              </a:rPr>
              <a:t>、确定测量系统</a:t>
            </a:r>
            <a:endParaRPr sz="1800">
              <a:latin typeface="宋体"/>
              <a:cs typeface="宋体"/>
            </a:endParaRPr>
          </a:p>
          <a:p>
            <a:pPr marL="12700" marR="132080">
              <a:lnSpc>
                <a:spcPct val="120000"/>
              </a:lnSpc>
            </a:pPr>
            <a:r>
              <a:rPr sz="1800">
                <a:latin typeface="Times New Roman"/>
                <a:cs typeface="Times New Roman"/>
              </a:rPr>
              <a:t>a</a:t>
            </a:r>
            <a:r>
              <a:rPr sz="1800" spc="-5">
                <a:latin typeface="宋体"/>
                <a:cs typeface="宋体"/>
              </a:rPr>
              <a:t>规定检测的人员、环境、方法、数量、频率、设备或量具。</a:t>
            </a:r>
            <a:r>
              <a:rPr sz="1800" spc="-50">
                <a:latin typeface="宋体"/>
                <a:cs typeface="宋体"/>
              </a:rPr>
              <a:t> </a:t>
            </a:r>
            <a:r>
              <a:rPr sz="1800">
                <a:latin typeface="Times New Roman"/>
                <a:cs typeface="Times New Roman"/>
              </a:rPr>
              <a:t>b</a:t>
            </a:r>
            <a:r>
              <a:rPr sz="1800" spc="-5">
                <a:latin typeface="宋体"/>
                <a:cs typeface="宋体"/>
              </a:rPr>
              <a:t>确保检测设备或量具本身的准确性和精密性。</a:t>
            </a:r>
            <a:endParaRPr sz="1800">
              <a:latin typeface="宋体"/>
              <a:cs typeface="宋体"/>
            </a:endParaRP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764540" y="537845"/>
            <a:ext cx="939800" cy="391160"/>
          </a:xfrm>
          <a:prstGeom prst="rect">
            <a:avLst/>
          </a:prstGeom>
        </p:spPr>
        <p:txBody>
          <a:bodyPr vert="horz" wrap="square" lIns="0" tIns="12700" rIns="0" bIns="0" rtlCol="0">
            <a:spAutoFit/>
          </a:bodyPr>
          <a:lstStyle/>
          <a:p>
            <a:pPr marL="12700">
              <a:lnSpc>
                <a:spcPct val="100000"/>
              </a:lnSpc>
              <a:spcBef>
                <a:spcPts val="100"/>
              </a:spcBef>
            </a:pPr>
            <a:r>
              <a:rPr sz="2400" b="1" spc="-20">
                <a:latin typeface="Microsoft JhengHei"/>
                <a:cs typeface="Microsoft JhengHei"/>
              </a:rPr>
              <a:t>接上页</a:t>
            </a:r>
            <a:endParaRPr sz="2400">
              <a:latin typeface="Microsoft JhengHei"/>
              <a:cs typeface="Microsoft JhengHei"/>
            </a:endParaRPr>
          </a:p>
        </p:txBody>
      </p:sp>
      <p:sp>
        <p:nvSpPr>
          <p:cNvPr id="3" name="object 3"/>
          <p:cNvSpPr txBox="1">
            <a:spLocks noGrp="1"/>
          </p:cNvSpPr>
          <p:nvPr>
            <p:ph type="title"/>
          </p:nvPr>
        </p:nvSpPr>
        <p:spPr>
          <a:xfrm>
            <a:off x="764540" y="1244358"/>
            <a:ext cx="2425700" cy="299720"/>
          </a:xfrm>
          <a:prstGeom prst="rect">
            <a:avLst/>
          </a:prstGeom>
        </p:spPr>
        <p:txBody>
          <a:bodyPr vert="horz" wrap="square" lIns="0" tIns="12700" rIns="0" bIns="0" rtlCol="0">
            <a:spAutoFit/>
          </a:bodyPr>
          <a:lstStyle/>
          <a:p>
            <a:pPr marL="12700">
              <a:lnSpc>
                <a:spcPct val="100000"/>
              </a:lnSpc>
              <a:spcBef>
                <a:spcPts val="100"/>
              </a:spcBef>
            </a:pPr>
            <a:r>
              <a:rPr sz="1800" b="0">
                <a:latin typeface="Times New Roman"/>
                <a:cs typeface="Times New Roman"/>
              </a:rPr>
              <a:t>5</a:t>
            </a:r>
            <a:r>
              <a:rPr sz="1800" b="0" spc="-5">
                <a:latin typeface="宋体"/>
                <a:cs typeface="宋体"/>
              </a:rPr>
              <a:t>、使不必要的变差最小</a:t>
            </a:r>
            <a:endParaRPr sz="1800">
              <a:latin typeface="宋体"/>
              <a:cs typeface="宋体"/>
            </a:endParaRPr>
          </a:p>
        </p:txBody>
      </p:sp>
      <p:sp>
        <p:nvSpPr>
          <p:cNvPr id="4" name="object 4"/>
          <p:cNvSpPr txBox="1"/>
          <p:nvPr/>
        </p:nvSpPr>
        <p:spPr>
          <a:xfrm>
            <a:off x="764540" y="1533684"/>
            <a:ext cx="7340600" cy="1671320"/>
          </a:xfrm>
          <a:prstGeom prst="rect">
            <a:avLst/>
          </a:prstGeom>
        </p:spPr>
        <p:txBody>
          <a:bodyPr vert="horz" wrap="square" lIns="0" tIns="12700" rIns="0" bIns="0" rtlCol="0">
            <a:spAutoFit/>
          </a:bodyPr>
          <a:lstStyle/>
          <a:p>
            <a:pPr marL="12700" marR="4577715">
              <a:lnSpc>
                <a:spcPct val="120000"/>
              </a:lnSpc>
              <a:spcBef>
                <a:spcPts val="100"/>
              </a:spcBef>
            </a:pPr>
            <a:r>
              <a:rPr sz="1800" spc="-5">
                <a:latin typeface="宋体"/>
                <a:cs typeface="宋体"/>
              </a:rPr>
              <a:t>确保过程按预定的方式运行确保输入的材料符合要求</a:t>
            </a:r>
            <a:r>
              <a:rPr sz="1800" spc="-50">
                <a:latin typeface="宋体"/>
                <a:cs typeface="宋体"/>
              </a:rPr>
              <a:t> </a:t>
            </a:r>
            <a:r>
              <a:rPr sz="1800" spc="-10">
                <a:latin typeface="宋体"/>
                <a:cs typeface="宋体"/>
              </a:rPr>
              <a:t>恒定的控制设定值</a:t>
            </a:r>
            <a:endParaRPr sz="1800">
              <a:latin typeface="宋体"/>
              <a:cs typeface="宋体"/>
            </a:endParaRPr>
          </a:p>
          <a:p>
            <a:pPr marL="12700" marR="5080">
              <a:lnSpc>
                <a:spcPct val="120000"/>
              </a:lnSpc>
            </a:pPr>
            <a:r>
              <a:rPr sz="1800" b="1">
                <a:latin typeface="Microsoft JhengHei"/>
                <a:cs typeface="Microsoft JhengHei"/>
              </a:rPr>
              <a:t>注：</a:t>
            </a:r>
            <a:r>
              <a:rPr sz="1800" spc="-5">
                <a:latin typeface="宋体"/>
                <a:cs typeface="宋体"/>
              </a:rPr>
              <a:t>应在过程记录表上记录所有的相关事件，如：刀具更新，新的材料批次等，有利于下一步的过程分析。</a:t>
            </a:r>
            <a:endParaRPr sz="1800">
              <a:latin typeface="宋体"/>
              <a:cs typeface="宋体"/>
            </a:endParaRP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688340" y="537845"/>
            <a:ext cx="2921000" cy="391160"/>
          </a:xfrm>
          <a:prstGeom prst="rect">
            <a:avLst/>
          </a:prstGeom>
        </p:spPr>
        <p:txBody>
          <a:bodyPr vert="horz" wrap="square" lIns="0" tIns="12700" rIns="0" bIns="0" rtlCol="0">
            <a:spAutoFit/>
          </a:bodyPr>
          <a:lstStyle/>
          <a:p>
            <a:pPr marL="12700">
              <a:lnSpc>
                <a:spcPct val="100000"/>
              </a:lnSpc>
              <a:spcBef>
                <a:spcPts val="100"/>
              </a:spcBef>
            </a:pPr>
            <a:r>
              <a:rPr/>
              <a:t>均值和极差图</a:t>
            </a:r>
            <a:r>
              <a:rPr spc="-140"/>
              <a:t>（X-</a:t>
            </a:r>
            <a:r>
              <a:rPr spc="-100"/>
              <a:t>R）</a:t>
            </a:r>
          </a:p>
        </p:txBody>
      </p:sp>
      <p:sp>
        <p:nvSpPr>
          <p:cNvPr id="3" name="object 3"/>
          <p:cNvSpPr txBox="1"/>
          <p:nvPr/>
        </p:nvSpPr>
        <p:spPr>
          <a:xfrm>
            <a:off x="764540" y="1014088"/>
            <a:ext cx="7476490" cy="4813300"/>
          </a:xfrm>
          <a:prstGeom prst="rect">
            <a:avLst/>
          </a:prstGeom>
        </p:spPr>
        <p:txBody>
          <a:bodyPr vert="horz" wrap="square" lIns="0" tIns="87630" rIns="0" bIns="0" rtlCol="0">
            <a:spAutoFit/>
          </a:bodyPr>
          <a:lstStyle/>
          <a:p>
            <a:pPr marL="12700">
              <a:lnSpc>
                <a:spcPct val="100000"/>
              </a:lnSpc>
              <a:spcBef>
                <a:spcPts val="690"/>
              </a:spcBef>
            </a:pPr>
            <a:r>
              <a:rPr sz="2400" b="1">
                <a:latin typeface="Times New Roman"/>
                <a:cs typeface="Times New Roman"/>
              </a:rPr>
              <a:t>1</a:t>
            </a:r>
            <a:r>
              <a:rPr sz="2400" b="1" spc="-10">
                <a:latin typeface="Microsoft JhengHei"/>
                <a:cs typeface="Microsoft JhengHei"/>
              </a:rPr>
              <a:t>、收集数据</a:t>
            </a:r>
            <a:endParaRPr sz="2400">
              <a:latin typeface="Microsoft JhengHei"/>
              <a:cs typeface="Microsoft JhengHei"/>
            </a:endParaRPr>
          </a:p>
          <a:p>
            <a:pPr marL="355600" marR="5080" indent="-342900">
              <a:lnSpc>
                <a:spcPct val="105500"/>
              </a:lnSpc>
              <a:spcBef>
                <a:spcPts val="365"/>
              </a:spcBef>
            </a:pPr>
            <a:r>
              <a:rPr sz="2000">
                <a:latin typeface="宋体"/>
                <a:cs typeface="宋体"/>
              </a:rPr>
              <a:t>以样本容量恒定的子组形式报告，子组通常包括</a:t>
            </a:r>
            <a:r>
              <a:rPr sz="2000">
                <a:latin typeface="Times New Roman"/>
                <a:cs typeface="Times New Roman"/>
              </a:rPr>
              <a:t>2-5</a:t>
            </a:r>
            <a:r>
              <a:rPr sz="2000" spc="-10">
                <a:latin typeface="宋体"/>
                <a:cs typeface="宋体"/>
              </a:rPr>
              <a:t>件连续的产品，</a:t>
            </a:r>
            <a:r>
              <a:rPr sz="2000" spc="-5">
                <a:latin typeface="宋体"/>
                <a:cs typeface="宋体"/>
              </a:rPr>
              <a:t>并周性期的抽取子组。</a:t>
            </a:r>
            <a:endParaRPr sz="2000">
              <a:latin typeface="宋体"/>
              <a:cs typeface="宋体"/>
            </a:endParaRPr>
          </a:p>
          <a:p>
            <a:pPr marL="12700">
              <a:lnSpc>
                <a:spcPct val="100000"/>
              </a:lnSpc>
              <a:spcBef>
                <a:spcPts val="480"/>
              </a:spcBef>
            </a:pPr>
            <a:r>
              <a:rPr sz="2000" b="1">
                <a:latin typeface="Microsoft JhengHei"/>
                <a:cs typeface="Microsoft JhengHei"/>
              </a:rPr>
              <a:t>注：</a:t>
            </a:r>
            <a:r>
              <a:rPr sz="1800" b="1" spc="-5">
                <a:latin typeface="Microsoft JhengHei"/>
                <a:cs typeface="Microsoft JhengHei"/>
              </a:rPr>
              <a:t>应制定一个收集数据的计划，将其作为收集、记录及描图的依据。</a:t>
            </a:r>
            <a:endParaRPr sz="1800">
              <a:latin typeface="Microsoft JhengHei"/>
              <a:cs typeface="Microsoft JhengHei"/>
            </a:endParaRPr>
          </a:p>
          <a:p>
            <a:pPr marL="351790" lvl="1" indent="-339725">
              <a:lnSpc>
                <a:spcPct val="100000"/>
              </a:lnSpc>
              <a:spcBef>
                <a:spcPts val="345"/>
              </a:spcBef>
              <a:buSzPct val="95000"/>
              <a:buFont typeface="Times New Roman"/>
              <a:buAutoNum type="arabicPlain"/>
              <a:tabLst>
                <a:tab pos="352425"/>
              </a:tabLst>
            </a:pPr>
            <a:r>
              <a:rPr sz="2000" b="1" spc="-5">
                <a:latin typeface="Microsoft JhengHei"/>
                <a:cs typeface="Microsoft JhengHei"/>
              </a:rPr>
              <a:t>选择子组大小，频率和数据</a:t>
            </a:r>
            <a:endParaRPr sz="2000">
              <a:latin typeface="Microsoft JhengHei"/>
              <a:cs typeface="Microsoft JhengHei"/>
            </a:endParaRPr>
          </a:p>
          <a:p>
            <a:pPr marL="12700" marR="33020" lvl="2" indent="551180">
              <a:lnSpc>
                <a:spcPts val="3010"/>
              </a:lnSpc>
              <a:spcBef>
                <a:spcPts val="75"/>
              </a:spcBef>
              <a:buSzPct val="95000"/>
              <a:buFont typeface="Times New Roman"/>
              <a:buAutoNum type="arabicPlain"/>
              <a:tabLst>
                <a:tab pos="563880"/>
              </a:tabLst>
            </a:pPr>
            <a:r>
              <a:rPr sz="2000" b="1">
                <a:latin typeface="Microsoft JhengHei"/>
                <a:cs typeface="Microsoft JhengHei"/>
              </a:rPr>
              <a:t>子组大小</a:t>
            </a:r>
            <a:r>
              <a:rPr sz="2000">
                <a:latin typeface="宋体"/>
                <a:cs typeface="宋体"/>
              </a:rPr>
              <a:t>：一般为</a:t>
            </a:r>
            <a:r>
              <a:rPr sz="2000">
                <a:latin typeface="Times New Roman"/>
                <a:cs typeface="Times New Roman"/>
              </a:rPr>
              <a:t>5</a:t>
            </a:r>
            <a:r>
              <a:rPr sz="2000">
                <a:latin typeface="宋体"/>
                <a:cs typeface="宋体"/>
              </a:rPr>
              <a:t>件连续的产品，仅代表单一刀具</a:t>
            </a:r>
            <a:r>
              <a:rPr sz="2000">
                <a:latin typeface="Times New Roman"/>
                <a:cs typeface="Times New Roman"/>
              </a:rPr>
              <a:t>/</a:t>
            </a:r>
            <a:r>
              <a:rPr sz="2000">
                <a:latin typeface="宋体"/>
                <a:cs typeface="宋体"/>
              </a:rPr>
              <a:t>冲头</a:t>
            </a:r>
            <a:r>
              <a:rPr sz="2000">
                <a:latin typeface="Times New Roman"/>
                <a:cs typeface="Times New Roman"/>
              </a:rPr>
              <a:t>/</a:t>
            </a:r>
            <a:r>
              <a:rPr sz="2000" spc="-25">
                <a:latin typeface="宋体"/>
                <a:cs typeface="宋体"/>
              </a:rPr>
              <a:t>过程</a:t>
            </a:r>
            <a:r>
              <a:rPr sz="2000">
                <a:latin typeface="宋体"/>
                <a:cs typeface="宋体"/>
              </a:rPr>
              <a:t>流等。（</a:t>
            </a:r>
            <a:r>
              <a:rPr sz="2000" b="1">
                <a:latin typeface="Microsoft JhengHei"/>
                <a:cs typeface="Microsoft JhengHei"/>
              </a:rPr>
              <a:t>注：</a:t>
            </a:r>
            <a:r>
              <a:rPr sz="2000" spc="-5">
                <a:latin typeface="宋体"/>
                <a:cs typeface="宋体"/>
              </a:rPr>
              <a:t>数据仅代表单一刀具、冲头、模具等</a:t>
            </a:r>
            <a:endParaRPr sz="2000">
              <a:latin typeface="宋体"/>
              <a:cs typeface="宋体"/>
            </a:endParaRPr>
          </a:p>
          <a:p>
            <a:pPr marL="12700">
              <a:lnSpc>
                <a:spcPct val="100000"/>
              </a:lnSpc>
              <a:spcBef>
                <a:spcPts val="280"/>
              </a:spcBef>
            </a:pPr>
            <a:r>
              <a:rPr sz="2000">
                <a:latin typeface="宋体"/>
                <a:cs typeface="宋体"/>
              </a:rPr>
              <a:t>生产出来的零件，即一个单一的生产流。</a:t>
            </a:r>
            <a:r>
              <a:rPr sz="2000" spc="-50">
                <a:latin typeface="宋体"/>
                <a:cs typeface="宋体"/>
              </a:rPr>
              <a:t>）</a:t>
            </a:r>
            <a:endParaRPr sz="2000">
              <a:latin typeface="宋体"/>
              <a:cs typeface="宋体"/>
            </a:endParaRPr>
          </a:p>
          <a:p>
            <a:pPr marL="12700" marR="300990" lvl="2" indent="551180">
              <a:lnSpc>
                <a:spcPts val="2880"/>
              </a:lnSpc>
              <a:spcBef>
                <a:spcPts val="40"/>
              </a:spcBef>
              <a:buSzPct val="95000"/>
              <a:buFont typeface="Times New Roman"/>
              <a:buAutoNum type="arabicPlain" startAt="2"/>
              <a:tabLst>
                <a:tab pos="563880"/>
              </a:tabLst>
            </a:pPr>
            <a:r>
              <a:rPr sz="2000" b="1">
                <a:latin typeface="Microsoft JhengHei"/>
                <a:cs typeface="Microsoft JhengHei"/>
              </a:rPr>
              <a:t>子组频率</a:t>
            </a:r>
            <a:r>
              <a:rPr sz="2000" spc="-5">
                <a:latin typeface="宋体"/>
                <a:cs typeface="宋体"/>
              </a:rPr>
              <a:t>：在适当的时间内收集足够的数据，这样子组才能</a:t>
            </a:r>
            <a:r>
              <a:rPr sz="2000">
                <a:latin typeface="宋体"/>
                <a:cs typeface="宋体"/>
              </a:rPr>
              <a:t>反映潜在的变化，这些变化原因可能是换班</a:t>
            </a:r>
            <a:r>
              <a:rPr sz="2000">
                <a:latin typeface="Times New Roman"/>
                <a:cs typeface="Times New Roman"/>
              </a:rPr>
              <a:t>/</a:t>
            </a:r>
            <a:r>
              <a:rPr sz="2000" spc="-20">
                <a:latin typeface="宋体"/>
                <a:cs typeface="宋体"/>
              </a:rPr>
              <a:t>操作人</a:t>
            </a:r>
            <a:endParaRPr sz="2000">
              <a:latin typeface="宋体"/>
              <a:cs typeface="宋体"/>
            </a:endParaRPr>
          </a:p>
          <a:p>
            <a:pPr marL="12700" marR="1740535">
              <a:lnSpc>
                <a:spcPts val="2880"/>
              </a:lnSpc>
            </a:pPr>
            <a:r>
              <a:rPr sz="2000">
                <a:latin typeface="宋体"/>
                <a:cs typeface="宋体"/>
              </a:rPr>
              <a:t>员更换</a:t>
            </a:r>
            <a:r>
              <a:rPr sz="2000">
                <a:latin typeface="Times New Roman"/>
                <a:cs typeface="Times New Roman"/>
              </a:rPr>
              <a:t>/</a:t>
            </a:r>
            <a:r>
              <a:rPr sz="2000" spc="-5">
                <a:latin typeface="宋体"/>
                <a:cs typeface="宋体"/>
              </a:rPr>
              <a:t>材料批次不同等原因引起。对正在生产的产</a:t>
            </a:r>
            <a:r>
              <a:rPr sz="2000">
                <a:latin typeface="宋体"/>
                <a:cs typeface="宋体"/>
              </a:rPr>
              <a:t>品进行监测的子组频率可以是每班</a:t>
            </a:r>
            <a:r>
              <a:rPr sz="2000">
                <a:latin typeface="Times New Roman"/>
                <a:cs typeface="Times New Roman"/>
              </a:rPr>
              <a:t>2</a:t>
            </a:r>
            <a:r>
              <a:rPr sz="2000" spc="-10">
                <a:latin typeface="宋体"/>
                <a:cs typeface="宋体"/>
              </a:rPr>
              <a:t>次，或一小时一</a:t>
            </a:r>
            <a:endParaRPr sz="2000">
              <a:latin typeface="宋体"/>
              <a:cs typeface="宋体"/>
            </a:endParaRPr>
          </a:p>
          <a:p>
            <a:pPr marL="12700">
              <a:lnSpc>
                <a:spcPct val="100000"/>
              </a:lnSpc>
              <a:spcBef>
                <a:spcPts val="439"/>
              </a:spcBef>
            </a:pPr>
            <a:r>
              <a:rPr sz="2000" spc="-20">
                <a:latin typeface="宋体"/>
                <a:cs typeface="宋体"/>
              </a:rPr>
              <a:t>次等。</a:t>
            </a:r>
            <a:endParaRPr sz="2000">
              <a:latin typeface="宋体"/>
              <a:cs typeface="宋体"/>
            </a:endParaRPr>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764540" y="652145"/>
            <a:ext cx="939800" cy="391160"/>
          </a:xfrm>
          <a:prstGeom prst="rect">
            <a:avLst/>
          </a:prstGeom>
        </p:spPr>
        <p:txBody>
          <a:bodyPr vert="horz" wrap="square" lIns="0" tIns="12700" rIns="0" bIns="0" rtlCol="0">
            <a:spAutoFit/>
          </a:bodyPr>
          <a:lstStyle/>
          <a:p>
            <a:pPr marL="12700">
              <a:lnSpc>
                <a:spcPct val="100000"/>
              </a:lnSpc>
              <a:spcBef>
                <a:spcPts val="100"/>
              </a:spcBef>
            </a:pPr>
            <a:r>
              <a:rPr sz="2400" b="1" spc="-20">
                <a:latin typeface="Microsoft JhengHei"/>
                <a:cs typeface="Microsoft JhengHei"/>
              </a:rPr>
              <a:t>接上页</a:t>
            </a:r>
            <a:endParaRPr sz="2400">
              <a:latin typeface="Microsoft JhengHei"/>
              <a:cs typeface="Microsoft JhengHei"/>
            </a:endParaRPr>
          </a:p>
        </p:txBody>
      </p:sp>
      <p:sp>
        <p:nvSpPr>
          <p:cNvPr id="3" name="object 3"/>
          <p:cNvSpPr txBox="1">
            <a:spLocks noGrp="1"/>
          </p:cNvSpPr>
          <p:nvPr>
            <p:ph type="title"/>
          </p:nvPr>
        </p:nvSpPr>
        <p:spPr>
          <a:xfrm>
            <a:off x="764540" y="1182524"/>
            <a:ext cx="7433945" cy="1122680"/>
          </a:xfrm>
          <a:prstGeom prst="rect">
            <a:avLst/>
          </a:prstGeom>
        </p:spPr>
        <p:txBody>
          <a:bodyPr vert="horz" wrap="square" lIns="0" tIns="12700" rIns="0" bIns="0" rtlCol="0">
            <a:spAutoFit/>
          </a:bodyPr>
          <a:lstStyle/>
          <a:p>
            <a:pPr marL="12700" marR="5080">
              <a:lnSpc>
                <a:spcPct val="120000"/>
              </a:lnSpc>
              <a:spcBef>
                <a:spcPts val="100"/>
              </a:spcBef>
            </a:pPr>
            <a:r>
              <a:rPr sz="2000">
                <a:latin typeface="Times New Roman"/>
                <a:cs typeface="Times New Roman"/>
              </a:rPr>
              <a:t>1-1-3</a:t>
            </a:r>
            <a:r>
              <a:rPr sz="2000"/>
              <a:t>子组数：</a:t>
            </a:r>
            <a:r>
              <a:rPr sz="2000" b="0">
                <a:latin typeface="宋体"/>
                <a:cs typeface="宋体"/>
              </a:rPr>
              <a:t>子组越多，变差越有机会出现。一般为</a:t>
            </a:r>
            <a:r>
              <a:rPr sz="2000" b="0">
                <a:latin typeface="Times New Roman"/>
                <a:cs typeface="Times New Roman"/>
              </a:rPr>
              <a:t>25</a:t>
            </a:r>
            <a:r>
              <a:rPr sz="2000" b="0" spc="-10">
                <a:latin typeface="宋体"/>
                <a:cs typeface="宋体"/>
              </a:rPr>
              <a:t>组，首次使</a:t>
            </a:r>
            <a:r>
              <a:rPr sz="2000" b="0">
                <a:latin typeface="宋体"/>
                <a:cs typeface="宋体"/>
              </a:rPr>
              <a:t>用管制图选用</a:t>
            </a:r>
            <a:r>
              <a:rPr sz="2000" b="0">
                <a:latin typeface="Times New Roman"/>
                <a:cs typeface="Times New Roman"/>
              </a:rPr>
              <a:t>35 </a:t>
            </a:r>
            <a:r>
              <a:rPr sz="2000" b="0" spc="-10">
                <a:latin typeface="宋体"/>
                <a:cs typeface="宋体"/>
              </a:rPr>
              <a:t>组数据，以便调整。</a:t>
            </a:r>
            <a:endParaRPr sz="2000">
              <a:latin typeface="宋体"/>
              <a:cs typeface="宋体"/>
            </a:endParaRPr>
          </a:p>
          <a:p>
            <a:pPr marL="12700">
              <a:lnSpc>
                <a:spcPct val="100000"/>
              </a:lnSpc>
              <a:spcBef>
                <a:spcPts val="480"/>
              </a:spcBef>
            </a:pPr>
            <a:r>
              <a:rPr sz="2000">
                <a:latin typeface="Times New Roman"/>
                <a:cs typeface="Times New Roman"/>
              </a:rPr>
              <a:t>1-2</a:t>
            </a:r>
            <a:r>
              <a:rPr sz="2000"/>
              <a:t>建立控制图及记录原始数据 （见下图</a:t>
            </a:r>
            <a:r>
              <a:rPr sz="2000" spc="-50"/>
              <a:t>）</a:t>
            </a:r>
            <a:endParaRPr sz="2000">
              <a:latin typeface="Times New Roman"/>
              <a:cs typeface="Times New Roman"/>
            </a:endParaRPr>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object 2"/>
          <p:cNvPicPr/>
          <p:nvPr/>
        </p:nvPicPr>
        <p:blipFill>
          <a:blip r:embed="rId2"/>
          <a:stretch>
            <a:fillRect/>
          </a:stretch>
        </p:blipFill>
        <p:spPr>
          <a:xfrm>
            <a:off x="228600" y="457200"/>
            <a:ext cx="8534400" cy="5867400"/>
          </a:xfrm>
          <a:prstGeom prst="rect">
            <a:avLst/>
          </a:prstGeom>
        </p:spPr>
      </p:pic>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840740" y="480051"/>
            <a:ext cx="6122035" cy="4431665"/>
          </a:xfrm>
          <a:prstGeom prst="rect">
            <a:avLst/>
          </a:prstGeom>
        </p:spPr>
        <p:txBody>
          <a:bodyPr vert="horz" wrap="square" lIns="0" tIns="29209" rIns="0" bIns="0" rtlCol="0">
            <a:spAutoFit/>
          </a:bodyPr>
          <a:lstStyle/>
          <a:p>
            <a:pPr marL="12700" marR="1585595" lvl="1" indent="339725">
              <a:lnSpc>
                <a:spcPct val="120000"/>
              </a:lnSpc>
              <a:spcBef>
                <a:spcPts val="229"/>
              </a:spcBef>
              <a:buSzPct val="95000"/>
              <a:buFont typeface="Times New Roman"/>
              <a:buAutoNum type="arabicPlain" startAt="3"/>
              <a:tabLst>
                <a:tab pos="352425"/>
              </a:tabLst>
            </a:pPr>
            <a:r>
              <a:rPr sz="2000" b="1">
                <a:latin typeface="Microsoft JhengHei"/>
                <a:cs typeface="Microsoft JhengHei"/>
              </a:rPr>
              <a:t>、计算每个子组的均值（</a:t>
            </a:r>
            <a:r>
              <a:rPr sz="2000" b="1">
                <a:latin typeface="Times New Roman"/>
                <a:cs typeface="Times New Roman"/>
              </a:rPr>
              <a:t>X</a:t>
            </a:r>
            <a:r>
              <a:rPr sz="2000" b="1">
                <a:latin typeface="Microsoft JhengHei"/>
                <a:cs typeface="Microsoft JhengHei"/>
              </a:rPr>
              <a:t>）和极差</a:t>
            </a:r>
            <a:r>
              <a:rPr sz="2000" b="1" spc="-50">
                <a:latin typeface="Times New Roman"/>
                <a:cs typeface="Times New Roman"/>
              </a:rPr>
              <a:t>R</a:t>
            </a:r>
            <a:r>
              <a:rPr sz="2000" b="1" spc="-10">
                <a:latin typeface="Microsoft JhengHei"/>
                <a:cs typeface="Microsoft JhengHei"/>
              </a:rPr>
              <a:t>对每个子组计算：</a:t>
            </a:r>
            <a:r>
              <a:rPr sz="2000" b="1" spc="-50">
                <a:latin typeface="Microsoft JhengHei"/>
                <a:cs typeface="Microsoft JhengHei"/>
              </a:rPr>
              <a:t> </a:t>
            </a:r>
            <a:r>
              <a:rPr sz="2000" spc="-10">
                <a:latin typeface="Times New Roman"/>
                <a:cs typeface="Times New Roman"/>
              </a:rPr>
              <a:t>X=</a:t>
            </a:r>
            <a:r>
              <a:rPr sz="2000" spc="-10">
                <a:latin typeface="宋体"/>
                <a:cs typeface="宋体"/>
              </a:rPr>
              <a:t>（</a:t>
            </a:r>
            <a:r>
              <a:rPr sz="2000" spc="-10">
                <a:latin typeface="Times New Roman"/>
                <a:cs typeface="Times New Roman"/>
              </a:rPr>
              <a:t>X1+X2+…+Xn</a:t>
            </a:r>
            <a:r>
              <a:rPr sz="2000" spc="-10">
                <a:latin typeface="宋体"/>
                <a:cs typeface="宋体"/>
              </a:rPr>
              <a:t>）</a:t>
            </a:r>
            <a:r>
              <a:rPr sz="2000" spc="-10">
                <a:latin typeface="Times New Roman"/>
                <a:cs typeface="Times New Roman"/>
              </a:rPr>
              <a:t>/n</a:t>
            </a:r>
            <a:endParaRPr sz="2000">
              <a:latin typeface="Times New Roman"/>
              <a:cs typeface="Times New Roman"/>
            </a:endParaRPr>
          </a:p>
          <a:p>
            <a:pPr lvl="1">
              <a:lnSpc>
                <a:spcPct val="100000"/>
              </a:lnSpc>
              <a:spcBef>
                <a:spcPts val="25"/>
              </a:spcBef>
              <a:buFont typeface="Times New Roman"/>
              <a:buAutoNum type="arabicPlain" startAt="3"/>
            </a:pPr>
            <a:endParaRPr sz="2900">
              <a:latin typeface="Times New Roman"/>
              <a:cs typeface="Times New Roman"/>
            </a:endParaRPr>
          </a:p>
          <a:p>
            <a:pPr marL="12700">
              <a:lnSpc>
                <a:spcPct val="100000"/>
              </a:lnSpc>
            </a:pPr>
            <a:r>
              <a:rPr sz="2000" spc="-10">
                <a:latin typeface="Times New Roman"/>
                <a:cs typeface="Times New Roman"/>
              </a:rPr>
              <a:t>R=Xmax-</a:t>
            </a:r>
            <a:r>
              <a:rPr sz="2000" spc="-20">
                <a:latin typeface="Times New Roman"/>
                <a:cs typeface="Times New Roman"/>
              </a:rPr>
              <a:t>Xmin</a:t>
            </a:r>
            <a:endParaRPr sz="2000">
              <a:latin typeface="Times New Roman"/>
              <a:cs typeface="Times New Roman"/>
            </a:endParaRPr>
          </a:p>
          <a:p>
            <a:pPr>
              <a:lnSpc>
                <a:spcPct val="100000"/>
              </a:lnSpc>
              <a:spcBef>
                <a:spcPts val="45"/>
              </a:spcBef>
            </a:pPr>
            <a:endParaRPr sz="2350">
              <a:latin typeface="Times New Roman"/>
              <a:cs typeface="Times New Roman"/>
            </a:endParaRPr>
          </a:p>
          <a:p>
            <a:pPr marL="12700" marR="5080">
              <a:lnSpc>
                <a:spcPct val="125499"/>
              </a:lnSpc>
            </a:pPr>
            <a:r>
              <a:rPr sz="2000" b="1" spc="-10">
                <a:latin typeface="Microsoft JhengHei"/>
                <a:cs typeface="Microsoft JhengHei"/>
              </a:rPr>
              <a:t>式中： </a:t>
            </a:r>
            <a:r>
              <a:rPr sz="2000" b="1">
                <a:latin typeface="Times New Roman"/>
                <a:cs typeface="Times New Roman"/>
              </a:rPr>
              <a:t>X1</a:t>
            </a:r>
            <a:r>
              <a:rPr sz="2000" b="1" spc="-25">
                <a:latin typeface="Times New Roman"/>
                <a:cs typeface="Times New Roman"/>
              </a:rPr>
              <a:t> </a:t>
            </a:r>
            <a:r>
              <a:rPr sz="2000" b="1" spc="-15">
                <a:latin typeface="Microsoft JhengHei"/>
                <a:cs typeface="Microsoft JhengHei"/>
              </a:rPr>
              <a:t>， </a:t>
            </a:r>
            <a:r>
              <a:rPr sz="2000" b="1">
                <a:latin typeface="Times New Roman"/>
                <a:cs typeface="Times New Roman"/>
              </a:rPr>
              <a:t>X2•</a:t>
            </a:r>
            <a:r>
              <a:rPr sz="2000" b="1" spc="-45">
                <a:latin typeface="Times New Roman"/>
                <a:cs typeface="Times New Roman"/>
              </a:rPr>
              <a:t> ••</a:t>
            </a:r>
            <a:r>
              <a:rPr sz="2000" b="1" spc="-1405">
                <a:latin typeface="Microsoft JhengHei"/>
                <a:cs typeface="Microsoft JhengHei"/>
              </a:rPr>
              <a:t>为</a:t>
            </a:r>
            <a:r>
              <a:rPr sz="2000" b="1" spc="80">
                <a:latin typeface="Times New Roman"/>
                <a:cs typeface="Times New Roman"/>
              </a:rPr>
              <a:t>• </a:t>
            </a:r>
            <a:r>
              <a:rPr sz="2000" b="1">
                <a:latin typeface="Microsoft JhengHei"/>
                <a:cs typeface="Microsoft JhengHei"/>
              </a:rPr>
              <a:t>子组内的每个测量值。</a:t>
            </a:r>
            <a:r>
              <a:rPr sz="2000" b="1">
                <a:latin typeface="Times New Roman"/>
                <a:cs typeface="Times New Roman"/>
              </a:rPr>
              <a:t>n</a:t>
            </a:r>
            <a:r>
              <a:rPr sz="2000" b="1" spc="-15">
                <a:latin typeface="Microsoft JhengHei"/>
                <a:cs typeface="Microsoft JhengHei"/>
              </a:rPr>
              <a:t>表示子组</a:t>
            </a:r>
            <a:r>
              <a:rPr sz="2000" b="1" spc="-10">
                <a:latin typeface="Microsoft JhengHei"/>
                <a:cs typeface="Microsoft JhengHei"/>
              </a:rPr>
              <a:t>的样本容量</a:t>
            </a:r>
            <a:endParaRPr sz="2000">
              <a:latin typeface="Microsoft JhengHei"/>
              <a:cs typeface="Microsoft JhengHei"/>
            </a:endParaRPr>
          </a:p>
          <a:p>
            <a:pPr>
              <a:lnSpc>
                <a:spcPct val="100000"/>
              </a:lnSpc>
              <a:spcBef>
                <a:spcPts val="10"/>
              </a:spcBef>
            </a:pPr>
            <a:endParaRPr sz="1750">
              <a:latin typeface="Microsoft JhengHei"/>
              <a:cs typeface="Microsoft JhengHei"/>
            </a:endParaRPr>
          </a:p>
          <a:p>
            <a:pPr marL="351790" lvl="1" indent="-339725">
              <a:lnSpc>
                <a:spcPct val="100000"/>
              </a:lnSpc>
              <a:buSzPct val="95000"/>
              <a:buFont typeface="Times New Roman"/>
              <a:buAutoNum type="arabicPlain" startAt="4"/>
              <a:tabLst>
                <a:tab pos="352425"/>
              </a:tabLst>
            </a:pPr>
            <a:r>
              <a:rPr sz="2000" b="1" spc="-10">
                <a:latin typeface="Microsoft JhengHei"/>
                <a:cs typeface="Microsoft JhengHei"/>
              </a:rPr>
              <a:t>、选择控制图的刻度</a:t>
            </a:r>
            <a:endParaRPr sz="2000">
              <a:latin typeface="Microsoft JhengHei"/>
              <a:cs typeface="Microsoft JhengHei"/>
            </a:endParaRPr>
          </a:p>
          <a:p>
            <a:pPr marL="351790" lvl="1" indent="-339725">
              <a:lnSpc>
                <a:spcPct val="100000"/>
              </a:lnSpc>
              <a:spcBef>
                <a:spcPts val="480"/>
              </a:spcBef>
              <a:buSzPct val="95000"/>
              <a:buFont typeface="Times New Roman"/>
              <a:buAutoNum type="arabicPlain"/>
              <a:tabLst>
                <a:tab pos="352425"/>
              </a:tabLst>
            </a:pPr>
            <a:r>
              <a:rPr sz="2000" spc="-40">
                <a:latin typeface="宋体"/>
                <a:cs typeface="宋体"/>
              </a:rPr>
              <a:t>两个控制图的纵坐标分别用于 </a:t>
            </a:r>
            <a:r>
              <a:rPr sz="2000">
                <a:latin typeface="Times New Roman"/>
                <a:cs typeface="Times New Roman"/>
              </a:rPr>
              <a:t>X</a:t>
            </a:r>
            <a:r>
              <a:rPr sz="2000" spc="-250">
                <a:latin typeface="宋体"/>
                <a:cs typeface="宋体"/>
              </a:rPr>
              <a:t>和 </a:t>
            </a:r>
            <a:r>
              <a:rPr sz="2000">
                <a:latin typeface="Times New Roman"/>
                <a:cs typeface="Times New Roman"/>
              </a:rPr>
              <a:t>R</a:t>
            </a:r>
            <a:r>
              <a:rPr sz="2000" u="sng">
                <a:uFill>
                  <a:solidFill>
                    <a:srgbClr val="000000"/>
                  </a:solidFill>
                </a:uFill>
                <a:latin typeface="宋体"/>
                <a:cs typeface="宋体"/>
              </a:rPr>
              <a:t>的</a:t>
            </a:r>
            <a:r>
              <a:rPr sz="2000" spc="-15">
                <a:latin typeface="宋体"/>
                <a:cs typeface="宋体"/>
              </a:rPr>
              <a:t>测量值。</a:t>
            </a:r>
            <a:endParaRPr sz="2000">
              <a:latin typeface="宋体"/>
              <a:cs typeface="宋体"/>
            </a:endParaRPr>
          </a:p>
          <a:p>
            <a:pPr marL="351790" lvl="1" indent="-339725">
              <a:lnSpc>
                <a:spcPct val="100000"/>
              </a:lnSpc>
              <a:spcBef>
                <a:spcPts val="480"/>
              </a:spcBef>
              <a:buSzPct val="95000"/>
              <a:buFont typeface="Times New Roman"/>
              <a:buAutoNum type="arabicPlain"/>
              <a:tabLst>
                <a:tab pos="352425"/>
              </a:tabLst>
            </a:pPr>
            <a:r>
              <a:rPr sz="2000">
                <a:latin typeface="宋体"/>
                <a:cs typeface="宋体"/>
              </a:rPr>
              <a:t>刻度选择</a:t>
            </a:r>
            <a:r>
              <a:rPr sz="2000" b="1" spc="-50">
                <a:latin typeface="Microsoft JhengHei"/>
                <a:cs typeface="Microsoft JhengHei"/>
              </a:rPr>
              <a:t>：</a:t>
            </a:r>
            <a:endParaRPr sz="2000">
              <a:latin typeface="Microsoft JhengHei"/>
              <a:cs typeface="Microsoft JhengHei"/>
            </a:endParaRPr>
          </a:p>
        </p:txBody>
      </p:sp>
      <p:sp>
        <p:nvSpPr>
          <p:cNvPr id="3" name="object 3"/>
          <p:cNvSpPr/>
          <p:nvPr/>
        </p:nvSpPr>
        <p:spPr>
          <a:xfrm>
            <a:off x="3505200" y="15240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Tree>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764540" y="652145"/>
            <a:ext cx="7543800" cy="4982210"/>
          </a:xfrm>
          <a:prstGeom prst="rect">
            <a:avLst/>
          </a:prstGeom>
        </p:spPr>
        <p:txBody>
          <a:bodyPr vert="horz" wrap="square" lIns="0" tIns="12700" rIns="0" bIns="0" rtlCol="0">
            <a:spAutoFit/>
          </a:bodyPr>
          <a:lstStyle/>
          <a:p>
            <a:pPr marL="12700">
              <a:lnSpc>
                <a:spcPct val="100000"/>
              </a:lnSpc>
              <a:spcBef>
                <a:spcPts val="100"/>
              </a:spcBef>
            </a:pPr>
            <a:r>
              <a:rPr sz="2400" b="1" spc="-20">
                <a:latin typeface="Microsoft JhengHei"/>
                <a:cs typeface="Microsoft JhengHei"/>
              </a:rPr>
              <a:t>接上页</a:t>
            </a:r>
            <a:endParaRPr sz="2400">
              <a:latin typeface="Microsoft JhengHei"/>
              <a:cs typeface="Microsoft JhengHei"/>
            </a:endParaRPr>
          </a:p>
          <a:p>
            <a:pPr>
              <a:lnSpc>
                <a:spcPct val="100000"/>
              </a:lnSpc>
              <a:spcBef>
                <a:spcPts val="5"/>
              </a:spcBef>
            </a:pPr>
            <a:endParaRPr sz="2050">
              <a:latin typeface="Microsoft JhengHei"/>
              <a:cs typeface="Microsoft JhengHei"/>
            </a:endParaRPr>
          </a:p>
          <a:p>
            <a:pPr marL="355600" marR="48895" indent="-342900" algn="just">
              <a:lnSpc>
                <a:spcPct val="100000"/>
              </a:lnSpc>
            </a:pPr>
            <a:r>
              <a:rPr sz="1800">
                <a:latin typeface="宋体"/>
                <a:cs typeface="宋体"/>
              </a:rPr>
              <a:t>对于</a:t>
            </a:r>
            <a:r>
              <a:rPr sz="1800">
                <a:latin typeface="Times New Roman"/>
                <a:cs typeface="Times New Roman"/>
              </a:rPr>
              <a:t>X</a:t>
            </a:r>
            <a:r>
              <a:rPr sz="1800" spc="-114">
                <a:latin typeface="Times New Roman"/>
                <a:cs typeface="Times New Roman"/>
              </a:rPr>
              <a:t> </a:t>
            </a:r>
            <a:r>
              <a:rPr sz="1800" u="sng">
                <a:uFill>
                  <a:solidFill>
                    <a:srgbClr val="000000"/>
                  </a:solidFill>
                </a:uFill>
                <a:latin typeface="宋体"/>
                <a:cs typeface="宋体"/>
              </a:rPr>
              <a:t>图</a:t>
            </a:r>
            <a:r>
              <a:rPr sz="1800">
                <a:latin typeface="宋体"/>
                <a:cs typeface="宋体"/>
              </a:rPr>
              <a:t>，坐标上的刻度值的最大值与最小值的差应至少为子组均值</a:t>
            </a:r>
            <a:r>
              <a:rPr sz="1800" spc="-25">
                <a:latin typeface="宋体"/>
                <a:cs typeface="宋体"/>
              </a:rPr>
              <a:t>（</a:t>
            </a:r>
            <a:r>
              <a:rPr sz="1800" spc="-25">
                <a:latin typeface="Times New Roman"/>
                <a:cs typeface="Times New Roman"/>
              </a:rPr>
              <a:t>X</a:t>
            </a:r>
            <a:r>
              <a:rPr sz="1800" spc="-25">
                <a:latin typeface="宋体"/>
                <a:cs typeface="宋体"/>
              </a:rPr>
              <a:t>）</a:t>
            </a:r>
            <a:r>
              <a:rPr sz="1800">
                <a:latin typeface="宋体"/>
                <a:cs typeface="宋体"/>
              </a:rPr>
              <a:t>的最大值与最小值的差的</a:t>
            </a:r>
            <a:r>
              <a:rPr sz="1800">
                <a:latin typeface="Times New Roman"/>
                <a:cs typeface="Times New Roman"/>
              </a:rPr>
              <a:t>2</a:t>
            </a:r>
            <a:r>
              <a:rPr sz="1800">
                <a:latin typeface="宋体"/>
                <a:cs typeface="宋体"/>
              </a:rPr>
              <a:t>倍，对于</a:t>
            </a:r>
            <a:r>
              <a:rPr sz="1800">
                <a:latin typeface="Times New Roman"/>
                <a:cs typeface="Times New Roman"/>
              </a:rPr>
              <a:t>R</a:t>
            </a:r>
            <a:r>
              <a:rPr sz="1800" spc="-5">
                <a:latin typeface="宋体"/>
                <a:cs typeface="宋体"/>
              </a:rPr>
              <a:t>图坐标上的刻度值的最大值与最小</a:t>
            </a:r>
            <a:r>
              <a:rPr sz="1800">
                <a:latin typeface="宋体"/>
                <a:cs typeface="宋体"/>
              </a:rPr>
              <a:t>值的差应为初始阶段所遇到的最大极差（</a:t>
            </a:r>
            <a:r>
              <a:rPr sz="1800">
                <a:latin typeface="Times New Roman"/>
                <a:cs typeface="Times New Roman"/>
              </a:rPr>
              <a:t>R</a:t>
            </a:r>
            <a:r>
              <a:rPr sz="1800">
                <a:latin typeface="宋体"/>
                <a:cs typeface="宋体"/>
              </a:rPr>
              <a:t>）的</a:t>
            </a:r>
            <a:r>
              <a:rPr sz="1800">
                <a:latin typeface="Times New Roman"/>
                <a:cs typeface="Times New Roman"/>
              </a:rPr>
              <a:t>2</a:t>
            </a:r>
            <a:r>
              <a:rPr sz="1800" spc="-25">
                <a:latin typeface="宋体"/>
                <a:cs typeface="宋体"/>
              </a:rPr>
              <a:t>倍。</a:t>
            </a:r>
            <a:endParaRPr sz="1800">
              <a:latin typeface="宋体"/>
              <a:cs typeface="宋体"/>
            </a:endParaRPr>
          </a:p>
          <a:p>
            <a:pPr marL="12700">
              <a:lnSpc>
                <a:spcPct val="100000"/>
              </a:lnSpc>
              <a:spcBef>
                <a:spcPts val="430"/>
              </a:spcBef>
            </a:pPr>
            <a:r>
              <a:rPr sz="1800" b="1">
                <a:latin typeface="Microsoft JhengHei"/>
                <a:cs typeface="Microsoft JhengHei"/>
              </a:rPr>
              <a:t>注：</a:t>
            </a:r>
            <a:r>
              <a:rPr sz="1800">
                <a:latin typeface="宋体"/>
                <a:cs typeface="宋体"/>
              </a:rPr>
              <a:t>一个有用的建议是将</a:t>
            </a:r>
            <a:r>
              <a:rPr sz="1800">
                <a:latin typeface="Times New Roman"/>
                <a:cs typeface="Times New Roman"/>
              </a:rPr>
              <a:t>R </a:t>
            </a:r>
            <a:r>
              <a:rPr sz="1800">
                <a:latin typeface="宋体"/>
                <a:cs typeface="宋体"/>
              </a:rPr>
              <a:t>图的刻度值设置为</a:t>
            </a:r>
            <a:r>
              <a:rPr sz="1800">
                <a:latin typeface="Times New Roman"/>
                <a:cs typeface="Times New Roman"/>
              </a:rPr>
              <a:t>X </a:t>
            </a:r>
            <a:r>
              <a:rPr sz="1800">
                <a:latin typeface="宋体"/>
                <a:cs typeface="宋体"/>
              </a:rPr>
              <a:t>图</a:t>
            </a:r>
            <a:r>
              <a:rPr sz="1800" strike="sngStrike">
                <a:latin typeface="宋体"/>
                <a:cs typeface="宋体"/>
              </a:rPr>
              <a:t>刻</a:t>
            </a:r>
            <a:r>
              <a:rPr sz="1800" strike="noStrike">
                <a:latin typeface="宋体"/>
                <a:cs typeface="宋体"/>
              </a:rPr>
              <a:t>度值的</a:t>
            </a:r>
            <a:r>
              <a:rPr sz="1800" strike="noStrike">
                <a:latin typeface="Times New Roman"/>
                <a:cs typeface="Times New Roman"/>
              </a:rPr>
              <a:t>2</a:t>
            </a:r>
            <a:r>
              <a:rPr sz="1800" strike="noStrike" spc="-25">
                <a:latin typeface="宋体"/>
                <a:cs typeface="宋体"/>
              </a:rPr>
              <a:t>倍。</a:t>
            </a:r>
            <a:endParaRPr sz="1800">
              <a:latin typeface="宋体"/>
              <a:cs typeface="宋体"/>
            </a:endParaRPr>
          </a:p>
          <a:p>
            <a:pPr marL="12700">
              <a:lnSpc>
                <a:spcPct val="100000"/>
              </a:lnSpc>
              <a:spcBef>
                <a:spcPts val="434"/>
              </a:spcBef>
            </a:pPr>
            <a:r>
              <a:rPr sz="1800">
                <a:latin typeface="宋体"/>
                <a:cs typeface="宋体"/>
              </a:rPr>
              <a:t>（</a:t>
            </a:r>
            <a:r>
              <a:rPr sz="1800" spc="-60">
                <a:latin typeface="宋体"/>
                <a:cs typeface="宋体"/>
              </a:rPr>
              <a:t> 例如：平均值图上</a:t>
            </a:r>
            <a:r>
              <a:rPr sz="1800">
                <a:latin typeface="Times New Roman"/>
                <a:cs typeface="Times New Roman"/>
              </a:rPr>
              <a:t>1</a:t>
            </a:r>
            <a:r>
              <a:rPr sz="1800">
                <a:latin typeface="宋体"/>
                <a:cs typeface="宋体"/>
              </a:rPr>
              <a:t>个刻度代表</a:t>
            </a:r>
            <a:r>
              <a:rPr sz="1800">
                <a:latin typeface="Times New Roman"/>
                <a:cs typeface="Times New Roman"/>
              </a:rPr>
              <a:t>0.01</a:t>
            </a:r>
            <a:r>
              <a:rPr sz="1800" spc="-10">
                <a:latin typeface="宋体"/>
                <a:cs typeface="宋体"/>
              </a:rPr>
              <a:t>英寸，则在极差图上</a:t>
            </a:r>
            <a:endParaRPr sz="1800">
              <a:latin typeface="宋体"/>
              <a:cs typeface="宋体"/>
            </a:endParaRPr>
          </a:p>
          <a:p>
            <a:pPr marL="12700">
              <a:lnSpc>
                <a:spcPct val="100000"/>
              </a:lnSpc>
              <a:spcBef>
                <a:spcPts val="430"/>
              </a:spcBef>
            </a:pPr>
            <a:r>
              <a:rPr sz="1800">
                <a:latin typeface="Times New Roman"/>
                <a:cs typeface="Times New Roman"/>
              </a:rPr>
              <a:t>1</a:t>
            </a:r>
            <a:r>
              <a:rPr sz="1800">
                <a:latin typeface="宋体"/>
                <a:cs typeface="宋体"/>
              </a:rPr>
              <a:t>个刻度代表</a:t>
            </a:r>
            <a:r>
              <a:rPr sz="1800">
                <a:latin typeface="Times New Roman"/>
                <a:cs typeface="Times New Roman"/>
              </a:rPr>
              <a:t>0.02</a:t>
            </a:r>
            <a:r>
              <a:rPr sz="1800">
                <a:latin typeface="宋体"/>
                <a:cs typeface="宋体"/>
              </a:rPr>
              <a:t>英寸</a:t>
            </a:r>
            <a:r>
              <a:rPr sz="1800" spc="-50">
                <a:latin typeface="宋体"/>
                <a:cs typeface="宋体"/>
              </a:rPr>
              <a:t>）</a:t>
            </a:r>
            <a:endParaRPr sz="1800">
              <a:latin typeface="宋体"/>
              <a:cs typeface="宋体"/>
            </a:endParaRPr>
          </a:p>
          <a:p>
            <a:pPr marL="12700">
              <a:lnSpc>
                <a:spcPct val="100000"/>
              </a:lnSpc>
              <a:spcBef>
                <a:spcPts val="475"/>
              </a:spcBef>
            </a:pPr>
            <a:r>
              <a:rPr sz="2000" b="1">
                <a:latin typeface="Times New Roman"/>
                <a:cs typeface="Times New Roman"/>
              </a:rPr>
              <a:t>1-5</a:t>
            </a:r>
            <a:r>
              <a:rPr sz="2000" b="1" spc="-5">
                <a:latin typeface="Microsoft JhengHei"/>
                <a:cs typeface="Microsoft JhengHei"/>
              </a:rPr>
              <a:t>、将均值和极差画到控制图上</a:t>
            </a:r>
            <a:endParaRPr sz="2000">
              <a:latin typeface="Microsoft JhengHei"/>
              <a:cs typeface="Microsoft JhengHei"/>
            </a:endParaRPr>
          </a:p>
          <a:p>
            <a:pPr marL="12700" marR="1528445" algn="just">
              <a:lnSpc>
                <a:spcPct val="120000"/>
              </a:lnSpc>
              <a:spcBef>
                <a:spcPts val="5"/>
              </a:spcBef>
            </a:pPr>
            <a:r>
              <a:rPr sz="1800" b="1">
                <a:latin typeface="Times New Roman"/>
                <a:cs typeface="Times New Roman"/>
              </a:rPr>
              <a:t>5-1</a:t>
            </a:r>
            <a:r>
              <a:rPr sz="1800">
                <a:latin typeface="Times New Roman"/>
                <a:cs typeface="Times New Roman"/>
              </a:rPr>
              <a:t>X</a:t>
            </a:r>
            <a:r>
              <a:rPr sz="1800" spc="-70">
                <a:latin typeface="Times New Roman"/>
                <a:cs typeface="Times New Roman"/>
              </a:rPr>
              <a:t> </a:t>
            </a:r>
            <a:r>
              <a:rPr sz="1800" strike="sngStrike">
                <a:latin typeface="宋体"/>
                <a:cs typeface="宋体"/>
              </a:rPr>
              <a:t>图</a:t>
            </a:r>
            <a:r>
              <a:rPr sz="1800" strike="noStrike">
                <a:latin typeface="宋体"/>
                <a:cs typeface="宋体"/>
              </a:rPr>
              <a:t>和</a:t>
            </a:r>
            <a:r>
              <a:rPr sz="1800" strike="noStrike">
                <a:latin typeface="Times New Roman"/>
                <a:cs typeface="Times New Roman"/>
              </a:rPr>
              <a:t>R</a:t>
            </a:r>
            <a:r>
              <a:rPr sz="1800" strike="noStrike" spc="-70">
                <a:latin typeface="Times New Roman"/>
                <a:cs typeface="Times New Roman"/>
              </a:rPr>
              <a:t> </a:t>
            </a:r>
            <a:r>
              <a:rPr sz="1800" strike="noStrike" spc="-5">
                <a:latin typeface="宋体"/>
                <a:cs typeface="宋体"/>
              </a:rPr>
              <a:t>图上的点描好后及时用直线联接，浏览各点是否合理，有无很高或很低的点，并检查计算及画图是否正确。</a:t>
            </a:r>
            <a:r>
              <a:rPr sz="1800" strike="noStrike" spc="-50">
                <a:latin typeface="宋体"/>
                <a:cs typeface="宋体"/>
              </a:rPr>
              <a:t> </a:t>
            </a:r>
            <a:r>
              <a:rPr sz="1800" b="1" strike="noStrike">
                <a:latin typeface="Times New Roman"/>
                <a:cs typeface="Times New Roman"/>
              </a:rPr>
              <a:t>5-2</a:t>
            </a:r>
            <a:r>
              <a:rPr sz="1800" strike="noStrike">
                <a:latin typeface="宋体"/>
                <a:cs typeface="宋体"/>
              </a:rPr>
              <a:t>确保所画的</a:t>
            </a:r>
            <a:r>
              <a:rPr sz="1800" strike="noStrike">
                <a:latin typeface="Times New Roman"/>
                <a:cs typeface="Times New Roman"/>
              </a:rPr>
              <a:t>X </a:t>
            </a:r>
            <a:r>
              <a:rPr sz="1800" strike="sngStrike">
                <a:latin typeface="宋体"/>
                <a:cs typeface="宋体"/>
              </a:rPr>
              <a:t>和</a:t>
            </a:r>
            <a:r>
              <a:rPr sz="1800" strike="noStrike">
                <a:latin typeface="Times New Roman"/>
                <a:cs typeface="Times New Roman"/>
              </a:rPr>
              <a:t>R</a:t>
            </a:r>
            <a:r>
              <a:rPr sz="1800" strike="noStrike" spc="-10">
                <a:latin typeface="宋体"/>
                <a:cs typeface="宋体"/>
              </a:rPr>
              <a:t>点在纵向是对应的。</a:t>
            </a:r>
            <a:endParaRPr sz="1800">
              <a:latin typeface="宋体"/>
              <a:cs typeface="宋体"/>
            </a:endParaRPr>
          </a:p>
          <a:p>
            <a:pPr>
              <a:lnSpc>
                <a:spcPct val="100000"/>
              </a:lnSpc>
              <a:spcBef>
                <a:spcPts val="10"/>
              </a:spcBef>
            </a:pPr>
            <a:endParaRPr sz="2350">
              <a:latin typeface="宋体"/>
              <a:cs typeface="宋体"/>
            </a:endParaRPr>
          </a:p>
          <a:p>
            <a:pPr marL="12700">
              <a:lnSpc>
                <a:spcPct val="100000"/>
              </a:lnSpc>
              <a:spcBef>
                <a:spcPts val="5"/>
              </a:spcBef>
            </a:pPr>
            <a:r>
              <a:rPr sz="1800" b="1">
                <a:latin typeface="Microsoft JhengHei"/>
                <a:cs typeface="Microsoft JhengHei"/>
              </a:rPr>
              <a:t>注：</a:t>
            </a:r>
            <a:r>
              <a:rPr sz="1800">
                <a:latin typeface="宋体"/>
                <a:cs typeface="宋体"/>
              </a:rPr>
              <a:t>对于还没有计算控制限的初期操作的控制图上应清楚地注明</a:t>
            </a:r>
            <a:r>
              <a:rPr sz="1800">
                <a:latin typeface="Times New Roman"/>
                <a:cs typeface="Times New Roman"/>
              </a:rPr>
              <a:t>“</a:t>
            </a:r>
            <a:r>
              <a:rPr sz="1800" b="1">
                <a:latin typeface="Microsoft JhengHei"/>
                <a:cs typeface="Microsoft JhengHei"/>
              </a:rPr>
              <a:t>初始研究</a:t>
            </a:r>
            <a:r>
              <a:rPr sz="1800" spc="-50">
                <a:latin typeface="Times New Roman"/>
                <a:cs typeface="Times New Roman"/>
              </a:rPr>
              <a:t>”</a:t>
            </a:r>
            <a:endParaRPr sz="1800">
              <a:latin typeface="Times New Roman"/>
              <a:cs typeface="Times New Roman"/>
            </a:endParaRPr>
          </a:p>
          <a:p>
            <a:pPr marL="355600">
              <a:lnSpc>
                <a:spcPct val="100000"/>
              </a:lnSpc>
              <a:spcBef>
                <a:spcPts val="114"/>
              </a:spcBef>
            </a:pPr>
            <a:r>
              <a:rPr sz="1800" spc="-20">
                <a:latin typeface="宋体"/>
                <a:cs typeface="宋体"/>
              </a:rPr>
              <a:t>字样。</a:t>
            </a:r>
            <a:endParaRPr sz="1800">
              <a:latin typeface="宋体"/>
              <a:cs typeface="宋体"/>
            </a:endParaRPr>
          </a:p>
        </p:txBody>
      </p:sp>
      <p:sp>
        <p:nvSpPr>
          <p:cNvPr id="3" name="object 3"/>
          <p:cNvSpPr/>
          <p:nvPr/>
        </p:nvSpPr>
        <p:spPr>
          <a:xfrm>
            <a:off x="1828800" y="1447800"/>
            <a:ext cx="152400" cy="0"/>
          </a:xfrm>
          <a:custGeom>
            <a:rect l="l" t="t" r="r" b="b"/>
            <a:pathLst>
              <a:path w="152400">
                <a:moveTo>
                  <a:pt x="0" y="0"/>
                </a:moveTo>
                <a:lnTo>
                  <a:pt x="152400" y="0"/>
                </a:lnTo>
              </a:path>
            </a:pathLst>
          </a:custGeom>
          <a:ln w="9525">
            <a:solidFill>
              <a:srgbClr val="000000"/>
            </a:solidFill>
          </a:ln>
        </p:spPr>
        <p:txBody>
          <a:bodyPr wrap="square" lIns="0" tIns="0" rIns="0" bIns="0" rtlCol="0"/>
          <a:lstStyle/>
          <a:p/>
        </p:txBody>
      </p:sp>
      <p:sp>
        <p:nvSpPr>
          <p:cNvPr id="4" name="object 4"/>
          <p:cNvSpPr/>
          <p:nvPr/>
        </p:nvSpPr>
        <p:spPr>
          <a:xfrm>
            <a:off x="1371600" y="4648200"/>
            <a:ext cx="152400" cy="0"/>
          </a:xfrm>
          <a:custGeom>
            <a:rect l="l" t="t" r="r" b="b"/>
            <a:pathLst>
              <a:path w="152400">
                <a:moveTo>
                  <a:pt x="0" y="0"/>
                </a:moveTo>
                <a:lnTo>
                  <a:pt x="152400" y="0"/>
                </a:lnTo>
              </a:path>
            </a:pathLst>
          </a:custGeom>
          <a:ln w="9525">
            <a:solidFill>
              <a:srgbClr val="000000"/>
            </a:solidFill>
          </a:ln>
        </p:spPr>
        <p:txBody>
          <a:bodyPr wrap="square" lIns="0" tIns="0" rIns="0" bIns="0" rtlCol="0"/>
          <a:lstStyle/>
          <a:p/>
        </p:txBody>
      </p:sp>
      <p:sp>
        <p:nvSpPr>
          <p:cNvPr id="5" name="object 5"/>
          <p:cNvSpPr/>
          <p:nvPr/>
        </p:nvSpPr>
        <p:spPr>
          <a:xfrm>
            <a:off x="2667000" y="54102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Tree>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688340" y="551097"/>
            <a:ext cx="1905000" cy="330200"/>
          </a:xfrm>
          <a:prstGeom prst="rect">
            <a:avLst/>
          </a:prstGeom>
        </p:spPr>
        <p:txBody>
          <a:bodyPr vert="horz" wrap="square" lIns="0" tIns="6350" rIns="0" bIns="0" rtlCol="0">
            <a:spAutoFit/>
          </a:bodyPr>
          <a:lstStyle/>
          <a:p>
            <a:pPr marL="12700">
              <a:lnSpc>
                <a:spcPct val="100000"/>
              </a:lnSpc>
              <a:spcBef>
                <a:spcPts val="50"/>
              </a:spcBef>
              <a:tabLst>
                <a:tab pos="621665"/>
              </a:tabLst>
            </a:pPr>
            <a:r>
              <a:rPr sz="2050" spc="-50">
                <a:latin typeface="Times New Roman"/>
                <a:cs typeface="Times New Roman"/>
              </a:rPr>
              <a:t>2</a:t>
            </a:r>
            <a:r>
              <a:rPr sz="2050">
                <a:latin typeface="Times New Roman"/>
                <a:cs typeface="Times New Roman"/>
              </a:rPr>
              <a:t>	</a:t>
            </a:r>
            <a:r>
              <a:rPr sz="2000" spc="-10"/>
              <a:t>计算控制限</a:t>
            </a:r>
            <a:endParaRPr sz="2000">
              <a:latin typeface="Times New Roman"/>
              <a:cs typeface="Times New Roman"/>
            </a:endParaRPr>
          </a:p>
        </p:txBody>
      </p:sp>
      <p:sp>
        <p:nvSpPr>
          <p:cNvPr id="3" name="object 3"/>
          <p:cNvSpPr txBox="1"/>
          <p:nvPr/>
        </p:nvSpPr>
        <p:spPr>
          <a:xfrm>
            <a:off x="688340" y="886377"/>
            <a:ext cx="5969000" cy="987425"/>
          </a:xfrm>
          <a:prstGeom prst="rect">
            <a:avLst/>
          </a:prstGeom>
        </p:spPr>
        <p:txBody>
          <a:bodyPr vert="horz" wrap="square" lIns="0" tIns="6350" rIns="0" bIns="0" rtlCol="0">
            <a:spAutoFit/>
          </a:bodyPr>
          <a:lstStyle/>
          <a:p>
            <a:pPr marL="621665" indent="-608965">
              <a:lnSpc>
                <a:spcPct val="100000"/>
              </a:lnSpc>
              <a:spcBef>
                <a:spcPts val="50"/>
              </a:spcBef>
              <a:buSzPct val="102500"/>
              <a:buFont typeface="Times New Roman"/>
              <a:buAutoNum type="arabicPlain" startAt="3"/>
              <a:tabLst>
                <a:tab pos="621665"/>
                <a:tab pos="622300"/>
              </a:tabLst>
            </a:pPr>
            <a:r>
              <a:rPr sz="2000" spc="-5">
                <a:latin typeface="宋体"/>
                <a:cs typeface="宋体"/>
              </a:rPr>
              <a:t>首先计算极差的控制限，再计算均值的控制限。</a:t>
            </a:r>
            <a:endParaRPr sz="2000">
              <a:latin typeface="宋体"/>
              <a:cs typeface="宋体"/>
            </a:endParaRPr>
          </a:p>
          <a:p>
            <a:pPr>
              <a:lnSpc>
                <a:spcPct val="100000"/>
              </a:lnSpc>
              <a:spcBef>
                <a:spcPts val="5"/>
              </a:spcBef>
              <a:buAutoNum type="arabicPlain" startAt="3"/>
            </a:pPr>
            <a:endParaRPr sz="2100">
              <a:latin typeface="宋体"/>
              <a:cs typeface="宋体"/>
            </a:endParaRPr>
          </a:p>
          <a:p>
            <a:pPr marL="621665" indent="-608965">
              <a:lnSpc>
                <a:spcPct val="100000"/>
              </a:lnSpc>
              <a:spcBef>
                <a:spcPts val="5"/>
              </a:spcBef>
              <a:buSzPct val="102500"/>
              <a:buAutoNum type="arabicPlain" startAt="3"/>
              <a:tabLst>
                <a:tab pos="621665"/>
                <a:tab pos="622300"/>
              </a:tabLst>
            </a:pPr>
            <a:r>
              <a:rPr sz="2000" b="1">
                <a:latin typeface="Times New Roman"/>
                <a:cs typeface="Times New Roman"/>
              </a:rPr>
              <a:t>2-1</a:t>
            </a:r>
            <a:r>
              <a:rPr sz="2000" b="1">
                <a:latin typeface="Microsoft JhengHei"/>
                <a:cs typeface="Microsoft JhengHei"/>
              </a:rPr>
              <a:t>计算平均极差（</a:t>
            </a:r>
            <a:r>
              <a:rPr sz="2000" b="1">
                <a:latin typeface="Times New Roman"/>
                <a:cs typeface="Times New Roman"/>
              </a:rPr>
              <a:t>R</a:t>
            </a:r>
            <a:r>
              <a:rPr sz="2000" b="1">
                <a:latin typeface="Microsoft JhengHei"/>
                <a:cs typeface="Microsoft JhengHei"/>
              </a:rPr>
              <a:t>）及过程均值</a:t>
            </a:r>
            <a:r>
              <a:rPr sz="2000" b="1" spc="-25">
                <a:latin typeface="Microsoft JhengHei"/>
                <a:cs typeface="Microsoft JhengHei"/>
              </a:rPr>
              <a:t>（</a:t>
            </a:r>
            <a:r>
              <a:rPr sz="2000" b="1" spc="-25">
                <a:latin typeface="Times New Roman"/>
                <a:cs typeface="Times New Roman"/>
              </a:rPr>
              <a:t>X</a:t>
            </a:r>
            <a:r>
              <a:rPr sz="2000" b="1" spc="-25">
                <a:latin typeface="Microsoft JhengHei"/>
                <a:cs typeface="Microsoft JhengHei"/>
              </a:rPr>
              <a:t>）</a:t>
            </a:r>
            <a:endParaRPr sz="2000">
              <a:latin typeface="Microsoft JhengHei"/>
              <a:cs typeface="Microsoft JhengHei"/>
            </a:endParaRPr>
          </a:p>
        </p:txBody>
      </p:sp>
      <p:sp>
        <p:nvSpPr>
          <p:cNvPr id="4" name="object 4"/>
          <p:cNvSpPr txBox="1"/>
          <p:nvPr/>
        </p:nvSpPr>
        <p:spPr>
          <a:xfrm>
            <a:off x="688340" y="2202910"/>
            <a:ext cx="142875" cy="307340"/>
          </a:xfrm>
          <a:prstGeom prst="rect">
            <a:avLst/>
          </a:prstGeom>
        </p:spPr>
        <p:txBody>
          <a:bodyPr vert="horz" wrap="square" lIns="0" tIns="12700" rIns="0" bIns="0" rtlCol="0">
            <a:spAutoFit/>
          </a:bodyPr>
          <a:lstStyle/>
          <a:p>
            <a:pPr marL="12700">
              <a:lnSpc>
                <a:spcPct val="100000"/>
              </a:lnSpc>
              <a:spcBef>
                <a:spcPts val="100"/>
              </a:spcBef>
            </a:pPr>
            <a:r>
              <a:rPr sz="1850" b="1">
                <a:latin typeface="Times New Roman"/>
                <a:cs typeface="Times New Roman"/>
              </a:rPr>
              <a:t>5</a:t>
            </a:r>
            <a:endParaRPr sz="1850">
              <a:latin typeface="Times New Roman"/>
              <a:cs typeface="Times New Roman"/>
            </a:endParaRPr>
          </a:p>
        </p:txBody>
      </p:sp>
      <p:sp>
        <p:nvSpPr>
          <p:cNvPr id="5" name="object 5"/>
          <p:cNvSpPr txBox="1"/>
          <p:nvPr/>
        </p:nvSpPr>
        <p:spPr>
          <a:xfrm>
            <a:off x="1297940" y="2209260"/>
            <a:ext cx="4445635" cy="299720"/>
          </a:xfrm>
          <a:prstGeom prst="rect">
            <a:avLst/>
          </a:prstGeom>
        </p:spPr>
        <p:txBody>
          <a:bodyPr vert="horz" wrap="square" lIns="0" tIns="12700" rIns="0" bIns="0" rtlCol="0">
            <a:spAutoFit/>
          </a:bodyPr>
          <a:lstStyle/>
          <a:p>
            <a:pPr marL="12700">
              <a:lnSpc>
                <a:spcPct val="100000"/>
              </a:lnSpc>
              <a:spcBef>
                <a:spcPts val="100"/>
              </a:spcBef>
            </a:pPr>
            <a:r>
              <a:rPr sz="1800" b="1" spc="-10">
                <a:latin typeface="Times New Roman"/>
                <a:cs typeface="Times New Roman"/>
              </a:rPr>
              <a:t>R=</a:t>
            </a:r>
            <a:r>
              <a:rPr sz="1800" b="1" spc="-10">
                <a:latin typeface="Microsoft JhengHei"/>
                <a:cs typeface="Microsoft JhengHei"/>
              </a:rPr>
              <a:t>（</a:t>
            </a:r>
            <a:r>
              <a:rPr sz="1800" b="1" spc="-10">
                <a:latin typeface="Times New Roman"/>
                <a:cs typeface="Times New Roman"/>
              </a:rPr>
              <a:t>R1+R2+…+Rk</a:t>
            </a:r>
            <a:r>
              <a:rPr sz="1800" b="1" spc="-10">
                <a:latin typeface="Microsoft JhengHei"/>
                <a:cs typeface="Microsoft JhengHei"/>
              </a:rPr>
              <a:t>）</a:t>
            </a:r>
            <a:r>
              <a:rPr sz="1800" b="1" spc="-10">
                <a:latin typeface="Times New Roman"/>
                <a:cs typeface="Times New Roman"/>
              </a:rPr>
              <a:t>/k</a:t>
            </a:r>
            <a:r>
              <a:rPr sz="1800" b="1" spc="-10">
                <a:latin typeface="Microsoft JhengHei"/>
                <a:cs typeface="Microsoft JhengHei"/>
              </a:rPr>
              <a:t>（</a:t>
            </a:r>
            <a:r>
              <a:rPr sz="1800" b="1" spc="-10">
                <a:latin typeface="Times New Roman"/>
                <a:cs typeface="Times New Roman"/>
              </a:rPr>
              <a:t>K</a:t>
            </a:r>
            <a:r>
              <a:rPr sz="1800" b="1">
                <a:latin typeface="Microsoft JhengHei"/>
                <a:cs typeface="Microsoft JhengHei"/>
              </a:rPr>
              <a:t>表示子组数量</a:t>
            </a:r>
            <a:r>
              <a:rPr sz="1800" b="1" spc="-50">
                <a:latin typeface="Microsoft JhengHei"/>
                <a:cs typeface="Microsoft JhengHei"/>
              </a:rPr>
              <a:t>）</a:t>
            </a:r>
            <a:endParaRPr sz="1800">
              <a:latin typeface="Microsoft JhengHei"/>
              <a:cs typeface="Microsoft JhengHei"/>
            </a:endParaRPr>
          </a:p>
        </p:txBody>
      </p:sp>
      <p:sp>
        <p:nvSpPr>
          <p:cNvPr id="6" name="object 6"/>
          <p:cNvSpPr txBox="1"/>
          <p:nvPr/>
        </p:nvSpPr>
        <p:spPr>
          <a:xfrm>
            <a:off x="688340" y="2806415"/>
            <a:ext cx="142875" cy="307340"/>
          </a:xfrm>
          <a:prstGeom prst="rect">
            <a:avLst/>
          </a:prstGeom>
        </p:spPr>
        <p:txBody>
          <a:bodyPr vert="horz" wrap="square" lIns="0" tIns="12700" rIns="0" bIns="0" rtlCol="0">
            <a:spAutoFit/>
          </a:bodyPr>
          <a:lstStyle/>
          <a:p>
            <a:pPr marL="12700">
              <a:lnSpc>
                <a:spcPct val="100000"/>
              </a:lnSpc>
              <a:spcBef>
                <a:spcPts val="100"/>
              </a:spcBef>
            </a:pPr>
            <a:r>
              <a:rPr sz="1850" b="1">
                <a:latin typeface="Times New Roman"/>
                <a:cs typeface="Times New Roman"/>
              </a:rPr>
              <a:t>6</a:t>
            </a:r>
            <a:endParaRPr sz="1850">
              <a:latin typeface="Times New Roman"/>
              <a:cs typeface="Times New Roman"/>
            </a:endParaRPr>
          </a:p>
        </p:txBody>
      </p:sp>
      <p:sp>
        <p:nvSpPr>
          <p:cNvPr id="7" name="object 7"/>
          <p:cNvSpPr txBox="1"/>
          <p:nvPr/>
        </p:nvSpPr>
        <p:spPr>
          <a:xfrm>
            <a:off x="1297940" y="2812765"/>
            <a:ext cx="2553335" cy="299720"/>
          </a:xfrm>
          <a:prstGeom prst="rect">
            <a:avLst/>
          </a:prstGeom>
        </p:spPr>
        <p:txBody>
          <a:bodyPr vert="horz" wrap="square" lIns="0" tIns="12700" rIns="0" bIns="0" rtlCol="0">
            <a:spAutoFit/>
          </a:bodyPr>
          <a:lstStyle/>
          <a:p>
            <a:pPr marL="12700">
              <a:lnSpc>
                <a:spcPct val="100000"/>
              </a:lnSpc>
              <a:spcBef>
                <a:spcPts val="100"/>
              </a:spcBef>
            </a:pPr>
            <a:r>
              <a:rPr sz="1800" b="1">
                <a:latin typeface="Times New Roman"/>
                <a:cs typeface="Times New Roman"/>
              </a:rPr>
              <a:t>X</a:t>
            </a:r>
            <a:r>
              <a:rPr sz="1800" b="1" spc="-35">
                <a:latin typeface="Times New Roman"/>
                <a:cs typeface="Times New Roman"/>
              </a:rPr>
              <a:t> </a:t>
            </a:r>
            <a:r>
              <a:rPr sz="1800" b="1">
                <a:latin typeface="Times New Roman"/>
                <a:cs typeface="Times New Roman"/>
              </a:rPr>
              <a:t>=</a:t>
            </a:r>
            <a:r>
              <a:rPr sz="1800" b="1">
                <a:latin typeface="Microsoft JhengHei"/>
                <a:cs typeface="Microsoft JhengHei"/>
              </a:rPr>
              <a:t>（</a:t>
            </a:r>
            <a:r>
              <a:rPr sz="1800" b="1">
                <a:latin typeface="Times New Roman"/>
                <a:cs typeface="Times New Roman"/>
              </a:rPr>
              <a:t>X1+X2+…+Xk</a:t>
            </a:r>
            <a:r>
              <a:rPr sz="1800" b="1">
                <a:latin typeface="Microsoft JhengHei"/>
                <a:cs typeface="Microsoft JhengHei"/>
              </a:rPr>
              <a:t>）</a:t>
            </a:r>
            <a:r>
              <a:rPr sz="1800" b="1">
                <a:latin typeface="Times New Roman"/>
                <a:cs typeface="Times New Roman"/>
              </a:rPr>
              <a:t>/</a:t>
            </a:r>
            <a:r>
              <a:rPr sz="1800" b="1" spc="-20">
                <a:latin typeface="Times New Roman"/>
                <a:cs typeface="Times New Roman"/>
              </a:rPr>
              <a:t> </a:t>
            </a:r>
            <a:r>
              <a:rPr sz="1800" b="1" spc="-50">
                <a:latin typeface="Times New Roman"/>
                <a:cs typeface="Times New Roman"/>
              </a:rPr>
              <a:t>k</a:t>
            </a:r>
            <a:endParaRPr sz="1800">
              <a:latin typeface="Times New Roman"/>
              <a:cs typeface="Times New Roman"/>
            </a:endParaRPr>
          </a:p>
        </p:txBody>
      </p:sp>
      <p:sp>
        <p:nvSpPr>
          <p:cNvPr id="8" name="object 8"/>
          <p:cNvSpPr txBox="1"/>
          <p:nvPr/>
        </p:nvSpPr>
        <p:spPr>
          <a:xfrm>
            <a:off x="688340" y="3380950"/>
            <a:ext cx="7239000" cy="2381885"/>
          </a:xfrm>
          <a:prstGeom prst="rect">
            <a:avLst/>
          </a:prstGeom>
        </p:spPr>
        <p:txBody>
          <a:bodyPr vert="horz" wrap="square" lIns="0" tIns="44450" rIns="0" bIns="0" rtlCol="0">
            <a:spAutoFit/>
          </a:bodyPr>
          <a:lstStyle/>
          <a:p>
            <a:pPr marL="621665" indent="-608965">
              <a:lnSpc>
                <a:spcPct val="100000"/>
              </a:lnSpc>
              <a:spcBef>
                <a:spcPts val="350"/>
              </a:spcBef>
              <a:buSzPct val="102500"/>
              <a:buAutoNum type="arabicPlain" startAt="7"/>
              <a:tabLst>
                <a:tab pos="621665"/>
                <a:tab pos="622300"/>
              </a:tabLst>
            </a:pPr>
            <a:r>
              <a:rPr sz="2000" b="1">
                <a:latin typeface="Times New Roman"/>
                <a:cs typeface="Times New Roman"/>
              </a:rPr>
              <a:t>2-2</a:t>
            </a:r>
            <a:r>
              <a:rPr sz="2000" b="1" spc="-10">
                <a:latin typeface="Microsoft JhengHei"/>
                <a:cs typeface="Microsoft JhengHei"/>
              </a:rPr>
              <a:t>计算控制限</a:t>
            </a:r>
            <a:endParaRPr sz="2000">
              <a:latin typeface="Microsoft JhengHei"/>
              <a:cs typeface="Microsoft JhengHei"/>
            </a:endParaRPr>
          </a:p>
          <a:p>
            <a:pPr marL="621665" indent="-608965">
              <a:lnSpc>
                <a:spcPct val="100000"/>
              </a:lnSpc>
              <a:spcBef>
                <a:spcPts val="300"/>
              </a:spcBef>
              <a:buSzPct val="102500"/>
              <a:buFont typeface="Times New Roman"/>
              <a:buAutoNum type="arabicPlain" startAt="7"/>
              <a:tabLst>
                <a:tab pos="621665"/>
                <a:tab pos="622300"/>
              </a:tabLst>
            </a:pPr>
            <a:r>
              <a:rPr sz="2000" spc="-5">
                <a:latin typeface="宋体"/>
                <a:cs typeface="宋体"/>
              </a:rPr>
              <a:t>计算控制限是为了显示仅存在变差的普通原因时子组的均</a:t>
            </a:r>
            <a:endParaRPr sz="2000">
              <a:latin typeface="宋体"/>
              <a:cs typeface="宋体"/>
            </a:endParaRPr>
          </a:p>
          <a:p>
            <a:pPr marL="621665" indent="-608965">
              <a:lnSpc>
                <a:spcPct val="100000"/>
              </a:lnSpc>
              <a:spcBef>
                <a:spcPts val="180"/>
              </a:spcBef>
              <a:buSzPct val="102500"/>
              <a:buFont typeface="Times New Roman"/>
              <a:buAutoNum type="arabicPlain" startAt="7"/>
              <a:tabLst>
                <a:tab pos="621665"/>
                <a:tab pos="622300"/>
              </a:tabLst>
            </a:pPr>
            <a:r>
              <a:rPr sz="2000" spc="-5">
                <a:latin typeface="宋体"/>
                <a:cs typeface="宋体"/>
              </a:rPr>
              <a:t>值和极差的变化和范围。控制限是由子组的样本容量以及反</a:t>
            </a:r>
            <a:endParaRPr sz="2000">
              <a:latin typeface="宋体"/>
              <a:cs typeface="宋体"/>
            </a:endParaRPr>
          </a:p>
          <a:p>
            <a:pPr marL="621665" indent="-608965">
              <a:lnSpc>
                <a:spcPct val="100000"/>
              </a:lnSpc>
              <a:spcBef>
                <a:spcPts val="180"/>
              </a:spcBef>
              <a:buSzPct val="102500"/>
              <a:buFont typeface="Times New Roman"/>
              <a:buAutoNum type="arabicPlain" startAt="7"/>
              <a:tabLst>
                <a:tab pos="621665"/>
                <a:tab pos="622300"/>
              </a:tabLst>
            </a:pPr>
            <a:r>
              <a:rPr sz="2000" spc="-5">
                <a:latin typeface="宋体"/>
                <a:cs typeface="宋体"/>
              </a:rPr>
              <a:t>映在极差上的子组内的变差的量来决定的。</a:t>
            </a:r>
            <a:endParaRPr sz="2000">
              <a:latin typeface="宋体"/>
              <a:cs typeface="宋体"/>
            </a:endParaRPr>
          </a:p>
          <a:p>
            <a:pPr marL="621665" indent="-608965">
              <a:lnSpc>
                <a:spcPct val="100000"/>
              </a:lnSpc>
              <a:spcBef>
                <a:spcPts val="180"/>
              </a:spcBef>
              <a:buSzPct val="102500"/>
              <a:buFont typeface="Times New Roman"/>
              <a:buAutoNum type="arabicPlain" startAt="7"/>
              <a:tabLst>
                <a:tab pos="621665"/>
                <a:tab pos="622300"/>
              </a:tabLst>
            </a:pPr>
            <a:r>
              <a:rPr sz="2000" b="1" spc="-10">
                <a:latin typeface="Microsoft JhengHei"/>
                <a:cs typeface="Microsoft JhengHei"/>
              </a:rPr>
              <a:t>计算公式：</a:t>
            </a:r>
            <a:endParaRPr sz="2000">
              <a:latin typeface="Microsoft JhengHei"/>
              <a:cs typeface="Microsoft JhengHei"/>
            </a:endParaRPr>
          </a:p>
          <a:p>
            <a:pPr marL="621665" indent="-608965">
              <a:lnSpc>
                <a:spcPct val="100000"/>
              </a:lnSpc>
              <a:spcBef>
                <a:spcPts val="60"/>
              </a:spcBef>
              <a:buSzPct val="102500"/>
              <a:buAutoNum type="arabicPlain" startAt="7"/>
              <a:tabLst>
                <a:tab pos="621665"/>
                <a:tab pos="622300"/>
              </a:tabLst>
            </a:pPr>
            <a:r>
              <a:rPr sz="2000" b="1">
                <a:latin typeface="Times New Roman"/>
                <a:cs typeface="Times New Roman"/>
              </a:rPr>
              <a:t>UCLx=X+</a:t>
            </a:r>
            <a:r>
              <a:rPr sz="2000" b="1" spc="-30">
                <a:latin typeface="Times New Roman"/>
                <a:cs typeface="Times New Roman"/>
              </a:rPr>
              <a:t> </a:t>
            </a:r>
            <a:r>
              <a:rPr sz="2000" b="1" u="sng" spc="-10">
                <a:uFill>
                  <a:solidFill>
                    <a:srgbClr val="000000"/>
                  </a:solidFill>
                </a:uFill>
                <a:latin typeface="Times New Roman"/>
                <a:cs typeface="Times New Roman"/>
              </a:rPr>
              <a:t>A</a:t>
            </a:r>
            <a:r>
              <a:rPr sz="2000" b="1" spc="-10">
                <a:latin typeface="Times New Roman"/>
                <a:cs typeface="Times New Roman"/>
              </a:rPr>
              <a:t>2RU</a:t>
            </a:r>
            <a:r>
              <a:rPr sz="2000" b="1" u="sng" spc="-10">
                <a:uFill>
                  <a:solidFill>
                    <a:srgbClr val="000000"/>
                  </a:solidFill>
                </a:uFill>
                <a:latin typeface="Times New Roman"/>
                <a:cs typeface="Times New Roman"/>
              </a:rPr>
              <a:t>C</a:t>
            </a:r>
            <a:r>
              <a:rPr sz="2000" b="1" spc="-10">
                <a:latin typeface="Times New Roman"/>
                <a:cs typeface="Times New Roman"/>
              </a:rPr>
              <a:t>L</a:t>
            </a:r>
            <a:r>
              <a:rPr sz="1400" b="1" spc="-10">
                <a:latin typeface="Times New Roman"/>
                <a:cs typeface="Times New Roman"/>
              </a:rPr>
              <a:t>R</a:t>
            </a:r>
            <a:r>
              <a:rPr sz="2000" b="1" spc="-10">
                <a:latin typeface="Times New Roman"/>
                <a:cs typeface="Times New Roman"/>
              </a:rPr>
              <a:t>=D4R</a:t>
            </a:r>
            <a:endParaRPr sz="2000">
              <a:latin typeface="Times New Roman"/>
              <a:cs typeface="Times New Roman"/>
            </a:endParaRPr>
          </a:p>
          <a:p>
            <a:pPr marL="621665" indent="-608965">
              <a:lnSpc>
                <a:spcPct val="100000"/>
              </a:lnSpc>
              <a:spcBef>
                <a:spcPts val="180"/>
              </a:spcBef>
              <a:buSzPct val="102500"/>
              <a:buAutoNum type="arabicPlain" startAt="7"/>
              <a:tabLst>
                <a:tab pos="621665"/>
                <a:tab pos="622300"/>
              </a:tabLst>
            </a:pPr>
            <a:r>
              <a:rPr sz="2000" b="1">
                <a:latin typeface="Times New Roman"/>
                <a:cs typeface="Times New Roman"/>
              </a:rPr>
              <a:t>LCLx=X</a:t>
            </a:r>
            <a:r>
              <a:rPr sz="2000" b="1" spc="-15">
                <a:latin typeface="Times New Roman"/>
                <a:cs typeface="Times New Roman"/>
              </a:rPr>
              <a:t> </a:t>
            </a:r>
            <a:r>
              <a:rPr sz="2000" b="1">
                <a:latin typeface="Times New Roman"/>
                <a:cs typeface="Times New Roman"/>
              </a:rPr>
              <a:t>-</a:t>
            </a:r>
            <a:r>
              <a:rPr sz="2000" b="1" spc="-10">
                <a:latin typeface="Times New Roman"/>
                <a:cs typeface="Times New Roman"/>
              </a:rPr>
              <a:t> A2RLCL</a:t>
            </a:r>
            <a:r>
              <a:rPr sz="1400" b="1" spc="-10">
                <a:latin typeface="Times New Roman"/>
                <a:cs typeface="Times New Roman"/>
              </a:rPr>
              <a:t>R</a:t>
            </a:r>
            <a:r>
              <a:rPr sz="2000" b="1" spc="-10">
                <a:latin typeface="Times New Roman"/>
                <a:cs typeface="Times New Roman"/>
              </a:rPr>
              <a:t>=D3R</a:t>
            </a:r>
            <a:endParaRPr sz="2000">
              <a:latin typeface="Times New Roman"/>
              <a:cs typeface="Times New Roman"/>
            </a:endParaRPr>
          </a:p>
        </p:txBody>
      </p:sp>
      <p:sp>
        <p:nvSpPr>
          <p:cNvPr id="9" name="object 9"/>
          <p:cNvSpPr/>
          <p:nvPr/>
        </p:nvSpPr>
        <p:spPr>
          <a:xfrm>
            <a:off x="2971800" y="16002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
        <p:nvSpPr>
          <p:cNvPr id="10" name="object 10"/>
          <p:cNvSpPr/>
          <p:nvPr/>
        </p:nvSpPr>
        <p:spPr>
          <a:xfrm>
            <a:off x="4953000" y="15240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
        <p:nvSpPr>
          <p:cNvPr id="11" name="object 11"/>
          <p:cNvSpPr/>
          <p:nvPr/>
        </p:nvSpPr>
        <p:spPr>
          <a:xfrm>
            <a:off x="4953000" y="16002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
        <p:nvSpPr>
          <p:cNvPr id="12" name="object 12"/>
          <p:cNvSpPr/>
          <p:nvPr/>
        </p:nvSpPr>
        <p:spPr>
          <a:xfrm>
            <a:off x="1600200" y="28194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
        <p:nvSpPr>
          <p:cNvPr id="13" name="object 13"/>
          <p:cNvSpPr/>
          <p:nvPr/>
        </p:nvSpPr>
        <p:spPr>
          <a:xfrm>
            <a:off x="1524000" y="22098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
        <p:nvSpPr>
          <p:cNvPr id="14" name="object 14"/>
          <p:cNvSpPr/>
          <p:nvPr/>
        </p:nvSpPr>
        <p:spPr>
          <a:xfrm>
            <a:off x="1600200" y="27432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
        <p:nvSpPr>
          <p:cNvPr id="15" name="object 15"/>
          <p:cNvSpPr/>
          <p:nvPr/>
        </p:nvSpPr>
        <p:spPr>
          <a:xfrm>
            <a:off x="2438400" y="50292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
        <p:nvSpPr>
          <p:cNvPr id="16" name="object 16"/>
          <p:cNvSpPr/>
          <p:nvPr/>
        </p:nvSpPr>
        <p:spPr>
          <a:xfrm>
            <a:off x="2438400" y="51054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
        <p:nvSpPr>
          <p:cNvPr id="17" name="object 17"/>
          <p:cNvSpPr/>
          <p:nvPr/>
        </p:nvSpPr>
        <p:spPr>
          <a:xfrm>
            <a:off x="2438400" y="53340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
        <p:nvSpPr>
          <p:cNvPr id="18" name="object 18"/>
          <p:cNvSpPr/>
          <p:nvPr/>
        </p:nvSpPr>
        <p:spPr>
          <a:xfrm>
            <a:off x="3048000" y="50292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
        <p:nvSpPr>
          <p:cNvPr id="19" name="object 19"/>
          <p:cNvSpPr/>
          <p:nvPr/>
        </p:nvSpPr>
        <p:spPr>
          <a:xfrm>
            <a:off x="5562600" y="50292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
        <p:nvSpPr>
          <p:cNvPr id="20" name="object 20"/>
          <p:cNvSpPr/>
          <p:nvPr/>
        </p:nvSpPr>
        <p:spPr>
          <a:xfrm>
            <a:off x="5562600" y="54102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Tree>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764540" y="824384"/>
            <a:ext cx="7433945" cy="714375"/>
          </a:xfrm>
          <a:prstGeom prst="rect">
            <a:avLst/>
          </a:prstGeom>
        </p:spPr>
        <p:txBody>
          <a:bodyPr vert="horz" wrap="square" lIns="0" tIns="12700" rIns="0" bIns="0" rtlCol="0">
            <a:spAutoFit/>
          </a:bodyPr>
          <a:lstStyle/>
          <a:p>
            <a:pPr marL="12700">
              <a:lnSpc>
                <a:spcPct val="100000"/>
              </a:lnSpc>
              <a:spcBef>
                <a:spcPts val="100"/>
              </a:spcBef>
            </a:pPr>
            <a:r>
              <a:rPr sz="2000"/>
              <a:t>接上页注：</a:t>
            </a:r>
            <a:r>
              <a:rPr sz="2000" b="0">
                <a:latin typeface="宋体"/>
                <a:cs typeface="宋体"/>
              </a:rPr>
              <a:t>式中</a:t>
            </a:r>
            <a:r>
              <a:rPr sz="2000" b="0" spc="-10">
                <a:latin typeface="Times New Roman"/>
                <a:cs typeface="Times New Roman"/>
              </a:rPr>
              <a:t>A2,D3,D4</a:t>
            </a:r>
            <a:r>
              <a:rPr sz="2000" b="0" spc="-5">
                <a:latin typeface="宋体"/>
                <a:cs typeface="宋体"/>
              </a:rPr>
              <a:t>为常系数，决定于子组样本容量。其系数</a:t>
            </a:r>
            <a:endParaRPr sz="2000">
              <a:latin typeface="宋体"/>
              <a:cs typeface="宋体"/>
            </a:endParaRPr>
          </a:p>
          <a:p>
            <a:pPr marL="12700">
              <a:lnSpc>
                <a:spcPct val="100000"/>
              </a:lnSpc>
              <a:spcBef>
                <a:spcPts val="140"/>
              </a:spcBef>
            </a:pPr>
            <a:r>
              <a:rPr sz="2000" b="0">
                <a:latin typeface="宋体"/>
                <a:cs typeface="宋体"/>
              </a:rPr>
              <a:t>值见下表</a:t>
            </a:r>
            <a:r>
              <a:rPr b="0" spc="-50">
                <a:latin typeface="宋体"/>
                <a:cs typeface="宋体"/>
              </a:rPr>
              <a:t>：</a:t>
            </a:r>
            <a:endParaRPr sz="2000">
              <a:latin typeface="宋体"/>
              <a:cs typeface="宋体"/>
            </a:endParaRPr>
          </a:p>
        </p:txBody>
      </p:sp>
      <p:graphicFrame>
        <p:nvGraphicFramePr>
          <p:cNvPr id="3" name="object 3"/>
          <p:cNvGraphicFramePr>
            <a:graphicFrameLocks noGrp="1"/>
          </p:cNvGraphicFramePr>
          <p:nvPr/>
        </p:nvGraphicFramePr>
        <p:xfrm>
          <a:off x="671512" y="2043112"/>
          <a:ext cx="8029575" cy="2038984"/>
        </p:xfrm>
        <a:graphic>
          <a:graphicData uri="http://schemas.openxmlformats.org/drawingml/2006/table">
            <a:tbl>
              <a:tblPr firstRow="1" bandRow="1">
                <a:tableStyleId>{2D5ABB26-0587-4C30-8999-92F81FD0307C}</a:tableStyleId>
              </a:tblPr>
              <a:tblGrid>
                <a:gridCol w="663575"/>
                <a:gridCol w="815975"/>
                <a:gridCol w="812800"/>
                <a:gridCol w="815975"/>
                <a:gridCol w="815975"/>
                <a:gridCol w="815975"/>
                <a:gridCol w="815975"/>
                <a:gridCol w="814704"/>
                <a:gridCol w="814704"/>
                <a:gridCol w="815975"/>
              </a:tblGrid>
              <a:tr h="521970">
                <a:tc>
                  <a:txBody>
                    <a:bodyPr vert="horz" wrap="square"/>
                    <a:lstStyle/>
                    <a:p>
                      <a:pPr algn="ctr">
                        <a:lnSpc>
                          <a:spcPct val="100000"/>
                        </a:lnSpc>
                        <a:spcBef>
                          <a:spcPts val="290"/>
                        </a:spcBef>
                      </a:pPr>
                      <a:r>
                        <a:rPr sz="2000">
                          <a:latin typeface="Times New Roman"/>
                          <a:cs typeface="Times New Roman"/>
                        </a:rPr>
                        <a:t>n</a:t>
                      </a:r>
                      <a:endParaRPr sz="2000">
                        <a:latin typeface="Times New Roman"/>
                        <a:cs typeface="Times New Roman"/>
                      </a:endParaRPr>
                    </a:p>
                  </a:txBody>
                  <a:tcPr marL="0" marR="0" marT="36830"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vert="horz" wrap="square"/>
                    <a:lstStyle/>
                    <a:p>
                      <a:pPr algn="ctr">
                        <a:lnSpc>
                          <a:spcPct val="100000"/>
                        </a:lnSpc>
                        <a:spcBef>
                          <a:spcPts val="290"/>
                        </a:spcBef>
                      </a:pPr>
                      <a:r>
                        <a:rPr sz="2000">
                          <a:latin typeface="Times New Roman"/>
                          <a:cs typeface="Times New Roman"/>
                        </a:rPr>
                        <a:t>2</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vert="horz" wrap="square"/>
                    <a:lstStyle/>
                    <a:p>
                      <a:pPr algn="ctr">
                        <a:lnSpc>
                          <a:spcPct val="100000"/>
                        </a:lnSpc>
                        <a:spcBef>
                          <a:spcPts val="290"/>
                        </a:spcBef>
                      </a:pPr>
                      <a:r>
                        <a:rPr sz="2000">
                          <a:latin typeface="Times New Roman"/>
                          <a:cs typeface="Times New Roman"/>
                        </a:rPr>
                        <a:t>3</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vert="horz" wrap="square"/>
                    <a:lstStyle/>
                    <a:p>
                      <a:pPr algn="ctr">
                        <a:lnSpc>
                          <a:spcPct val="100000"/>
                        </a:lnSpc>
                        <a:spcBef>
                          <a:spcPts val="290"/>
                        </a:spcBef>
                      </a:pPr>
                      <a:r>
                        <a:rPr sz="2000">
                          <a:latin typeface="Times New Roman"/>
                          <a:cs typeface="Times New Roman"/>
                        </a:rPr>
                        <a:t>4</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vert="horz" wrap="square"/>
                    <a:lstStyle/>
                    <a:p>
                      <a:pPr algn="ctr">
                        <a:lnSpc>
                          <a:spcPct val="100000"/>
                        </a:lnSpc>
                        <a:spcBef>
                          <a:spcPts val="290"/>
                        </a:spcBef>
                      </a:pPr>
                      <a:r>
                        <a:rPr sz="2000">
                          <a:latin typeface="Times New Roman"/>
                          <a:cs typeface="Times New Roman"/>
                        </a:rPr>
                        <a:t>5</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vert="horz" wrap="square"/>
                    <a:lstStyle/>
                    <a:p>
                      <a:pPr algn="ctr">
                        <a:lnSpc>
                          <a:spcPct val="100000"/>
                        </a:lnSpc>
                        <a:spcBef>
                          <a:spcPts val="290"/>
                        </a:spcBef>
                      </a:pPr>
                      <a:r>
                        <a:rPr sz="2000">
                          <a:latin typeface="Times New Roman"/>
                          <a:cs typeface="Times New Roman"/>
                        </a:rPr>
                        <a:t>6</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vert="horz" wrap="square"/>
                    <a:lstStyle/>
                    <a:p>
                      <a:pPr algn="ctr">
                        <a:lnSpc>
                          <a:spcPct val="100000"/>
                        </a:lnSpc>
                        <a:spcBef>
                          <a:spcPts val="290"/>
                        </a:spcBef>
                      </a:pPr>
                      <a:r>
                        <a:rPr sz="2000">
                          <a:latin typeface="Times New Roman"/>
                          <a:cs typeface="Times New Roman"/>
                        </a:rPr>
                        <a:t>7</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vert="horz" wrap="square"/>
                    <a:lstStyle/>
                    <a:p>
                      <a:pPr algn="ctr">
                        <a:lnSpc>
                          <a:spcPct val="100000"/>
                        </a:lnSpc>
                        <a:spcBef>
                          <a:spcPts val="290"/>
                        </a:spcBef>
                      </a:pPr>
                      <a:r>
                        <a:rPr sz="2000">
                          <a:latin typeface="Times New Roman"/>
                          <a:cs typeface="Times New Roman"/>
                        </a:rPr>
                        <a:t>8</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vert="horz" wrap="square"/>
                    <a:lstStyle/>
                    <a:p>
                      <a:pPr algn="ctr">
                        <a:lnSpc>
                          <a:spcPct val="100000"/>
                        </a:lnSpc>
                        <a:spcBef>
                          <a:spcPts val="290"/>
                        </a:spcBef>
                      </a:pPr>
                      <a:r>
                        <a:rPr sz="2000">
                          <a:latin typeface="Times New Roman"/>
                          <a:cs typeface="Times New Roman"/>
                        </a:rPr>
                        <a:t>9</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vert="horz" wrap="square"/>
                    <a:lstStyle/>
                    <a:p>
                      <a:pPr marR="273050" algn="r">
                        <a:lnSpc>
                          <a:spcPct val="100000"/>
                        </a:lnSpc>
                        <a:spcBef>
                          <a:spcPts val="290"/>
                        </a:spcBef>
                      </a:pPr>
                      <a:r>
                        <a:rPr sz="2000" spc="-25">
                          <a:latin typeface="Times New Roman"/>
                          <a:cs typeface="Times New Roman"/>
                        </a:rPr>
                        <a:t>10</a:t>
                      </a:r>
                      <a:endParaRPr sz="2000">
                        <a:latin typeface="Times New Roman"/>
                        <a:cs typeface="Times New Roman"/>
                      </a:endParaRPr>
                    </a:p>
                  </a:txBody>
                  <a:tcPr marL="0" marR="0" marT="36830"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tcPr>
                </a:tc>
              </a:tr>
              <a:tr h="523875">
                <a:tc>
                  <a:txBody>
                    <a:bodyPr vert="horz" wrap="square"/>
                    <a:lstStyle/>
                    <a:p>
                      <a:pPr algn="ctr">
                        <a:lnSpc>
                          <a:spcPct val="100000"/>
                        </a:lnSpc>
                        <a:spcBef>
                          <a:spcPts val="290"/>
                        </a:spcBef>
                      </a:pPr>
                      <a:r>
                        <a:rPr sz="2000" spc="-25">
                          <a:latin typeface="Times New Roman"/>
                          <a:cs typeface="Times New Roman"/>
                        </a:rPr>
                        <a:t>D4</a:t>
                      </a:r>
                      <a:endParaRPr sz="2000">
                        <a:latin typeface="Times New Roman"/>
                        <a:cs typeface="Times New Roman"/>
                      </a:endParaRPr>
                    </a:p>
                  </a:txBody>
                  <a:tcPr marL="0" marR="0" marT="3683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90805">
                        <a:lnSpc>
                          <a:spcPct val="100000"/>
                        </a:lnSpc>
                        <a:spcBef>
                          <a:spcPts val="290"/>
                        </a:spcBef>
                      </a:pPr>
                      <a:r>
                        <a:rPr sz="2000" spc="-20">
                          <a:latin typeface="Times New Roman"/>
                          <a:cs typeface="Times New Roman"/>
                        </a:rPr>
                        <a:t>3.27</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90805">
                        <a:lnSpc>
                          <a:spcPct val="100000"/>
                        </a:lnSpc>
                        <a:spcBef>
                          <a:spcPts val="290"/>
                        </a:spcBef>
                      </a:pPr>
                      <a:r>
                        <a:rPr sz="2000" spc="-20">
                          <a:latin typeface="Times New Roman"/>
                          <a:cs typeface="Times New Roman"/>
                        </a:rPr>
                        <a:t>2.57</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90805">
                        <a:lnSpc>
                          <a:spcPct val="100000"/>
                        </a:lnSpc>
                        <a:spcBef>
                          <a:spcPts val="290"/>
                        </a:spcBef>
                      </a:pPr>
                      <a:r>
                        <a:rPr sz="2000" spc="-20">
                          <a:latin typeface="Times New Roman"/>
                          <a:cs typeface="Times New Roman"/>
                        </a:rPr>
                        <a:t>2.28</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90805">
                        <a:lnSpc>
                          <a:spcPct val="100000"/>
                        </a:lnSpc>
                        <a:spcBef>
                          <a:spcPts val="290"/>
                        </a:spcBef>
                      </a:pPr>
                      <a:r>
                        <a:rPr sz="2000" spc="-20">
                          <a:latin typeface="Times New Roman"/>
                          <a:cs typeface="Times New Roman"/>
                        </a:rPr>
                        <a:t>2.11</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91440">
                        <a:lnSpc>
                          <a:spcPct val="100000"/>
                        </a:lnSpc>
                        <a:spcBef>
                          <a:spcPts val="290"/>
                        </a:spcBef>
                      </a:pPr>
                      <a:r>
                        <a:rPr sz="2000" spc="-20">
                          <a:latin typeface="Times New Roman"/>
                          <a:cs typeface="Times New Roman"/>
                        </a:rPr>
                        <a:t>2.00</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91440">
                        <a:lnSpc>
                          <a:spcPct val="100000"/>
                        </a:lnSpc>
                        <a:spcBef>
                          <a:spcPts val="290"/>
                        </a:spcBef>
                      </a:pPr>
                      <a:r>
                        <a:rPr sz="2000" spc="-20">
                          <a:latin typeface="Times New Roman"/>
                          <a:cs typeface="Times New Roman"/>
                        </a:rPr>
                        <a:t>1.92</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91440">
                        <a:lnSpc>
                          <a:spcPct val="100000"/>
                        </a:lnSpc>
                        <a:spcBef>
                          <a:spcPts val="290"/>
                        </a:spcBef>
                      </a:pPr>
                      <a:r>
                        <a:rPr sz="2000" spc="-20">
                          <a:latin typeface="Times New Roman"/>
                          <a:cs typeface="Times New Roman"/>
                        </a:rPr>
                        <a:t>1.86</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90805">
                        <a:lnSpc>
                          <a:spcPct val="100000"/>
                        </a:lnSpc>
                        <a:spcBef>
                          <a:spcPts val="290"/>
                        </a:spcBef>
                      </a:pPr>
                      <a:r>
                        <a:rPr sz="2000" spc="-20">
                          <a:latin typeface="Times New Roman"/>
                          <a:cs typeface="Times New Roman"/>
                        </a:rPr>
                        <a:t>1.82</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R="273050" algn="r">
                        <a:lnSpc>
                          <a:spcPct val="100000"/>
                        </a:lnSpc>
                        <a:spcBef>
                          <a:spcPts val="290"/>
                        </a:spcBef>
                      </a:pPr>
                      <a:r>
                        <a:rPr sz="2000" spc="-20">
                          <a:latin typeface="Times New Roman"/>
                          <a:cs typeface="Times New Roman"/>
                        </a:rPr>
                        <a:t>1.78</a:t>
                      </a:r>
                      <a:endParaRPr sz="2000">
                        <a:latin typeface="Times New Roman"/>
                        <a:cs typeface="Times New Roman"/>
                      </a:endParaRPr>
                    </a:p>
                  </a:txBody>
                  <a:tcPr marL="0" marR="0" marT="3683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21970">
                <a:tc>
                  <a:txBody>
                    <a:bodyPr vert="horz" wrap="square"/>
                    <a:lstStyle/>
                    <a:p>
                      <a:pPr algn="ctr">
                        <a:lnSpc>
                          <a:spcPct val="100000"/>
                        </a:lnSpc>
                        <a:spcBef>
                          <a:spcPts val="290"/>
                        </a:spcBef>
                      </a:pPr>
                      <a:r>
                        <a:rPr sz="2000" spc="-25">
                          <a:latin typeface="Times New Roman"/>
                          <a:cs typeface="Times New Roman"/>
                        </a:rPr>
                        <a:t>D3</a:t>
                      </a:r>
                      <a:endParaRPr sz="2000">
                        <a:latin typeface="Times New Roman"/>
                        <a:cs typeface="Times New Roman"/>
                      </a:endParaRPr>
                    </a:p>
                  </a:txBody>
                  <a:tcPr marL="0" marR="0" marT="3683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algn="ctr">
                        <a:lnSpc>
                          <a:spcPct val="100000"/>
                        </a:lnSpc>
                        <a:spcBef>
                          <a:spcPts val="305"/>
                        </a:spcBef>
                      </a:pPr>
                      <a:r>
                        <a:rPr sz="2000">
                          <a:latin typeface="Arial"/>
                          <a:cs typeface="Arial"/>
                        </a:rPr>
                        <a:t>*</a:t>
                      </a:r>
                      <a:endParaRPr sz="2000">
                        <a:latin typeface="Arial"/>
                        <a:cs typeface="Arial"/>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algn="ctr">
                        <a:lnSpc>
                          <a:spcPct val="100000"/>
                        </a:lnSpc>
                        <a:spcBef>
                          <a:spcPts val="305"/>
                        </a:spcBef>
                      </a:pPr>
                      <a:r>
                        <a:rPr sz="2000">
                          <a:latin typeface="Arial"/>
                          <a:cs typeface="Arial"/>
                        </a:rPr>
                        <a:t>*</a:t>
                      </a:r>
                      <a:endParaRPr sz="2000">
                        <a:latin typeface="Arial"/>
                        <a:cs typeface="Arial"/>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algn="ctr">
                        <a:lnSpc>
                          <a:spcPct val="100000"/>
                        </a:lnSpc>
                        <a:spcBef>
                          <a:spcPts val="305"/>
                        </a:spcBef>
                      </a:pPr>
                      <a:r>
                        <a:rPr sz="2000">
                          <a:latin typeface="Arial"/>
                          <a:cs typeface="Arial"/>
                        </a:rPr>
                        <a:t>*</a:t>
                      </a:r>
                      <a:endParaRPr sz="2000">
                        <a:latin typeface="Arial"/>
                        <a:cs typeface="Arial"/>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algn="ctr">
                        <a:lnSpc>
                          <a:spcPct val="100000"/>
                        </a:lnSpc>
                        <a:spcBef>
                          <a:spcPts val="305"/>
                        </a:spcBef>
                      </a:pPr>
                      <a:r>
                        <a:rPr sz="2000">
                          <a:latin typeface="Arial"/>
                          <a:cs typeface="Arial"/>
                        </a:rPr>
                        <a:t>*</a:t>
                      </a:r>
                      <a:endParaRPr sz="2000">
                        <a:latin typeface="Arial"/>
                        <a:cs typeface="Arial"/>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algn="ctr">
                        <a:lnSpc>
                          <a:spcPct val="100000"/>
                        </a:lnSpc>
                        <a:spcBef>
                          <a:spcPts val="305"/>
                        </a:spcBef>
                      </a:pPr>
                      <a:r>
                        <a:rPr sz="2000">
                          <a:latin typeface="Arial"/>
                          <a:cs typeface="Arial"/>
                        </a:rPr>
                        <a:t>*</a:t>
                      </a:r>
                      <a:endParaRPr sz="2000">
                        <a:latin typeface="Arial"/>
                        <a:cs typeface="Arial"/>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91440">
                        <a:lnSpc>
                          <a:spcPct val="100000"/>
                        </a:lnSpc>
                        <a:spcBef>
                          <a:spcPts val="290"/>
                        </a:spcBef>
                      </a:pPr>
                      <a:r>
                        <a:rPr sz="2000" spc="-20">
                          <a:latin typeface="Times New Roman"/>
                          <a:cs typeface="Times New Roman"/>
                        </a:rPr>
                        <a:t>0.08</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91440">
                        <a:lnSpc>
                          <a:spcPct val="100000"/>
                        </a:lnSpc>
                        <a:spcBef>
                          <a:spcPts val="290"/>
                        </a:spcBef>
                      </a:pPr>
                      <a:r>
                        <a:rPr sz="2000" spc="-20">
                          <a:latin typeface="Times New Roman"/>
                          <a:cs typeface="Times New Roman"/>
                        </a:rPr>
                        <a:t>0.14</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L="90805">
                        <a:lnSpc>
                          <a:spcPct val="100000"/>
                        </a:lnSpc>
                        <a:spcBef>
                          <a:spcPts val="290"/>
                        </a:spcBef>
                      </a:pPr>
                      <a:r>
                        <a:rPr sz="2000" spc="-20">
                          <a:latin typeface="Times New Roman"/>
                          <a:cs typeface="Times New Roman"/>
                        </a:rPr>
                        <a:t>0.18</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vert="horz" wrap="square"/>
                    <a:lstStyle/>
                    <a:p>
                      <a:pPr marR="273050" algn="r">
                        <a:lnSpc>
                          <a:spcPct val="100000"/>
                        </a:lnSpc>
                        <a:spcBef>
                          <a:spcPts val="290"/>
                        </a:spcBef>
                      </a:pPr>
                      <a:r>
                        <a:rPr sz="2000" spc="-20">
                          <a:latin typeface="Times New Roman"/>
                          <a:cs typeface="Times New Roman"/>
                        </a:rPr>
                        <a:t>0.22</a:t>
                      </a:r>
                      <a:endParaRPr sz="2000">
                        <a:latin typeface="Times New Roman"/>
                        <a:cs typeface="Times New Roman"/>
                      </a:endParaRPr>
                    </a:p>
                  </a:txBody>
                  <a:tcPr marL="0" marR="0" marT="3683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471170">
                <a:tc>
                  <a:txBody>
                    <a:bodyPr vert="horz" wrap="square"/>
                    <a:lstStyle/>
                    <a:p>
                      <a:pPr algn="ctr">
                        <a:lnSpc>
                          <a:spcPct val="100000"/>
                        </a:lnSpc>
                        <a:spcBef>
                          <a:spcPts val="290"/>
                        </a:spcBef>
                      </a:pPr>
                      <a:r>
                        <a:rPr sz="2000" spc="-25">
                          <a:latin typeface="Times New Roman"/>
                          <a:cs typeface="Times New Roman"/>
                        </a:rPr>
                        <a:t>A2</a:t>
                      </a:r>
                      <a:endParaRPr sz="2000">
                        <a:latin typeface="Times New Roman"/>
                        <a:cs typeface="Times New Roman"/>
                      </a:endParaRPr>
                    </a:p>
                  </a:txBody>
                  <a:tcPr marL="0" marR="0" marT="36830" marB="0">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vert="horz" wrap="square"/>
                    <a:lstStyle/>
                    <a:p>
                      <a:pPr marL="90805">
                        <a:lnSpc>
                          <a:spcPct val="100000"/>
                        </a:lnSpc>
                        <a:spcBef>
                          <a:spcPts val="290"/>
                        </a:spcBef>
                      </a:pPr>
                      <a:r>
                        <a:rPr sz="2000" spc="-20">
                          <a:latin typeface="Times New Roman"/>
                          <a:cs typeface="Times New Roman"/>
                        </a:rPr>
                        <a:t>1.88</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vert="horz" wrap="square"/>
                    <a:lstStyle/>
                    <a:p>
                      <a:pPr marL="90805">
                        <a:lnSpc>
                          <a:spcPct val="100000"/>
                        </a:lnSpc>
                        <a:spcBef>
                          <a:spcPts val="290"/>
                        </a:spcBef>
                      </a:pPr>
                      <a:r>
                        <a:rPr sz="2000" spc="-20">
                          <a:latin typeface="Times New Roman"/>
                          <a:cs typeface="Times New Roman"/>
                        </a:rPr>
                        <a:t>1.02</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vert="horz" wrap="square"/>
                    <a:lstStyle/>
                    <a:p>
                      <a:pPr marL="90805">
                        <a:lnSpc>
                          <a:spcPct val="100000"/>
                        </a:lnSpc>
                        <a:spcBef>
                          <a:spcPts val="290"/>
                        </a:spcBef>
                      </a:pPr>
                      <a:r>
                        <a:rPr sz="2000" spc="-20">
                          <a:latin typeface="Times New Roman"/>
                          <a:cs typeface="Times New Roman"/>
                        </a:rPr>
                        <a:t>0.73</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vert="horz" wrap="square"/>
                    <a:lstStyle/>
                    <a:p>
                      <a:pPr marL="90805">
                        <a:lnSpc>
                          <a:spcPct val="100000"/>
                        </a:lnSpc>
                        <a:spcBef>
                          <a:spcPts val="290"/>
                        </a:spcBef>
                      </a:pPr>
                      <a:r>
                        <a:rPr sz="2000" spc="-20">
                          <a:latin typeface="Times New Roman"/>
                          <a:cs typeface="Times New Roman"/>
                        </a:rPr>
                        <a:t>0.58</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vert="horz" wrap="square"/>
                    <a:lstStyle/>
                    <a:p>
                      <a:pPr marL="91440">
                        <a:lnSpc>
                          <a:spcPct val="100000"/>
                        </a:lnSpc>
                        <a:spcBef>
                          <a:spcPts val="290"/>
                        </a:spcBef>
                      </a:pPr>
                      <a:r>
                        <a:rPr sz="2000" spc="-20">
                          <a:latin typeface="Times New Roman"/>
                          <a:cs typeface="Times New Roman"/>
                        </a:rPr>
                        <a:t>0.48</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vert="horz" wrap="square"/>
                    <a:lstStyle/>
                    <a:p>
                      <a:pPr marL="91440">
                        <a:lnSpc>
                          <a:spcPct val="100000"/>
                        </a:lnSpc>
                        <a:spcBef>
                          <a:spcPts val="290"/>
                        </a:spcBef>
                      </a:pPr>
                      <a:r>
                        <a:rPr sz="2000" spc="-20">
                          <a:latin typeface="Times New Roman"/>
                          <a:cs typeface="Times New Roman"/>
                        </a:rPr>
                        <a:t>0.42</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vert="horz" wrap="square"/>
                    <a:lstStyle/>
                    <a:p>
                      <a:pPr marL="91440">
                        <a:lnSpc>
                          <a:spcPct val="100000"/>
                        </a:lnSpc>
                        <a:spcBef>
                          <a:spcPts val="290"/>
                        </a:spcBef>
                      </a:pPr>
                      <a:r>
                        <a:rPr sz="2000" spc="-20">
                          <a:latin typeface="Times New Roman"/>
                          <a:cs typeface="Times New Roman"/>
                        </a:rPr>
                        <a:t>0.34</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vert="horz" wrap="square"/>
                    <a:lstStyle/>
                    <a:p>
                      <a:pPr marL="90805">
                        <a:lnSpc>
                          <a:spcPct val="100000"/>
                        </a:lnSpc>
                        <a:spcBef>
                          <a:spcPts val="290"/>
                        </a:spcBef>
                      </a:pPr>
                      <a:r>
                        <a:rPr sz="2000" spc="-20">
                          <a:latin typeface="Times New Roman"/>
                          <a:cs typeface="Times New Roman"/>
                        </a:rPr>
                        <a:t>0.34</a:t>
                      </a:r>
                      <a:endParaRPr sz="2000">
                        <a:latin typeface="Times New Roman"/>
                        <a:cs typeface="Times New Roman"/>
                      </a:endParaRPr>
                    </a:p>
                  </a:txBody>
                  <a:tcPr marL="0" marR="0" marT="3683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vert="horz" wrap="square"/>
                    <a:lstStyle/>
                    <a:p>
                      <a:pPr marR="273050" algn="r">
                        <a:lnSpc>
                          <a:spcPct val="100000"/>
                        </a:lnSpc>
                        <a:spcBef>
                          <a:spcPts val="290"/>
                        </a:spcBef>
                      </a:pPr>
                      <a:r>
                        <a:rPr sz="2000" spc="-20">
                          <a:latin typeface="Times New Roman"/>
                          <a:cs typeface="Times New Roman"/>
                        </a:rPr>
                        <a:t>0.31</a:t>
                      </a:r>
                      <a:endParaRPr sz="2000">
                        <a:latin typeface="Times New Roman"/>
                        <a:cs typeface="Times New Roman"/>
                      </a:endParaRPr>
                    </a:p>
                  </a:txBody>
                  <a:tcPr marL="0" marR="0" marT="36830" marB="0">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sp>
        <p:nvSpPr>
          <p:cNvPr id="4" name="object 4"/>
          <p:cNvSpPr txBox="1"/>
          <p:nvPr/>
        </p:nvSpPr>
        <p:spPr>
          <a:xfrm>
            <a:off x="688340" y="4520084"/>
            <a:ext cx="8012430" cy="939800"/>
          </a:xfrm>
          <a:prstGeom prst="rect">
            <a:avLst/>
          </a:prstGeom>
        </p:spPr>
        <p:txBody>
          <a:bodyPr vert="horz" wrap="square" lIns="0" tIns="12700" rIns="0" bIns="0" rtlCol="0">
            <a:spAutoFit/>
          </a:bodyPr>
          <a:lstStyle/>
          <a:p>
            <a:pPr marL="12700">
              <a:lnSpc>
                <a:spcPct val="100000"/>
              </a:lnSpc>
              <a:spcBef>
                <a:spcPts val="100"/>
              </a:spcBef>
            </a:pPr>
            <a:r>
              <a:rPr sz="2000" b="1">
                <a:latin typeface="Microsoft JhengHei"/>
                <a:cs typeface="Microsoft JhengHei"/>
              </a:rPr>
              <a:t>注：</a:t>
            </a:r>
            <a:r>
              <a:rPr sz="2000">
                <a:latin typeface="宋体"/>
                <a:cs typeface="宋体"/>
              </a:rPr>
              <a:t>对于样本容量小于</a:t>
            </a:r>
            <a:r>
              <a:rPr sz="2000">
                <a:latin typeface="Times New Roman"/>
                <a:cs typeface="Times New Roman"/>
              </a:rPr>
              <a:t>7</a:t>
            </a:r>
            <a:r>
              <a:rPr sz="2000" spc="-5">
                <a:latin typeface="宋体"/>
                <a:cs typeface="宋体"/>
              </a:rPr>
              <a:t>的情况，</a:t>
            </a:r>
            <a:r>
              <a:rPr sz="2000" spc="-10">
                <a:latin typeface="Times New Roman"/>
                <a:cs typeface="Times New Roman"/>
              </a:rPr>
              <a:t>LCL</a:t>
            </a:r>
            <a:r>
              <a:rPr sz="1400" spc="-10">
                <a:latin typeface="Times New Roman"/>
                <a:cs typeface="Times New Roman"/>
              </a:rPr>
              <a:t>R</a:t>
            </a:r>
            <a:r>
              <a:rPr sz="2000" spc="-5">
                <a:latin typeface="宋体"/>
                <a:cs typeface="宋体"/>
              </a:rPr>
              <a:t>可能技术上为一个负值。在这</a:t>
            </a:r>
            <a:endParaRPr sz="2000">
              <a:latin typeface="宋体"/>
              <a:cs typeface="宋体"/>
            </a:endParaRPr>
          </a:p>
          <a:p>
            <a:pPr marL="12700" marR="5080">
              <a:lnSpc>
                <a:spcPct val="100000"/>
              </a:lnSpc>
            </a:pPr>
            <a:r>
              <a:rPr sz="2000">
                <a:latin typeface="宋体"/>
                <a:cs typeface="宋体"/>
              </a:rPr>
              <a:t>种情况下没有下控制限，这意味着对于一个样本数为</a:t>
            </a:r>
            <a:r>
              <a:rPr sz="2000">
                <a:latin typeface="Times New Roman"/>
                <a:cs typeface="Times New Roman"/>
              </a:rPr>
              <a:t>6</a:t>
            </a:r>
            <a:r>
              <a:rPr sz="2000">
                <a:latin typeface="宋体"/>
                <a:cs typeface="宋体"/>
              </a:rPr>
              <a:t>的子组，</a:t>
            </a:r>
            <a:r>
              <a:rPr sz="2000">
                <a:latin typeface="Times New Roman"/>
                <a:cs typeface="Times New Roman"/>
              </a:rPr>
              <a:t>6</a:t>
            </a:r>
            <a:r>
              <a:rPr sz="2000">
                <a:latin typeface="宋体"/>
                <a:cs typeface="宋体"/>
              </a:rPr>
              <a:t>个</a:t>
            </a:r>
            <a:r>
              <a:rPr sz="2000">
                <a:latin typeface="Times New Roman"/>
                <a:cs typeface="Times New Roman"/>
              </a:rPr>
              <a:t>“</a:t>
            </a:r>
            <a:r>
              <a:rPr sz="2000" spc="-25">
                <a:latin typeface="宋体"/>
                <a:cs typeface="宋体"/>
              </a:rPr>
              <a:t>同样</a:t>
            </a:r>
            <a:r>
              <a:rPr sz="2000">
                <a:latin typeface="宋体"/>
                <a:cs typeface="宋体"/>
              </a:rPr>
              <a:t>样的</a:t>
            </a:r>
            <a:r>
              <a:rPr sz="2000">
                <a:latin typeface="Times New Roman"/>
                <a:cs typeface="Times New Roman"/>
              </a:rPr>
              <a:t>”</a:t>
            </a:r>
            <a:r>
              <a:rPr sz="2000" spc="-5">
                <a:latin typeface="宋体"/>
                <a:cs typeface="宋体"/>
              </a:rPr>
              <a:t>测量结果是可能成立的。</a:t>
            </a:r>
            <a:endParaRPr sz="2000">
              <a:latin typeface="宋体"/>
              <a:cs typeface="宋体"/>
            </a:endParaRPr>
          </a:p>
        </p:txBody>
      </p:sp>
    </p:spTree>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764540" y="702464"/>
            <a:ext cx="5190490" cy="330200"/>
          </a:xfrm>
          <a:prstGeom prst="rect">
            <a:avLst/>
          </a:prstGeom>
        </p:spPr>
        <p:txBody>
          <a:bodyPr vert="horz" wrap="square" lIns="0" tIns="12700" rIns="0" bIns="0" rtlCol="0">
            <a:spAutoFit/>
          </a:bodyPr>
          <a:lstStyle/>
          <a:p>
            <a:pPr marL="12700">
              <a:lnSpc>
                <a:spcPct val="100000"/>
              </a:lnSpc>
              <a:spcBef>
                <a:spcPts val="100"/>
              </a:spcBef>
            </a:pPr>
            <a:r>
              <a:rPr sz="2000">
                <a:latin typeface="Times New Roman"/>
                <a:cs typeface="Times New Roman"/>
              </a:rPr>
              <a:t>2-3</a:t>
            </a:r>
            <a:r>
              <a:rPr sz="2000" spc="-5"/>
              <a:t>在控制图上作出均值和极差控制限的控制线</a:t>
            </a:r>
            <a:endParaRPr sz="2000">
              <a:latin typeface="Times New Roman"/>
              <a:cs typeface="Times New Roman"/>
            </a:endParaRPr>
          </a:p>
        </p:txBody>
      </p:sp>
      <p:sp>
        <p:nvSpPr>
          <p:cNvPr id="3" name="object 3"/>
          <p:cNvSpPr txBox="1"/>
          <p:nvPr/>
        </p:nvSpPr>
        <p:spPr>
          <a:xfrm>
            <a:off x="764540" y="1137155"/>
            <a:ext cx="7747000" cy="4430395"/>
          </a:xfrm>
          <a:prstGeom prst="rect">
            <a:avLst/>
          </a:prstGeom>
        </p:spPr>
        <p:txBody>
          <a:bodyPr vert="horz" wrap="square" lIns="0" tIns="36195" rIns="0" bIns="0" rtlCol="0">
            <a:spAutoFit/>
          </a:bodyPr>
          <a:lstStyle/>
          <a:p>
            <a:pPr marL="621665" indent="-608965">
              <a:lnSpc>
                <a:spcPct val="100000"/>
              </a:lnSpc>
              <a:spcBef>
                <a:spcPts val="285"/>
              </a:spcBef>
              <a:buSzPct val="102500"/>
              <a:buFont typeface="Times New Roman"/>
              <a:buChar char="•"/>
              <a:tabLst>
                <a:tab pos="621665"/>
                <a:tab pos="622300"/>
              </a:tabLst>
            </a:pPr>
            <a:r>
              <a:rPr sz="2000" spc="-5">
                <a:latin typeface="宋体"/>
                <a:cs typeface="宋体"/>
              </a:rPr>
              <a:t>平均极差和过程均值用画成实线。</a:t>
            </a:r>
            <a:endParaRPr sz="2000">
              <a:latin typeface="宋体"/>
              <a:cs typeface="宋体"/>
            </a:endParaRPr>
          </a:p>
          <a:p>
            <a:pPr marL="621665" indent="-608965">
              <a:lnSpc>
                <a:spcPct val="100000"/>
              </a:lnSpc>
              <a:spcBef>
                <a:spcPts val="240"/>
              </a:spcBef>
              <a:buSzPct val="102500"/>
              <a:buFont typeface="Times New Roman"/>
              <a:buChar char="•"/>
              <a:tabLst>
                <a:tab pos="621665"/>
                <a:tab pos="622300"/>
              </a:tabLst>
            </a:pPr>
            <a:r>
              <a:rPr sz="2000" spc="-10">
                <a:latin typeface="宋体"/>
                <a:cs typeface="宋体"/>
              </a:rPr>
              <a:t>各控制限画成虚线。</a:t>
            </a:r>
            <a:endParaRPr sz="2000">
              <a:latin typeface="宋体"/>
              <a:cs typeface="宋体"/>
            </a:endParaRPr>
          </a:p>
          <a:p>
            <a:pPr marL="621665" indent="-608965">
              <a:lnSpc>
                <a:spcPct val="100000"/>
              </a:lnSpc>
              <a:spcBef>
                <a:spcPts val="120"/>
              </a:spcBef>
              <a:buSzPct val="102500"/>
              <a:buFont typeface="Times New Roman"/>
              <a:buChar char="•"/>
              <a:tabLst>
                <a:tab pos="621665"/>
                <a:tab pos="622300"/>
              </a:tabLst>
            </a:pPr>
            <a:r>
              <a:rPr sz="2000">
                <a:latin typeface="宋体"/>
                <a:cs typeface="宋体"/>
              </a:rPr>
              <a:t>对各条线标上记号</a:t>
            </a:r>
            <a:r>
              <a:rPr sz="2000" spc="-10">
                <a:latin typeface="宋体"/>
                <a:cs typeface="宋体"/>
              </a:rPr>
              <a:t>（</a:t>
            </a:r>
            <a:r>
              <a:rPr sz="2000" spc="-10">
                <a:latin typeface="Times New Roman"/>
                <a:cs typeface="Times New Roman"/>
              </a:rPr>
              <a:t>UCL</a:t>
            </a:r>
            <a:r>
              <a:rPr sz="1400" spc="-10">
                <a:latin typeface="Times New Roman"/>
                <a:cs typeface="Times New Roman"/>
              </a:rPr>
              <a:t>R</a:t>
            </a:r>
            <a:r>
              <a:rPr sz="2000" spc="-10">
                <a:latin typeface="宋体"/>
                <a:cs typeface="宋体"/>
              </a:rPr>
              <a:t>，</a:t>
            </a:r>
            <a:r>
              <a:rPr sz="2000" spc="-10">
                <a:latin typeface="Times New Roman"/>
                <a:cs typeface="Times New Roman"/>
              </a:rPr>
              <a:t>LCL</a:t>
            </a:r>
            <a:r>
              <a:rPr sz="1400" spc="-10">
                <a:latin typeface="Times New Roman"/>
                <a:cs typeface="Times New Roman"/>
              </a:rPr>
              <a:t>R</a:t>
            </a:r>
            <a:r>
              <a:rPr sz="2000" spc="-10">
                <a:latin typeface="宋体"/>
                <a:cs typeface="宋体"/>
              </a:rPr>
              <a:t>，</a:t>
            </a:r>
            <a:r>
              <a:rPr sz="2000" spc="-10">
                <a:latin typeface="Times New Roman"/>
                <a:cs typeface="Times New Roman"/>
              </a:rPr>
              <a:t>UCL</a:t>
            </a:r>
            <a:r>
              <a:rPr sz="1400" spc="-10">
                <a:latin typeface="Times New Roman"/>
                <a:cs typeface="Times New Roman"/>
              </a:rPr>
              <a:t>X</a:t>
            </a:r>
            <a:r>
              <a:rPr sz="2000" spc="-10">
                <a:latin typeface="宋体"/>
                <a:cs typeface="宋体"/>
              </a:rPr>
              <a:t>，</a:t>
            </a:r>
            <a:r>
              <a:rPr sz="2000" spc="-10">
                <a:latin typeface="Times New Roman"/>
                <a:cs typeface="Times New Roman"/>
              </a:rPr>
              <a:t>LCL</a:t>
            </a:r>
            <a:r>
              <a:rPr sz="1400" spc="-10">
                <a:latin typeface="Times New Roman"/>
                <a:cs typeface="Times New Roman"/>
              </a:rPr>
              <a:t>X</a:t>
            </a:r>
            <a:r>
              <a:rPr sz="2000" spc="-10">
                <a:latin typeface="宋体"/>
                <a:cs typeface="宋体"/>
              </a:rPr>
              <a:t>）</a:t>
            </a:r>
            <a:endParaRPr sz="2000">
              <a:latin typeface="宋体"/>
              <a:cs typeface="宋体"/>
            </a:endParaRPr>
          </a:p>
          <a:p>
            <a:pPr marL="621665" indent="-608965">
              <a:lnSpc>
                <a:spcPct val="100000"/>
              </a:lnSpc>
              <a:spcBef>
                <a:spcPts val="360"/>
              </a:spcBef>
              <a:buSzPct val="102500"/>
              <a:buFont typeface="Times New Roman"/>
              <a:buChar char="•"/>
              <a:tabLst>
                <a:tab pos="621665"/>
                <a:tab pos="622300"/>
              </a:tabLst>
            </a:pPr>
            <a:r>
              <a:rPr sz="2000" spc="-5">
                <a:latin typeface="宋体"/>
                <a:cs typeface="宋体"/>
              </a:rPr>
              <a:t>注：在初始研究阶段，应注明试验控制限。</a:t>
            </a:r>
            <a:endParaRPr sz="2000">
              <a:latin typeface="宋体"/>
              <a:cs typeface="宋体"/>
            </a:endParaRPr>
          </a:p>
          <a:p>
            <a:pPr>
              <a:lnSpc>
                <a:spcPct val="100000"/>
              </a:lnSpc>
              <a:spcBef>
                <a:spcPts val="15"/>
              </a:spcBef>
            </a:pPr>
            <a:endParaRPr sz="2250">
              <a:latin typeface="宋体"/>
              <a:cs typeface="宋体"/>
            </a:endParaRPr>
          </a:p>
          <a:p>
            <a:pPr marL="621665" indent="-608965">
              <a:lnSpc>
                <a:spcPct val="100000"/>
              </a:lnSpc>
              <a:spcBef>
                <a:spcPts val="5"/>
              </a:spcBef>
              <a:buSzPct val="102083"/>
              <a:buFont typeface="Times New Roman"/>
              <a:buAutoNum type="arabicPlain" startAt="3"/>
              <a:tabLst>
                <a:tab pos="621665"/>
                <a:tab pos="622300"/>
              </a:tabLst>
            </a:pPr>
            <a:r>
              <a:rPr sz="2400" b="1" spc="-10">
                <a:latin typeface="Microsoft JhengHei"/>
                <a:cs typeface="Microsoft JhengHei"/>
              </a:rPr>
              <a:t>过程控制分析</a:t>
            </a:r>
            <a:endParaRPr sz="2400">
              <a:latin typeface="Microsoft JhengHei"/>
              <a:cs typeface="Microsoft JhengHei"/>
            </a:endParaRPr>
          </a:p>
          <a:p>
            <a:pPr marL="621665" indent="-608965">
              <a:lnSpc>
                <a:spcPct val="100000"/>
              </a:lnSpc>
              <a:spcBef>
                <a:spcPts val="155"/>
              </a:spcBef>
              <a:buSzPct val="102500"/>
              <a:buFont typeface="Times New Roman"/>
              <a:buAutoNum type="arabicPlain" startAt="3"/>
              <a:tabLst>
                <a:tab pos="621665"/>
                <a:tab pos="622300"/>
              </a:tabLst>
            </a:pPr>
            <a:r>
              <a:rPr sz="2000" spc="-5">
                <a:latin typeface="宋体"/>
                <a:cs typeface="宋体"/>
              </a:rPr>
              <a:t>分析控制图的目的在于识别过程变化或过程均值不恒定的证据。</a:t>
            </a:r>
            <a:endParaRPr sz="2000">
              <a:latin typeface="宋体"/>
              <a:cs typeface="宋体"/>
            </a:endParaRPr>
          </a:p>
          <a:p>
            <a:pPr marL="621665" indent="-608965">
              <a:lnSpc>
                <a:spcPct val="100000"/>
              </a:lnSpc>
              <a:spcBef>
                <a:spcPts val="180"/>
              </a:spcBef>
              <a:buSzPct val="102500"/>
              <a:buFont typeface="Times New Roman"/>
              <a:buAutoNum type="arabicPlain" startAt="3"/>
              <a:tabLst>
                <a:tab pos="621665"/>
                <a:tab pos="622300"/>
              </a:tabLst>
            </a:pPr>
            <a:r>
              <a:rPr sz="2000">
                <a:latin typeface="宋体"/>
                <a:cs typeface="宋体"/>
              </a:rPr>
              <a:t>（即其中之一或两者均不受控）</a:t>
            </a:r>
            <a:r>
              <a:rPr sz="2000" spc="-5">
                <a:latin typeface="宋体"/>
                <a:cs typeface="宋体"/>
              </a:rPr>
              <a:t>进而采取适当的措施。</a:t>
            </a:r>
            <a:endParaRPr sz="2000">
              <a:latin typeface="宋体"/>
              <a:cs typeface="宋体"/>
            </a:endParaRPr>
          </a:p>
          <a:p>
            <a:pPr>
              <a:lnSpc>
                <a:spcPct val="100000"/>
              </a:lnSpc>
              <a:spcBef>
                <a:spcPts val="10"/>
              </a:spcBef>
              <a:buAutoNum type="arabicPlain" startAt="3"/>
            </a:pPr>
            <a:endParaRPr sz="2100">
              <a:latin typeface="宋体"/>
              <a:cs typeface="宋体"/>
            </a:endParaRPr>
          </a:p>
          <a:p>
            <a:pPr marL="621665" indent="-608965">
              <a:lnSpc>
                <a:spcPct val="100000"/>
              </a:lnSpc>
              <a:buSzPct val="102500"/>
              <a:buFont typeface="Times New Roman"/>
              <a:buAutoNum type="arabicPlain" startAt="3"/>
              <a:tabLst>
                <a:tab pos="621665"/>
                <a:tab pos="622300"/>
              </a:tabLst>
            </a:pPr>
            <a:r>
              <a:rPr sz="2000" b="1">
                <a:latin typeface="Microsoft JhengHei"/>
                <a:cs typeface="Microsoft JhengHei"/>
              </a:rPr>
              <a:t>注</a:t>
            </a:r>
            <a:r>
              <a:rPr sz="2000" b="1">
                <a:latin typeface="Times New Roman"/>
                <a:cs typeface="Times New Roman"/>
              </a:rPr>
              <a:t>1</a:t>
            </a:r>
            <a:r>
              <a:rPr sz="2000" b="1">
                <a:latin typeface="Microsoft JhengHei"/>
                <a:cs typeface="Microsoft JhengHei"/>
              </a:rPr>
              <a:t>：</a:t>
            </a:r>
            <a:r>
              <a:rPr sz="2000">
                <a:latin typeface="Times New Roman"/>
                <a:cs typeface="Times New Roman"/>
              </a:rPr>
              <a:t>R </a:t>
            </a:r>
            <a:r>
              <a:rPr sz="2000">
                <a:latin typeface="宋体"/>
                <a:cs typeface="宋体"/>
              </a:rPr>
              <a:t>图和</a:t>
            </a:r>
            <a:r>
              <a:rPr sz="2000">
                <a:latin typeface="Times New Roman"/>
                <a:cs typeface="Times New Roman"/>
              </a:rPr>
              <a:t>X </a:t>
            </a:r>
            <a:r>
              <a:rPr sz="2000" spc="-5">
                <a:latin typeface="宋体"/>
                <a:cs typeface="宋体"/>
              </a:rPr>
              <a:t>图应分别分析，但可进行比较，了解影响过程</a:t>
            </a:r>
            <a:endParaRPr sz="2000">
              <a:latin typeface="宋体"/>
              <a:cs typeface="宋体"/>
            </a:endParaRPr>
          </a:p>
          <a:p>
            <a:pPr marL="621665" indent="-608965">
              <a:lnSpc>
                <a:spcPct val="100000"/>
              </a:lnSpc>
              <a:spcBef>
                <a:spcPts val="300"/>
              </a:spcBef>
              <a:buSzPct val="102500"/>
              <a:buFont typeface="Times New Roman"/>
              <a:buAutoNum type="arabicPlain" startAt="3"/>
              <a:tabLst>
                <a:tab pos="621665"/>
                <a:tab pos="622300"/>
              </a:tabLst>
            </a:pPr>
            <a:r>
              <a:rPr sz="2000" spc="-10">
                <a:latin typeface="宋体"/>
                <a:cs typeface="宋体"/>
              </a:rPr>
              <a:t>的特殊原因。</a:t>
            </a:r>
            <a:endParaRPr sz="2000">
              <a:latin typeface="宋体"/>
              <a:cs typeface="宋体"/>
            </a:endParaRPr>
          </a:p>
          <a:p>
            <a:pPr marL="621665" indent="-608965">
              <a:lnSpc>
                <a:spcPct val="100000"/>
              </a:lnSpc>
              <a:spcBef>
                <a:spcPts val="60"/>
              </a:spcBef>
              <a:buSzPct val="102500"/>
              <a:buFont typeface="Times New Roman"/>
              <a:buAutoNum type="arabicPlain" startAt="3"/>
              <a:tabLst>
                <a:tab pos="621665"/>
                <a:tab pos="622300"/>
              </a:tabLst>
            </a:pPr>
            <a:r>
              <a:rPr sz="2000" b="1">
                <a:latin typeface="Microsoft JhengHei"/>
                <a:cs typeface="Microsoft JhengHei"/>
              </a:rPr>
              <a:t>注</a:t>
            </a:r>
            <a:r>
              <a:rPr sz="2000" b="1">
                <a:latin typeface="Times New Roman"/>
                <a:cs typeface="Times New Roman"/>
              </a:rPr>
              <a:t>2</a:t>
            </a:r>
            <a:r>
              <a:rPr sz="2000" b="1">
                <a:latin typeface="Microsoft JhengHei"/>
                <a:cs typeface="Microsoft JhengHei"/>
              </a:rPr>
              <a:t>：</a:t>
            </a:r>
            <a:r>
              <a:rPr sz="2000" spc="-5">
                <a:latin typeface="宋体"/>
                <a:cs typeface="宋体"/>
              </a:rPr>
              <a:t>因为子组极差或子组均值的能力都取决于零件间的变差，</a:t>
            </a:r>
            <a:endParaRPr sz="2000">
              <a:latin typeface="宋体"/>
              <a:cs typeface="宋体"/>
            </a:endParaRPr>
          </a:p>
          <a:p>
            <a:pPr marL="621665" indent="-608965">
              <a:lnSpc>
                <a:spcPct val="100000"/>
              </a:lnSpc>
              <a:spcBef>
                <a:spcPts val="180"/>
              </a:spcBef>
              <a:buSzPct val="102500"/>
              <a:buFont typeface="Times New Roman"/>
              <a:buAutoNum type="arabicPlain" startAt="3"/>
              <a:tabLst>
                <a:tab pos="621665"/>
                <a:tab pos="622300"/>
              </a:tabLst>
            </a:pPr>
            <a:r>
              <a:rPr sz="2000">
                <a:latin typeface="宋体"/>
                <a:cs typeface="宋体"/>
              </a:rPr>
              <a:t>因此，首先应分析</a:t>
            </a:r>
            <a:r>
              <a:rPr sz="2000">
                <a:latin typeface="Times New Roman"/>
                <a:cs typeface="Times New Roman"/>
              </a:rPr>
              <a:t>R</a:t>
            </a:r>
            <a:r>
              <a:rPr sz="2000" spc="-25">
                <a:latin typeface="宋体"/>
                <a:cs typeface="宋体"/>
              </a:rPr>
              <a:t>图。</a:t>
            </a:r>
            <a:endParaRPr sz="2000">
              <a:latin typeface="宋体"/>
              <a:cs typeface="宋体"/>
            </a:endParaRPr>
          </a:p>
        </p:txBody>
      </p:sp>
      <p:sp>
        <p:nvSpPr>
          <p:cNvPr id="4" name="object 4"/>
          <p:cNvSpPr/>
          <p:nvPr/>
        </p:nvSpPr>
        <p:spPr>
          <a:xfrm>
            <a:off x="2819400" y="43434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Tree>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764540" y="740564"/>
            <a:ext cx="7279005" cy="4490720"/>
          </a:xfrm>
          <a:prstGeom prst="rect">
            <a:avLst/>
          </a:prstGeom>
        </p:spPr>
        <p:txBody>
          <a:bodyPr vert="horz" wrap="square" lIns="0" tIns="12700" rIns="0" bIns="0" rtlCol="0">
            <a:spAutoFit/>
          </a:bodyPr>
          <a:lstStyle/>
          <a:p>
            <a:pPr marL="414655" lvl="1" indent="-402590">
              <a:lnSpc>
                <a:spcPct val="100000"/>
              </a:lnSpc>
              <a:spcBef>
                <a:spcPts val="100"/>
              </a:spcBef>
              <a:buFont typeface="Times New Roman"/>
              <a:buAutoNum type="arabicPlain"/>
              <a:tabLst>
                <a:tab pos="415290"/>
              </a:tabLst>
            </a:pPr>
            <a:r>
              <a:rPr sz="2000" b="1" spc="-5">
                <a:latin typeface="Microsoft JhengHei"/>
                <a:cs typeface="Microsoft JhengHei"/>
              </a:rPr>
              <a:t>分析极差图上的数据点</a:t>
            </a:r>
            <a:endParaRPr sz="2000">
              <a:latin typeface="Microsoft JhengHei"/>
              <a:cs typeface="Microsoft JhengHei"/>
            </a:endParaRPr>
          </a:p>
          <a:p>
            <a:pPr marL="563245" lvl="2" indent="-551180">
              <a:lnSpc>
                <a:spcPct val="100000"/>
              </a:lnSpc>
              <a:spcBef>
                <a:spcPts val="1560"/>
              </a:spcBef>
              <a:buSzPct val="95000"/>
              <a:buFont typeface="Times New Roman"/>
              <a:buAutoNum type="arabicPlain"/>
              <a:tabLst>
                <a:tab pos="563880"/>
              </a:tabLst>
            </a:pPr>
            <a:r>
              <a:rPr sz="2000" b="1" spc="-10">
                <a:latin typeface="Microsoft JhengHei"/>
                <a:cs typeface="Microsoft JhengHei"/>
              </a:rPr>
              <a:t>超出控制限的点</a:t>
            </a:r>
            <a:endParaRPr sz="2000">
              <a:latin typeface="Microsoft JhengHei"/>
              <a:cs typeface="Microsoft JhengHei"/>
            </a:endParaRPr>
          </a:p>
          <a:p>
            <a:pPr marL="12700" marR="273050">
              <a:lnSpc>
                <a:spcPts val="3010"/>
              </a:lnSpc>
              <a:spcBef>
                <a:spcPts val="70"/>
              </a:spcBef>
            </a:pPr>
            <a:r>
              <a:rPr sz="2000" b="1">
                <a:latin typeface="Times New Roman"/>
                <a:cs typeface="Times New Roman"/>
              </a:rPr>
              <a:t>a</a:t>
            </a:r>
            <a:r>
              <a:rPr sz="2000" spc="-5">
                <a:latin typeface="宋体"/>
                <a:cs typeface="宋体"/>
              </a:rPr>
              <a:t>出现一个或多个点超出任何控制限是该点处于失控状态的主要</a:t>
            </a:r>
            <a:r>
              <a:rPr sz="2000" spc="-10">
                <a:latin typeface="宋体"/>
                <a:cs typeface="宋体"/>
              </a:rPr>
              <a:t>证据，应分析。</a:t>
            </a:r>
            <a:endParaRPr sz="2000">
              <a:latin typeface="宋体"/>
              <a:cs typeface="宋体"/>
            </a:endParaRPr>
          </a:p>
          <a:p>
            <a:pPr marL="12700">
              <a:lnSpc>
                <a:spcPct val="100000"/>
              </a:lnSpc>
              <a:spcBef>
                <a:spcPts val="150"/>
              </a:spcBef>
            </a:pPr>
            <a:r>
              <a:rPr sz="2000" b="1">
                <a:latin typeface="Times New Roman"/>
                <a:cs typeface="Times New Roman"/>
              </a:rPr>
              <a:t>b</a:t>
            </a:r>
            <a:r>
              <a:rPr sz="2000" spc="-5">
                <a:latin typeface="宋体"/>
                <a:cs typeface="宋体"/>
              </a:rPr>
              <a:t>超出极差上控制限的点通常说明存在下列情况中的一种或几种：</a:t>
            </a:r>
            <a:endParaRPr sz="2000">
              <a:latin typeface="宋体"/>
              <a:cs typeface="宋体"/>
            </a:endParaRPr>
          </a:p>
          <a:p>
            <a:pPr marL="12700">
              <a:lnSpc>
                <a:spcPct val="100000"/>
              </a:lnSpc>
              <a:spcBef>
                <a:spcPts val="480"/>
              </a:spcBef>
            </a:pPr>
            <a:r>
              <a:rPr sz="2000" b="1" spc="-10">
                <a:latin typeface="Times New Roman"/>
                <a:cs typeface="Times New Roman"/>
              </a:rPr>
              <a:t>b.1</a:t>
            </a:r>
            <a:r>
              <a:rPr sz="2000" spc="-5">
                <a:latin typeface="宋体"/>
                <a:cs typeface="宋体"/>
              </a:rPr>
              <a:t>控制限计算错误或描点时描错</a:t>
            </a:r>
            <a:endParaRPr sz="2000">
              <a:latin typeface="宋体"/>
              <a:cs typeface="宋体"/>
            </a:endParaRPr>
          </a:p>
          <a:p>
            <a:pPr marL="12700" marR="1761489">
              <a:lnSpc>
                <a:spcPct val="120000"/>
              </a:lnSpc>
            </a:pPr>
            <a:r>
              <a:rPr sz="2000" b="1" spc="-10">
                <a:latin typeface="Times New Roman"/>
                <a:cs typeface="Times New Roman"/>
              </a:rPr>
              <a:t>b.2</a:t>
            </a:r>
            <a:r>
              <a:rPr sz="2000">
                <a:latin typeface="宋体"/>
                <a:cs typeface="宋体"/>
              </a:rPr>
              <a:t>零件间的变化性或分布的宽度已增大</a:t>
            </a:r>
            <a:r>
              <a:rPr sz="2000">
                <a:latin typeface="Times New Roman"/>
                <a:cs typeface="Times New Roman"/>
              </a:rPr>
              <a:t>(</a:t>
            </a:r>
            <a:r>
              <a:rPr sz="2000">
                <a:latin typeface="宋体"/>
                <a:cs typeface="宋体"/>
              </a:rPr>
              <a:t>即变坏</a:t>
            </a:r>
            <a:r>
              <a:rPr sz="2000" spc="-50">
                <a:latin typeface="宋体"/>
                <a:cs typeface="宋体"/>
              </a:rPr>
              <a:t>） </a:t>
            </a:r>
            <a:r>
              <a:rPr sz="2000" b="1" spc="-10">
                <a:latin typeface="Times New Roman"/>
                <a:cs typeface="Times New Roman"/>
              </a:rPr>
              <a:t>b.3</a:t>
            </a:r>
            <a:r>
              <a:rPr sz="2000">
                <a:latin typeface="宋体"/>
                <a:cs typeface="宋体"/>
              </a:rPr>
              <a:t>测量系统变化（如：不同的检验员或量具</a:t>
            </a:r>
            <a:r>
              <a:rPr sz="2000" spc="-50">
                <a:latin typeface="宋体"/>
                <a:cs typeface="宋体"/>
              </a:rPr>
              <a:t>）</a:t>
            </a:r>
            <a:endParaRPr sz="2000">
              <a:latin typeface="宋体"/>
              <a:cs typeface="宋体"/>
            </a:endParaRPr>
          </a:p>
          <a:p>
            <a:pPr marL="12700" marR="795020">
              <a:lnSpc>
                <a:spcPct val="120000"/>
              </a:lnSpc>
            </a:pPr>
            <a:r>
              <a:rPr sz="2000" b="1">
                <a:latin typeface="Times New Roman"/>
                <a:cs typeface="Times New Roman"/>
              </a:rPr>
              <a:t>c</a:t>
            </a:r>
            <a:r>
              <a:rPr sz="2000" spc="-5">
                <a:latin typeface="宋体"/>
                <a:cs typeface="宋体"/>
              </a:rPr>
              <a:t>有一点位于控制限之下，说明存在下列情况的一种或多种</a:t>
            </a:r>
            <a:r>
              <a:rPr sz="2000" spc="-50">
                <a:latin typeface="宋体"/>
                <a:cs typeface="宋体"/>
              </a:rPr>
              <a:t> </a:t>
            </a:r>
            <a:r>
              <a:rPr sz="2000" b="1" spc="-10">
                <a:latin typeface="Times New Roman"/>
                <a:cs typeface="Times New Roman"/>
              </a:rPr>
              <a:t>c.1</a:t>
            </a:r>
            <a:r>
              <a:rPr sz="2000" spc="-10">
                <a:latin typeface="宋体"/>
                <a:cs typeface="宋体"/>
              </a:rPr>
              <a:t>控制限或描点时描错</a:t>
            </a:r>
            <a:endParaRPr sz="2000">
              <a:latin typeface="宋体"/>
              <a:cs typeface="宋体"/>
            </a:endParaRPr>
          </a:p>
          <a:p>
            <a:pPr marL="12700">
              <a:lnSpc>
                <a:spcPct val="100000"/>
              </a:lnSpc>
              <a:spcBef>
                <a:spcPts val="480"/>
              </a:spcBef>
            </a:pPr>
            <a:r>
              <a:rPr sz="2000" b="1" spc="-10">
                <a:latin typeface="Times New Roman"/>
                <a:cs typeface="Times New Roman"/>
              </a:rPr>
              <a:t>c.2</a:t>
            </a:r>
            <a:r>
              <a:rPr sz="2000">
                <a:latin typeface="宋体"/>
                <a:cs typeface="宋体"/>
              </a:rPr>
              <a:t>分布的宽度变小（变好</a:t>
            </a:r>
            <a:r>
              <a:rPr sz="2000" spc="-50">
                <a:latin typeface="宋体"/>
                <a:cs typeface="宋体"/>
              </a:rPr>
              <a:t>）</a:t>
            </a:r>
            <a:endParaRPr sz="2000">
              <a:latin typeface="宋体"/>
              <a:cs typeface="宋体"/>
            </a:endParaRPr>
          </a:p>
          <a:p>
            <a:pPr marL="12700">
              <a:lnSpc>
                <a:spcPct val="100000"/>
              </a:lnSpc>
              <a:spcBef>
                <a:spcPts val="480"/>
              </a:spcBef>
            </a:pPr>
            <a:r>
              <a:rPr sz="2000" b="1" spc="-10">
                <a:latin typeface="Times New Roman"/>
                <a:cs typeface="Times New Roman"/>
              </a:rPr>
              <a:t>c.3</a:t>
            </a:r>
            <a:r>
              <a:rPr sz="2000">
                <a:latin typeface="宋体"/>
                <a:cs typeface="宋体"/>
              </a:rPr>
              <a:t>测量系统已改变（包括数据编辑或变换</a:t>
            </a:r>
            <a:r>
              <a:rPr sz="2000" spc="-50">
                <a:latin typeface="宋体"/>
                <a:cs typeface="宋体"/>
              </a:rPr>
              <a:t>）</a:t>
            </a:r>
            <a:endParaRPr sz="2000">
              <a:latin typeface="宋体"/>
              <a:cs typeface="宋体"/>
            </a:endParaRPr>
          </a:p>
        </p:txBody>
      </p:sp>
    </p:spTree>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object 2"/>
          <p:cNvGrpSpPr/>
          <p:nvPr/>
        </p:nvGrpSpPr>
        <p:grpSpPr>
          <a:xfrm>
            <a:off x="376237" y="376237"/>
            <a:ext cx="8315325" cy="5953125"/>
            <a:chOff x="376237" y="376237"/>
            <a:chExt cx="8315325" cy="5953125"/>
          </a:xfrm>
        </p:grpSpPr>
        <p:sp>
          <p:nvSpPr>
            <p:cNvPr id="3" name="object 3"/>
            <p:cNvSpPr/>
            <p:nvPr/>
          </p:nvSpPr>
          <p:spPr>
            <a:xfrm>
              <a:off x="381000" y="381000"/>
              <a:ext cx="8305800" cy="5943600"/>
            </a:xfrm>
            <a:custGeom>
              <a:rect l="l" t="t" r="r" b="b"/>
              <a:pathLst>
                <a:path w="8305800" h="5943600">
                  <a:moveTo>
                    <a:pt x="0" y="0"/>
                  </a:moveTo>
                  <a:lnTo>
                    <a:pt x="8305800" y="0"/>
                  </a:lnTo>
                  <a:lnTo>
                    <a:pt x="8305800" y="5943600"/>
                  </a:lnTo>
                  <a:lnTo>
                    <a:pt x="0" y="5943600"/>
                  </a:lnTo>
                  <a:lnTo>
                    <a:pt x="0" y="0"/>
                  </a:lnTo>
                  <a:close/>
                </a:path>
                <a:path w="8305800" h="5943600">
                  <a:moveTo>
                    <a:pt x="1295400" y="685800"/>
                  </a:moveTo>
                  <a:lnTo>
                    <a:pt x="7696200" y="685800"/>
                  </a:lnTo>
                  <a:lnTo>
                    <a:pt x="7696200" y="2362200"/>
                  </a:lnTo>
                  <a:lnTo>
                    <a:pt x="1295400" y="2362200"/>
                  </a:lnTo>
                  <a:lnTo>
                    <a:pt x="1295400" y="685800"/>
                  </a:lnTo>
                  <a:close/>
                </a:path>
                <a:path w="8305800" h="5943600">
                  <a:moveTo>
                    <a:pt x="1295400" y="3276600"/>
                  </a:moveTo>
                  <a:lnTo>
                    <a:pt x="7696200" y="3276600"/>
                  </a:lnTo>
                  <a:lnTo>
                    <a:pt x="7696200" y="4953000"/>
                  </a:lnTo>
                  <a:lnTo>
                    <a:pt x="1295400" y="4953000"/>
                  </a:lnTo>
                  <a:lnTo>
                    <a:pt x="1295400" y="3276600"/>
                  </a:lnTo>
                  <a:close/>
                </a:path>
              </a:pathLst>
            </a:custGeom>
            <a:ln w="9525">
              <a:solidFill>
                <a:srgbClr val="000000"/>
              </a:solidFill>
            </a:ln>
          </p:spPr>
          <p:txBody>
            <a:bodyPr wrap="square" lIns="0" tIns="0" rIns="0" bIns="0" rtlCol="0"/>
            <a:lstStyle/>
            <a:p/>
          </p:txBody>
        </p:sp>
        <p:sp>
          <p:nvSpPr>
            <p:cNvPr id="4" name="object 4"/>
            <p:cNvSpPr/>
            <p:nvPr/>
          </p:nvSpPr>
          <p:spPr>
            <a:xfrm>
              <a:off x="1676400" y="1295400"/>
              <a:ext cx="6400800" cy="0"/>
            </a:xfrm>
            <a:custGeom>
              <a:rect l="l" t="t" r="r" b="b"/>
              <a:pathLst>
                <a:path w="6400800">
                  <a:moveTo>
                    <a:pt x="0" y="0"/>
                  </a:moveTo>
                  <a:lnTo>
                    <a:pt x="6400800" y="0"/>
                  </a:lnTo>
                </a:path>
              </a:pathLst>
            </a:custGeom>
            <a:ln w="9525">
              <a:solidFill>
                <a:srgbClr val="000000"/>
              </a:solidFill>
              <a:prstDash val="sysDot"/>
            </a:ln>
          </p:spPr>
          <p:txBody>
            <a:bodyPr wrap="square" lIns="0" tIns="0" rIns="0" bIns="0" rtlCol="0"/>
            <a:lstStyle/>
            <a:p/>
          </p:txBody>
        </p:sp>
        <p:sp>
          <p:nvSpPr>
            <p:cNvPr id="5" name="object 5"/>
            <p:cNvSpPr/>
            <p:nvPr/>
          </p:nvSpPr>
          <p:spPr>
            <a:xfrm>
              <a:off x="1676400" y="2514600"/>
              <a:ext cx="6400800" cy="0"/>
            </a:xfrm>
            <a:custGeom>
              <a:rect l="l" t="t" r="r" b="b"/>
              <a:pathLst>
                <a:path w="6400800">
                  <a:moveTo>
                    <a:pt x="0" y="0"/>
                  </a:moveTo>
                  <a:lnTo>
                    <a:pt x="6400800" y="0"/>
                  </a:lnTo>
                </a:path>
              </a:pathLst>
            </a:custGeom>
            <a:ln w="9525">
              <a:solidFill>
                <a:srgbClr val="000000"/>
              </a:solidFill>
              <a:prstDash val="sysDot"/>
            </a:ln>
          </p:spPr>
          <p:txBody>
            <a:bodyPr wrap="square" lIns="0" tIns="0" rIns="0" bIns="0" rtlCol="0"/>
            <a:lstStyle/>
            <a:p/>
          </p:txBody>
        </p:sp>
        <p:sp>
          <p:nvSpPr>
            <p:cNvPr id="6" name="object 6"/>
            <p:cNvSpPr/>
            <p:nvPr/>
          </p:nvSpPr>
          <p:spPr>
            <a:xfrm>
              <a:off x="1676400" y="3886200"/>
              <a:ext cx="6400800" cy="1219200"/>
            </a:xfrm>
            <a:custGeom>
              <a:rect l="l" t="t" r="r" b="b"/>
              <a:pathLst>
                <a:path w="6400800" h="1219200">
                  <a:moveTo>
                    <a:pt x="0" y="1219200"/>
                  </a:moveTo>
                  <a:lnTo>
                    <a:pt x="6400800" y="1219200"/>
                  </a:lnTo>
                </a:path>
                <a:path w="6400800" h="1219200">
                  <a:moveTo>
                    <a:pt x="0" y="0"/>
                  </a:moveTo>
                  <a:lnTo>
                    <a:pt x="6400800" y="0"/>
                  </a:lnTo>
                </a:path>
              </a:pathLst>
            </a:custGeom>
            <a:ln w="9525">
              <a:solidFill>
                <a:srgbClr val="000000"/>
              </a:solidFill>
              <a:prstDash val="sysDot"/>
            </a:ln>
          </p:spPr>
          <p:txBody>
            <a:bodyPr wrap="square" lIns="0" tIns="0" rIns="0" bIns="0" rtlCol="0"/>
            <a:lstStyle/>
            <a:p/>
          </p:txBody>
        </p:sp>
        <p:sp>
          <p:nvSpPr>
            <p:cNvPr id="7" name="object 7"/>
            <p:cNvSpPr/>
            <p:nvPr/>
          </p:nvSpPr>
          <p:spPr>
            <a:xfrm>
              <a:off x="1676400" y="1905000"/>
              <a:ext cx="6400800" cy="2667000"/>
            </a:xfrm>
            <a:custGeom>
              <a:rect l="l" t="t" r="r" b="b"/>
              <a:pathLst>
                <a:path w="6400800" h="2667000">
                  <a:moveTo>
                    <a:pt x="0" y="0"/>
                  </a:moveTo>
                  <a:lnTo>
                    <a:pt x="6400800" y="0"/>
                  </a:lnTo>
                </a:path>
                <a:path w="6400800" h="2667000">
                  <a:moveTo>
                    <a:pt x="0" y="2667000"/>
                  </a:moveTo>
                  <a:lnTo>
                    <a:pt x="6400800" y="2667000"/>
                  </a:lnTo>
                </a:path>
              </a:pathLst>
            </a:custGeom>
            <a:ln w="12700">
              <a:solidFill>
                <a:srgbClr val="000000"/>
              </a:solidFill>
            </a:ln>
          </p:spPr>
          <p:txBody>
            <a:bodyPr wrap="square" lIns="0" tIns="0" rIns="0" bIns="0" rtlCol="0"/>
            <a:lstStyle/>
            <a:p/>
          </p:txBody>
        </p:sp>
      </p:grpSp>
      <p:sp>
        <p:nvSpPr>
          <p:cNvPr id="8" name="object 8"/>
          <p:cNvSpPr txBox="1"/>
          <p:nvPr/>
        </p:nvSpPr>
        <p:spPr>
          <a:xfrm>
            <a:off x="612140" y="1091958"/>
            <a:ext cx="6474460" cy="4185920"/>
          </a:xfrm>
          <a:prstGeom prst="rect">
            <a:avLst/>
          </a:prstGeom>
        </p:spPr>
        <p:txBody>
          <a:bodyPr vert="horz" wrap="square" lIns="0" tIns="12700" rIns="0" bIns="0" rtlCol="0">
            <a:spAutoFit/>
          </a:bodyPr>
          <a:lstStyle/>
          <a:p>
            <a:pPr marL="12700">
              <a:lnSpc>
                <a:spcPct val="100000"/>
              </a:lnSpc>
              <a:spcBef>
                <a:spcPts val="100"/>
              </a:spcBef>
            </a:pPr>
            <a:r>
              <a:rPr sz="1800" spc="-25">
                <a:latin typeface="Times New Roman"/>
                <a:cs typeface="Times New Roman"/>
              </a:rPr>
              <a:t>UCL</a:t>
            </a:r>
            <a:endParaRPr sz="1800">
              <a:latin typeface="Times New Roman"/>
              <a:cs typeface="Times New Roman"/>
            </a:endParaRPr>
          </a:p>
          <a:p>
            <a:pPr>
              <a:lnSpc>
                <a:spcPct val="100000"/>
              </a:lnSpc>
              <a:spcBef>
                <a:spcPts val="50"/>
              </a:spcBef>
            </a:pPr>
            <a:endParaRPr sz="2250">
              <a:latin typeface="Times New Roman"/>
              <a:cs typeface="Times New Roman"/>
            </a:endParaRPr>
          </a:p>
          <a:p>
            <a:pPr marL="12700">
              <a:lnSpc>
                <a:spcPct val="100000"/>
              </a:lnSpc>
            </a:pPr>
            <a:r>
              <a:rPr sz="1800">
                <a:latin typeface="Times New Roman"/>
                <a:cs typeface="Times New Roman"/>
              </a:rPr>
              <a:t>R</a:t>
            </a:r>
            <a:endParaRPr sz="1800">
              <a:latin typeface="Times New Roman"/>
              <a:cs typeface="Times New Roman"/>
            </a:endParaRPr>
          </a:p>
          <a:p>
            <a:pPr>
              <a:lnSpc>
                <a:spcPct val="100000"/>
              </a:lnSpc>
              <a:spcBef>
                <a:spcPts val="55"/>
              </a:spcBef>
            </a:pPr>
            <a:endParaRPr sz="2250">
              <a:latin typeface="Times New Roman"/>
              <a:cs typeface="Times New Roman"/>
            </a:endParaRPr>
          </a:p>
          <a:p>
            <a:pPr marL="88900">
              <a:lnSpc>
                <a:spcPct val="100000"/>
              </a:lnSpc>
            </a:pPr>
            <a:r>
              <a:rPr sz="1800" spc="-25">
                <a:latin typeface="Times New Roman"/>
                <a:cs typeface="Times New Roman"/>
              </a:rPr>
              <a:t>LCL</a:t>
            </a:r>
            <a:endParaRPr sz="1800">
              <a:latin typeface="Times New Roman"/>
              <a:cs typeface="Times New Roman"/>
            </a:endParaRPr>
          </a:p>
          <a:p>
            <a:pPr>
              <a:lnSpc>
                <a:spcPct val="100000"/>
              </a:lnSpc>
            </a:pPr>
            <a:endParaRPr sz="2000">
              <a:latin typeface="Times New Roman"/>
              <a:cs typeface="Times New Roman"/>
            </a:endParaRPr>
          </a:p>
          <a:p>
            <a:pPr marL="1381760">
              <a:lnSpc>
                <a:spcPct val="100000"/>
              </a:lnSpc>
              <a:spcBef>
                <a:spcPts val="1305"/>
              </a:spcBef>
            </a:pPr>
            <a:r>
              <a:rPr sz="2000">
                <a:latin typeface="宋体"/>
                <a:cs typeface="宋体"/>
              </a:rPr>
              <a:t>不受控制的过程的极差（有超过控制限的点</a:t>
            </a:r>
            <a:r>
              <a:rPr sz="2000" spc="-50">
                <a:latin typeface="宋体"/>
                <a:cs typeface="宋体"/>
              </a:rPr>
              <a:t>）</a:t>
            </a:r>
            <a:endParaRPr sz="2000">
              <a:latin typeface="宋体"/>
              <a:cs typeface="宋体"/>
            </a:endParaRPr>
          </a:p>
          <a:p>
            <a:pPr>
              <a:lnSpc>
                <a:spcPct val="100000"/>
              </a:lnSpc>
              <a:spcBef>
                <a:spcPts val="5"/>
              </a:spcBef>
            </a:pPr>
            <a:endParaRPr sz="2050">
              <a:latin typeface="宋体"/>
              <a:cs typeface="宋体"/>
            </a:endParaRPr>
          </a:p>
          <a:p>
            <a:pPr marL="88900">
              <a:lnSpc>
                <a:spcPct val="100000"/>
              </a:lnSpc>
              <a:spcBef>
                <a:spcPts val="5"/>
              </a:spcBef>
            </a:pPr>
            <a:r>
              <a:rPr sz="1800" spc="-25">
                <a:latin typeface="Times New Roman"/>
                <a:cs typeface="Times New Roman"/>
              </a:rPr>
              <a:t>UCL</a:t>
            </a:r>
            <a:endParaRPr sz="1800">
              <a:latin typeface="Times New Roman"/>
              <a:cs typeface="Times New Roman"/>
            </a:endParaRPr>
          </a:p>
          <a:p>
            <a:pPr marL="88900" marR="5946140" indent="76200">
              <a:lnSpc>
                <a:spcPct val="222200"/>
              </a:lnSpc>
              <a:spcBef>
                <a:spcPts val="600"/>
              </a:spcBef>
            </a:pPr>
            <a:r>
              <a:rPr sz="1800" spc="-50">
                <a:latin typeface="Times New Roman"/>
                <a:cs typeface="Times New Roman"/>
              </a:rPr>
              <a:t>R </a:t>
            </a:r>
            <a:r>
              <a:rPr sz="1800" spc="-25">
                <a:latin typeface="Times New Roman"/>
                <a:cs typeface="Times New Roman"/>
              </a:rPr>
              <a:t>LCL</a:t>
            </a:r>
            <a:endParaRPr sz="1800">
              <a:latin typeface="Times New Roman"/>
              <a:cs typeface="Times New Roman"/>
            </a:endParaRPr>
          </a:p>
        </p:txBody>
      </p:sp>
      <p:grpSp>
        <p:nvGrpSpPr>
          <p:cNvPr id="9" name="object 9"/>
          <p:cNvGrpSpPr/>
          <p:nvPr/>
        </p:nvGrpSpPr>
        <p:grpSpPr>
          <a:xfrm>
            <a:off x="685800" y="1443037"/>
            <a:ext cx="7396480" cy="3971925"/>
            <a:chOff x="685800" y="1443037"/>
            <a:chExt cx="7396480" cy="3971925"/>
          </a:xfrm>
        </p:grpSpPr>
        <p:sp>
          <p:nvSpPr>
            <p:cNvPr id="10" name="object 10"/>
            <p:cNvSpPr/>
            <p:nvPr/>
          </p:nvSpPr>
          <p:spPr>
            <a:xfrm>
              <a:off x="1676400" y="1676400"/>
              <a:ext cx="228600" cy="304800"/>
            </a:xfrm>
            <a:custGeom>
              <a:rect l="l" t="t" r="r" b="b"/>
              <a:pathLst>
                <a:path w="228600" h="304800">
                  <a:moveTo>
                    <a:pt x="0" y="0"/>
                  </a:moveTo>
                  <a:lnTo>
                    <a:pt x="228600" y="304800"/>
                  </a:lnTo>
                </a:path>
              </a:pathLst>
            </a:custGeom>
            <a:ln w="9525">
              <a:solidFill>
                <a:srgbClr val="000000"/>
              </a:solidFill>
            </a:ln>
          </p:spPr>
          <p:txBody>
            <a:bodyPr wrap="square" lIns="0" tIns="0" rIns="0" bIns="0" rtlCol="0"/>
            <a:lstStyle/>
            <a:p/>
          </p:txBody>
        </p:sp>
        <p:sp>
          <p:nvSpPr>
            <p:cNvPr id="11" name="object 11"/>
            <p:cNvSpPr/>
            <p:nvPr/>
          </p:nvSpPr>
          <p:spPr>
            <a:xfrm>
              <a:off x="1905000" y="1676400"/>
              <a:ext cx="304800" cy="304800"/>
            </a:xfrm>
            <a:custGeom>
              <a:rect l="l" t="t" r="r" b="b"/>
              <a:pathLst>
                <a:path w="304800" h="304800">
                  <a:moveTo>
                    <a:pt x="0" y="304800"/>
                  </a:moveTo>
                  <a:lnTo>
                    <a:pt x="304800" y="0"/>
                  </a:lnTo>
                </a:path>
              </a:pathLst>
            </a:custGeom>
            <a:ln w="9525">
              <a:solidFill>
                <a:srgbClr val="000000"/>
              </a:solidFill>
            </a:ln>
          </p:spPr>
          <p:txBody>
            <a:bodyPr wrap="square" lIns="0" tIns="0" rIns="0" bIns="0" rtlCol="0"/>
            <a:lstStyle/>
            <a:p/>
          </p:txBody>
        </p:sp>
        <p:sp>
          <p:nvSpPr>
            <p:cNvPr id="12" name="object 12"/>
            <p:cNvSpPr/>
            <p:nvPr/>
          </p:nvSpPr>
          <p:spPr>
            <a:xfrm>
              <a:off x="2209800" y="1676400"/>
              <a:ext cx="228600" cy="76200"/>
            </a:xfrm>
            <a:custGeom>
              <a:rect l="l" t="t" r="r" b="b"/>
              <a:pathLst>
                <a:path w="228600" h="76200">
                  <a:moveTo>
                    <a:pt x="0" y="0"/>
                  </a:moveTo>
                  <a:lnTo>
                    <a:pt x="228600" y="76200"/>
                  </a:lnTo>
                </a:path>
              </a:pathLst>
            </a:custGeom>
            <a:ln w="9525">
              <a:solidFill>
                <a:srgbClr val="000000"/>
              </a:solidFill>
            </a:ln>
          </p:spPr>
          <p:txBody>
            <a:bodyPr wrap="square" lIns="0" tIns="0" rIns="0" bIns="0" rtlCol="0"/>
            <a:lstStyle/>
            <a:p/>
          </p:txBody>
        </p:sp>
        <p:sp>
          <p:nvSpPr>
            <p:cNvPr id="13" name="object 13"/>
            <p:cNvSpPr/>
            <p:nvPr/>
          </p:nvSpPr>
          <p:spPr>
            <a:xfrm>
              <a:off x="2438400" y="1600200"/>
              <a:ext cx="228600" cy="152400"/>
            </a:xfrm>
            <a:custGeom>
              <a:rect l="l" t="t" r="r" b="b"/>
              <a:pathLst>
                <a:path w="228600" h="152400">
                  <a:moveTo>
                    <a:pt x="0" y="152400"/>
                  </a:moveTo>
                  <a:lnTo>
                    <a:pt x="228600" y="0"/>
                  </a:lnTo>
                </a:path>
              </a:pathLst>
            </a:custGeom>
            <a:ln w="9525">
              <a:solidFill>
                <a:srgbClr val="000000"/>
              </a:solidFill>
            </a:ln>
          </p:spPr>
          <p:txBody>
            <a:bodyPr wrap="square" lIns="0" tIns="0" rIns="0" bIns="0" rtlCol="0"/>
            <a:lstStyle/>
            <a:p/>
          </p:txBody>
        </p:sp>
        <p:sp>
          <p:nvSpPr>
            <p:cNvPr id="14" name="object 14"/>
            <p:cNvSpPr/>
            <p:nvPr/>
          </p:nvSpPr>
          <p:spPr>
            <a:xfrm>
              <a:off x="2667000" y="1600200"/>
              <a:ext cx="228600" cy="381000"/>
            </a:xfrm>
            <a:custGeom>
              <a:rect l="l" t="t" r="r" b="b"/>
              <a:pathLst>
                <a:path w="228600" h="381000">
                  <a:moveTo>
                    <a:pt x="0" y="0"/>
                  </a:moveTo>
                  <a:lnTo>
                    <a:pt x="228600" y="381000"/>
                  </a:lnTo>
                </a:path>
              </a:pathLst>
            </a:custGeom>
            <a:ln w="9525">
              <a:solidFill>
                <a:srgbClr val="000000"/>
              </a:solidFill>
            </a:ln>
          </p:spPr>
          <p:txBody>
            <a:bodyPr wrap="square" lIns="0" tIns="0" rIns="0" bIns="0" rtlCol="0"/>
            <a:lstStyle/>
            <a:p/>
          </p:txBody>
        </p:sp>
        <p:sp>
          <p:nvSpPr>
            <p:cNvPr id="15" name="object 15"/>
            <p:cNvSpPr/>
            <p:nvPr/>
          </p:nvSpPr>
          <p:spPr>
            <a:xfrm>
              <a:off x="2895600" y="1905000"/>
              <a:ext cx="228600" cy="76200"/>
            </a:xfrm>
            <a:custGeom>
              <a:rect l="l" t="t" r="r" b="b"/>
              <a:pathLst>
                <a:path w="228600" h="76200">
                  <a:moveTo>
                    <a:pt x="0" y="76200"/>
                  </a:moveTo>
                  <a:lnTo>
                    <a:pt x="228600" y="0"/>
                  </a:lnTo>
                </a:path>
              </a:pathLst>
            </a:custGeom>
            <a:ln w="9525">
              <a:solidFill>
                <a:srgbClr val="000000"/>
              </a:solidFill>
            </a:ln>
          </p:spPr>
          <p:txBody>
            <a:bodyPr wrap="square" lIns="0" tIns="0" rIns="0" bIns="0" rtlCol="0"/>
            <a:lstStyle/>
            <a:p/>
          </p:txBody>
        </p:sp>
        <p:sp>
          <p:nvSpPr>
            <p:cNvPr id="16" name="object 16"/>
            <p:cNvSpPr/>
            <p:nvPr/>
          </p:nvSpPr>
          <p:spPr>
            <a:xfrm>
              <a:off x="3124200" y="1447800"/>
              <a:ext cx="228600" cy="457200"/>
            </a:xfrm>
            <a:custGeom>
              <a:rect l="l" t="t" r="r" b="b"/>
              <a:pathLst>
                <a:path w="228600" h="457200">
                  <a:moveTo>
                    <a:pt x="0" y="457200"/>
                  </a:moveTo>
                  <a:lnTo>
                    <a:pt x="228600" y="0"/>
                  </a:lnTo>
                </a:path>
              </a:pathLst>
            </a:custGeom>
            <a:ln w="9525">
              <a:solidFill>
                <a:srgbClr val="000000"/>
              </a:solidFill>
            </a:ln>
          </p:spPr>
          <p:txBody>
            <a:bodyPr wrap="square" lIns="0" tIns="0" rIns="0" bIns="0" rtlCol="0"/>
            <a:lstStyle/>
            <a:p/>
          </p:txBody>
        </p:sp>
        <p:sp>
          <p:nvSpPr>
            <p:cNvPr id="17" name="object 17"/>
            <p:cNvSpPr/>
            <p:nvPr/>
          </p:nvSpPr>
          <p:spPr>
            <a:xfrm>
              <a:off x="3352800" y="1447800"/>
              <a:ext cx="228600" cy="762000"/>
            </a:xfrm>
            <a:custGeom>
              <a:rect l="l" t="t" r="r" b="b"/>
              <a:pathLst>
                <a:path w="228600" h="762000">
                  <a:moveTo>
                    <a:pt x="0" y="0"/>
                  </a:moveTo>
                  <a:lnTo>
                    <a:pt x="228600" y="762000"/>
                  </a:lnTo>
                </a:path>
              </a:pathLst>
            </a:custGeom>
            <a:ln w="9525">
              <a:solidFill>
                <a:srgbClr val="000000"/>
              </a:solidFill>
            </a:ln>
          </p:spPr>
          <p:txBody>
            <a:bodyPr wrap="square" lIns="0" tIns="0" rIns="0" bIns="0" rtlCol="0"/>
            <a:lstStyle/>
            <a:p/>
          </p:txBody>
        </p:sp>
        <p:sp>
          <p:nvSpPr>
            <p:cNvPr id="18" name="object 18"/>
            <p:cNvSpPr/>
            <p:nvPr/>
          </p:nvSpPr>
          <p:spPr>
            <a:xfrm>
              <a:off x="3581400" y="1981200"/>
              <a:ext cx="381000" cy="228600"/>
            </a:xfrm>
            <a:custGeom>
              <a:rect l="l" t="t" r="r" b="b"/>
              <a:pathLst>
                <a:path w="381000" h="228600">
                  <a:moveTo>
                    <a:pt x="0" y="228600"/>
                  </a:moveTo>
                  <a:lnTo>
                    <a:pt x="381000" y="0"/>
                  </a:lnTo>
                </a:path>
              </a:pathLst>
            </a:custGeom>
            <a:ln w="9525">
              <a:solidFill>
                <a:srgbClr val="000000"/>
              </a:solidFill>
            </a:ln>
          </p:spPr>
          <p:txBody>
            <a:bodyPr wrap="square" lIns="0" tIns="0" rIns="0" bIns="0" rtlCol="0"/>
            <a:lstStyle/>
            <a:p/>
          </p:txBody>
        </p:sp>
        <p:sp>
          <p:nvSpPr>
            <p:cNvPr id="19" name="object 19"/>
            <p:cNvSpPr/>
            <p:nvPr/>
          </p:nvSpPr>
          <p:spPr>
            <a:xfrm>
              <a:off x="3962400" y="1752600"/>
              <a:ext cx="228600" cy="228600"/>
            </a:xfrm>
            <a:custGeom>
              <a:rect l="l" t="t" r="r" b="b"/>
              <a:pathLst>
                <a:path w="228600" h="228600">
                  <a:moveTo>
                    <a:pt x="0" y="228600"/>
                  </a:moveTo>
                  <a:lnTo>
                    <a:pt x="228600" y="0"/>
                  </a:lnTo>
                </a:path>
              </a:pathLst>
            </a:custGeom>
            <a:ln w="9525">
              <a:solidFill>
                <a:srgbClr val="000000"/>
              </a:solidFill>
            </a:ln>
          </p:spPr>
          <p:txBody>
            <a:bodyPr wrap="square" lIns="0" tIns="0" rIns="0" bIns="0" rtlCol="0"/>
            <a:lstStyle/>
            <a:p/>
          </p:txBody>
        </p:sp>
        <p:sp>
          <p:nvSpPr>
            <p:cNvPr id="20" name="object 20"/>
            <p:cNvSpPr/>
            <p:nvPr/>
          </p:nvSpPr>
          <p:spPr>
            <a:xfrm>
              <a:off x="4191000" y="1752600"/>
              <a:ext cx="381000" cy="381000"/>
            </a:xfrm>
            <a:custGeom>
              <a:rect l="l" t="t" r="r" b="b"/>
              <a:pathLst>
                <a:path w="381000" h="381000">
                  <a:moveTo>
                    <a:pt x="0" y="0"/>
                  </a:moveTo>
                  <a:lnTo>
                    <a:pt x="381000" y="381000"/>
                  </a:lnTo>
                </a:path>
              </a:pathLst>
            </a:custGeom>
            <a:ln w="9525">
              <a:solidFill>
                <a:srgbClr val="000000"/>
              </a:solidFill>
            </a:ln>
          </p:spPr>
          <p:txBody>
            <a:bodyPr wrap="square" lIns="0" tIns="0" rIns="0" bIns="0" rtlCol="0"/>
            <a:lstStyle/>
            <a:p/>
          </p:txBody>
        </p:sp>
        <p:sp>
          <p:nvSpPr>
            <p:cNvPr id="21" name="object 21"/>
            <p:cNvSpPr/>
            <p:nvPr/>
          </p:nvSpPr>
          <p:spPr>
            <a:xfrm>
              <a:off x="4572000" y="1981200"/>
              <a:ext cx="381000" cy="152400"/>
            </a:xfrm>
            <a:custGeom>
              <a:rect l="l" t="t" r="r" b="b"/>
              <a:pathLst>
                <a:path w="381000" h="152400">
                  <a:moveTo>
                    <a:pt x="0" y="152400"/>
                  </a:moveTo>
                  <a:lnTo>
                    <a:pt x="381000" y="0"/>
                  </a:lnTo>
                </a:path>
              </a:pathLst>
            </a:custGeom>
            <a:ln w="9525">
              <a:solidFill>
                <a:srgbClr val="000000"/>
              </a:solidFill>
            </a:ln>
          </p:spPr>
          <p:txBody>
            <a:bodyPr wrap="square" lIns="0" tIns="0" rIns="0" bIns="0" rtlCol="0"/>
            <a:lstStyle/>
            <a:p/>
          </p:txBody>
        </p:sp>
        <p:sp>
          <p:nvSpPr>
            <p:cNvPr id="22" name="object 22"/>
            <p:cNvSpPr/>
            <p:nvPr/>
          </p:nvSpPr>
          <p:spPr>
            <a:xfrm>
              <a:off x="4953000" y="1905000"/>
              <a:ext cx="457200" cy="76200"/>
            </a:xfrm>
            <a:custGeom>
              <a:rect l="l" t="t" r="r" b="b"/>
              <a:pathLst>
                <a:path w="457200" h="76200">
                  <a:moveTo>
                    <a:pt x="0" y="76200"/>
                  </a:moveTo>
                  <a:lnTo>
                    <a:pt x="457200" y="0"/>
                  </a:lnTo>
                </a:path>
              </a:pathLst>
            </a:custGeom>
            <a:ln w="9525">
              <a:solidFill>
                <a:srgbClr val="000000"/>
              </a:solidFill>
            </a:ln>
          </p:spPr>
          <p:txBody>
            <a:bodyPr wrap="square" lIns="0" tIns="0" rIns="0" bIns="0" rtlCol="0"/>
            <a:lstStyle/>
            <a:p/>
          </p:txBody>
        </p:sp>
        <p:sp>
          <p:nvSpPr>
            <p:cNvPr id="23" name="object 23"/>
            <p:cNvSpPr/>
            <p:nvPr/>
          </p:nvSpPr>
          <p:spPr>
            <a:xfrm>
              <a:off x="5410200" y="1524000"/>
              <a:ext cx="228600" cy="381000"/>
            </a:xfrm>
            <a:custGeom>
              <a:rect l="l" t="t" r="r" b="b"/>
              <a:pathLst>
                <a:path w="228600" h="381000">
                  <a:moveTo>
                    <a:pt x="0" y="381000"/>
                  </a:moveTo>
                  <a:lnTo>
                    <a:pt x="228600" y="0"/>
                  </a:lnTo>
                </a:path>
              </a:pathLst>
            </a:custGeom>
            <a:ln w="9525">
              <a:solidFill>
                <a:srgbClr val="000000"/>
              </a:solidFill>
            </a:ln>
          </p:spPr>
          <p:txBody>
            <a:bodyPr wrap="square" lIns="0" tIns="0" rIns="0" bIns="0" rtlCol="0"/>
            <a:lstStyle/>
            <a:p/>
          </p:txBody>
        </p:sp>
        <p:sp>
          <p:nvSpPr>
            <p:cNvPr id="24" name="object 24"/>
            <p:cNvSpPr/>
            <p:nvPr/>
          </p:nvSpPr>
          <p:spPr>
            <a:xfrm>
              <a:off x="5638800" y="1524000"/>
              <a:ext cx="304800" cy="609600"/>
            </a:xfrm>
            <a:custGeom>
              <a:rect l="l" t="t" r="r" b="b"/>
              <a:pathLst>
                <a:path w="304800" h="609600">
                  <a:moveTo>
                    <a:pt x="0" y="0"/>
                  </a:moveTo>
                  <a:lnTo>
                    <a:pt x="304800" y="609600"/>
                  </a:lnTo>
                </a:path>
              </a:pathLst>
            </a:custGeom>
            <a:ln w="9525">
              <a:solidFill>
                <a:srgbClr val="000000"/>
              </a:solidFill>
            </a:ln>
          </p:spPr>
          <p:txBody>
            <a:bodyPr wrap="square" lIns="0" tIns="0" rIns="0" bIns="0" rtlCol="0"/>
            <a:lstStyle/>
            <a:p/>
          </p:txBody>
        </p:sp>
        <p:sp>
          <p:nvSpPr>
            <p:cNvPr id="25" name="object 25"/>
            <p:cNvSpPr/>
            <p:nvPr/>
          </p:nvSpPr>
          <p:spPr>
            <a:xfrm>
              <a:off x="5943600" y="1752600"/>
              <a:ext cx="228600" cy="381000"/>
            </a:xfrm>
            <a:custGeom>
              <a:rect l="l" t="t" r="r" b="b"/>
              <a:pathLst>
                <a:path w="228600" h="381000">
                  <a:moveTo>
                    <a:pt x="0" y="381000"/>
                  </a:moveTo>
                  <a:lnTo>
                    <a:pt x="228600" y="0"/>
                  </a:lnTo>
                </a:path>
              </a:pathLst>
            </a:custGeom>
            <a:ln w="9525">
              <a:solidFill>
                <a:srgbClr val="000000"/>
              </a:solidFill>
            </a:ln>
          </p:spPr>
          <p:txBody>
            <a:bodyPr wrap="square" lIns="0" tIns="0" rIns="0" bIns="0" rtlCol="0"/>
            <a:lstStyle/>
            <a:p/>
          </p:txBody>
        </p:sp>
        <p:sp>
          <p:nvSpPr>
            <p:cNvPr id="26" name="object 26"/>
            <p:cNvSpPr/>
            <p:nvPr/>
          </p:nvSpPr>
          <p:spPr>
            <a:xfrm>
              <a:off x="6172200" y="1828800"/>
              <a:ext cx="609600" cy="381000"/>
            </a:xfrm>
            <a:custGeom>
              <a:rect l="l" t="t" r="r" b="b"/>
              <a:pathLst>
                <a:path w="609600" h="381000">
                  <a:moveTo>
                    <a:pt x="0" y="0"/>
                  </a:moveTo>
                  <a:lnTo>
                    <a:pt x="228600" y="304800"/>
                  </a:lnTo>
                </a:path>
                <a:path w="609600" h="381000">
                  <a:moveTo>
                    <a:pt x="228600" y="304800"/>
                  </a:moveTo>
                  <a:lnTo>
                    <a:pt x="609600" y="381000"/>
                  </a:lnTo>
                </a:path>
              </a:pathLst>
            </a:custGeom>
            <a:ln w="9525">
              <a:solidFill>
                <a:srgbClr val="000000"/>
              </a:solidFill>
            </a:ln>
          </p:spPr>
          <p:txBody>
            <a:bodyPr wrap="square" lIns="0" tIns="0" rIns="0" bIns="0" rtlCol="0"/>
            <a:lstStyle/>
            <a:p/>
          </p:txBody>
        </p:sp>
        <p:sp>
          <p:nvSpPr>
            <p:cNvPr id="27" name="object 27"/>
            <p:cNvSpPr/>
            <p:nvPr/>
          </p:nvSpPr>
          <p:spPr>
            <a:xfrm>
              <a:off x="6781800" y="1905000"/>
              <a:ext cx="228600" cy="304800"/>
            </a:xfrm>
            <a:custGeom>
              <a:rect l="l" t="t" r="r" b="b"/>
              <a:pathLst>
                <a:path w="228600" h="304800">
                  <a:moveTo>
                    <a:pt x="0" y="304800"/>
                  </a:moveTo>
                  <a:lnTo>
                    <a:pt x="228600" y="0"/>
                  </a:lnTo>
                </a:path>
              </a:pathLst>
            </a:custGeom>
            <a:ln w="9525">
              <a:solidFill>
                <a:srgbClr val="000000"/>
              </a:solidFill>
            </a:ln>
          </p:spPr>
          <p:txBody>
            <a:bodyPr wrap="square" lIns="0" tIns="0" rIns="0" bIns="0" rtlCol="0"/>
            <a:lstStyle/>
            <a:p/>
          </p:txBody>
        </p:sp>
        <p:sp>
          <p:nvSpPr>
            <p:cNvPr id="28" name="object 28"/>
            <p:cNvSpPr/>
            <p:nvPr/>
          </p:nvSpPr>
          <p:spPr>
            <a:xfrm>
              <a:off x="7010400" y="1524000"/>
              <a:ext cx="152400" cy="381000"/>
            </a:xfrm>
            <a:custGeom>
              <a:rect l="l" t="t" r="r" b="b"/>
              <a:pathLst>
                <a:path w="152400" h="381000">
                  <a:moveTo>
                    <a:pt x="0" y="381000"/>
                  </a:moveTo>
                  <a:lnTo>
                    <a:pt x="152400" y="0"/>
                  </a:lnTo>
                </a:path>
              </a:pathLst>
            </a:custGeom>
            <a:ln w="9525">
              <a:solidFill>
                <a:srgbClr val="000000"/>
              </a:solidFill>
            </a:ln>
          </p:spPr>
          <p:txBody>
            <a:bodyPr wrap="square" lIns="0" tIns="0" rIns="0" bIns="0" rtlCol="0"/>
            <a:lstStyle/>
            <a:p/>
          </p:txBody>
        </p:sp>
        <p:sp>
          <p:nvSpPr>
            <p:cNvPr id="29" name="object 29"/>
            <p:cNvSpPr/>
            <p:nvPr/>
          </p:nvSpPr>
          <p:spPr>
            <a:xfrm>
              <a:off x="7162800" y="1524000"/>
              <a:ext cx="228600" cy="533400"/>
            </a:xfrm>
            <a:custGeom>
              <a:rect l="l" t="t" r="r" b="b"/>
              <a:pathLst>
                <a:path w="228600" h="533400">
                  <a:moveTo>
                    <a:pt x="0" y="0"/>
                  </a:moveTo>
                  <a:lnTo>
                    <a:pt x="228600" y="533400"/>
                  </a:lnTo>
                </a:path>
              </a:pathLst>
            </a:custGeom>
            <a:ln w="9525">
              <a:solidFill>
                <a:srgbClr val="000000"/>
              </a:solidFill>
            </a:ln>
          </p:spPr>
          <p:txBody>
            <a:bodyPr wrap="square" lIns="0" tIns="0" rIns="0" bIns="0" rtlCol="0"/>
            <a:lstStyle/>
            <a:p/>
          </p:txBody>
        </p:sp>
        <p:sp>
          <p:nvSpPr>
            <p:cNvPr id="30" name="object 30"/>
            <p:cNvSpPr/>
            <p:nvPr/>
          </p:nvSpPr>
          <p:spPr>
            <a:xfrm>
              <a:off x="7391400" y="1752600"/>
              <a:ext cx="304800" cy="304800"/>
            </a:xfrm>
            <a:custGeom>
              <a:rect l="l" t="t" r="r" b="b"/>
              <a:pathLst>
                <a:path w="304800" h="304800">
                  <a:moveTo>
                    <a:pt x="0" y="304800"/>
                  </a:moveTo>
                  <a:lnTo>
                    <a:pt x="304800" y="0"/>
                  </a:lnTo>
                </a:path>
              </a:pathLst>
            </a:custGeom>
            <a:ln w="9525">
              <a:solidFill>
                <a:srgbClr val="000000"/>
              </a:solidFill>
            </a:ln>
          </p:spPr>
          <p:txBody>
            <a:bodyPr wrap="square" lIns="0" tIns="0" rIns="0" bIns="0" rtlCol="0"/>
            <a:lstStyle/>
            <a:p/>
          </p:txBody>
        </p:sp>
        <p:sp>
          <p:nvSpPr>
            <p:cNvPr id="31" name="object 31"/>
            <p:cNvSpPr/>
            <p:nvPr/>
          </p:nvSpPr>
          <p:spPr>
            <a:xfrm>
              <a:off x="685800" y="1676400"/>
              <a:ext cx="7391400" cy="2667000"/>
            </a:xfrm>
            <a:custGeom>
              <a:rect l="l" t="t" r="r" b="b"/>
              <a:pathLst>
                <a:path w="7391400" h="2667000">
                  <a:moveTo>
                    <a:pt x="7010400" y="76200"/>
                  </a:moveTo>
                  <a:lnTo>
                    <a:pt x="7391400" y="381000"/>
                  </a:lnTo>
                </a:path>
                <a:path w="7391400" h="2667000">
                  <a:moveTo>
                    <a:pt x="0" y="0"/>
                  </a:moveTo>
                  <a:lnTo>
                    <a:pt x="228600" y="0"/>
                  </a:lnTo>
                </a:path>
                <a:path w="7391400" h="2667000">
                  <a:moveTo>
                    <a:pt x="76200" y="2667000"/>
                  </a:moveTo>
                  <a:lnTo>
                    <a:pt x="304800" y="2667000"/>
                  </a:lnTo>
                </a:path>
              </a:pathLst>
            </a:custGeom>
            <a:ln w="9525">
              <a:solidFill>
                <a:srgbClr val="000000"/>
              </a:solidFill>
            </a:ln>
          </p:spPr>
          <p:txBody>
            <a:bodyPr wrap="square" lIns="0" tIns="0" rIns="0" bIns="0" rtlCol="0"/>
            <a:lstStyle/>
            <a:p/>
          </p:txBody>
        </p:sp>
        <p:sp>
          <p:nvSpPr>
            <p:cNvPr id="32" name="object 32"/>
            <p:cNvSpPr/>
            <p:nvPr/>
          </p:nvSpPr>
          <p:spPr>
            <a:xfrm>
              <a:off x="1676400" y="4648200"/>
              <a:ext cx="381000" cy="152400"/>
            </a:xfrm>
            <a:custGeom>
              <a:rect l="l" t="t" r="r" b="b"/>
              <a:pathLst>
                <a:path w="381000" h="152400">
                  <a:moveTo>
                    <a:pt x="0" y="152400"/>
                  </a:moveTo>
                  <a:lnTo>
                    <a:pt x="381000" y="0"/>
                  </a:lnTo>
                </a:path>
              </a:pathLst>
            </a:custGeom>
            <a:ln w="9525">
              <a:solidFill>
                <a:srgbClr val="000000"/>
              </a:solidFill>
            </a:ln>
          </p:spPr>
          <p:txBody>
            <a:bodyPr wrap="square" lIns="0" tIns="0" rIns="0" bIns="0" rtlCol="0"/>
            <a:lstStyle/>
            <a:p/>
          </p:txBody>
        </p:sp>
        <p:sp>
          <p:nvSpPr>
            <p:cNvPr id="33" name="object 33"/>
            <p:cNvSpPr/>
            <p:nvPr/>
          </p:nvSpPr>
          <p:spPr>
            <a:xfrm>
              <a:off x="2057400" y="4648200"/>
              <a:ext cx="228600" cy="76200"/>
            </a:xfrm>
            <a:custGeom>
              <a:rect l="l" t="t" r="r" b="b"/>
              <a:pathLst>
                <a:path w="228600" h="76200">
                  <a:moveTo>
                    <a:pt x="0" y="0"/>
                  </a:moveTo>
                  <a:lnTo>
                    <a:pt x="228600" y="76200"/>
                  </a:lnTo>
                </a:path>
              </a:pathLst>
            </a:custGeom>
            <a:ln w="9525">
              <a:solidFill>
                <a:srgbClr val="000000"/>
              </a:solidFill>
            </a:ln>
          </p:spPr>
          <p:txBody>
            <a:bodyPr wrap="square" lIns="0" tIns="0" rIns="0" bIns="0" rtlCol="0"/>
            <a:lstStyle/>
            <a:p/>
          </p:txBody>
        </p:sp>
        <p:sp>
          <p:nvSpPr>
            <p:cNvPr id="34" name="object 34"/>
            <p:cNvSpPr/>
            <p:nvPr/>
          </p:nvSpPr>
          <p:spPr>
            <a:xfrm>
              <a:off x="2286000" y="4495800"/>
              <a:ext cx="228600" cy="228600"/>
            </a:xfrm>
            <a:custGeom>
              <a:rect l="l" t="t" r="r" b="b"/>
              <a:pathLst>
                <a:path w="228600" h="228600">
                  <a:moveTo>
                    <a:pt x="0" y="228600"/>
                  </a:moveTo>
                  <a:lnTo>
                    <a:pt x="228600" y="0"/>
                  </a:lnTo>
                </a:path>
              </a:pathLst>
            </a:custGeom>
            <a:ln w="9525">
              <a:solidFill>
                <a:srgbClr val="000000"/>
              </a:solidFill>
            </a:ln>
          </p:spPr>
          <p:txBody>
            <a:bodyPr wrap="square" lIns="0" tIns="0" rIns="0" bIns="0" rtlCol="0"/>
            <a:lstStyle/>
            <a:p/>
          </p:txBody>
        </p:sp>
        <p:sp>
          <p:nvSpPr>
            <p:cNvPr id="35" name="object 35"/>
            <p:cNvSpPr/>
            <p:nvPr/>
          </p:nvSpPr>
          <p:spPr>
            <a:xfrm>
              <a:off x="2514600" y="4419600"/>
              <a:ext cx="304800" cy="76200"/>
            </a:xfrm>
            <a:custGeom>
              <a:rect l="l" t="t" r="r" b="b"/>
              <a:pathLst>
                <a:path w="304800" h="76200">
                  <a:moveTo>
                    <a:pt x="0" y="76200"/>
                  </a:moveTo>
                  <a:lnTo>
                    <a:pt x="304800" y="0"/>
                  </a:lnTo>
                </a:path>
              </a:pathLst>
            </a:custGeom>
            <a:ln w="9525">
              <a:solidFill>
                <a:srgbClr val="000000"/>
              </a:solidFill>
            </a:ln>
          </p:spPr>
          <p:txBody>
            <a:bodyPr wrap="square" lIns="0" tIns="0" rIns="0" bIns="0" rtlCol="0"/>
            <a:lstStyle/>
            <a:p/>
          </p:txBody>
        </p:sp>
        <p:sp>
          <p:nvSpPr>
            <p:cNvPr id="36" name="object 36"/>
            <p:cNvSpPr/>
            <p:nvPr/>
          </p:nvSpPr>
          <p:spPr>
            <a:xfrm>
              <a:off x="2819400" y="4191000"/>
              <a:ext cx="152400" cy="228600"/>
            </a:xfrm>
            <a:custGeom>
              <a:rect l="l" t="t" r="r" b="b"/>
              <a:pathLst>
                <a:path w="152400" h="228600">
                  <a:moveTo>
                    <a:pt x="0" y="228600"/>
                  </a:moveTo>
                  <a:lnTo>
                    <a:pt x="152400" y="0"/>
                  </a:lnTo>
                </a:path>
              </a:pathLst>
            </a:custGeom>
            <a:ln w="9525">
              <a:solidFill>
                <a:srgbClr val="000000"/>
              </a:solidFill>
            </a:ln>
          </p:spPr>
          <p:txBody>
            <a:bodyPr wrap="square" lIns="0" tIns="0" rIns="0" bIns="0" rtlCol="0"/>
            <a:lstStyle/>
            <a:p/>
          </p:txBody>
        </p:sp>
        <p:sp>
          <p:nvSpPr>
            <p:cNvPr id="37" name="object 37"/>
            <p:cNvSpPr/>
            <p:nvPr/>
          </p:nvSpPr>
          <p:spPr>
            <a:xfrm>
              <a:off x="2971800" y="4267200"/>
              <a:ext cx="457200" cy="609600"/>
            </a:xfrm>
            <a:custGeom>
              <a:rect l="l" t="t" r="r" b="b"/>
              <a:pathLst>
                <a:path w="457200" h="609600">
                  <a:moveTo>
                    <a:pt x="0" y="0"/>
                  </a:moveTo>
                  <a:lnTo>
                    <a:pt x="152400" y="457200"/>
                  </a:lnTo>
                </a:path>
                <a:path w="457200" h="609600">
                  <a:moveTo>
                    <a:pt x="152400" y="457200"/>
                  </a:moveTo>
                  <a:lnTo>
                    <a:pt x="457200" y="609600"/>
                  </a:lnTo>
                </a:path>
              </a:pathLst>
            </a:custGeom>
            <a:ln w="9525">
              <a:solidFill>
                <a:srgbClr val="000000"/>
              </a:solidFill>
            </a:ln>
          </p:spPr>
          <p:txBody>
            <a:bodyPr wrap="square" lIns="0" tIns="0" rIns="0" bIns="0" rtlCol="0"/>
            <a:lstStyle/>
            <a:p/>
          </p:txBody>
        </p:sp>
        <p:sp>
          <p:nvSpPr>
            <p:cNvPr id="38" name="object 38"/>
            <p:cNvSpPr/>
            <p:nvPr/>
          </p:nvSpPr>
          <p:spPr>
            <a:xfrm>
              <a:off x="3429000" y="4419600"/>
              <a:ext cx="228600" cy="457200"/>
            </a:xfrm>
            <a:custGeom>
              <a:rect l="l" t="t" r="r" b="b"/>
              <a:pathLst>
                <a:path w="228600" h="457200">
                  <a:moveTo>
                    <a:pt x="0" y="457200"/>
                  </a:moveTo>
                  <a:lnTo>
                    <a:pt x="228600" y="0"/>
                  </a:lnTo>
                </a:path>
              </a:pathLst>
            </a:custGeom>
            <a:ln w="9525">
              <a:solidFill>
                <a:srgbClr val="000000"/>
              </a:solidFill>
            </a:ln>
          </p:spPr>
          <p:txBody>
            <a:bodyPr wrap="square" lIns="0" tIns="0" rIns="0" bIns="0" rtlCol="0"/>
            <a:lstStyle/>
            <a:p/>
          </p:txBody>
        </p:sp>
        <p:sp>
          <p:nvSpPr>
            <p:cNvPr id="39" name="object 39"/>
            <p:cNvSpPr/>
            <p:nvPr/>
          </p:nvSpPr>
          <p:spPr>
            <a:xfrm>
              <a:off x="3657600" y="4419600"/>
              <a:ext cx="228600" cy="762000"/>
            </a:xfrm>
            <a:custGeom>
              <a:rect l="l" t="t" r="r" b="b"/>
              <a:pathLst>
                <a:path w="228600" h="762000">
                  <a:moveTo>
                    <a:pt x="0" y="0"/>
                  </a:moveTo>
                  <a:lnTo>
                    <a:pt x="228600" y="762000"/>
                  </a:lnTo>
                </a:path>
              </a:pathLst>
            </a:custGeom>
            <a:ln w="9525">
              <a:solidFill>
                <a:srgbClr val="000000"/>
              </a:solidFill>
            </a:ln>
          </p:spPr>
          <p:txBody>
            <a:bodyPr wrap="square" lIns="0" tIns="0" rIns="0" bIns="0" rtlCol="0"/>
            <a:lstStyle/>
            <a:p/>
          </p:txBody>
        </p:sp>
        <p:sp>
          <p:nvSpPr>
            <p:cNvPr id="40" name="object 40"/>
            <p:cNvSpPr/>
            <p:nvPr/>
          </p:nvSpPr>
          <p:spPr>
            <a:xfrm>
              <a:off x="3886200" y="4648200"/>
              <a:ext cx="304800" cy="533400"/>
            </a:xfrm>
            <a:custGeom>
              <a:rect l="l" t="t" r="r" b="b"/>
              <a:pathLst>
                <a:path w="304800" h="533400">
                  <a:moveTo>
                    <a:pt x="0" y="533400"/>
                  </a:moveTo>
                  <a:lnTo>
                    <a:pt x="304800" y="0"/>
                  </a:lnTo>
                </a:path>
              </a:pathLst>
            </a:custGeom>
            <a:ln w="9525">
              <a:solidFill>
                <a:srgbClr val="000000"/>
              </a:solidFill>
            </a:ln>
          </p:spPr>
          <p:txBody>
            <a:bodyPr wrap="square" lIns="0" tIns="0" rIns="0" bIns="0" rtlCol="0"/>
            <a:lstStyle/>
            <a:p/>
          </p:txBody>
        </p:sp>
        <p:sp>
          <p:nvSpPr>
            <p:cNvPr id="41" name="object 41"/>
            <p:cNvSpPr/>
            <p:nvPr/>
          </p:nvSpPr>
          <p:spPr>
            <a:xfrm>
              <a:off x="4191000" y="4419600"/>
              <a:ext cx="304800" cy="228600"/>
            </a:xfrm>
            <a:custGeom>
              <a:rect l="l" t="t" r="r" b="b"/>
              <a:pathLst>
                <a:path w="304800" h="228600">
                  <a:moveTo>
                    <a:pt x="0" y="228600"/>
                  </a:moveTo>
                  <a:lnTo>
                    <a:pt x="304800" y="0"/>
                  </a:lnTo>
                </a:path>
              </a:pathLst>
            </a:custGeom>
            <a:ln w="9525">
              <a:solidFill>
                <a:srgbClr val="000000"/>
              </a:solidFill>
            </a:ln>
          </p:spPr>
          <p:txBody>
            <a:bodyPr wrap="square" lIns="0" tIns="0" rIns="0" bIns="0" rtlCol="0"/>
            <a:lstStyle/>
            <a:p/>
          </p:txBody>
        </p:sp>
        <p:sp>
          <p:nvSpPr>
            <p:cNvPr id="42" name="object 42"/>
            <p:cNvSpPr/>
            <p:nvPr/>
          </p:nvSpPr>
          <p:spPr>
            <a:xfrm>
              <a:off x="4495800" y="4419600"/>
              <a:ext cx="457200" cy="76200"/>
            </a:xfrm>
            <a:custGeom>
              <a:rect l="l" t="t" r="r" b="b"/>
              <a:pathLst>
                <a:path w="457200" h="76200">
                  <a:moveTo>
                    <a:pt x="0" y="0"/>
                  </a:moveTo>
                  <a:lnTo>
                    <a:pt x="457200" y="76200"/>
                  </a:lnTo>
                </a:path>
              </a:pathLst>
            </a:custGeom>
            <a:ln w="9525">
              <a:solidFill>
                <a:srgbClr val="000000"/>
              </a:solidFill>
            </a:ln>
          </p:spPr>
          <p:txBody>
            <a:bodyPr wrap="square" lIns="0" tIns="0" rIns="0" bIns="0" rtlCol="0"/>
            <a:lstStyle/>
            <a:p/>
          </p:txBody>
        </p:sp>
        <p:sp>
          <p:nvSpPr>
            <p:cNvPr id="43" name="object 43"/>
            <p:cNvSpPr/>
            <p:nvPr/>
          </p:nvSpPr>
          <p:spPr>
            <a:xfrm>
              <a:off x="4953000" y="4343400"/>
              <a:ext cx="304800" cy="152400"/>
            </a:xfrm>
            <a:custGeom>
              <a:rect l="l" t="t" r="r" b="b"/>
              <a:pathLst>
                <a:path w="304800" h="152400">
                  <a:moveTo>
                    <a:pt x="0" y="152400"/>
                  </a:moveTo>
                  <a:lnTo>
                    <a:pt x="304800" y="0"/>
                  </a:lnTo>
                </a:path>
              </a:pathLst>
            </a:custGeom>
            <a:ln w="9525">
              <a:solidFill>
                <a:srgbClr val="000000"/>
              </a:solidFill>
            </a:ln>
          </p:spPr>
          <p:txBody>
            <a:bodyPr wrap="square" lIns="0" tIns="0" rIns="0" bIns="0" rtlCol="0"/>
            <a:lstStyle/>
            <a:p/>
          </p:txBody>
        </p:sp>
        <p:sp>
          <p:nvSpPr>
            <p:cNvPr id="44" name="object 44"/>
            <p:cNvSpPr/>
            <p:nvPr/>
          </p:nvSpPr>
          <p:spPr>
            <a:xfrm>
              <a:off x="5257800" y="4343400"/>
              <a:ext cx="228600" cy="304800"/>
            </a:xfrm>
            <a:custGeom>
              <a:rect l="l" t="t" r="r" b="b"/>
              <a:pathLst>
                <a:path w="228600" h="304800">
                  <a:moveTo>
                    <a:pt x="0" y="0"/>
                  </a:moveTo>
                  <a:lnTo>
                    <a:pt x="228600" y="304800"/>
                  </a:lnTo>
                </a:path>
              </a:pathLst>
            </a:custGeom>
            <a:ln w="9525">
              <a:solidFill>
                <a:srgbClr val="000000"/>
              </a:solidFill>
            </a:ln>
          </p:spPr>
          <p:txBody>
            <a:bodyPr wrap="square" lIns="0" tIns="0" rIns="0" bIns="0" rtlCol="0"/>
            <a:lstStyle/>
            <a:p/>
          </p:txBody>
        </p:sp>
        <p:sp>
          <p:nvSpPr>
            <p:cNvPr id="45" name="object 45"/>
            <p:cNvSpPr/>
            <p:nvPr/>
          </p:nvSpPr>
          <p:spPr>
            <a:xfrm>
              <a:off x="5486400" y="3733800"/>
              <a:ext cx="304800" cy="914400"/>
            </a:xfrm>
            <a:custGeom>
              <a:rect l="l" t="t" r="r" b="b"/>
              <a:pathLst>
                <a:path w="304800" h="914400">
                  <a:moveTo>
                    <a:pt x="0" y="914400"/>
                  </a:moveTo>
                  <a:lnTo>
                    <a:pt x="304800" y="0"/>
                  </a:lnTo>
                </a:path>
              </a:pathLst>
            </a:custGeom>
            <a:ln w="9525">
              <a:solidFill>
                <a:srgbClr val="000000"/>
              </a:solidFill>
            </a:ln>
          </p:spPr>
          <p:txBody>
            <a:bodyPr wrap="square" lIns="0" tIns="0" rIns="0" bIns="0" rtlCol="0"/>
            <a:lstStyle/>
            <a:p/>
          </p:txBody>
        </p:sp>
        <p:sp>
          <p:nvSpPr>
            <p:cNvPr id="46" name="object 46"/>
            <p:cNvSpPr/>
            <p:nvPr/>
          </p:nvSpPr>
          <p:spPr>
            <a:xfrm>
              <a:off x="5791200" y="3733800"/>
              <a:ext cx="533400" cy="1143000"/>
            </a:xfrm>
            <a:custGeom>
              <a:rect l="l" t="t" r="r" b="b"/>
              <a:pathLst>
                <a:path w="533400" h="1143000">
                  <a:moveTo>
                    <a:pt x="0" y="0"/>
                  </a:moveTo>
                  <a:lnTo>
                    <a:pt x="228600" y="990600"/>
                  </a:lnTo>
                </a:path>
                <a:path w="533400" h="1143000">
                  <a:moveTo>
                    <a:pt x="228600" y="990600"/>
                  </a:moveTo>
                  <a:lnTo>
                    <a:pt x="533400" y="1143000"/>
                  </a:lnTo>
                </a:path>
              </a:pathLst>
            </a:custGeom>
            <a:ln w="9525">
              <a:solidFill>
                <a:srgbClr val="000000"/>
              </a:solidFill>
            </a:ln>
          </p:spPr>
          <p:txBody>
            <a:bodyPr wrap="square" lIns="0" tIns="0" rIns="0" bIns="0" rtlCol="0"/>
            <a:lstStyle/>
            <a:p/>
          </p:txBody>
        </p:sp>
        <p:sp>
          <p:nvSpPr>
            <p:cNvPr id="47" name="object 47"/>
            <p:cNvSpPr/>
            <p:nvPr/>
          </p:nvSpPr>
          <p:spPr>
            <a:xfrm>
              <a:off x="6324600" y="3810000"/>
              <a:ext cx="228600" cy="1066800"/>
            </a:xfrm>
            <a:custGeom>
              <a:rect l="l" t="t" r="r" b="b"/>
              <a:pathLst>
                <a:path w="228600" h="1066800">
                  <a:moveTo>
                    <a:pt x="0" y="1066800"/>
                  </a:moveTo>
                  <a:lnTo>
                    <a:pt x="228600" y="0"/>
                  </a:lnTo>
                </a:path>
              </a:pathLst>
            </a:custGeom>
            <a:ln w="9525">
              <a:solidFill>
                <a:srgbClr val="000000"/>
              </a:solidFill>
            </a:ln>
          </p:spPr>
          <p:txBody>
            <a:bodyPr wrap="square" lIns="0" tIns="0" rIns="0" bIns="0" rtlCol="0"/>
            <a:lstStyle/>
            <a:p/>
          </p:txBody>
        </p:sp>
        <p:sp>
          <p:nvSpPr>
            <p:cNvPr id="48" name="object 48"/>
            <p:cNvSpPr/>
            <p:nvPr/>
          </p:nvSpPr>
          <p:spPr>
            <a:xfrm>
              <a:off x="6553200" y="3810000"/>
              <a:ext cx="228600" cy="914400"/>
            </a:xfrm>
            <a:custGeom>
              <a:rect l="l" t="t" r="r" b="b"/>
              <a:pathLst>
                <a:path w="228600" h="914400">
                  <a:moveTo>
                    <a:pt x="0" y="0"/>
                  </a:moveTo>
                  <a:lnTo>
                    <a:pt x="228600" y="914400"/>
                  </a:lnTo>
                </a:path>
              </a:pathLst>
            </a:custGeom>
            <a:ln w="9525">
              <a:solidFill>
                <a:srgbClr val="000000"/>
              </a:solidFill>
            </a:ln>
          </p:spPr>
          <p:txBody>
            <a:bodyPr wrap="square" lIns="0" tIns="0" rIns="0" bIns="0" rtlCol="0"/>
            <a:lstStyle/>
            <a:p/>
          </p:txBody>
        </p:sp>
        <p:sp>
          <p:nvSpPr>
            <p:cNvPr id="49" name="object 49"/>
            <p:cNvSpPr/>
            <p:nvPr/>
          </p:nvSpPr>
          <p:spPr>
            <a:xfrm>
              <a:off x="6781800" y="4267200"/>
              <a:ext cx="304800" cy="457200"/>
            </a:xfrm>
            <a:custGeom>
              <a:rect l="l" t="t" r="r" b="b"/>
              <a:pathLst>
                <a:path w="304800" h="457200">
                  <a:moveTo>
                    <a:pt x="0" y="457200"/>
                  </a:moveTo>
                  <a:lnTo>
                    <a:pt x="304800" y="0"/>
                  </a:lnTo>
                </a:path>
              </a:pathLst>
            </a:custGeom>
            <a:ln w="9525">
              <a:solidFill>
                <a:srgbClr val="000000"/>
              </a:solidFill>
            </a:ln>
          </p:spPr>
          <p:txBody>
            <a:bodyPr wrap="square" lIns="0" tIns="0" rIns="0" bIns="0" rtlCol="0"/>
            <a:lstStyle/>
            <a:p/>
          </p:txBody>
        </p:sp>
        <p:sp>
          <p:nvSpPr>
            <p:cNvPr id="50" name="object 50"/>
            <p:cNvSpPr/>
            <p:nvPr/>
          </p:nvSpPr>
          <p:spPr>
            <a:xfrm>
              <a:off x="7086600" y="4267200"/>
              <a:ext cx="609600" cy="609600"/>
            </a:xfrm>
            <a:custGeom>
              <a:rect l="l" t="t" r="r" b="b"/>
              <a:pathLst>
                <a:path w="609600" h="609600">
                  <a:moveTo>
                    <a:pt x="0" y="0"/>
                  </a:moveTo>
                  <a:lnTo>
                    <a:pt x="228600" y="457200"/>
                  </a:lnTo>
                </a:path>
                <a:path w="609600" h="609600">
                  <a:moveTo>
                    <a:pt x="228600" y="457200"/>
                  </a:moveTo>
                  <a:lnTo>
                    <a:pt x="609600" y="609600"/>
                  </a:lnTo>
                </a:path>
              </a:pathLst>
            </a:custGeom>
            <a:ln w="9525">
              <a:solidFill>
                <a:srgbClr val="000000"/>
              </a:solidFill>
            </a:ln>
          </p:spPr>
          <p:txBody>
            <a:bodyPr wrap="square" lIns="0" tIns="0" rIns="0" bIns="0" rtlCol="0"/>
            <a:lstStyle/>
            <a:p/>
          </p:txBody>
        </p:sp>
        <p:sp>
          <p:nvSpPr>
            <p:cNvPr id="51" name="object 51"/>
            <p:cNvSpPr/>
            <p:nvPr/>
          </p:nvSpPr>
          <p:spPr>
            <a:xfrm>
              <a:off x="7696200" y="4495800"/>
              <a:ext cx="381000" cy="381000"/>
            </a:xfrm>
            <a:custGeom>
              <a:rect l="l" t="t" r="r" b="b"/>
              <a:pathLst>
                <a:path w="381000" h="381000">
                  <a:moveTo>
                    <a:pt x="0" y="381000"/>
                  </a:moveTo>
                  <a:lnTo>
                    <a:pt x="381000" y="0"/>
                  </a:lnTo>
                </a:path>
              </a:pathLst>
            </a:custGeom>
            <a:ln w="9525">
              <a:solidFill>
                <a:srgbClr val="000000"/>
              </a:solidFill>
            </a:ln>
          </p:spPr>
          <p:txBody>
            <a:bodyPr wrap="square" lIns="0" tIns="0" rIns="0" bIns="0" rtlCol="0"/>
            <a:lstStyle/>
            <a:p/>
          </p:txBody>
        </p:sp>
        <p:pic>
          <p:nvPicPr>
            <p:cNvPr id="52" name="object 52"/>
            <p:cNvPicPr/>
            <p:nvPr/>
          </p:nvPicPr>
          <p:blipFill>
            <a:blip r:embed="rId2"/>
            <a:stretch>
              <a:fillRect/>
            </a:stretch>
          </p:blipFill>
          <p:spPr>
            <a:xfrm>
              <a:off x="5710237" y="3500437"/>
              <a:ext cx="161925" cy="161925"/>
            </a:xfrm>
            <a:prstGeom prst="rect">
              <a:avLst/>
            </a:prstGeom>
          </p:spPr>
        </p:pic>
        <p:pic>
          <p:nvPicPr>
            <p:cNvPr id="53" name="object 53"/>
            <p:cNvPicPr/>
            <p:nvPr/>
          </p:nvPicPr>
          <p:blipFill>
            <a:blip r:embed="rId3"/>
            <a:stretch>
              <a:fillRect/>
            </a:stretch>
          </p:blipFill>
          <p:spPr>
            <a:xfrm>
              <a:off x="3805237" y="5176837"/>
              <a:ext cx="238125" cy="238125"/>
            </a:xfrm>
            <a:prstGeom prst="rect">
              <a:avLst/>
            </a:prstGeom>
          </p:spPr>
        </p:pic>
        <p:pic>
          <p:nvPicPr>
            <p:cNvPr id="54" name="object 54"/>
            <p:cNvPicPr/>
            <p:nvPr/>
          </p:nvPicPr>
          <p:blipFill>
            <a:blip r:embed="rId2"/>
            <a:stretch>
              <a:fillRect/>
            </a:stretch>
          </p:blipFill>
          <p:spPr>
            <a:xfrm>
              <a:off x="6472237" y="3576637"/>
              <a:ext cx="161925" cy="161925"/>
            </a:xfrm>
            <a:prstGeom prst="rect">
              <a:avLst/>
            </a:prstGeom>
          </p:spPr>
        </p:pic>
      </p:grpSp>
      <p:sp>
        <p:nvSpPr>
          <p:cNvPr id="55" name="object 55"/>
          <p:cNvSpPr txBox="1">
            <a:spLocks noGrp="1"/>
          </p:cNvSpPr>
          <p:nvPr>
            <p:ph type="title"/>
          </p:nvPr>
        </p:nvSpPr>
        <p:spPr>
          <a:xfrm>
            <a:off x="2974340" y="574357"/>
            <a:ext cx="2311400" cy="330200"/>
          </a:xfrm>
          <a:prstGeom prst="rect">
            <a:avLst/>
          </a:prstGeom>
        </p:spPr>
        <p:txBody>
          <a:bodyPr vert="horz" wrap="square" lIns="0" tIns="12700" rIns="0" bIns="0" rtlCol="0">
            <a:spAutoFit/>
          </a:bodyPr>
          <a:lstStyle/>
          <a:p>
            <a:pPr marL="12700">
              <a:lnSpc>
                <a:spcPct val="100000"/>
              </a:lnSpc>
              <a:spcBef>
                <a:spcPts val="100"/>
              </a:spcBef>
            </a:pPr>
            <a:r>
              <a:rPr sz="2000" b="0" spc="-10">
                <a:latin typeface="宋体"/>
                <a:cs typeface="宋体"/>
              </a:rPr>
              <a:t>受控制的过程的极差</a:t>
            </a:r>
            <a:endParaRPr sz="2000">
              <a:latin typeface="宋体"/>
              <a:cs typeface="宋体"/>
            </a:endParaRPr>
          </a:p>
        </p:txBody>
      </p:sp>
    </p:spTree>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535940" y="557684"/>
            <a:ext cx="6417945" cy="330200"/>
          </a:xfrm>
          <a:prstGeom prst="rect">
            <a:avLst/>
          </a:prstGeom>
        </p:spPr>
        <p:txBody>
          <a:bodyPr vert="horz" wrap="square" lIns="0" tIns="12700" rIns="0" bIns="0" rtlCol="0">
            <a:spAutoFit/>
          </a:bodyPr>
          <a:lstStyle/>
          <a:p>
            <a:pPr marL="12700">
              <a:lnSpc>
                <a:spcPct val="100000"/>
              </a:lnSpc>
              <a:spcBef>
                <a:spcPts val="100"/>
              </a:spcBef>
            </a:pPr>
            <a:r>
              <a:rPr sz="2000">
                <a:latin typeface="Times New Roman"/>
                <a:cs typeface="Times New Roman"/>
              </a:rPr>
              <a:t>3-1-2</a:t>
            </a:r>
            <a:r>
              <a:rPr sz="2000"/>
              <a:t>链</a:t>
            </a:r>
            <a:r>
              <a:rPr sz="2000">
                <a:latin typeface="Times New Roman"/>
                <a:cs typeface="Times New Roman"/>
              </a:rPr>
              <a:t>---</a:t>
            </a:r>
            <a:r>
              <a:rPr sz="2000" b="0" spc="-5">
                <a:latin typeface="宋体"/>
                <a:cs typeface="宋体"/>
              </a:rPr>
              <a:t>有下列现象之表明过程已改变或出现某种趋势：</a:t>
            </a:r>
            <a:endParaRPr sz="2000">
              <a:latin typeface="宋体"/>
              <a:cs typeface="宋体"/>
            </a:endParaRPr>
          </a:p>
        </p:txBody>
      </p:sp>
      <p:sp>
        <p:nvSpPr>
          <p:cNvPr id="3" name="object 3"/>
          <p:cNvSpPr txBox="1"/>
          <p:nvPr/>
        </p:nvSpPr>
        <p:spPr>
          <a:xfrm>
            <a:off x="535940" y="862484"/>
            <a:ext cx="8322945" cy="4732020"/>
          </a:xfrm>
          <a:prstGeom prst="rect">
            <a:avLst/>
          </a:prstGeom>
        </p:spPr>
        <p:txBody>
          <a:bodyPr vert="horz" wrap="square" lIns="0" tIns="73660" rIns="0" bIns="0" rtlCol="0">
            <a:spAutoFit/>
          </a:bodyPr>
          <a:lstStyle/>
          <a:p>
            <a:pPr marL="102235" indent="-90170">
              <a:lnSpc>
                <a:spcPct val="100000"/>
              </a:lnSpc>
              <a:spcBef>
                <a:spcPts val="580"/>
              </a:spcBef>
              <a:buSzPct val="95000"/>
              <a:buFont typeface="Times New Roman"/>
              <a:buChar char="•"/>
              <a:tabLst>
                <a:tab pos="102870"/>
              </a:tabLst>
            </a:pPr>
            <a:r>
              <a:rPr sz="2000" spc="-170">
                <a:latin typeface="宋体"/>
                <a:cs typeface="宋体"/>
              </a:rPr>
              <a:t>连续 </a:t>
            </a:r>
            <a:r>
              <a:rPr sz="2000">
                <a:latin typeface="Times New Roman"/>
                <a:cs typeface="Times New Roman"/>
              </a:rPr>
              <a:t>7</a:t>
            </a:r>
            <a:r>
              <a:rPr sz="2000" spc="-10">
                <a:latin typeface="宋体"/>
                <a:cs typeface="宋体"/>
              </a:rPr>
              <a:t>点在平均值一侧；</a:t>
            </a:r>
            <a:endParaRPr sz="2000">
              <a:latin typeface="宋体"/>
              <a:cs typeface="宋体"/>
            </a:endParaRPr>
          </a:p>
          <a:p>
            <a:pPr marL="102235" indent="-90170">
              <a:lnSpc>
                <a:spcPct val="100000"/>
              </a:lnSpc>
              <a:spcBef>
                <a:spcPts val="480"/>
              </a:spcBef>
              <a:buSzPct val="95000"/>
              <a:buFont typeface="Times New Roman"/>
              <a:buChar char="•"/>
              <a:tabLst>
                <a:tab pos="102870"/>
              </a:tabLst>
            </a:pPr>
            <a:r>
              <a:rPr sz="2000">
                <a:latin typeface="宋体"/>
                <a:cs typeface="宋体"/>
              </a:rPr>
              <a:t>连续</a:t>
            </a:r>
            <a:r>
              <a:rPr sz="2000">
                <a:latin typeface="Times New Roman"/>
                <a:cs typeface="Times New Roman"/>
              </a:rPr>
              <a:t>7</a:t>
            </a:r>
            <a:r>
              <a:rPr sz="2000" spc="-10">
                <a:latin typeface="宋体"/>
                <a:cs typeface="宋体"/>
              </a:rPr>
              <a:t>点连续上升或下降；</a:t>
            </a:r>
            <a:endParaRPr sz="2000">
              <a:latin typeface="宋体"/>
              <a:cs typeface="宋体"/>
            </a:endParaRPr>
          </a:p>
          <a:p>
            <a:pPr marL="12700">
              <a:lnSpc>
                <a:spcPct val="100000"/>
              </a:lnSpc>
              <a:spcBef>
                <a:spcPts val="560"/>
              </a:spcBef>
            </a:pPr>
            <a:r>
              <a:rPr sz="2400">
                <a:latin typeface="Times New Roman"/>
                <a:cs typeface="Times New Roman"/>
              </a:rPr>
              <a:t>a</a:t>
            </a:r>
            <a:r>
              <a:rPr sz="2000" spc="-5">
                <a:latin typeface="宋体"/>
                <a:cs typeface="宋体"/>
              </a:rPr>
              <a:t>高于平均极差的链或上升链说明存在下列情况之一或全部：</a:t>
            </a:r>
            <a:endParaRPr sz="2000">
              <a:latin typeface="宋体"/>
              <a:cs typeface="宋体"/>
            </a:endParaRPr>
          </a:p>
          <a:p>
            <a:pPr marL="622300" marR="5080" indent="-609600">
              <a:lnSpc>
                <a:spcPct val="102499"/>
              </a:lnSpc>
              <a:spcBef>
                <a:spcPts val="505"/>
              </a:spcBef>
              <a:tabLst>
                <a:tab pos="514984"/>
              </a:tabLst>
            </a:pPr>
            <a:r>
              <a:rPr sz="2400" spc="60">
                <a:latin typeface="Times New Roman"/>
                <a:cs typeface="Times New Roman"/>
              </a:rPr>
              <a:t>a</a:t>
            </a:r>
            <a:r>
              <a:rPr sz="2000" spc="60">
                <a:latin typeface="Times New Roman"/>
                <a:cs typeface="Times New Roman"/>
              </a:rPr>
              <a:t>-</a:t>
            </a:r>
            <a:r>
              <a:rPr sz="2000" spc="-50">
                <a:latin typeface="Times New Roman"/>
                <a:cs typeface="Times New Roman"/>
              </a:rPr>
              <a:t>1</a:t>
            </a:r>
            <a:r>
              <a:rPr sz="2000">
                <a:latin typeface="Times New Roman"/>
                <a:cs typeface="Times New Roman"/>
              </a:rPr>
              <a:t>	</a:t>
            </a:r>
            <a:r>
              <a:rPr sz="2000" spc="-25">
                <a:latin typeface="宋体"/>
                <a:cs typeface="宋体"/>
              </a:rPr>
              <a:t>输出值的分布宽度增加， 原因可能是无规律的</a:t>
            </a:r>
            <a:r>
              <a:rPr sz="2000">
                <a:latin typeface="宋体"/>
                <a:cs typeface="宋体"/>
              </a:rPr>
              <a:t>（</a:t>
            </a:r>
            <a:r>
              <a:rPr sz="2000" spc="-75">
                <a:latin typeface="宋体"/>
                <a:cs typeface="宋体"/>
              </a:rPr>
              <a:t> 例如：设备工作不正</a:t>
            </a:r>
            <a:r>
              <a:rPr sz="2000">
                <a:latin typeface="宋体"/>
                <a:cs typeface="宋体"/>
              </a:rPr>
              <a:t>常或固定松动）或是由于过程中的某要素变化（</a:t>
            </a:r>
            <a:r>
              <a:rPr sz="2000" spc="-10">
                <a:latin typeface="宋体"/>
                <a:cs typeface="宋体"/>
              </a:rPr>
              <a:t>如使用新的不一致</a:t>
            </a:r>
            <a:r>
              <a:rPr sz="2000" spc="-50">
                <a:latin typeface="宋体"/>
                <a:cs typeface="宋体"/>
              </a:rPr>
              <a:t> </a:t>
            </a:r>
            <a:r>
              <a:rPr sz="2000">
                <a:latin typeface="宋体"/>
                <a:cs typeface="宋体"/>
              </a:rPr>
              <a:t>的原材料），</a:t>
            </a:r>
            <a:r>
              <a:rPr sz="2000" spc="-5">
                <a:latin typeface="宋体"/>
                <a:cs typeface="宋体"/>
              </a:rPr>
              <a:t>这些问题都是常见的问题，需要纠正。</a:t>
            </a:r>
            <a:endParaRPr sz="2000">
              <a:latin typeface="宋体"/>
              <a:cs typeface="宋体"/>
            </a:endParaRPr>
          </a:p>
          <a:p>
            <a:pPr marL="12700">
              <a:lnSpc>
                <a:spcPct val="100000"/>
              </a:lnSpc>
              <a:spcBef>
                <a:spcPts val="430"/>
              </a:spcBef>
            </a:pPr>
            <a:r>
              <a:rPr sz="2400">
                <a:latin typeface="Times New Roman"/>
                <a:cs typeface="Times New Roman"/>
              </a:rPr>
              <a:t>a</a:t>
            </a:r>
            <a:r>
              <a:rPr sz="2000">
                <a:latin typeface="Times New Roman"/>
                <a:cs typeface="Times New Roman"/>
              </a:rPr>
              <a:t>-2</a:t>
            </a:r>
            <a:r>
              <a:rPr sz="2000">
                <a:latin typeface="宋体"/>
                <a:cs typeface="宋体"/>
              </a:rPr>
              <a:t>测量系统的改变（如新的检验人或新的量具</a:t>
            </a:r>
            <a:r>
              <a:rPr sz="2000">
                <a:latin typeface="Times New Roman"/>
                <a:cs typeface="Times New Roman"/>
              </a:rPr>
              <a:t>)</a:t>
            </a:r>
            <a:r>
              <a:rPr sz="2000" spc="-50">
                <a:latin typeface="宋体"/>
                <a:cs typeface="宋体"/>
              </a:rPr>
              <a:t>。</a:t>
            </a:r>
            <a:endParaRPr sz="2000">
              <a:latin typeface="宋体"/>
              <a:cs typeface="宋体"/>
            </a:endParaRPr>
          </a:p>
          <a:p>
            <a:pPr marL="12700" marR="1545590">
              <a:lnSpc>
                <a:spcPct val="120000"/>
              </a:lnSpc>
            </a:pPr>
            <a:r>
              <a:rPr sz="2400">
                <a:latin typeface="Times New Roman"/>
                <a:cs typeface="Times New Roman"/>
              </a:rPr>
              <a:t>b</a:t>
            </a:r>
            <a:r>
              <a:rPr sz="2000" spc="-5">
                <a:latin typeface="宋体"/>
                <a:cs typeface="宋体"/>
              </a:rPr>
              <a:t>低于平均极差的链或下降链说明存在下列情况之一或全部：</a:t>
            </a:r>
            <a:r>
              <a:rPr sz="2000" spc="-50">
                <a:latin typeface="宋体"/>
                <a:cs typeface="宋体"/>
              </a:rPr>
              <a:t> </a:t>
            </a:r>
            <a:r>
              <a:rPr sz="2400">
                <a:latin typeface="Times New Roman"/>
                <a:cs typeface="Times New Roman"/>
              </a:rPr>
              <a:t>b-</a:t>
            </a:r>
            <a:r>
              <a:rPr sz="2000">
                <a:latin typeface="Times New Roman"/>
                <a:cs typeface="Times New Roman"/>
              </a:rPr>
              <a:t>1</a:t>
            </a:r>
            <a:r>
              <a:rPr sz="2000" spc="500">
                <a:latin typeface="Times New Roman"/>
                <a:cs typeface="Times New Roman"/>
              </a:rPr>
              <a:t> </a:t>
            </a:r>
            <a:r>
              <a:rPr sz="2000" spc="-40">
                <a:latin typeface="宋体"/>
                <a:cs typeface="宋体"/>
              </a:rPr>
              <a:t>输出值的分布宽度减小，好状态 。</a:t>
            </a:r>
            <a:endParaRPr sz="2000">
              <a:latin typeface="宋体"/>
              <a:cs typeface="宋体"/>
            </a:endParaRPr>
          </a:p>
          <a:p>
            <a:pPr marL="12700">
              <a:lnSpc>
                <a:spcPct val="100000"/>
              </a:lnSpc>
              <a:spcBef>
                <a:spcPts val="575"/>
              </a:spcBef>
            </a:pPr>
            <a:r>
              <a:rPr sz="2400">
                <a:latin typeface="Times New Roman"/>
                <a:cs typeface="Times New Roman"/>
              </a:rPr>
              <a:t>b-</a:t>
            </a:r>
            <a:r>
              <a:rPr sz="2000">
                <a:latin typeface="Times New Roman"/>
                <a:cs typeface="Times New Roman"/>
              </a:rPr>
              <a:t>2</a:t>
            </a:r>
            <a:r>
              <a:rPr sz="2000" spc="500">
                <a:latin typeface="Times New Roman"/>
                <a:cs typeface="Times New Roman"/>
              </a:rPr>
              <a:t> </a:t>
            </a:r>
            <a:r>
              <a:rPr sz="2000" spc="-10">
                <a:latin typeface="宋体"/>
                <a:cs typeface="宋体"/>
              </a:rPr>
              <a:t>测量系统的改好。</a:t>
            </a:r>
            <a:endParaRPr sz="2000">
              <a:latin typeface="宋体"/>
              <a:cs typeface="宋体"/>
            </a:endParaRPr>
          </a:p>
          <a:p>
            <a:pPr marL="12700" marR="575945">
              <a:lnSpc>
                <a:spcPct val="120000"/>
              </a:lnSpc>
              <a:spcBef>
                <a:spcPts val="15"/>
              </a:spcBef>
            </a:pPr>
            <a:r>
              <a:rPr sz="2000" b="1">
                <a:latin typeface="Microsoft JhengHei"/>
                <a:cs typeface="Microsoft JhengHei"/>
              </a:rPr>
              <a:t>注</a:t>
            </a:r>
            <a:r>
              <a:rPr sz="2000" b="1">
                <a:latin typeface="Times New Roman"/>
                <a:cs typeface="Times New Roman"/>
              </a:rPr>
              <a:t>1</a:t>
            </a:r>
            <a:r>
              <a:rPr sz="2000" b="1">
                <a:latin typeface="Microsoft JhengHei"/>
                <a:cs typeface="Microsoft JhengHei"/>
              </a:rPr>
              <a:t>：</a:t>
            </a:r>
            <a:r>
              <a:rPr sz="2000">
                <a:latin typeface="宋体"/>
                <a:cs typeface="宋体"/>
              </a:rPr>
              <a:t>当子组数（</a:t>
            </a:r>
            <a:r>
              <a:rPr sz="2000">
                <a:latin typeface="Times New Roman"/>
                <a:cs typeface="Times New Roman"/>
              </a:rPr>
              <a:t>n</a:t>
            </a:r>
            <a:r>
              <a:rPr sz="2000">
                <a:latin typeface="宋体"/>
                <a:cs typeface="宋体"/>
              </a:rPr>
              <a:t>）变得更小（</a:t>
            </a:r>
            <a:r>
              <a:rPr sz="2000">
                <a:latin typeface="Times New Roman"/>
                <a:cs typeface="Times New Roman"/>
              </a:rPr>
              <a:t>5</a:t>
            </a:r>
            <a:r>
              <a:rPr sz="2000">
                <a:latin typeface="宋体"/>
                <a:cs typeface="宋体"/>
              </a:rPr>
              <a:t>或更小）时，出现低于</a:t>
            </a:r>
            <a:r>
              <a:rPr sz="2000">
                <a:latin typeface="Times New Roman"/>
                <a:cs typeface="Times New Roman"/>
              </a:rPr>
              <a:t>R</a:t>
            </a:r>
            <a:r>
              <a:rPr sz="2000" spc="-125">
                <a:latin typeface="Times New Roman"/>
                <a:cs typeface="Times New Roman"/>
              </a:rPr>
              <a:t> </a:t>
            </a:r>
            <a:r>
              <a:rPr sz="2000" spc="-10">
                <a:latin typeface="宋体"/>
                <a:cs typeface="宋体"/>
              </a:rPr>
              <a:t>的链的可能</a:t>
            </a:r>
            <a:r>
              <a:rPr sz="2000">
                <a:latin typeface="宋体"/>
                <a:cs typeface="宋体"/>
              </a:rPr>
              <a:t>性增加，则</a:t>
            </a:r>
            <a:r>
              <a:rPr sz="2000">
                <a:latin typeface="Times New Roman"/>
                <a:cs typeface="Times New Roman"/>
              </a:rPr>
              <a:t>8</a:t>
            </a:r>
            <a:r>
              <a:rPr sz="2000" spc="-5">
                <a:latin typeface="宋体"/>
                <a:cs typeface="宋体"/>
              </a:rPr>
              <a:t>点或更多点组成的链才能表明过程变差减小。</a:t>
            </a:r>
            <a:endParaRPr sz="2000">
              <a:latin typeface="宋体"/>
              <a:cs typeface="宋体"/>
            </a:endParaRPr>
          </a:p>
        </p:txBody>
      </p:sp>
      <p:sp>
        <p:nvSpPr>
          <p:cNvPr id="4" name="object 4"/>
          <p:cNvSpPr/>
          <p:nvPr/>
        </p:nvSpPr>
        <p:spPr>
          <a:xfrm>
            <a:off x="6781800" y="52578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Tree>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764540" y="998211"/>
            <a:ext cx="7264400" cy="790575"/>
          </a:xfrm>
          <a:prstGeom prst="rect">
            <a:avLst/>
          </a:prstGeom>
        </p:spPr>
        <p:txBody>
          <a:bodyPr vert="horz" wrap="square" lIns="0" tIns="12700" rIns="0" bIns="0" rtlCol="0">
            <a:spAutoFit/>
          </a:bodyPr>
          <a:lstStyle/>
          <a:p>
            <a:pPr marL="12700" marR="5080">
              <a:lnSpc>
                <a:spcPct val="125499"/>
              </a:lnSpc>
              <a:spcBef>
                <a:spcPts val="100"/>
              </a:spcBef>
            </a:pPr>
            <a:r>
              <a:rPr sz="2000"/>
              <a:t>注</a:t>
            </a:r>
            <a:r>
              <a:rPr sz="2000">
                <a:latin typeface="Times New Roman"/>
                <a:cs typeface="Times New Roman"/>
              </a:rPr>
              <a:t>2</a:t>
            </a:r>
            <a:r>
              <a:rPr sz="2000"/>
              <a:t>：</a:t>
            </a:r>
            <a:r>
              <a:rPr sz="2000" b="0" spc="-5">
                <a:latin typeface="宋体"/>
                <a:cs typeface="宋体"/>
              </a:rPr>
              <a:t>标注这些使人们作出决定的点，并从该点做一条参考线延伸</a:t>
            </a:r>
            <a:r>
              <a:rPr sz="2000" b="0">
                <a:latin typeface="宋体"/>
                <a:cs typeface="宋体"/>
              </a:rPr>
              <a:t>到链的开始点，分析时应考虑开始出现变化趋势或变化的时间</a:t>
            </a:r>
            <a:r>
              <a:rPr sz="2000" spc="-50"/>
              <a:t>。</a:t>
            </a:r>
            <a:endParaRPr sz="2000">
              <a:latin typeface="宋体"/>
              <a:cs typeface="宋体"/>
            </a:endParaRPr>
          </a:p>
        </p:txBody>
      </p:sp>
    </p:spTree>
  </p:cSld>
  <p:clrMapOvr>
    <a:masterClrMapping/>
  </p:clrMapOvr>
  <p:transition/>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object 2"/>
          <p:cNvGrpSpPr/>
          <p:nvPr/>
        </p:nvGrpSpPr>
        <p:grpSpPr>
          <a:xfrm>
            <a:off x="528637" y="528637"/>
            <a:ext cx="8086725" cy="5800725"/>
            <a:chOff x="528637" y="528637"/>
            <a:chExt cx="8086725" cy="5800725"/>
          </a:xfrm>
        </p:grpSpPr>
        <p:sp>
          <p:nvSpPr>
            <p:cNvPr id="3" name="object 3"/>
            <p:cNvSpPr/>
            <p:nvPr/>
          </p:nvSpPr>
          <p:spPr>
            <a:xfrm>
              <a:off x="533400" y="533400"/>
              <a:ext cx="8077200" cy="5791200"/>
            </a:xfrm>
            <a:custGeom>
              <a:rect l="l" t="t" r="r" b="b"/>
              <a:pathLst>
                <a:path w="8077200" h="5791200">
                  <a:moveTo>
                    <a:pt x="0" y="0"/>
                  </a:moveTo>
                  <a:lnTo>
                    <a:pt x="8077200" y="0"/>
                  </a:lnTo>
                  <a:lnTo>
                    <a:pt x="8077200" y="5791200"/>
                  </a:lnTo>
                  <a:lnTo>
                    <a:pt x="0" y="5791200"/>
                  </a:lnTo>
                  <a:lnTo>
                    <a:pt x="0" y="0"/>
                  </a:lnTo>
                  <a:close/>
                </a:path>
                <a:path w="8077200" h="5791200">
                  <a:moveTo>
                    <a:pt x="1143000" y="1066800"/>
                  </a:moveTo>
                  <a:lnTo>
                    <a:pt x="7543800" y="1066800"/>
                  </a:lnTo>
                  <a:lnTo>
                    <a:pt x="7543800" y="2743200"/>
                  </a:lnTo>
                  <a:lnTo>
                    <a:pt x="1143000" y="2743200"/>
                  </a:lnTo>
                  <a:lnTo>
                    <a:pt x="1143000" y="1066800"/>
                  </a:lnTo>
                  <a:close/>
                </a:path>
                <a:path w="8077200" h="5791200">
                  <a:moveTo>
                    <a:pt x="1219200" y="3581400"/>
                  </a:moveTo>
                  <a:lnTo>
                    <a:pt x="7620000" y="3581400"/>
                  </a:lnTo>
                  <a:lnTo>
                    <a:pt x="7620000" y="5257800"/>
                  </a:lnTo>
                  <a:lnTo>
                    <a:pt x="1219200" y="5257800"/>
                  </a:lnTo>
                  <a:lnTo>
                    <a:pt x="1219200" y="3581400"/>
                  </a:lnTo>
                  <a:close/>
                </a:path>
              </a:pathLst>
            </a:custGeom>
            <a:ln w="9525">
              <a:solidFill>
                <a:srgbClr val="000000"/>
              </a:solidFill>
            </a:ln>
          </p:spPr>
          <p:txBody>
            <a:bodyPr wrap="square" lIns="0" tIns="0" rIns="0" bIns="0" rtlCol="0"/>
            <a:lstStyle/>
            <a:p/>
          </p:txBody>
        </p:sp>
        <p:sp>
          <p:nvSpPr>
            <p:cNvPr id="4" name="object 4"/>
            <p:cNvSpPr/>
            <p:nvPr/>
          </p:nvSpPr>
          <p:spPr>
            <a:xfrm>
              <a:off x="1676400" y="1828800"/>
              <a:ext cx="6553200" cy="3733800"/>
            </a:xfrm>
            <a:custGeom>
              <a:rect l="l" t="t" r="r" b="b"/>
              <a:pathLst>
                <a:path w="6553200" h="3733800">
                  <a:moveTo>
                    <a:pt x="0" y="0"/>
                  </a:moveTo>
                  <a:lnTo>
                    <a:pt x="6400800" y="0"/>
                  </a:lnTo>
                </a:path>
                <a:path w="6553200" h="3733800">
                  <a:moveTo>
                    <a:pt x="0" y="1219200"/>
                  </a:moveTo>
                  <a:lnTo>
                    <a:pt x="6400800" y="1219200"/>
                  </a:lnTo>
                </a:path>
                <a:path w="6553200" h="3733800">
                  <a:moveTo>
                    <a:pt x="152400" y="2514600"/>
                  </a:moveTo>
                  <a:lnTo>
                    <a:pt x="6553200" y="2514600"/>
                  </a:lnTo>
                </a:path>
                <a:path w="6553200" h="3733800">
                  <a:moveTo>
                    <a:pt x="76200" y="3733800"/>
                  </a:moveTo>
                  <a:lnTo>
                    <a:pt x="6477000" y="3733800"/>
                  </a:lnTo>
                </a:path>
              </a:pathLst>
            </a:custGeom>
            <a:ln w="9525">
              <a:solidFill>
                <a:srgbClr val="000000"/>
              </a:solidFill>
              <a:prstDash val="sysDot"/>
            </a:ln>
          </p:spPr>
          <p:txBody>
            <a:bodyPr wrap="square" lIns="0" tIns="0" rIns="0" bIns="0" rtlCol="0"/>
            <a:lstStyle/>
            <a:p/>
          </p:txBody>
        </p:sp>
        <p:sp>
          <p:nvSpPr>
            <p:cNvPr id="5" name="object 5"/>
            <p:cNvSpPr/>
            <p:nvPr/>
          </p:nvSpPr>
          <p:spPr>
            <a:xfrm>
              <a:off x="1676400" y="2438400"/>
              <a:ext cx="6477000" cy="2514600"/>
            </a:xfrm>
            <a:custGeom>
              <a:rect l="l" t="t" r="r" b="b"/>
              <a:pathLst>
                <a:path w="6477000" h="2514600">
                  <a:moveTo>
                    <a:pt x="0" y="0"/>
                  </a:moveTo>
                  <a:lnTo>
                    <a:pt x="6400800" y="0"/>
                  </a:lnTo>
                </a:path>
                <a:path w="6477000" h="2514600">
                  <a:moveTo>
                    <a:pt x="76200" y="2514600"/>
                  </a:moveTo>
                  <a:lnTo>
                    <a:pt x="6477000" y="2514600"/>
                  </a:lnTo>
                </a:path>
              </a:pathLst>
            </a:custGeom>
            <a:ln w="12700">
              <a:solidFill>
                <a:srgbClr val="000000"/>
              </a:solidFill>
            </a:ln>
          </p:spPr>
          <p:txBody>
            <a:bodyPr wrap="square" lIns="0" tIns="0" rIns="0" bIns="0" rtlCol="0"/>
            <a:lstStyle/>
            <a:p/>
          </p:txBody>
        </p:sp>
      </p:grpSp>
      <p:sp>
        <p:nvSpPr>
          <p:cNvPr id="6" name="object 6"/>
          <p:cNvSpPr txBox="1"/>
          <p:nvPr/>
        </p:nvSpPr>
        <p:spPr>
          <a:xfrm>
            <a:off x="688340" y="1320558"/>
            <a:ext cx="482600" cy="299720"/>
          </a:xfrm>
          <a:prstGeom prst="rect">
            <a:avLst/>
          </a:prstGeom>
        </p:spPr>
        <p:txBody>
          <a:bodyPr vert="horz" wrap="square" lIns="0" tIns="12700" rIns="0" bIns="0" rtlCol="0">
            <a:spAutoFit/>
          </a:bodyPr>
          <a:lstStyle/>
          <a:p>
            <a:pPr marL="12700">
              <a:lnSpc>
                <a:spcPct val="100000"/>
              </a:lnSpc>
              <a:spcBef>
                <a:spcPts val="100"/>
              </a:spcBef>
            </a:pPr>
            <a:r>
              <a:rPr sz="1800" spc="-25">
                <a:latin typeface="Times New Roman"/>
                <a:cs typeface="Times New Roman"/>
              </a:rPr>
              <a:t>UCL</a:t>
            </a:r>
            <a:endParaRPr sz="1800">
              <a:latin typeface="Times New Roman"/>
              <a:cs typeface="Times New Roman"/>
            </a:endParaRPr>
          </a:p>
        </p:txBody>
      </p:sp>
      <p:grpSp>
        <p:nvGrpSpPr>
          <p:cNvPr id="7" name="object 7"/>
          <p:cNvGrpSpPr/>
          <p:nvPr/>
        </p:nvGrpSpPr>
        <p:grpSpPr>
          <a:xfrm>
            <a:off x="757237" y="1900237"/>
            <a:ext cx="238125" cy="2905125"/>
            <a:chOff x="757237" y="1900237"/>
            <a:chExt cx="238125" cy="2905125"/>
          </a:xfrm>
        </p:grpSpPr>
        <p:sp>
          <p:nvSpPr>
            <p:cNvPr id="8" name="object 8"/>
            <p:cNvSpPr/>
            <p:nvPr/>
          </p:nvSpPr>
          <p:spPr>
            <a:xfrm>
              <a:off x="762000" y="19050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
          <p:nvSpPr>
            <p:cNvPr id="9" name="object 9"/>
            <p:cNvSpPr/>
            <p:nvPr/>
          </p:nvSpPr>
          <p:spPr>
            <a:xfrm>
              <a:off x="762000" y="48006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grpSp>
      <p:sp>
        <p:nvSpPr>
          <p:cNvPr id="10" name="object 10"/>
          <p:cNvSpPr txBox="1">
            <a:spLocks noGrp="1"/>
          </p:cNvSpPr>
          <p:nvPr>
            <p:ph type="title"/>
          </p:nvPr>
        </p:nvSpPr>
        <p:spPr>
          <a:xfrm>
            <a:off x="1831340" y="726757"/>
            <a:ext cx="2565400" cy="330200"/>
          </a:xfrm>
          <a:prstGeom prst="rect">
            <a:avLst/>
          </a:prstGeom>
        </p:spPr>
        <p:txBody>
          <a:bodyPr vert="horz" wrap="square" lIns="0" tIns="12700" rIns="0" bIns="0" rtlCol="0">
            <a:spAutoFit/>
          </a:bodyPr>
          <a:lstStyle/>
          <a:p>
            <a:pPr marL="12700">
              <a:lnSpc>
                <a:spcPct val="100000"/>
              </a:lnSpc>
              <a:spcBef>
                <a:spcPts val="100"/>
              </a:spcBef>
            </a:pPr>
            <a:r>
              <a:rPr sz="2000" b="0" spc="-5">
                <a:latin typeface="宋体"/>
                <a:cs typeface="宋体"/>
              </a:rPr>
              <a:t>不受控制的过程的极差</a:t>
            </a:r>
            <a:endParaRPr sz="2000">
              <a:latin typeface="宋体"/>
              <a:cs typeface="宋体"/>
            </a:endParaRPr>
          </a:p>
        </p:txBody>
      </p:sp>
      <p:sp>
        <p:nvSpPr>
          <p:cNvPr id="11" name="object 11"/>
          <p:cNvSpPr txBox="1"/>
          <p:nvPr/>
        </p:nvSpPr>
        <p:spPr>
          <a:xfrm>
            <a:off x="1831340" y="1183957"/>
            <a:ext cx="4343400" cy="330200"/>
          </a:xfrm>
          <a:prstGeom prst="rect">
            <a:avLst/>
          </a:prstGeom>
        </p:spPr>
        <p:txBody>
          <a:bodyPr vert="horz" wrap="square" lIns="0" tIns="12700" rIns="0" bIns="0" rtlCol="0">
            <a:spAutoFit/>
          </a:bodyPr>
          <a:lstStyle/>
          <a:p>
            <a:pPr marL="12700">
              <a:lnSpc>
                <a:spcPct val="100000"/>
              </a:lnSpc>
              <a:spcBef>
                <a:spcPts val="100"/>
              </a:spcBef>
            </a:pPr>
            <a:r>
              <a:rPr sz="2000">
                <a:latin typeface="宋体"/>
                <a:cs typeface="宋体"/>
              </a:rPr>
              <a:t>（存在高于和低于极差均值的两种链</a:t>
            </a:r>
            <a:r>
              <a:rPr sz="2000" spc="-50">
                <a:latin typeface="宋体"/>
                <a:cs typeface="宋体"/>
              </a:rPr>
              <a:t>）</a:t>
            </a:r>
            <a:endParaRPr sz="2000">
              <a:latin typeface="宋体"/>
              <a:cs typeface="宋体"/>
            </a:endParaRPr>
          </a:p>
        </p:txBody>
      </p:sp>
      <p:sp>
        <p:nvSpPr>
          <p:cNvPr id="12" name="object 12"/>
          <p:cNvSpPr txBox="1"/>
          <p:nvPr/>
        </p:nvSpPr>
        <p:spPr>
          <a:xfrm>
            <a:off x="688340" y="1929284"/>
            <a:ext cx="6299200" cy="3729990"/>
          </a:xfrm>
          <a:prstGeom prst="rect">
            <a:avLst/>
          </a:prstGeom>
        </p:spPr>
        <p:txBody>
          <a:bodyPr vert="horz" wrap="square" lIns="0" tIns="12700" rIns="0" bIns="0" rtlCol="0">
            <a:spAutoFit/>
          </a:bodyPr>
          <a:lstStyle/>
          <a:p>
            <a:pPr marL="12700">
              <a:lnSpc>
                <a:spcPct val="100000"/>
              </a:lnSpc>
              <a:spcBef>
                <a:spcPts val="100"/>
              </a:spcBef>
            </a:pPr>
            <a:r>
              <a:rPr sz="2000">
                <a:latin typeface="Times New Roman"/>
                <a:cs typeface="Times New Roman"/>
              </a:rPr>
              <a:t>R</a:t>
            </a:r>
            <a:endParaRPr sz="2000">
              <a:latin typeface="Times New Roman"/>
              <a:cs typeface="Times New Roman"/>
            </a:endParaRPr>
          </a:p>
          <a:p>
            <a:pPr>
              <a:lnSpc>
                <a:spcPct val="100000"/>
              </a:lnSpc>
              <a:spcBef>
                <a:spcPts val="15"/>
              </a:spcBef>
            </a:pPr>
            <a:endParaRPr sz="2600">
              <a:latin typeface="Times New Roman"/>
              <a:cs typeface="Times New Roman"/>
            </a:endParaRPr>
          </a:p>
          <a:p>
            <a:pPr marL="12700">
              <a:lnSpc>
                <a:spcPct val="100000"/>
              </a:lnSpc>
            </a:pPr>
            <a:r>
              <a:rPr sz="1800" spc="-25">
                <a:latin typeface="Times New Roman"/>
                <a:cs typeface="Times New Roman"/>
              </a:rPr>
              <a:t>LCL</a:t>
            </a:r>
            <a:endParaRPr sz="1800">
              <a:latin typeface="Times New Roman"/>
              <a:cs typeface="Times New Roman"/>
            </a:endParaRPr>
          </a:p>
          <a:p>
            <a:pPr>
              <a:lnSpc>
                <a:spcPct val="100000"/>
              </a:lnSpc>
            </a:pPr>
            <a:endParaRPr sz="2000">
              <a:latin typeface="Times New Roman"/>
              <a:cs typeface="Times New Roman"/>
            </a:endParaRPr>
          </a:p>
          <a:p>
            <a:pPr>
              <a:lnSpc>
                <a:spcPct val="100000"/>
              </a:lnSpc>
              <a:spcBef>
                <a:spcPts val="45"/>
              </a:spcBef>
            </a:pPr>
            <a:endParaRPr sz="2450">
              <a:latin typeface="Times New Roman"/>
              <a:cs typeface="Times New Roman"/>
            </a:endParaRPr>
          </a:p>
          <a:p>
            <a:pPr marL="1460500">
              <a:lnSpc>
                <a:spcPct val="100000"/>
              </a:lnSpc>
              <a:spcBef>
                <a:spcPts val="5"/>
              </a:spcBef>
            </a:pPr>
            <a:r>
              <a:rPr sz="2000">
                <a:latin typeface="宋体"/>
                <a:cs typeface="宋体"/>
              </a:rPr>
              <a:t>不受控制的过程的极差（存在长的上升链</a:t>
            </a:r>
            <a:r>
              <a:rPr sz="2000" spc="-50">
                <a:latin typeface="宋体"/>
                <a:cs typeface="宋体"/>
              </a:rPr>
              <a:t>）</a:t>
            </a:r>
            <a:endParaRPr sz="2000">
              <a:latin typeface="宋体"/>
              <a:cs typeface="宋体"/>
            </a:endParaRPr>
          </a:p>
          <a:p>
            <a:pPr>
              <a:lnSpc>
                <a:spcPct val="100000"/>
              </a:lnSpc>
              <a:spcBef>
                <a:spcPts val="30"/>
              </a:spcBef>
            </a:pPr>
            <a:endParaRPr sz="1750">
              <a:latin typeface="宋体"/>
              <a:cs typeface="宋体"/>
            </a:endParaRPr>
          </a:p>
          <a:p>
            <a:pPr marL="12700">
              <a:lnSpc>
                <a:spcPct val="100000"/>
              </a:lnSpc>
            </a:pPr>
            <a:r>
              <a:rPr sz="1800" spc="-25">
                <a:latin typeface="Times New Roman"/>
                <a:cs typeface="Times New Roman"/>
              </a:rPr>
              <a:t>UCL</a:t>
            </a:r>
            <a:endParaRPr sz="1800">
              <a:latin typeface="Times New Roman"/>
              <a:cs typeface="Times New Roman"/>
            </a:endParaRPr>
          </a:p>
          <a:p>
            <a:pPr>
              <a:lnSpc>
                <a:spcPct val="100000"/>
              </a:lnSpc>
              <a:spcBef>
                <a:spcPts val="45"/>
              </a:spcBef>
            </a:pPr>
            <a:endParaRPr sz="2250">
              <a:latin typeface="Times New Roman"/>
              <a:cs typeface="Times New Roman"/>
            </a:endParaRPr>
          </a:p>
          <a:p>
            <a:pPr marL="12700">
              <a:lnSpc>
                <a:spcPct val="100000"/>
              </a:lnSpc>
            </a:pPr>
            <a:r>
              <a:rPr sz="2000">
                <a:latin typeface="Times New Roman"/>
                <a:cs typeface="Times New Roman"/>
              </a:rPr>
              <a:t>R</a:t>
            </a:r>
            <a:endParaRPr sz="2000">
              <a:latin typeface="Times New Roman"/>
              <a:cs typeface="Times New Roman"/>
            </a:endParaRPr>
          </a:p>
          <a:p>
            <a:pPr>
              <a:lnSpc>
                <a:spcPct val="100000"/>
              </a:lnSpc>
              <a:spcBef>
                <a:spcPts val="50"/>
              </a:spcBef>
            </a:pPr>
            <a:endParaRPr sz="2050">
              <a:latin typeface="Times New Roman"/>
              <a:cs typeface="Times New Roman"/>
            </a:endParaRPr>
          </a:p>
          <a:p>
            <a:pPr marL="12700">
              <a:lnSpc>
                <a:spcPct val="100000"/>
              </a:lnSpc>
            </a:pPr>
            <a:r>
              <a:rPr sz="1800" spc="-25">
                <a:latin typeface="Times New Roman"/>
                <a:cs typeface="Times New Roman"/>
              </a:rPr>
              <a:t>LCL</a:t>
            </a:r>
            <a:endParaRPr sz="1800">
              <a:latin typeface="Times New Roman"/>
              <a:cs typeface="Times New Roman"/>
            </a:endParaRPr>
          </a:p>
        </p:txBody>
      </p:sp>
      <p:grpSp>
        <p:nvGrpSpPr>
          <p:cNvPr id="13" name="object 13"/>
          <p:cNvGrpSpPr/>
          <p:nvPr/>
        </p:nvGrpSpPr>
        <p:grpSpPr>
          <a:xfrm>
            <a:off x="1671637" y="1747837"/>
            <a:ext cx="6486525" cy="3667125"/>
            <a:chOff x="1671637" y="1747837"/>
            <a:chExt cx="6486525" cy="3667125"/>
          </a:xfrm>
        </p:grpSpPr>
        <p:sp>
          <p:nvSpPr>
            <p:cNvPr id="14" name="object 14"/>
            <p:cNvSpPr/>
            <p:nvPr/>
          </p:nvSpPr>
          <p:spPr>
            <a:xfrm>
              <a:off x="1676400" y="2133600"/>
              <a:ext cx="533400" cy="762000"/>
            </a:xfrm>
            <a:custGeom>
              <a:rect l="l" t="t" r="r" b="b"/>
              <a:pathLst>
                <a:path w="533400" h="762000">
                  <a:moveTo>
                    <a:pt x="0" y="0"/>
                  </a:moveTo>
                  <a:lnTo>
                    <a:pt x="304800" y="381000"/>
                  </a:lnTo>
                </a:path>
                <a:path w="533400" h="762000">
                  <a:moveTo>
                    <a:pt x="304800" y="381000"/>
                  </a:moveTo>
                  <a:lnTo>
                    <a:pt x="533400" y="762000"/>
                  </a:lnTo>
                </a:path>
              </a:pathLst>
            </a:custGeom>
            <a:ln w="9525">
              <a:solidFill>
                <a:srgbClr val="000000"/>
              </a:solidFill>
            </a:ln>
          </p:spPr>
          <p:txBody>
            <a:bodyPr wrap="square" lIns="0" tIns="0" rIns="0" bIns="0" rtlCol="0"/>
            <a:lstStyle/>
            <a:p/>
          </p:txBody>
        </p:sp>
        <p:sp>
          <p:nvSpPr>
            <p:cNvPr id="15" name="object 15"/>
            <p:cNvSpPr/>
            <p:nvPr/>
          </p:nvSpPr>
          <p:spPr>
            <a:xfrm>
              <a:off x="2209800" y="2514600"/>
              <a:ext cx="228600" cy="304800"/>
            </a:xfrm>
            <a:custGeom>
              <a:rect l="l" t="t" r="r" b="b"/>
              <a:pathLst>
                <a:path w="228600" h="304800">
                  <a:moveTo>
                    <a:pt x="0" y="304800"/>
                  </a:moveTo>
                  <a:lnTo>
                    <a:pt x="228600" y="0"/>
                  </a:lnTo>
                </a:path>
              </a:pathLst>
            </a:custGeom>
            <a:ln w="9525">
              <a:solidFill>
                <a:srgbClr val="000000"/>
              </a:solidFill>
            </a:ln>
          </p:spPr>
          <p:txBody>
            <a:bodyPr wrap="square" lIns="0" tIns="0" rIns="0" bIns="0" rtlCol="0"/>
            <a:lstStyle/>
            <a:p/>
          </p:txBody>
        </p:sp>
        <p:sp>
          <p:nvSpPr>
            <p:cNvPr id="16" name="object 16"/>
            <p:cNvSpPr/>
            <p:nvPr/>
          </p:nvSpPr>
          <p:spPr>
            <a:xfrm>
              <a:off x="2438400" y="2514600"/>
              <a:ext cx="533400" cy="152400"/>
            </a:xfrm>
            <a:custGeom>
              <a:rect l="l" t="t" r="r" b="b"/>
              <a:pathLst>
                <a:path w="533400" h="152400">
                  <a:moveTo>
                    <a:pt x="0" y="0"/>
                  </a:moveTo>
                  <a:lnTo>
                    <a:pt x="304800" y="0"/>
                  </a:lnTo>
                </a:path>
                <a:path w="533400" h="152400">
                  <a:moveTo>
                    <a:pt x="304800" y="0"/>
                  </a:moveTo>
                  <a:lnTo>
                    <a:pt x="533400" y="152400"/>
                  </a:lnTo>
                </a:path>
              </a:pathLst>
            </a:custGeom>
            <a:ln w="9525">
              <a:solidFill>
                <a:srgbClr val="000000"/>
              </a:solidFill>
            </a:ln>
          </p:spPr>
          <p:txBody>
            <a:bodyPr wrap="square" lIns="0" tIns="0" rIns="0" bIns="0" rtlCol="0"/>
            <a:lstStyle/>
            <a:p/>
          </p:txBody>
        </p:sp>
        <p:sp>
          <p:nvSpPr>
            <p:cNvPr id="17" name="object 17"/>
            <p:cNvSpPr/>
            <p:nvPr/>
          </p:nvSpPr>
          <p:spPr>
            <a:xfrm>
              <a:off x="2971800" y="2514600"/>
              <a:ext cx="228600" cy="152400"/>
            </a:xfrm>
            <a:custGeom>
              <a:rect l="l" t="t" r="r" b="b"/>
              <a:pathLst>
                <a:path w="228600" h="152400">
                  <a:moveTo>
                    <a:pt x="0" y="152400"/>
                  </a:moveTo>
                  <a:lnTo>
                    <a:pt x="228600" y="0"/>
                  </a:lnTo>
                </a:path>
              </a:pathLst>
            </a:custGeom>
            <a:ln w="9525">
              <a:solidFill>
                <a:srgbClr val="000000"/>
              </a:solidFill>
            </a:ln>
          </p:spPr>
          <p:txBody>
            <a:bodyPr wrap="square" lIns="0" tIns="0" rIns="0" bIns="0" rtlCol="0"/>
            <a:lstStyle/>
            <a:p/>
          </p:txBody>
        </p:sp>
        <p:sp>
          <p:nvSpPr>
            <p:cNvPr id="18" name="object 18"/>
            <p:cNvSpPr/>
            <p:nvPr/>
          </p:nvSpPr>
          <p:spPr>
            <a:xfrm>
              <a:off x="3200400" y="2514600"/>
              <a:ext cx="228600" cy="152400"/>
            </a:xfrm>
            <a:custGeom>
              <a:rect l="l" t="t" r="r" b="b"/>
              <a:pathLst>
                <a:path w="228600" h="152400">
                  <a:moveTo>
                    <a:pt x="0" y="0"/>
                  </a:moveTo>
                  <a:lnTo>
                    <a:pt x="228600" y="152400"/>
                  </a:lnTo>
                </a:path>
              </a:pathLst>
            </a:custGeom>
            <a:ln w="9525">
              <a:solidFill>
                <a:srgbClr val="000000"/>
              </a:solidFill>
            </a:ln>
          </p:spPr>
          <p:txBody>
            <a:bodyPr wrap="square" lIns="0" tIns="0" rIns="0" bIns="0" rtlCol="0"/>
            <a:lstStyle/>
            <a:p/>
          </p:txBody>
        </p:sp>
        <p:sp>
          <p:nvSpPr>
            <p:cNvPr id="19" name="object 19"/>
            <p:cNvSpPr/>
            <p:nvPr/>
          </p:nvSpPr>
          <p:spPr>
            <a:xfrm>
              <a:off x="3429000" y="2362200"/>
              <a:ext cx="381000" cy="304800"/>
            </a:xfrm>
            <a:custGeom>
              <a:rect l="l" t="t" r="r" b="b"/>
              <a:pathLst>
                <a:path w="381000" h="304800">
                  <a:moveTo>
                    <a:pt x="0" y="304800"/>
                  </a:moveTo>
                  <a:lnTo>
                    <a:pt x="381000" y="0"/>
                  </a:lnTo>
                </a:path>
              </a:pathLst>
            </a:custGeom>
            <a:ln w="9525">
              <a:solidFill>
                <a:srgbClr val="000000"/>
              </a:solidFill>
            </a:ln>
          </p:spPr>
          <p:txBody>
            <a:bodyPr wrap="square" lIns="0" tIns="0" rIns="0" bIns="0" rtlCol="0"/>
            <a:lstStyle/>
            <a:p/>
          </p:txBody>
        </p:sp>
        <p:sp>
          <p:nvSpPr>
            <p:cNvPr id="20" name="object 20"/>
            <p:cNvSpPr/>
            <p:nvPr/>
          </p:nvSpPr>
          <p:spPr>
            <a:xfrm>
              <a:off x="3810000" y="1981200"/>
              <a:ext cx="152400" cy="381000"/>
            </a:xfrm>
            <a:custGeom>
              <a:rect l="l" t="t" r="r" b="b"/>
              <a:pathLst>
                <a:path w="152400" h="381000">
                  <a:moveTo>
                    <a:pt x="0" y="381000"/>
                  </a:moveTo>
                  <a:lnTo>
                    <a:pt x="152400" y="0"/>
                  </a:lnTo>
                </a:path>
              </a:pathLst>
            </a:custGeom>
            <a:ln w="9525">
              <a:solidFill>
                <a:srgbClr val="000000"/>
              </a:solidFill>
            </a:ln>
          </p:spPr>
          <p:txBody>
            <a:bodyPr wrap="square" lIns="0" tIns="0" rIns="0" bIns="0" rtlCol="0"/>
            <a:lstStyle/>
            <a:p/>
          </p:txBody>
        </p:sp>
        <p:sp>
          <p:nvSpPr>
            <p:cNvPr id="21" name="object 21"/>
            <p:cNvSpPr/>
            <p:nvPr/>
          </p:nvSpPr>
          <p:spPr>
            <a:xfrm>
              <a:off x="3962400" y="1981200"/>
              <a:ext cx="533400" cy="381000"/>
            </a:xfrm>
            <a:custGeom>
              <a:rect l="l" t="t" r="r" b="b"/>
              <a:pathLst>
                <a:path w="533400" h="381000">
                  <a:moveTo>
                    <a:pt x="0" y="0"/>
                  </a:moveTo>
                  <a:lnTo>
                    <a:pt x="228600" y="228600"/>
                  </a:lnTo>
                </a:path>
                <a:path w="533400" h="381000">
                  <a:moveTo>
                    <a:pt x="228600" y="228600"/>
                  </a:moveTo>
                  <a:lnTo>
                    <a:pt x="533400" y="381000"/>
                  </a:lnTo>
                </a:path>
              </a:pathLst>
            </a:custGeom>
            <a:ln w="9525">
              <a:solidFill>
                <a:srgbClr val="000000"/>
              </a:solidFill>
            </a:ln>
          </p:spPr>
          <p:txBody>
            <a:bodyPr wrap="square" lIns="0" tIns="0" rIns="0" bIns="0" rtlCol="0"/>
            <a:lstStyle/>
            <a:p/>
          </p:txBody>
        </p:sp>
        <p:sp>
          <p:nvSpPr>
            <p:cNvPr id="22" name="object 22"/>
            <p:cNvSpPr/>
            <p:nvPr/>
          </p:nvSpPr>
          <p:spPr>
            <a:xfrm>
              <a:off x="4495800" y="2133600"/>
              <a:ext cx="228600" cy="228600"/>
            </a:xfrm>
            <a:custGeom>
              <a:rect l="l" t="t" r="r" b="b"/>
              <a:pathLst>
                <a:path w="228600" h="228600">
                  <a:moveTo>
                    <a:pt x="0" y="228600"/>
                  </a:moveTo>
                  <a:lnTo>
                    <a:pt x="228600" y="0"/>
                  </a:lnTo>
                </a:path>
              </a:pathLst>
            </a:custGeom>
            <a:ln w="9525">
              <a:solidFill>
                <a:srgbClr val="000000"/>
              </a:solidFill>
            </a:ln>
          </p:spPr>
          <p:txBody>
            <a:bodyPr wrap="square" lIns="0" tIns="0" rIns="0" bIns="0" rtlCol="0"/>
            <a:lstStyle/>
            <a:p/>
          </p:txBody>
        </p:sp>
        <p:sp>
          <p:nvSpPr>
            <p:cNvPr id="23" name="object 23"/>
            <p:cNvSpPr/>
            <p:nvPr/>
          </p:nvSpPr>
          <p:spPr>
            <a:xfrm>
              <a:off x="4724400" y="2133600"/>
              <a:ext cx="152400" cy="228600"/>
            </a:xfrm>
            <a:custGeom>
              <a:rect l="l" t="t" r="r" b="b"/>
              <a:pathLst>
                <a:path w="152400" h="228600">
                  <a:moveTo>
                    <a:pt x="0" y="0"/>
                  </a:moveTo>
                  <a:lnTo>
                    <a:pt x="152400" y="228600"/>
                  </a:lnTo>
                </a:path>
              </a:pathLst>
            </a:custGeom>
            <a:ln w="9525">
              <a:solidFill>
                <a:srgbClr val="000000"/>
              </a:solidFill>
            </a:ln>
          </p:spPr>
          <p:txBody>
            <a:bodyPr wrap="square" lIns="0" tIns="0" rIns="0" bIns="0" rtlCol="0"/>
            <a:lstStyle/>
            <a:p/>
          </p:txBody>
        </p:sp>
        <p:sp>
          <p:nvSpPr>
            <p:cNvPr id="24" name="object 24"/>
            <p:cNvSpPr/>
            <p:nvPr/>
          </p:nvSpPr>
          <p:spPr>
            <a:xfrm>
              <a:off x="4876800" y="1981200"/>
              <a:ext cx="304800" cy="381000"/>
            </a:xfrm>
            <a:custGeom>
              <a:rect l="l" t="t" r="r" b="b"/>
              <a:pathLst>
                <a:path w="304800" h="381000">
                  <a:moveTo>
                    <a:pt x="0" y="381000"/>
                  </a:moveTo>
                  <a:lnTo>
                    <a:pt x="304800" y="0"/>
                  </a:lnTo>
                </a:path>
              </a:pathLst>
            </a:custGeom>
            <a:ln w="9525">
              <a:solidFill>
                <a:srgbClr val="000000"/>
              </a:solidFill>
            </a:ln>
          </p:spPr>
          <p:txBody>
            <a:bodyPr wrap="square" lIns="0" tIns="0" rIns="0" bIns="0" rtlCol="0"/>
            <a:lstStyle/>
            <a:p/>
          </p:txBody>
        </p:sp>
        <p:sp>
          <p:nvSpPr>
            <p:cNvPr id="25" name="object 25"/>
            <p:cNvSpPr/>
            <p:nvPr/>
          </p:nvSpPr>
          <p:spPr>
            <a:xfrm>
              <a:off x="5181600" y="1981200"/>
              <a:ext cx="152400" cy="228600"/>
            </a:xfrm>
            <a:custGeom>
              <a:rect l="l" t="t" r="r" b="b"/>
              <a:pathLst>
                <a:path w="152400" h="228600">
                  <a:moveTo>
                    <a:pt x="0" y="0"/>
                  </a:moveTo>
                  <a:lnTo>
                    <a:pt x="152400" y="228600"/>
                  </a:lnTo>
                </a:path>
              </a:pathLst>
            </a:custGeom>
            <a:ln w="9525">
              <a:solidFill>
                <a:srgbClr val="000000"/>
              </a:solidFill>
            </a:ln>
          </p:spPr>
          <p:txBody>
            <a:bodyPr wrap="square" lIns="0" tIns="0" rIns="0" bIns="0" rtlCol="0"/>
            <a:lstStyle/>
            <a:p/>
          </p:txBody>
        </p:sp>
        <p:sp>
          <p:nvSpPr>
            <p:cNvPr id="26" name="object 26"/>
            <p:cNvSpPr/>
            <p:nvPr/>
          </p:nvSpPr>
          <p:spPr>
            <a:xfrm>
              <a:off x="5334000" y="1981200"/>
              <a:ext cx="152400" cy="152400"/>
            </a:xfrm>
            <a:custGeom>
              <a:rect l="l" t="t" r="r" b="b"/>
              <a:pathLst>
                <a:path w="152400" h="152400">
                  <a:moveTo>
                    <a:pt x="0" y="152400"/>
                  </a:moveTo>
                  <a:lnTo>
                    <a:pt x="152400" y="0"/>
                  </a:lnTo>
                </a:path>
              </a:pathLst>
            </a:custGeom>
            <a:ln w="9525">
              <a:solidFill>
                <a:srgbClr val="000000"/>
              </a:solidFill>
            </a:ln>
          </p:spPr>
          <p:txBody>
            <a:bodyPr wrap="square" lIns="0" tIns="0" rIns="0" bIns="0" rtlCol="0"/>
            <a:lstStyle/>
            <a:p/>
          </p:txBody>
        </p:sp>
        <p:sp>
          <p:nvSpPr>
            <p:cNvPr id="27" name="object 27"/>
            <p:cNvSpPr/>
            <p:nvPr/>
          </p:nvSpPr>
          <p:spPr>
            <a:xfrm>
              <a:off x="5486400" y="1981200"/>
              <a:ext cx="304800" cy="609600"/>
            </a:xfrm>
            <a:custGeom>
              <a:rect l="l" t="t" r="r" b="b"/>
              <a:pathLst>
                <a:path w="304800" h="609600">
                  <a:moveTo>
                    <a:pt x="0" y="0"/>
                  </a:moveTo>
                  <a:lnTo>
                    <a:pt x="304800" y="609600"/>
                  </a:lnTo>
                </a:path>
              </a:pathLst>
            </a:custGeom>
            <a:ln w="9525">
              <a:solidFill>
                <a:srgbClr val="000000"/>
              </a:solidFill>
            </a:ln>
          </p:spPr>
          <p:txBody>
            <a:bodyPr wrap="square" lIns="0" tIns="0" rIns="0" bIns="0" rtlCol="0"/>
            <a:lstStyle/>
            <a:p/>
          </p:txBody>
        </p:sp>
        <p:sp>
          <p:nvSpPr>
            <p:cNvPr id="28" name="object 28"/>
            <p:cNvSpPr/>
            <p:nvPr/>
          </p:nvSpPr>
          <p:spPr>
            <a:xfrm>
              <a:off x="5791200" y="2209800"/>
              <a:ext cx="533400" cy="381000"/>
            </a:xfrm>
            <a:custGeom>
              <a:rect l="l" t="t" r="r" b="b"/>
              <a:pathLst>
                <a:path w="533400" h="381000">
                  <a:moveTo>
                    <a:pt x="0" y="381000"/>
                  </a:moveTo>
                  <a:lnTo>
                    <a:pt x="533400" y="0"/>
                  </a:lnTo>
                </a:path>
              </a:pathLst>
            </a:custGeom>
            <a:ln w="9525">
              <a:solidFill>
                <a:srgbClr val="000000"/>
              </a:solidFill>
            </a:ln>
          </p:spPr>
          <p:txBody>
            <a:bodyPr wrap="square" lIns="0" tIns="0" rIns="0" bIns="0" rtlCol="0"/>
            <a:lstStyle/>
            <a:p/>
          </p:txBody>
        </p:sp>
        <p:sp>
          <p:nvSpPr>
            <p:cNvPr id="29" name="object 29"/>
            <p:cNvSpPr/>
            <p:nvPr/>
          </p:nvSpPr>
          <p:spPr>
            <a:xfrm>
              <a:off x="6324600" y="2209800"/>
              <a:ext cx="304800" cy="457200"/>
            </a:xfrm>
            <a:custGeom>
              <a:rect l="l" t="t" r="r" b="b"/>
              <a:pathLst>
                <a:path w="304800" h="457200">
                  <a:moveTo>
                    <a:pt x="0" y="0"/>
                  </a:moveTo>
                  <a:lnTo>
                    <a:pt x="304800" y="457200"/>
                  </a:lnTo>
                </a:path>
              </a:pathLst>
            </a:custGeom>
            <a:ln w="9525">
              <a:solidFill>
                <a:srgbClr val="000000"/>
              </a:solidFill>
            </a:ln>
          </p:spPr>
          <p:txBody>
            <a:bodyPr wrap="square" lIns="0" tIns="0" rIns="0" bIns="0" rtlCol="0"/>
            <a:lstStyle/>
            <a:p/>
          </p:txBody>
        </p:sp>
        <p:sp>
          <p:nvSpPr>
            <p:cNvPr id="30" name="object 30"/>
            <p:cNvSpPr/>
            <p:nvPr/>
          </p:nvSpPr>
          <p:spPr>
            <a:xfrm>
              <a:off x="6629400" y="2514600"/>
              <a:ext cx="381000" cy="152400"/>
            </a:xfrm>
            <a:custGeom>
              <a:rect l="l" t="t" r="r" b="b"/>
              <a:pathLst>
                <a:path w="381000" h="152400">
                  <a:moveTo>
                    <a:pt x="0" y="152400"/>
                  </a:moveTo>
                  <a:lnTo>
                    <a:pt x="381000" y="0"/>
                  </a:lnTo>
                </a:path>
              </a:pathLst>
            </a:custGeom>
            <a:ln w="9525">
              <a:solidFill>
                <a:srgbClr val="000000"/>
              </a:solidFill>
            </a:ln>
          </p:spPr>
          <p:txBody>
            <a:bodyPr wrap="square" lIns="0" tIns="0" rIns="0" bIns="0" rtlCol="0"/>
            <a:lstStyle/>
            <a:p/>
          </p:txBody>
        </p:sp>
        <p:sp>
          <p:nvSpPr>
            <p:cNvPr id="31" name="object 31"/>
            <p:cNvSpPr/>
            <p:nvPr/>
          </p:nvSpPr>
          <p:spPr>
            <a:xfrm>
              <a:off x="7010400" y="2057400"/>
              <a:ext cx="304800" cy="457200"/>
            </a:xfrm>
            <a:custGeom>
              <a:rect l="l" t="t" r="r" b="b"/>
              <a:pathLst>
                <a:path w="304800" h="457200">
                  <a:moveTo>
                    <a:pt x="0" y="457200"/>
                  </a:moveTo>
                  <a:lnTo>
                    <a:pt x="304800" y="0"/>
                  </a:lnTo>
                </a:path>
              </a:pathLst>
            </a:custGeom>
            <a:ln w="9525">
              <a:solidFill>
                <a:srgbClr val="000000"/>
              </a:solidFill>
            </a:ln>
          </p:spPr>
          <p:txBody>
            <a:bodyPr wrap="square" lIns="0" tIns="0" rIns="0" bIns="0" rtlCol="0"/>
            <a:lstStyle/>
            <a:p/>
          </p:txBody>
        </p:sp>
        <p:sp>
          <p:nvSpPr>
            <p:cNvPr id="32" name="object 32"/>
            <p:cNvSpPr/>
            <p:nvPr/>
          </p:nvSpPr>
          <p:spPr>
            <a:xfrm>
              <a:off x="7315200" y="2057400"/>
              <a:ext cx="304800" cy="533400"/>
            </a:xfrm>
            <a:custGeom>
              <a:rect l="l" t="t" r="r" b="b"/>
              <a:pathLst>
                <a:path w="304800" h="533400">
                  <a:moveTo>
                    <a:pt x="0" y="0"/>
                  </a:moveTo>
                  <a:lnTo>
                    <a:pt x="304800" y="533400"/>
                  </a:lnTo>
                </a:path>
              </a:pathLst>
            </a:custGeom>
            <a:ln w="9525">
              <a:solidFill>
                <a:srgbClr val="000000"/>
              </a:solidFill>
            </a:ln>
          </p:spPr>
          <p:txBody>
            <a:bodyPr wrap="square" lIns="0" tIns="0" rIns="0" bIns="0" rtlCol="0"/>
            <a:lstStyle/>
            <a:p/>
          </p:txBody>
        </p:sp>
        <p:sp>
          <p:nvSpPr>
            <p:cNvPr id="33" name="object 33"/>
            <p:cNvSpPr/>
            <p:nvPr/>
          </p:nvSpPr>
          <p:spPr>
            <a:xfrm>
              <a:off x="7620000" y="2209800"/>
              <a:ext cx="457200" cy="381000"/>
            </a:xfrm>
            <a:custGeom>
              <a:rect l="l" t="t" r="r" b="b"/>
              <a:pathLst>
                <a:path w="457200" h="381000">
                  <a:moveTo>
                    <a:pt x="0" y="381000"/>
                  </a:moveTo>
                  <a:lnTo>
                    <a:pt x="457200" y="0"/>
                  </a:lnTo>
                </a:path>
              </a:pathLst>
            </a:custGeom>
            <a:ln w="9525">
              <a:solidFill>
                <a:srgbClr val="000000"/>
              </a:solidFill>
            </a:ln>
          </p:spPr>
          <p:txBody>
            <a:bodyPr wrap="square" lIns="0" tIns="0" rIns="0" bIns="0" rtlCol="0"/>
            <a:lstStyle/>
            <a:p/>
          </p:txBody>
        </p:sp>
        <p:sp>
          <p:nvSpPr>
            <p:cNvPr id="34" name="object 34"/>
            <p:cNvSpPr/>
            <p:nvPr/>
          </p:nvSpPr>
          <p:spPr>
            <a:xfrm>
              <a:off x="1828800" y="1905000"/>
              <a:ext cx="4114800" cy="1219200"/>
            </a:xfrm>
            <a:custGeom>
              <a:rect l="l" t="t" r="r" b="b"/>
              <a:pathLst>
                <a:path w="4114800" h="1219200">
                  <a:moveTo>
                    <a:pt x="0" y="1219200"/>
                  </a:moveTo>
                  <a:lnTo>
                    <a:pt x="1905000" y="1219200"/>
                  </a:lnTo>
                </a:path>
                <a:path w="4114800" h="1219200">
                  <a:moveTo>
                    <a:pt x="1905000" y="0"/>
                  </a:moveTo>
                  <a:lnTo>
                    <a:pt x="4114800" y="0"/>
                  </a:lnTo>
                </a:path>
              </a:pathLst>
            </a:custGeom>
            <a:ln w="9525">
              <a:solidFill>
                <a:srgbClr val="000000"/>
              </a:solidFill>
            </a:ln>
          </p:spPr>
          <p:txBody>
            <a:bodyPr wrap="square" lIns="0" tIns="0" rIns="0" bIns="0" rtlCol="0"/>
            <a:lstStyle/>
            <a:p/>
          </p:txBody>
        </p:sp>
        <p:pic>
          <p:nvPicPr>
            <p:cNvPr id="35" name="object 35"/>
            <p:cNvPicPr/>
            <p:nvPr/>
          </p:nvPicPr>
          <p:blipFill>
            <a:blip r:embed="rId2"/>
            <a:stretch>
              <a:fillRect/>
            </a:stretch>
          </p:blipFill>
          <p:spPr>
            <a:xfrm>
              <a:off x="2281237" y="3119437"/>
              <a:ext cx="161925" cy="85725"/>
            </a:xfrm>
            <a:prstGeom prst="rect">
              <a:avLst/>
            </a:prstGeom>
          </p:spPr>
        </p:pic>
        <p:pic>
          <p:nvPicPr>
            <p:cNvPr id="36" name="object 36"/>
            <p:cNvPicPr/>
            <p:nvPr/>
          </p:nvPicPr>
          <p:blipFill>
            <a:blip r:embed="rId2"/>
            <a:stretch>
              <a:fillRect/>
            </a:stretch>
          </p:blipFill>
          <p:spPr>
            <a:xfrm>
              <a:off x="2586037" y="3119437"/>
              <a:ext cx="161925" cy="85725"/>
            </a:xfrm>
            <a:prstGeom prst="rect">
              <a:avLst/>
            </a:prstGeom>
          </p:spPr>
        </p:pic>
        <p:pic>
          <p:nvPicPr>
            <p:cNvPr id="37" name="object 37"/>
            <p:cNvPicPr/>
            <p:nvPr/>
          </p:nvPicPr>
          <p:blipFill>
            <a:blip r:embed="rId2"/>
            <a:stretch>
              <a:fillRect/>
            </a:stretch>
          </p:blipFill>
          <p:spPr>
            <a:xfrm>
              <a:off x="2890837" y="3119437"/>
              <a:ext cx="161925" cy="85725"/>
            </a:xfrm>
            <a:prstGeom prst="rect">
              <a:avLst/>
            </a:prstGeom>
          </p:spPr>
        </p:pic>
        <p:pic>
          <p:nvPicPr>
            <p:cNvPr id="38" name="object 38"/>
            <p:cNvPicPr/>
            <p:nvPr/>
          </p:nvPicPr>
          <p:blipFill>
            <a:blip r:embed="rId3"/>
            <a:stretch>
              <a:fillRect/>
            </a:stretch>
          </p:blipFill>
          <p:spPr>
            <a:xfrm>
              <a:off x="4186237" y="1747837"/>
              <a:ext cx="238125" cy="161925"/>
            </a:xfrm>
            <a:prstGeom prst="rect">
              <a:avLst/>
            </a:prstGeom>
          </p:spPr>
        </p:pic>
        <p:pic>
          <p:nvPicPr>
            <p:cNvPr id="39" name="object 39"/>
            <p:cNvPicPr/>
            <p:nvPr/>
          </p:nvPicPr>
          <p:blipFill>
            <a:blip r:embed="rId3"/>
            <a:stretch>
              <a:fillRect/>
            </a:stretch>
          </p:blipFill>
          <p:spPr>
            <a:xfrm>
              <a:off x="4567237" y="1747837"/>
              <a:ext cx="238125" cy="161925"/>
            </a:xfrm>
            <a:prstGeom prst="rect">
              <a:avLst/>
            </a:prstGeom>
          </p:spPr>
        </p:pic>
        <p:pic>
          <p:nvPicPr>
            <p:cNvPr id="40" name="object 40"/>
            <p:cNvPicPr/>
            <p:nvPr/>
          </p:nvPicPr>
          <p:blipFill>
            <a:blip r:embed="rId3"/>
            <a:stretch>
              <a:fillRect/>
            </a:stretch>
          </p:blipFill>
          <p:spPr>
            <a:xfrm>
              <a:off x="4948237" y="1747837"/>
              <a:ext cx="238125" cy="161925"/>
            </a:xfrm>
            <a:prstGeom prst="rect">
              <a:avLst/>
            </a:prstGeom>
          </p:spPr>
        </p:pic>
        <p:sp>
          <p:nvSpPr>
            <p:cNvPr id="41" name="object 41"/>
            <p:cNvSpPr/>
            <p:nvPr/>
          </p:nvSpPr>
          <p:spPr>
            <a:xfrm>
              <a:off x="1752600" y="5029200"/>
              <a:ext cx="228600" cy="228600"/>
            </a:xfrm>
            <a:custGeom>
              <a:rect l="l" t="t" r="r" b="b"/>
              <a:pathLst>
                <a:path w="228600" h="228600">
                  <a:moveTo>
                    <a:pt x="0" y="0"/>
                  </a:moveTo>
                  <a:lnTo>
                    <a:pt x="228600" y="228600"/>
                  </a:lnTo>
                </a:path>
              </a:pathLst>
            </a:custGeom>
            <a:ln w="9525">
              <a:solidFill>
                <a:srgbClr val="000000"/>
              </a:solidFill>
            </a:ln>
          </p:spPr>
          <p:txBody>
            <a:bodyPr wrap="square" lIns="0" tIns="0" rIns="0" bIns="0" rtlCol="0"/>
            <a:lstStyle/>
            <a:p/>
          </p:txBody>
        </p:sp>
        <p:sp>
          <p:nvSpPr>
            <p:cNvPr id="42" name="object 42"/>
            <p:cNvSpPr/>
            <p:nvPr/>
          </p:nvSpPr>
          <p:spPr>
            <a:xfrm>
              <a:off x="1981200" y="4876800"/>
              <a:ext cx="381000" cy="381000"/>
            </a:xfrm>
            <a:custGeom>
              <a:rect l="l" t="t" r="r" b="b"/>
              <a:pathLst>
                <a:path w="381000" h="381000">
                  <a:moveTo>
                    <a:pt x="0" y="381000"/>
                  </a:moveTo>
                  <a:lnTo>
                    <a:pt x="381000" y="0"/>
                  </a:lnTo>
                </a:path>
              </a:pathLst>
            </a:custGeom>
            <a:ln w="9525">
              <a:solidFill>
                <a:srgbClr val="000000"/>
              </a:solidFill>
            </a:ln>
          </p:spPr>
          <p:txBody>
            <a:bodyPr wrap="square" lIns="0" tIns="0" rIns="0" bIns="0" rtlCol="0"/>
            <a:lstStyle/>
            <a:p/>
          </p:txBody>
        </p:sp>
        <p:sp>
          <p:nvSpPr>
            <p:cNvPr id="43" name="object 43"/>
            <p:cNvSpPr/>
            <p:nvPr/>
          </p:nvSpPr>
          <p:spPr>
            <a:xfrm>
              <a:off x="2362200" y="4876800"/>
              <a:ext cx="457200" cy="381000"/>
            </a:xfrm>
            <a:custGeom>
              <a:rect l="l" t="t" r="r" b="b"/>
              <a:pathLst>
                <a:path w="457200" h="381000">
                  <a:moveTo>
                    <a:pt x="0" y="0"/>
                  </a:moveTo>
                  <a:lnTo>
                    <a:pt x="457200" y="381000"/>
                  </a:lnTo>
                </a:path>
              </a:pathLst>
            </a:custGeom>
            <a:ln w="9525">
              <a:solidFill>
                <a:srgbClr val="000000"/>
              </a:solidFill>
            </a:ln>
          </p:spPr>
          <p:txBody>
            <a:bodyPr wrap="square" lIns="0" tIns="0" rIns="0" bIns="0" rtlCol="0"/>
            <a:lstStyle/>
            <a:p/>
          </p:txBody>
        </p:sp>
        <p:sp>
          <p:nvSpPr>
            <p:cNvPr id="44" name="object 44"/>
            <p:cNvSpPr/>
            <p:nvPr/>
          </p:nvSpPr>
          <p:spPr>
            <a:xfrm>
              <a:off x="2819400" y="5029200"/>
              <a:ext cx="381000" cy="228600"/>
            </a:xfrm>
            <a:custGeom>
              <a:rect l="l" t="t" r="r" b="b"/>
              <a:pathLst>
                <a:path w="381000" h="228600">
                  <a:moveTo>
                    <a:pt x="0" y="228600"/>
                  </a:moveTo>
                  <a:lnTo>
                    <a:pt x="381000" y="0"/>
                  </a:lnTo>
                </a:path>
              </a:pathLst>
            </a:custGeom>
            <a:ln w="9525">
              <a:solidFill>
                <a:srgbClr val="000000"/>
              </a:solidFill>
            </a:ln>
          </p:spPr>
          <p:txBody>
            <a:bodyPr wrap="square" lIns="0" tIns="0" rIns="0" bIns="0" rtlCol="0"/>
            <a:lstStyle/>
            <a:p/>
          </p:txBody>
        </p:sp>
        <p:sp>
          <p:nvSpPr>
            <p:cNvPr id="45" name="object 45"/>
            <p:cNvSpPr/>
            <p:nvPr/>
          </p:nvSpPr>
          <p:spPr>
            <a:xfrm>
              <a:off x="3200400" y="5029200"/>
              <a:ext cx="228600" cy="304800"/>
            </a:xfrm>
            <a:custGeom>
              <a:rect l="l" t="t" r="r" b="b"/>
              <a:pathLst>
                <a:path w="228600" h="304800">
                  <a:moveTo>
                    <a:pt x="0" y="0"/>
                  </a:moveTo>
                  <a:lnTo>
                    <a:pt x="228600" y="304800"/>
                  </a:lnTo>
                </a:path>
              </a:pathLst>
            </a:custGeom>
            <a:ln w="9525">
              <a:solidFill>
                <a:srgbClr val="000000"/>
              </a:solidFill>
            </a:ln>
          </p:spPr>
          <p:txBody>
            <a:bodyPr wrap="square" lIns="0" tIns="0" rIns="0" bIns="0" rtlCol="0"/>
            <a:lstStyle/>
            <a:p/>
          </p:txBody>
        </p:sp>
        <p:sp>
          <p:nvSpPr>
            <p:cNvPr id="46" name="object 46"/>
            <p:cNvSpPr/>
            <p:nvPr/>
          </p:nvSpPr>
          <p:spPr>
            <a:xfrm>
              <a:off x="3429000" y="4800600"/>
              <a:ext cx="304800" cy="533400"/>
            </a:xfrm>
            <a:custGeom>
              <a:rect l="l" t="t" r="r" b="b"/>
              <a:pathLst>
                <a:path w="304800" h="533400">
                  <a:moveTo>
                    <a:pt x="0" y="533400"/>
                  </a:moveTo>
                  <a:lnTo>
                    <a:pt x="304800" y="0"/>
                  </a:lnTo>
                </a:path>
              </a:pathLst>
            </a:custGeom>
            <a:ln w="9525">
              <a:solidFill>
                <a:srgbClr val="000000"/>
              </a:solidFill>
            </a:ln>
          </p:spPr>
          <p:txBody>
            <a:bodyPr wrap="square" lIns="0" tIns="0" rIns="0" bIns="0" rtlCol="0"/>
            <a:lstStyle/>
            <a:p/>
          </p:txBody>
        </p:sp>
        <p:sp>
          <p:nvSpPr>
            <p:cNvPr id="47" name="object 47"/>
            <p:cNvSpPr/>
            <p:nvPr/>
          </p:nvSpPr>
          <p:spPr>
            <a:xfrm>
              <a:off x="3733800" y="4648200"/>
              <a:ext cx="457200" cy="152400"/>
            </a:xfrm>
            <a:custGeom>
              <a:rect l="l" t="t" r="r" b="b"/>
              <a:pathLst>
                <a:path w="457200" h="152400">
                  <a:moveTo>
                    <a:pt x="0" y="152400"/>
                  </a:moveTo>
                  <a:lnTo>
                    <a:pt x="457200" y="0"/>
                  </a:lnTo>
                </a:path>
              </a:pathLst>
            </a:custGeom>
            <a:ln w="9525">
              <a:solidFill>
                <a:srgbClr val="000000"/>
              </a:solidFill>
            </a:ln>
          </p:spPr>
          <p:txBody>
            <a:bodyPr wrap="square" lIns="0" tIns="0" rIns="0" bIns="0" rtlCol="0"/>
            <a:lstStyle/>
            <a:p/>
          </p:txBody>
        </p:sp>
        <p:sp>
          <p:nvSpPr>
            <p:cNvPr id="48" name="object 48"/>
            <p:cNvSpPr/>
            <p:nvPr/>
          </p:nvSpPr>
          <p:spPr>
            <a:xfrm>
              <a:off x="4191000" y="4648200"/>
              <a:ext cx="685800" cy="762000"/>
            </a:xfrm>
            <a:custGeom>
              <a:rect l="l" t="t" r="r" b="b"/>
              <a:pathLst>
                <a:path w="685800" h="762000">
                  <a:moveTo>
                    <a:pt x="0" y="0"/>
                  </a:moveTo>
                  <a:lnTo>
                    <a:pt x="152400" y="457200"/>
                  </a:lnTo>
                </a:path>
                <a:path w="685800" h="762000">
                  <a:moveTo>
                    <a:pt x="152400" y="457200"/>
                  </a:moveTo>
                  <a:lnTo>
                    <a:pt x="685800" y="762000"/>
                  </a:lnTo>
                </a:path>
              </a:pathLst>
            </a:custGeom>
            <a:ln w="9525">
              <a:solidFill>
                <a:srgbClr val="000000"/>
              </a:solidFill>
            </a:ln>
          </p:spPr>
          <p:txBody>
            <a:bodyPr wrap="square" lIns="0" tIns="0" rIns="0" bIns="0" rtlCol="0"/>
            <a:lstStyle/>
            <a:p/>
          </p:txBody>
        </p:sp>
        <p:sp>
          <p:nvSpPr>
            <p:cNvPr id="49" name="object 49"/>
            <p:cNvSpPr/>
            <p:nvPr/>
          </p:nvSpPr>
          <p:spPr>
            <a:xfrm>
              <a:off x="4876800" y="5105400"/>
              <a:ext cx="228600" cy="304800"/>
            </a:xfrm>
            <a:custGeom>
              <a:rect l="l" t="t" r="r" b="b"/>
              <a:pathLst>
                <a:path w="228600" h="304800">
                  <a:moveTo>
                    <a:pt x="0" y="304800"/>
                  </a:moveTo>
                  <a:lnTo>
                    <a:pt x="228600" y="0"/>
                  </a:lnTo>
                </a:path>
              </a:pathLst>
            </a:custGeom>
            <a:ln w="9525">
              <a:solidFill>
                <a:srgbClr val="000000"/>
              </a:solidFill>
            </a:ln>
          </p:spPr>
          <p:txBody>
            <a:bodyPr wrap="square" lIns="0" tIns="0" rIns="0" bIns="0" rtlCol="0"/>
            <a:lstStyle/>
            <a:p/>
          </p:txBody>
        </p:sp>
        <p:sp>
          <p:nvSpPr>
            <p:cNvPr id="50" name="object 50"/>
            <p:cNvSpPr/>
            <p:nvPr/>
          </p:nvSpPr>
          <p:spPr>
            <a:xfrm>
              <a:off x="5105400" y="5105400"/>
              <a:ext cx="304800" cy="152400"/>
            </a:xfrm>
            <a:custGeom>
              <a:rect l="l" t="t" r="r" b="b"/>
              <a:pathLst>
                <a:path w="304800" h="152400">
                  <a:moveTo>
                    <a:pt x="0" y="0"/>
                  </a:moveTo>
                  <a:lnTo>
                    <a:pt x="304800" y="152400"/>
                  </a:lnTo>
                </a:path>
              </a:pathLst>
            </a:custGeom>
            <a:ln w="9525">
              <a:solidFill>
                <a:srgbClr val="000000"/>
              </a:solidFill>
            </a:ln>
          </p:spPr>
          <p:txBody>
            <a:bodyPr wrap="square" lIns="0" tIns="0" rIns="0" bIns="0" rtlCol="0"/>
            <a:lstStyle/>
            <a:p/>
          </p:txBody>
        </p:sp>
        <p:sp>
          <p:nvSpPr>
            <p:cNvPr id="51" name="object 51"/>
            <p:cNvSpPr/>
            <p:nvPr/>
          </p:nvSpPr>
          <p:spPr>
            <a:xfrm>
              <a:off x="5410200" y="4876800"/>
              <a:ext cx="228600" cy="381000"/>
            </a:xfrm>
            <a:custGeom>
              <a:rect l="l" t="t" r="r" b="b"/>
              <a:pathLst>
                <a:path w="228600" h="381000">
                  <a:moveTo>
                    <a:pt x="0" y="381000"/>
                  </a:moveTo>
                  <a:lnTo>
                    <a:pt x="228600" y="0"/>
                  </a:lnTo>
                </a:path>
              </a:pathLst>
            </a:custGeom>
            <a:ln w="9525">
              <a:solidFill>
                <a:srgbClr val="000000"/>
              </a:solidFill>
            </a:ln>
          </p:spPr>
          <p:txBody>
            <a:bodyPr wrap="square" lIns="0" tIns="0" rIns="0" bIns="0" rtlCol="0"/>
            <a:lstStyle/>
            <a:p/>
          </p:txBody>
        </p:sp>
        <p:sp>
          <p:nvSpPr>
            <p:cNvPr id="52" name="object 52"/>
            <p:cNvSpPr/>
            <p:nvPr/>
          </p:nvSpPr>
          <p:spPr>
            <a:xfrm>
              <a:off x="5638800" y="4876800"/>
              <a:ext cx="228600" cy="228600"/>
            </a:xfrm>
            <a:custGeom>
              <a:rect l="l" t="t" r="r" b="b"/>
              <a:pathLst>
                <a:path w="228600" h="228600">
                  <a:moveTo>
                    <a:pt x="0" y="0"/>
                  </a:moveTo>
                  <a:lnTo>
                    <a:pt x="228600" y="228600"/>
                  </a:lnTo>
                </a:path>
              </a:pathLst>
            </a:custGeom>
            <a:ln w="9525">
              <a:solidFill>
                <a:srgbClr val="000000"/>
              </a:solidFill>
            </a:ln>
          </p:spPr>
          <p:txBody>
            <a:bodyPr wrap="square" lIns="0" tIns="0" rIns="0" bIns="0" rtlCol="0"/>
            <a:lstStyle/>
            <a:p/>
          </p:txBody>
        </p:sp>
        <p:sp>
          <p:nvSpPr>
            <p:cNvPr id="53" name="object 53"/>
            <p:cNvSpPr/>
            <p:nvPr/>
          </p:nvSpPr>
          <p:spPr>
            <a:xfrm>
              <a:off x="5867400" y="4800600"/>
              <a:ext cx="152400" cy="304800"/>
            </a:xfrm>
            <a:custGeom>
              <a:rect l="l" t="t" r="r" b="b"/>
              <a:pathLst>
                <a:path w="152400" h="304800">
                  <a:moveTo>
                    <a:pt x="0" y="304800"/>
                  </a:moveTo>
                  <a:lnTo>
                    <a:pt x="152400" y="0"/>
                  </a:lnTo>
                </a:path>
              </a:pathLst>
            </a:custGeom>
            <a:ln w="9525">
              <a:solidFill>
                <a:srgbClr val="000000"/>
              </a:solidFill>
            </a:ln>
          </p:spPr>
          <p:txBody>
            <a:bodyPr wrap="square" lIns="0" tIns="0" rIns="0" bIns="0" rtlCol="0"/>
            <a:lstStyle/>
            <a:p/>
          </p:txBody>
        </p:sp>
        <p:sp>
          <p:nvSpPr>
            <p:cNvPr id="54" name="object 54"/>
            <p:cNvSpPr/>
            <p:nvPr/>
          </p:nvSpPr>
          <p:spPr>
            <a:xfrm>
              <a:off x="6019800" y="4800600"/>
              <a:ext cx="228600" cy="457200"/>
            </a:xfrm>
            <a:custGeom>
              <a:rect l="l" t="t" r="r" b="b"/>
              <a:pathLst>
                <a:path w="228600" h="457200">
                  <a:moveTo>
                    <a:pt x="0" y="0"/>
                  </a:moveTo>
                  <a:lnTo>
                    <a:pt x="228600" y="457200"/>
                  </a:lnTo>
                </a:path>
              </a:pathLst>
            </a:custGeom>
            <a:ln w="9525">
              <a:solidFill>
                <a:srgbClr val="000000"/>
              </a:solidFill>
            </a:ln>
          </p:spPr>
          <p:txBody>
            <a:bodyPr wrap="square" lIns="0" tIns="0" rIns="0" bIns="0" rtlCol="0"/>
            <a:lstStyle/>
            <a:p/>
          </p:txBody>
        </p:sp>
        <p:sp>
          <p:nvSpPr>
            <p:cNvPr id="55" name="object 55"/>
            <p:cNvSpPr/>
            <p:nvPr/>
          </p:nvSpPr>
          <p:spPr>
            <a:xfrm>
              <a:off x="6248400" y="5029200"/>
              <a:ext cx="228600" cy="228600"/>
            </a:xfrm>
            <a:custGeom>
              <a:rect l="l" t="t" r="r" b="b"/>
              <a:pathLst>
                <a:path w="228600" h="228600">
                  <a:moveTo>
                    <a:pt x="0" y="228600"/>
                  </a:moveTo>
                  <a:lnTo>
                    <a:pt x="228600" y="0"/>
                  </a:lnTo>
                </a:path>
              </a:pathLst>
            </a:custGeom>
            <a:ln w="9525">
              <a:solidFill>
                <a:srgbClr val="000000"/>
              </a:solidFill>
            </a:ln>
          </p:spPr>
          <p:txBody>
            <a:bodyPr wrap="square" lIns="0" tIns="0" rIns="0" bIns="0" rtlCol="0"/>
            <a:lstStyle/>
            <a:p/>
          </p:txBody>
        </p:sp>
        <p:sp>
          <p:nvSpPr>
            <p:cNvPr id="56" name="object 56"/>
            <p:cNvSpPr/>
            <p:nvPr/>
          </p:nvSpPr>
          <p:spPr>
            <a:xfrm>
              <a:off x="6477000" y="4953000"/>
              <a:ext cx="304800" cy="76200"/>
            </a:xfrm>
            <a:custGeom>
              <a:rect l="l" t="t" r="r" b="b"/>
              <a:pathLst>
                <a:path w="304800" h="76200">
                  <a:moveTo>
                    <a:pt x="0" y="76200"/>
                  </a:moveTo>
                  <a:lnTo>
                    <a:pt x="304800" y="0"/>
                  </a:lnTo>
                </a:path>
              </a:pathLst>
            </a:custGeom>
            <a:ln w="9525">
              <a:solidFill>
                <a:srgbClr val="000000"/>
              </a:solidFill>
            </a:ln>
          </p:spPr>
          <p:txBody>
            <a:bodyPr wrap="square" lIns="0" tIns="0" rIns="0" bIns="0" rtlCol="0"/>
            <a:lstStyle/>
            <a:p/>
          </p:txBody>
        </p:sp>
        <p:sp>
          <p:nvSpPr>
            <p:cNvPr id="57" name="object 57"/>
            <p:cNvSpPr/>
            <p:nvPr/>
          </p:nvSpPr>
          <p:spPr>
            <a:xfrm>
              <a:off x="6781800" y="4724400"/>
              <a:ext cx="304800" cy="228600"/>
            </a:xfrm>
            <a:custGeom>
              <a:rect l="l" t="t" r="r" b="b"/>
              <a:pathLst>
                <a:path w="304800" h="228600">
                  <a:moveTo>
                    <a:pt x="0" y="228600"/>
                  </a:moveTo>
                  <a:lnTo>
                    <a:pt x="304800" y="0"/>
                  </a:lnTo>
                </a:path>
              </a:pathLst>
            </a:custGeom>
            <a:ln w="9525">
              <a:solidFill>
                <a:srgbClr val="000000"/>
              </a:solidFill>
            </a:ln>
          </p:spPr>
          <p:txBody>
            <a:bodyPr wrap="square" lIns="0" tIns="0" rIns="0" bIns="0" rtlCol="0"/>
            <a:lstStyle/>
            <a:p/>
          </p:txBody>
        </p:sp>
        <p:sp>
          <p:nvSpPr>
            <p:cNvPr id="58" name="object 58"/>
            <p:cNvSpPr/>
            <p:nvPr/>
          </p:nvSpPr>
          <p:spPr>
            <a:xfrm>
              <a:off x="7086600" y="4724400"/>
              <a:ext cx="381000" cy="0"/>
            </a:xfrm>
            <a:custGeom>
              <a:rect l="l" t="t" r="r" b="b"/>
              <a:pathLst>
                <a:path w="381000">
                  <a:moveTo>
                    <a:pt x="0" y="0"/>
                  </a:moveTo>
                  <a:lnTo>
                    <a:pt x="381000" y="0"/>
                  </a:lnTo>
                </a:path>
              </a:pathLst>
            </a:custGeom>
            <a:ln w="9525">
              <a:solidFill>
                <a:srgbClr val="000000"/>
              </a:solidFill>
            </a:ln>
          </p:spPr>
          <p:txBody>
            <a:bodyPr wrap="square" lIns="0" tIns="0" rIns="0" bIns="0" rtlCol="0"/>
            <a:lstStyle/>
            <a:p/>
          </p:txBody>
        </p:sp>
        <p:sp>
          <p:nvSpPr>
            <p:cNvPr id="59" name="object 59"/>
            <p:cNvSpPr/>
            <p:nvPr/>
          </p:nvSpPr>
          <p:spPr>
            <a:xfrm>
              <a:off x="7467600" y="4572000"/>
              <a:ext cx="304800" cy="152400"/>
            </a:xfrm>
            <a:custGeom>
              <a:rect l="l" t="t" r="r" b="b"/>
              <a:pathLst>
                <a:path w="304800" h="152400">
                  <a:moveTo>
                    <a:pt x="0" y="152400"/>
                  </a:moveTo>
                  <a:lnTo>
                    <a:pt x="304800" y="0"/>
                  </a:lnTo>
                </a:path>
              </a:pathLst>
            </a:custGeom>
            <a:ln w="9525">
              <a:solidFill>
                <a:srgbClr val="000000"/>
              </a:solidFill>
            </a:ln>
          </p:spPr>
          <p:txBody>
            <a:bodyPr wrap="square" lIns="0" tIns="0" rIns="0" bIns="0" rtlCol="0"/>
            <a:lstStyle/>
            <a:p/>
          </p:txBody>
        </p:sp>
        <p:sp>
          <p:nvSpPr>
            <p:cNvPr id="60" name="object 60"/>
            <p:cNvSpPr/>
            <p:nvPr/>
          </p:nvSpPr>
          <p:spPr>
            <a:xfrm>
              <a:off x="7772400" y="4191000"/>
              <a:ext cx="381000" cy="381000"/>
            </a:xfrm>
            <a:custGeom>
              <a:rect l="l" t="t" r="r" b="b"/>
              <a:pathLst>
                <a:path w="381000" h="381000">
                  <a:moveTo>
                    <a:pt x="0" y="381000"/>
                  </a:moveTo>
                  <a:lnTo>
                    <a:pt x="381000" y="0"/>
                  </a:lnTo>
                </a:path>
              </a:pathLst>
            </a:custGeom>
            <a:ln w="9525">
              <a:solidFill>
                <a:srgbClr val="000000"/>
              </a:solidFill>
            </a:ln>
          </p:spPr>
          <p:txBody>
            <a:bodyPr wrap="square" lIns="0" tIns="0" rIns="0" bIns="0" rtlCol="0"/>
            <a:lstStyle/>
            <a:p/>
          </p:txBody>
        </p:sp>
        <p:sp>
          <p:nvSpPr>
            <p:cNvPr id="61" name="object 61"/>
            <p:cNvSpPr/>
            <p:nvPr/>
          </p:nvSpPr>
          <p:spPr>
            <a:xfrm>
              <a:off x="6096000" y="4191000"/>
              <a:ext cx="2057400" cy="0"/>
            </a:xfrm>
            <a:custGeom>
              <a:rect l="l" t="t" r="r" b="b"/>
              <a:pathLst>
                <a:path w="2057400">
                  <a:moveTo>
                    <a:pt x="0" y="0"/>
                  </a:moveTo>
                  <a:lnTo>
                    <a:pt x="2057400" y="0"/>
                  </a:lnTo>
                </a:path>
              </a:pathLst>
            </a:custGeom>
            <a:ln w="19050">
              <a:solidFill>
                <a:srgbClr val="000000"/>
              </a:solidFill>
            </a:ln>
          </p:spPr>
          <p:txBody>
            <a:bodyPr wrap="square" lIns="0" tIns="0" rIns="0" bIns="0" rtlCol="0"/>
            <a:lstStyle/>
            <a:p/>
          </p:txBody>
        </p:sp>
        <p:pic>
          <p:nvPicPr>
            <p:cNvPr id="62" name="object 62"/>
            <p:cNvPicPr/>
            <p:nvPr/>
          </p:nvPicPr>
          <p:blipFill>
            <a:blip r:embed="rId3"/>
            <a:stretch>
              <a:fillRect/>
            </a:stretch>
          </p:blipFill>
          <p:spPr>
            <a:xfrm>
              <a:off x="6777037" y="4033837"/>
              <a:ext cx="238125" cy="161925"/>
            </a:xfrm>
            <a:prstGeom prst="rect">
              <a:avLst/>
            </a:prstGeom>
          </p:spPr>
        </p:pic>
        <p:pic>
          <p:nvPicPr>
            <p:cNvPr id="63" name="object 63"/>
            <p:cNvPicPr/>
            <p:nvPr/>
          </p:nvPicPr>
          <p:blipFill>
            <a:blip r:embed="rId3"/>
            <a:stretch>
              <a:fillRect/>
            </a:stretch>
          </p:blipFill>
          <p:spPr>
            <a:xfrm>
              <a:off x="7310437" y="4033837"/>
              <a:ext cx="238125" cy="161925"/>
            </a:xfrm>
            <a:prstGeom prst="rect">
              <a:avLst/>
            </a:prstGeom>
          </p:spPr>
        </p:pic>
        <p:pic>
          <p:nvPicPr>
            <p:cNvPr id="64" name="object 64"/>
            <p:cNvPicPr/>
            <p:nvPr/>
          </p:nvPicPr>
          <p:blipFill>
            <a:blip r:embed="rId3"/>
            <a:stretch>
              <a:fillRect/>
            </a:stretch>
          </p:blipFill>
          <p:spPr>
            <a:xfrm>
              <a:off x="7843837" y="4033837"/>
              <a:ext cx="238125" cy="161925"/>
            </a:xfrm>
            <a:prstGeom prst="rect">
              <a:avLst/>
            </a:prstGeom>
          </p:spPr>
        </p:pic>
      </p:grpSp>
    </p:spTree>
  </p:cSld>
  <p:clrMapOvr>
    <a:masterClrMapping/>
  </p:clrMapOvr>
  <p:transition/>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764540" y="740564"/>
            <a:ext cx="2607945" cy="330200"/>
          </a:xfrm>
          <a:prstGeom prst="rect">
            <a:avLst/>
          </a:prstGeom>
        </p:spPr>
        <p:txBody>
          <a:bodyPr vert="horz" wrap="square" lIns="0" tIns="12700" rIns="0" bIns="0" rtlCol="0">
            <a:spAutoFit/>
          </a:bodyPr>
          <a:lstStyle/>
          <a:p>
            <a:pPr marL="12700">
              <a:lnSpc>
                <a:spcPct val="100000"/>
              </a:lnSpc>
              <a:spcBef>
                <a:spcPts val="100"/>
              </a:spcBef>
            </a:pPr>
            <a:r>
              <a:rPr sz="2000">
                <a:latin typeface="Times New Roman"/>
                <a:cs typeface="Times New Roman"/>
              </a:rPr>
              <a:t>3-1-3</a:t>
            </a:r>
            <a:r>
              <a:rPr sz="2000" spc="-10"/>
              <a:t>明显的非随机图形</a:t>
            </a:r>
            <a:endParaRPr sz="2000">
              <a:latin typeface="Times New Roman"/>
              <a:cs typeface="Times New Roman"/>
            </a:endParaRPr>
          </a:p>
        </p:txBody>
      </p:sp>
      <p:sp>
        <p:nvSpPr>
          <p:cNvPr id="3" name="object 3"/>
          <p:cNvSpPr txBox="1"/>
          <p:nvPr/>
        </p:nvSpPr>
        <p:spPr>
          <a:xfrm>
            <a:off x="764540" y="1372033"/>
            <a:ext cx="7781290" cy="4485640"/>
          </a:xfrm>
          <a:prstGeom prst="rect">
            <a:avLst/>
          </a:prstGeom>
        </p:spPr>
        <p:txBody>
          <a:bodyPr vert="horz" wrap="square" lIns="0" tIns="16510" rIns="0" bIns="0" rtlCol="0">
            <a:spAutoFit/>
          </a:bodyPr>
          <a:lstStyle/>
          <a:p>
            <a:pPr marL="355600" marR="5080" indent="-342900">
              <a:lnSpc>
                <a:spcPct val="105000"/>
              </a:lnSpc>
              <a:spcBef>
                <a:spcPts val="130"/>
              </a:spcBef>
            </a:pPr>
            <a:r>
              <a:rPr sz="2400">
                <a:latin typeface="Times New Roman"/>
                <a:cs typeface="Times New Roman"/>
              </a:rPr>
              <a:t>a</a:t>
            </a:r>
            <a:r>
              <a:rPr sz="2000" spc="-5">
                <a:latin typeface="宋体"/>
                <a:cs typeface="宋体"/>
              </a:rPr>
              <a:t>非随机图形例子：明显的趋势；周期性；数据点的分布在整个控制限内，或子组内数据间有规律的关系等。</a:t>
            </a:r>
            <a:endParaRPr sz="2000">
              <a:latin typeface="宋体"/>
              <a:cs typeface="宋体"/>
            </a:endParaRPr>
          </a:p>
          <a:p>
            <a:pPr marL="12700">
              <a:lnSpc>
                <a:spcPct val="100000"/>
              </a:lnSpc>
              <a:spcBef>
                <a:spcPts val="430"/>
              </a:spcBef>
            </a:pPr>
            <a:r>
              <a:rPr sz="2400">
                <a:latin typeface="Times New Roman"/>
                <a:cs typeface="Times New Roman"/>
              </a:rPr>
              <a:t>b</a:t>
            </a:r>
            <a:r>
              <a:rPr sz="2000">
                <a:latin typeface="宋体"/>
                <a:cs typeface="宋体"/>
              </a:rPr>
              <a:t>一般情况，各点与</a:t>
            </a:r>
            <a:r>
              <a:rPr sz="2000">
                <a:latin typeface="Times New Roman"/>
                <a:cs typeface="Times New Roman"/>
              </a:rPr>
              <a:t>R</a:t>
            </a:r>
            <a:r>
              <a:rPr sz="2000" spc="25">
                <a:latin typeface="Times New Roman"/>
                <a:cs typeface="Times New Roman"/>
              </a:rPr>
              <a:t> </a:t>
            </a:r>
            <a:r>
              <a:rPr sz="2000">
                <a:latin typeface="宋体"/>
                <a:cs typeface="宋体"/>
              </a:rPr>
              <a:t>的距离：大约</a:t>
            </a:r>
            <a:r>
              <a:rPr sz="2000" spc="-10">
                <a:latin typeface="Times New Roman"/>
                <a:cs typeface="Times New Roman"/>
              </a:rPr>
              <a:t>2/3</a:t>
            </a:r>
            <a:r>
              <a:rPr sz="2000">
                <a:latin typeface="宋体"/>
                <a:cs typeface="宋体"/>
              </a:rPr>
              <a:t>的描点应落在控制限的中间</a:t>
            </a:r>
            <a:r>
              <a:rPr sz="2000" spc="-25">
                <a:latin typeface="Times New Roman"/>
                <a:cs typeface="Times New Roman"/>
              </a:rPr>
              <a:t>1/3</a:t>
            </a:r>
            <a:endParaRPr sz="2000">
              <a:latin typeface="Times New Roman"/>
              <a:cs typeface="Times New Roman"/>
            </a:endParaRPr>
          </a:p>
          <a:p>
            <a:pPr marL="355600">
              <a:lnSpc>
                <a:spcPct val="100000"/>
              </a:lnSpc>
              <a:spcBef>
                <a:spcPts val="15"/>
              </a:spcBef>
            </a:pPr>
            <a:r>
              <a:rPr sz="2000">
                <a:latin typeface="宋体"/>
                <a:cs typeface="宋体"/>
              </a:rPr>
              <a:t>的区域内，大约</a:t>
            </a:r>
            <a:r>
              <a:rPr sz="2000" spc="-10">
                <a:latin typeface="Times New Roman"/>
                <a:cs typeface="Times New Roman"/>
              </a:rPr>
              <a:t>1/3</a:t>
            </a:r>
            <a:r>
              <a:rPr sz="2000">
                <a:latin typeface="宋体"/>
                <a:cs typeface="宋体"/>
              </a:rPr>
              <a:t>的点落在其外的</a:t>
            </a:r>
            <a:r>
              <a:rPr sz="2000" spc="-10">
                <a:latin typeface="Times New Roman"/>
                <a:cs typeface="Times New Roman"/>
              </a:rPr>
              <a:t>2/3</a:t>
            </a:r>
            <a:r>
              <a:rPr sz="2000" spc="-15">
                <a:latin typeface="宋体"/>
                <a:cs typeface="宋体"/>
              </a:rPr>
              <a:t>的区域。</a:t>
            </a:r>
            <a:endParaRPr sz="2000">
              <a:latin typeface="宋体"/>
              <a:cs typeface="宋体"/>
            </a:endParaRPr>
          </a:p>
          <a:p>
            <a:pPr marL="355600" marR="22860" indent="-342900">
              <a:lnSpc>
                <a:spcPct val="102699"/>
              </a:lnSpc>
              <a:spcBef>
                <a:spcPts val="414"/>
              </a:spcBef>
            </a:pPr>
            <a:r>
              <a:rPr sz="2000">
                <a:latin typeface="Times New Roman"/>
                <a:cs typeface="Times New Roman"/>
              </a:rPr>
              <a:t>C</a:t>
            </a:r>
            <a:r>
              <a:rPr sz="2000">
                <a:latin typeface="宋体"/>
                <a:cs typeface="宋体"/>
              </a:rPr>
              <a:t>如果显著多余</a:t>
            </a:r>
            <a:r>
              <a:rPr sz="2000" spc="-10">
                <a:latin typeface="Times New Roman"/>
                <a:cs typeface="Times New Roman"/>
              </a:rPr>
              <a:t>2/3</a:t>
            </a:r>
            <a:r>
              <a:rPr sz="2000" spc="-55">
                <a:latin typeface="宋体"/>
                <a:cs typeface="宋体"/>
              </a:rPr>
              <a:t>以上的描点落在离 </a:t>
            </a:r>
            <a:r>
              <a:rPr sz="2000">
                <a:latin typeface="Times New Roman"/>
                <a:cs typeface="Times New Roman"/>
              </a:rPr>
              <a:t>R</a:t>
            </a:r>
            <a:r>
              <a:rPr sz="2000">
                <a:latin typeface="宋体"/>
                <a:cs typeface="宋体"/>
              </a:rPr>
              <a:t>很近之处（对于</a:t>
            </a:r>
            <a:r>
              <a:rPr sz="2000">
                <a:latin typeface="Times New Roman"/>
                <a:cs typeface="Times New Roman"/>
              </a:rPr>
              <a:t>25</a:t>
            </a:r>
            <a:r>
              <a:rPr sz="2000" spc="-10">
                <a:latin typeface="宋体"/>
                <a:cs typeface="宋体"/>
              </a:rPr>
              <a:t>子组，如果</a:t>
            </a:r>
            <a:r>
              <a:rPr sz="2000">
                <a:latin typeface="宋体"/>
                <a:cs typeface="宋体"/>
              </a:rPr>
              <a:t>超过</a:t>
            </a:r>
            <a:r>
              <a:rPr sz="2000">
                <a:latin typeface="Times New Roman"/>
                <a:cs typeface="Times New Roman"/>
              </a:rPr>
              <a:t>90%</a:t>
            </a:r>
            <a:r>
              <a:rPr sz="2000">
                <a:latin typeface="宋体"/>
                <a:cs typeface="宋体"/>
              </a:rPr>
              <a:t>的点落在控制限的</a:t>
            </a:r>
            <a:r>
              <a:rPr sz="2000" spc="-10">
                <a:latin typeface="Times New Roman"/>
                <a:cs typeface="Times New Roman"/>
              </a:rPr>
              <a:t>1/3</a:t>
            </a:r>
            <a:r>
              <a:rPr sz="2000">
                <a:latin typeface="宋体"/>
                <a:cs typeface="宋体"/>
              </a:rPr>
              <a:t>区域），</a:t>
            </a:r>
            <a:r>
              <a:rPr sz="2000" spc="-5">
                <a:latin typeface="宋体"/>
                <a:cs typeface="宋体"/>
              </a:rPr>
              <a:t>则应对下列情况的一种或更</a:t>
            </a:r>
            <a:r>
              <a:rPr sz="2000" spc="-10">
                <a:latin typeface="宋体"/>
                <a:cs typeface="宋体"/>
              </a:rPr>
              <a:t>多进行调查：</a:t>
            </a:r>
            <a:endParaRPr sz="2000">
              <a:latin typeface="宋体"/>
              <a:cs typeface="宋体"/>
            </a:endParaRPr>
          </a:p>
          <a:p>
            <a:pPr marL="502920" lvl="1" indent="-490855">
              <a:lnSpc>
                <a:spcPct val="100000"/>
              </a:lnSpc>
              <a:spcBef>
                <a:spcPts val="430"/>
              </a:spcBef>
              <a:buSzPct val="120000"/>
              <a:buFont typeface="Times New Roman"/>
              <a:buAutoNum type="arabicPlain"/>
              <a:tabLst>
                <a:tab pos="503555"/>
              </a:tabLst>
            </a:pPr>
            <a:r>
              <a:rPr sz="2000" spc="-5">
                <a:latin typeface="宋体"/>
                <a:cs typeface="宋体"/>
              </a:rPr>
              <a:t>控制限或描点已计算错描错。</a:t>
            </a:r>
            <a:endParaRPr sz="2000">
              <a:latin typeface="宋体"/>
              <a:cs typeface="宋体"/>
            </a:endParaRPr>
          </a:p>
          <a:p>
            <a:pPr marL="12700" marR="665480" lvl="1" indent="490855">
              <a:lnSpc>
                <a:spcPts val="3110"/>
              </a:lnSpc>
              <a:spcBef>
                <a:spcPts val="484"/>
              </a:spcBef>
              <a:buSzPct val="120000"/>
              <a:buFont typeface="Times New Roman"/>
              <a:buAutoNum type="arabicPlain"/>
              <a:tabLst>
                <a:tab pos="503555"/>
              </a:tabLst>
            </a:pPr>
            <a:r>
              <a:rPr sz="2000" spc="-5">
                <a:latin typeface="宋体"/>
                <a:cs typeface="宋体"/>
              </a:rPr>
              <a:t>过程或取样方法被分层，每个子组系统化包含了从两个或多</a:t>
            </a:r>
            <a:r>
              <a:rPr sz="2000">
                <a:latin typeface="宋体"/>
                <a:cs typeface="宋体"/>
              </a:rPr>
              <a:t>个具有完全不同的过程均值的过程流的测量值（</a:t>
            </a:r>
            <a:r>
              <a:rPr sz="2000" spc="-10">
                <a:latin typeface="宋体"/>
                <a:cs typeface="宋体"/>
              </a:rPr>
              <a:t>如：从几组</a:t>
            </a:r>
            <a:endParaRPr sz="2000">
              <a:latin typeface="宋体"/>
              <a:cs typeface="宋体"/>
            </a:endParaRPr>
          </a:p>
          <a:p>
            <a:pPr marL="12700">
              <a:lnSpc>
                <a:spcPct val="100000"/>
              </a:lnSpc>
              <a:spcBef>
                <a:spcPts val="254"/>
              </a:spcBef>
            </a:pPr>
            <a:r>
              <a:rPr sz="2000">
                <a:latin typeface="宋体"/>
                <a:cs typeface="宋体"/>
              </a:rPr>
              <a:t>轴中，每组抽一根来测取数据）</a:t>
            </a:r>
            <a:r>
              <a:rPr sz="2000" spc="-50">
                <a:latin typeface="宋体"/>
                <a:cs typeface="宋体"/>
              </a:rPr>
              <a:t>。</a:t>
            </a:r>
            <a:endParaRPr sz="2000">
              <a:latin typeface="宋体"/>
              <a:cs typeface="宋体"/>
            </a:endParaRPr>
          </a:p>
          <a:p>
            <a:pPr marL="502920" lvl="1" indent="-490855">
              <a:lnSpc>
                <a:spcPct val="100000"/>
              </a:lnSpc>
              <a:spcBef>
                <a:spcPts val="430"/>
              </a:spcBef>
              <a:buSzPct val="120000"/>
              <a:buFont typeface="Times New Roman"/>
              <a:buAutoNum type="arabicPlain" startAt="3"/>
              <a:tabLst>
                <a:tab pos="503555"/>
              </a:tabLst>
            </a:pPr>
            <a:r>
              <a:rPr sz="2000">
                <a:latin typeface="宋体"/>
                <a:cs typeface="宋体"/>
              </a:rPr>
              <a:t>数据已经过编辑（极差和均值相差太远的几个子组更改删除）</a:t>
            </a:r>
            <a:r>
              <a:rPr sz="2000" spc="-50">
                <a:latin typeface="宋体"/>
                <a:cs typeface="宋体"/>
              </a:rPr>
              <a:t>。</a:t>
            </a:r>
            <a:endParaRPr sz="2000">
              <a:latin typeface="宋体"/>
              <a:cs typeface="宋体"/>
            </a:endParaRPr>
          </a:p>
        </p:txBody>
      </p:sp>
      <p:sp>
        <p:nvSpPr>
          <p:cNvPr id="4" name="object 4"/>
          <p:cNvSpPr/>
          <p:nvPr/>
        </p:nvSpPr>
        <p:spPr>
          <a:xfrm>
            <a:off x="5029200" y="2895600"/>
            <a:ext cx="304800" cy="0"/>
          </a:xfrm>
          <a:custGeom>
            <a:rect l="l" t="t" r="r" b="b"/>
            <a:pathLst>
              <a:path w="304800">
                <a:moveTo>
                  <a:pt x="0" y="0"/>
                </a:moveTo>
                <a:lnTo>
                  <a:pt x="304800" y="0"/>
                </a:lnTo>
              </a:path>
            </a:pathLst>
          </a:custGeom>
          <a:ln w="9525">
            <a:solidFill>
              <a:srgbClr val="000000"/>
            </a:solidFill>
          </a:ln>
        </p:spPr>
        <p:txBody>
          <a:bodyPr wrap="square" lIns="0" tIns="0" rIns="0" bIns="0" rtlCol="0"/>
          <a:lstStyle/>
          <a:p/>
        </p:txBody>
      </p:sp>
      <p:sp>
        <p:nvSpPr>
          <p:cNvPr id="5" name="object 5"/>
          <p:cNvSpPr/>
          <p:nvPr/>
        </p:nvSpPr>
        <p:spPr>
          <a:xfrm>
            <a:off x="3200400" y="2209800"/>
            <a:ext cx="304800" cy="0"/>
          </a:xfrm>
          <a:custGeom>
            <a:rect l="l" t="t" r="r" b="b"/>
            <a:pathLst>
              <a:path w="304800">
                <a:moveTo>
                  <a:pt x="0" y="0"/>
                </a:moveTo>
                <a:lnTo>
                  <a:pt x="304800" y="0"/>
                </a:lnTo>
              </a:path>
            </a:pathLst>
          </a:custGeom>
          <a:ln w="9525">
            <a:solidFill>
              <a:srgbClr val="000000"/>
            </a:solidFill>
          </a:ln>
        </p:spPr>
        <p:txBody>
          <a:bodyPr wrap="square" lIns="0" tIns="0" rIns="0" bIns="0" rtlCol="0"/>
          <a:lstStyle/>
          <a:p/>
        </p:txBody>
      </p:sp>
    </p:spTree>
  </p:cSld>
  <p:clrMapOvr>
    <a:masterClrMapping/>
  </p:clrMapOvr>
  <p:transition/>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764540" y="633884"/>
            <a:ext cx="7762875" cy="956944"/>
          </a:xfrm>
          <a:prstGeom prst="rect">
            <a:avLst/>
          </a:prstGeom>
        </p:spPr>
        <p:txBody>
          <a:bodyPr vert="horz" wrap="square" lIns="0" tIns="4445" rIns="0" bIns="0" rtlCol="0">
            <a:spAutoFit/>
          </a:bodyPr>
          <a:lstStyle/>
          <a:p>
            <a:pPr marL="355600" marR="5080" indent="-342900">
              <a:lnSpc>
                <a:spcPct val="102699"/>
              </a:lnSpc>
              <a:spcBef>
                <a:spcPts val="35"/>
              </a:spcBef>
            </a:pPr>
            <a:r>
              <a:rPr sz="2000" b="0">
                <a:latin typeface="Times New Roman"/>
                <a:cs typeface="Times New Roman"/>
              </a:rPr>
              <a:t>d</a:t>
            </a:r>
            <a:r>
              <a:rPr sz="2000" b="0">
                <a:latin typeface="宋体"/>
                <a:cs typeface="宋体"/>
              </a:rPr>
              <a:t>如果显著少余</a:t>
            </a:r>
            <a:r>
              <a:rPr sz="2000" b="0" spc="-10">
                <a:latin typeface="Times New Roman"/>
                <a:cs typeface="Times New Roman"/>
              </a:rPr>
              <a:t>2/3</a:t>
            </a:r>
            <a:r>
              <a:rPr sz="2000" b="0">
                <a:latin typeface="宋体"/>
                <a:cs typeface="宋体"/>
              </a:rPr>
              <a:t>以上的描点落在离</a:t>
            </a:r>
            <a:r>
              <a:rPr sz="2000" b="0">
                <a:latin typeface="Times New Roman"/>
                <a:cs typeface="Times New Roman"/>
              </a:rPr>
              <a:t>R</a:t>
            </a:r>
            <a:r>
              <a:rPr sz="2000" b="0">
                <a:latin typeface="宋体"/>
                <a:cs typeface="宋体"/>
              </a:rPr>
              <a:t>很近之处（</a:t>
            </a:r>
            <a:r>
              <a:rPr sz="2000" b="0" spc="-160">
                <a:latin typeface="宋体"/>
                <a:cs typeface="宋体"/>
              </a:rPr>
              <a:t>对于 </a:t>
            </a:r>
            <a:r>
              <a:rPr sz="2000" b="0">
                <a:latin typeface="Times New Roman"/>
                <a:cs typeface="Times New Roman"/>
              </a:rPr>
              <a:t>25</a:t>
            </a:r>
            <a:r>
              <a:rPr sz="2000" b="0" spc="-10">
                <a:latin typeface="宋体"/>
                <a:cs typeface="宋体"/>
              </a:rPr>
              <a:t>子组，如果</a:t>
            </a:r>
            <a:r>
              <a:rPr sz="2000" b="0">
                <a:latin typeface="宋体"/>
                <a:cs typeface="宋体"/>
              </a:rPr>
              <a:t>有</a:t>
            </a:r>
            <a:r>
              <a:rPr sz="2000" b="0">
                <a:latin typeface="Times New Roman"/>
                <a:cs typeface="Times New Roman"/>
              </a:rPr>
              <a:t>40%</a:t>
            </a:r>
            <a:r>
              <a:rPr sz="2000" b="0">
                <a:latin typeface="宋体"/>
                <a:cs typeface="宋体"/>
              </a:rPr>
              <a:t>的点落在控制限的</a:t>
            </a:r>
            <a:r>
              <a:rPr sz="2000" b="0" spc="-10">
                <a:latin typeface="Times New Roman"/>
                <a:cs typeface="Times New Roman"/>
              </a:rPr>
              <a:t>1/3</a:t>
            </a:r>
            <a:r>
              <a:rPr sz="2000" b="0">
                <a:latin typeface="宋体"/>
                <a:cs typeface="宋体"/>
              </a:rPr>
              <a:t>区域），</a:t>
            </a:r>
            <a:r>
              <a:rPr sz="2000" b="0" spc="-5">
                <a:latin typeface="宋体"/>
                <a:cs typeface="宋体"/>
              </a:rPr>
              <a:t>则应对下列情况的一种或更多</a:t>
            </a:r>
            <a:r>
              <a:rPr sz="2000" b="0" spc="-10">
                <a:latin typeface="宋体"/>
                <a:cs typeface="宋体"/>
              </a:rPr>
              <a:t>多进行调查：</a:t>
            </a:r>
            <a:endParaRPr sz="2000">
              <a:latin typeface="宋体"/>
              <a:cs typeface="宋体"/>
            </a:endParaRPr>
          </a:p>
        </p:txBody>
      </p:sp>
      <p:sp>
        <p:nvSpPr>
          <p:cNvPr id="3" name="object 3"/>
          <p:cNvSpPr txBox="1"/>
          <p:nvPr/>
        </p:nvSpPr>
        <p:spPr>
          <a:xfrm>
            <a:off x="764540" y="1548284"/>
            <a:ext cx="6968490" cy="4248785"/>
          </a:xfrm>
          <a:prstGeom prst="rect">
            <a:avLst/>
          </a:prstGeom>
        </p:spPr>
        <p:txBody>
          <a:bodyPr vert="horz" wrap="square" lIns="0" tIns="73660" rIns="0" bIns="0" rtlCol="0">
            <a:spAutoFit/>
          </a:bodyPr>
          <a:lstStyle/>
          <a:p>
            <a:pPr marL="12700">
              <a:lnSpc>
                <a:spcPct val="100000"/>
              </a:lnSpc>
              <a:spcBef>
                <a:spcPts val="580"/>
              </a:spcBef>
            </a:pPr>
            <a:r>
              <a:rPr sz="2000">
                <a:latin typeface="Times New Roman"/>
                <a:cs typeface="Times New Roman"/>
              </a:rPr>
              <a:t>d-1</a:t>
            </a:r>
            <a:r>
              <a:rPr sz="2000" spc="-5">
                <a:latin typeface="宋体"/>
                <a:cs typeface="宋体"/>
              </a:rPr>
              <a:t>控制限或描点计算错或描错。</a:t>
            </a:r>
            <a:endParaRPr sz="2000">
              <a:latin typeface="宋体"/>
              <a:cs typeface="宋体"/>
            </a:endParaRPr>
          </a:p>
          <a:p>
            <a:pPr marL="12700">
              <a:lnSpc>
                <a:spcPct val="100000"/>
              </a:lnSpc>
              <a:spcBef>
                <a:spcPts val="480"/>
              </a:spcBef>
            </a:pPr>
            <a:r>
              <a:rPr sz="2000">
                <a:latin typeface="Times New Roman"/>
                <a:cs typeface="Times New Roman"/>
              </a:rPr>
              <a:t>d-2</a:t>
            </a:r>
            <a:r>
              <a:rPr sz="2000" spc="-5">
                <a:latin typeface="宋体"/>
                <a:cs typeface="宋体"/>
              </a:rPr>
              <a:t>过程或取样方法造成连续的分组中包含了从两个或多个具有</a:t>
            </a:r>
            <a:endParaRPr sz="2000">
              <a:latin typeface="宋体"/>
              <a:cs typeface="宋体"/>
            </a:endParaRPr>
          </a:p>
          <a:p>
            <a:pPr marL="12700" marR="343535">
              <a:lnSpc>
                <a:spcPct val="120000"/>
              </a:lnSpc>
              <a:spcBef>
                <a:spcPts val="130"/>
              </a:spcBef>
            </a:pPr>
            <a:r>
              <a:rPr sz="2000">
                <a:latin typeface="宋体"/>
                <a:cs typeface="宋体"/>
              </a:rPr>
              <a:t>明显不同的变化性的过程流的测量值（</a:t>
            </a:r>
            <a:r>
              <a:rPr sz="2000" spc="-10">
                <a:latin typeface="宋体"/>
                <a:cs typeface="宋体"/>
              </a:rPr>
              <a:t>如：输入材料批次混</a:t>
            </a:r>
            <a:r>
              <a:rPr sz="2000">
                <a:latin typeface="宋体"/>
                <a:cs typeface="宋体"/>
              </a:rPr>
              <a:t>淆）</a:t>
            </a:r>
            <a:r>
              <a:rPr sz="2000" spc="-50">
                <a:latin typeface="宋体"/>
                <a:cs typeface="宋体"/>
              </a:rPr>
              <a:t>。</a:t>
            </a:r>
            <a:endParaRPr sz="2000">
              <a:latin typeface="宋体"/>
              <a:cs typeface="宋体"/>
            </a:endParaRPr>
          </a:p>
          <a:p>
            <a:pPr marL="12700">
              <a:lnSpc>
                <a:spcPct val="100000"/>
              </a:lnSpc>
              <a:spcBef>
                <a:spcPts val="480"/>
              </a:spcBef>
            </a:pPr>
            <a:r>
              <a:rPr sz="1800" b="1">
                <a:latin typeface="Microsoft JhengHei"/>
                <a:cs typeface="Microsoft JhengHei"/>
              </a:rPr>
              <a:t>注：</a:t>
            </a:r>
            <a:r>
              <a:rPr sz="2000" b="1" spc="-5">
                <a:latin typeface="Microsoft JhengHei"/>
                <a:cs typeface="Microsoft JhengHei"/>
              </a:rPr>
              <a:t>如果存在几个过程流，应分别识别和追踪。</a:t>
            </a:r>
            <a:endParaRPr sz="2000">
              <a:latin typeface="Microsoft JhengHei"/>
              <a:cs typeface="Microsoft JhengHei"/>
            </a:endParaRPr>
          </a:p>
          <a:p>
            <a:pPr>
              <a:lnSpc>
                <a:spcPct val="100000"/>
              </a:lnSpc>
              <a:spcBef>
                <a:spcPts val="80"/>
              </a:spcBef>
            </a:pPr>
            <a:endParaRPr sz="1600">
              <a:latin typeface="Microsoft JhengHei"/>
              <a:cs typeface="Microsoft JhengHei"/>
            </a:endParaRPr>
          </a:p>
          <a:p>
            <a:pPr marL="12700">
              <a:lnSpc>
                <a:spcPct val="100000"/>
              </a:lnSpc>
            </a:pPr>
            <a:r>
              <a:rPr sz="2400" b="1">
                <a:latin typeface="Times New Roman"/>
                <a:cs typeface="Times New Roman"/>
              </a:rPr>
              <a:t>3-2</a:t>
            </a:r>
            <a:r>
              <a:rPr sz="2000" b="1">
                <a:latin typeface="Microsoft JhengHei"/>
                <a:cs typeface="Microsoft JhengHei"/>
              </a:rPr>
              <a:t>识别并标注所有特殊原因（极差图</a:t>
            </a:r>
            <a:r>
              <a:rPr sz="2000" b="1" spc="-50">
                <a:latin typeface="Microsoft JhengHei"/>
                <a:cs typeface="Microsoft JhengHei"/>
              </a:rPr>
              <a:t>）</a:t>
            </a:r>
            <a:endParaRPr sz="2000">
              <a:latin typeface="Microsoft JhengHei"/>
              <a:cs typeface="Microsoft JhengHei"/>
            </a:endParaRPr>
          </a:p>
          <a:p>
            <a:pPr marL="12700" marR="191135">
              <a:lnSpc>
                <a:spcPts val="3110"/>
              </a:lnSpc>
              <a:spcBef>
                <a:spcPts val="490"/>
              </a:spcBef>
            </a:pPr>
            <a:r>
              <a:rPr sz="2400" b="1">
                <a:latin typeface="Times New Roman"/>
                <a:cs typeface="Times New Roman"/>
              </a:rPr>
              <a:t>a</a:t>
            </a:r>
            <a:r>
              <a:rPr sz="2000" spc="-5">
                <a:latin typeface="宋体"/>
                <a:cs typeface="宋体"/>
              </a:rPr>
              <a:t>对于极差数据内每一个特殊原因进行标注，作一个过程操作分析，从而确定该原因并改进，防止再发生。</a:t>
            </a:r>
            <a:endParaRPr sz="2000">
              <a:latin typeface="宋体"/>
              <a:cs typeface="宋体"/>
            </a:endParaRPr>
          </a:p>
          <a:p>
            <a:pPr marL="12700" marR="173990">
              <a:lnSpc>
                <a:spcPts val="3110"/>
              </a:lnSpc>
            </a:pPr>
            <a:r>
              <a:rPr sz="2400" b="1">
                <a:latin typeface="Times New Roman"/>
                <a:cs typeface="Times New Roman"/>
              </a:rPr>
              <a:t>b</a:t>
            </a:r>
            <a:r>
              <a:rPr sz="2000" spc="-5">
                <a:latin typeface="宋体"/>
                <a:cs typeface="宋体"/>
              </a:rPr>
              <a:t>应及时分析问题，例如：出现一个超出控制限的点就立即开</a:t>
            </a:r>
            <a:r>
              <a:rPr sz="2000" spc="-10">
                <a:latin typeface="宋体"/>
                <a:cs typeface="宋体"/>
              </a:rPr>
              <a:t>始分析过程原因。</a:t>
            </a:r>
            <a:endParaRPr sz="2000">
              <a:latin typeface="宋体"/>
              <a:cs typeface="宋体"/>
            </a:endParaRPr>
          </a:p>
        </p:txBody>
      </p:sp>
    </p:spTree>
  </p:cSld>
  <p:clrMapOvr>
    <a:masterClrMapping/>
  </p:clrMapOvr>
  <p:transition/>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764540" y="616897"/>
            <a:ext cx="6883400" cy="1689735"/>
          </a:xfrm>
          <a:prstGeom prst="rect">
            <a:avLst/>
          </a:prstGeom>
        </p:spPr>
        <p:txBody>
          <a:bodyPr vert="horz" wrap="square" lIns="0" tIns="104140" rIns="0" bIns="0" rtlCol="0">
            <a:spAutoFit/>
          </a:bodyPr>
          <a:lstStyle/>
          <a:p>
            <a:pPr marL="12700">
              <a:lnSpc>
                <a:spcPct val="100000"/>
              </a:lnSpc>
              <a:spcBef>
                <a:spcPts val="820"/>
              </a:spcBef>
            </a:pPr>
            <a:r>
              <a:rPr>
                <a:latin typeface="Times New Roman"/>
                <a:cs typeface="Times New Roman"/>
              </a:rPr>
              <a:t>3-3</a:t>
            </a:r>
            <a:r>
              <a:rPr/>
              <a:t>重新计算控制限（极差图</a:t>
            </a:r>
            <a:r>
              <a:rPr spc="-50"/>
              <a:t>）</a:t>
            </a:r>
          </a:p>
          <a:p>
            <a:pPr marL="12700" marR="5080">
              <a:lnSpc>
                <a:spcPct val="120900"/>
              </a:lnSpc>
              <a:spcBef>
                <a:spcPts val="114"/>
              </a:spcBef>
            </a:pPr>
            <a:r>
              <a:rPr b="0">
                <a:latin typeface="Times New Roman"/>
                <a:cs typeface="Times New Roman"/>
              </a:rPr>
              <a:t>a</a:t>
            </a:r>
            <a:r>
              <a:rPr sz="2000" b="0" spc="-5">
                <a:latin typeface="宋体"/>
                <a:cs typeface="宋体"/>
              </a:rPr>
              <a:t>在进行首次过程研究或重新评定过程能力时，失控的原因已被识别和消除或制度化，然后应重新计算控制限，以排除失控时期的影响，排除所有已被识别并解决或固定下来的特殊原因</a:t>
            </a:r>
            <a:endParaRPr sz="2000">
              <a:latin typeface="宋体"/>
              <a:cs typeface="宋体"/>
            </a:endParaRPr>
          </a:p>
        </p:txBody>
      </p:sp>
      <p:sp>
        <p:nvSpPr>
          <p:cNvPr id="3" name="object 3"/>
          <p:cNvSpPr txBox="1"/>
          <p:nvPr/>
        </p:nvSpPr>
        <p:spPr>
          <a:xfrm>
            <a:off x="764540" y="2247891"/>
            <a:ext cx="7518400" cy="2936240"/>
          </a:xfrm>
          <a:prstGeom prst="rect">
            <a:avLst/>
          </a:prstGeom>
        </p:spPr>
        <p:txBody>
          <a:bodyPr vert="horz" wrap="square" lIns="0" tIns="12700" rIns="0" bIns="0" rtlCol="0">
            <a:spAutoFit/>
          </a:bodyPr>
          <a:lstStyle/>
          <a:p>
            <a:pPr marL="12700" marR="216535">
              <a:lnSpc>
                <a:spcPct val="125499"/>
              </a:lnSpc>
              <a:spcBef>
                <a:spcPts val="100"/>
              </a:spcBef>
            </a:pPr>
            <a:r>
              <a:rPr sz="2000">
                <a:latin typeface="宋体"/>
                <a:cs typeface="宋体"/>
              </a:rPr>
              <a:t>影响的子组，然后重新计算新的平均极差</a:t>
            </a:r>
            <a:r>
              <a:rPr sz="2000">
                <a:latin typeface="Times New Roman"/>
                <a:cs typeface="Times New Roman"/>
              </a:rPr>
              <a:t>R</a:t>
            </a:r>
            <a:r>
              <a:rPr sz="2000" spc="-5">
                <a:latin typeface="宋体"/>
                <a:cs typeface="宋体"/>
              </a:rPr>
              <a:t>和控制限，并画下来，使所有点均处于受控状态。</a:t>
            </a:r>
            <a:endParaRPr sz="2000">
              <a:latin typeface="宋体"/>
              <a:cs typeface="宋体"/>
            </a:endParaRPr>
          </a:p>
          <a:p>
            <a:pPr marL="12700" marR="388620">
              <a:lnSpc>
                <a:spcPts val="2970"/>
              </a:lnSpc>
              <a:spcBef>
                <a:spcPts val="455"/>
              </a:spcBef>
            </a:pPr>
            <a:r>
              <a:rPr sz="2400">
                <a:latin typeface="Times New Roman"/>
                <a:cs typeface="Times New Roman"/>
              </a:rPr>
              <a:t>b</a:t>
            </a:r>
            <a:r>
              <a:rPr sz="2000">
                <a:latin typeface="宋体"/>
                <a:cs typeface="宋体"/>
              </a:rPr>
              <a:t>由于出现特殊原因</a:t>
            </a:r>
            <a:r>
              <a:rPr sz="2000" u="sng">
                <a:uFill>
                  <a:solidFill>
                    <a:srgbClr val="000000"/>
                  </a:solidFill>
                </a:uFill>
                <a:latin typeface="宋体"/>
                <a:cs typeface="宋体"/>
              </a:rPr>
              <a:t>而</a:t>
            </a:r>
            <a:r>
              <a:rPr sz="2000">
                <a:latin typeface="宋体"/>
                <a:cs typeface="宋体"/>
              </a:rPr>
              <a:t>从</a:t>
            </a:r>
            <a:r>
              <a:rPr sz="2000">
                <a:latin typeface="Times New Roman"/>
                <a:cs typeface="Times New Roman"/>
              </a:rPr>
              <a:t>R</a:t>
            </a:r>
            <a:r>
              <a:rPr sz="2000">
                <a:latin typeface="宋体"/>
                <a:cs typeface="宋体"/>
              </a:rPr>
              <a:t>图中去掉的子组，也应从</a:t>
            </a:r>
            <a:r>
              <a:rPr sz="2000">
                <a:latin typeface="Times New Roman"/>
                <a:cs typeface="Times New Roman"/>
              </a:rPr>
              <a:t>X</a:t>
            </a:r>
            <a:r>
              <a:rPr sz="2000">
                <a:latin typeface="宋体"/>
                <a:cs typeface="宋体"/>
              </a:rPr>
              <a:t>图中去</a:t>
            </a:r>
            <a:r>
              <a:rPr sz="2000" u="sng">
                <a:uFill>
                  <a:solidFill>
                    <a:srgbClr val="000000"/>
                  </a:solidFill>
                </a:uFill>
                <a:latin typeface="宋体"/>
                <a:cs typeface="宋体"/>
              </a:rPr>
              <a:t>掉</a:t>
            </a:r>
            <a:r>
              <a:rPr sz="2000" spc="-50">
                <a:latin typeface="宋体"/>
                <a:cs typeface="宋体"/>
              </a:rPr>
              <a:t>。</a:t>
            </a:r>
            <a:r>
              <a:rPr sz="2000">
                <a:latin typeface="宋体"/>
                <a:cs typeface="宋体"/>
              </a:rPr>
              <a:t>修改后的</a:t>
            </a:r>
            <a:r>
              <a:rPr sz="2000">
                <a:latin typeface="Times New Roman"/>
                <a:cs typeface="Times New Roman"/>
              </a:rPr>
              <a:t>R </a:t>
            </a:r>
            <a:r>
              <a:rPr sz="2000">
                <a:latin typeface="宋体"/>
                <a:cs typeface="宋体"/>
              </a:rPr>
              <a:t>和</a:t>
            </a:r>
            <a:r>
              <a:rPr sz="2000">
                <a:latin typeface="Times New Roman"/>
                <a:cs typeface="Times New Roman"/>
              </a:rPr>
              <a:t>X </a:t>
            </a:r>
            <a:r>
              <a:rPr sz="2000">
                <a:latin typeface="宋体"/>
                <a:cs typeface="宋体"/>
              </a:rPr>
              <a:t>可用于重新计算均值的试验控制限，</a:t>
            </a:r>
            <a:r>
              <a:rPr sz="2000">
                <a:latin typeface="Times New Roman"/>
                <a:cs typeface="Times New Roman"/>
              </a:rPr>
              <a:t>X±</a:t>
            </a:r>
            <a:r>
              <a:rPr sz="2000" spc="-5">
                <a:latin typeface="Times New Roman"/>
                <a:cs typeface="Times New Roman"/>
              </a:rPr>
              <a:t> </a:t>
            </a:r>
            <a:r>
              <a:rPr sz="2000">
                <a:latin typeface="Times New Roman"/>
                <a:cs typeface="Times New Roman"/>
              </a:rPr>
              <a:t>A</a:t>
            </a:r>
            <a:r>
              <a:rPr sz="1400">
                <a:latin typeface="Times New Roman"/>
                <a:cs typeface="Times New Roman"/>
              </a:rPr>
              <a:t>2</a:t>
            </a:r>
            <a:r>
              <a:rPr sz="2000">
                <a:latin typeface="Times New Roman"/>
                <a:cs typeface="Times New Roman"/>
              </a:rPr>
              <a:t>R </a:t>
            </a:r>
            <a:r>
              <a:rPr sz="2000" spc="-50">
                <a:latin typeface="MS Gothic"/>
                <a:cs typeface="MS Gothic"/>
              </a:rPr>
              <a:t>。</a:t>
            </a:r>
            <a:endParaRPr sz="2000">
              <a:latin typeface="MS Gothic"/>
              <a:cs typeface="MS Gothic"/>
            </a:endParaRPr>
          </a:p>
          <a:p>
            <a:pPr>
              <a:lnSpc>
                <a:spcPct val="100000"/>
              </a:lnSpc>
              <a:spcBef>
                <a:spcPts val="25"/>
              </a:spcBef>
            </a:pPr>
            <a:endParaRPr sz="2400">
              <a:latin typeface="MS Gothic"/>
              <a:cs typeface="MS Gothic"/>
            </a:endParaRPr>
          </a:p>
          <a:p>
            <a:pPr marL="355600" marR="5080" indent="-342900" algn="just">
              <a:lnSpc>
                <a:spcPct val="102699"/>
              </a:lnSpc>
              <a:spcBef>
                <a:spcPts val="5"/>
              </a:spcBef>
            </a:pPr>
            <a:r>
              <a:rPr sz="2000" b="1">
                <a:latin typeface="Microsoft JhengHei"/>
                <a:cs typeface="Microsoft JhengHei"/>
              </a:rPr>
              <a:t>注：排除代表不稳定条件的子组并不仅是</a:t>
            </a:r>
            <a:r>
              <a:rPr sz="2000" b="1">
                <a:latin typeface="Times New Roman"/>
                <a:cs typeface="Times New Roman"/>
              </a:rPr>
              <a:t>“</a:t>
            </a:r>
            <a:r>
              <a:rPr sz="2000" b="1" spc="-200">
                <a:latin typeface="Microsoft JhengHei"/>
                <a:cs typeface="Microsoft JhengHei"/>
              </a:rPr>
              <a:t>丢弃坏数据</a:t>
            </a:r>
            <a:r>
              <a:rPr sz="2000" b="1" spc="-500">
                <a:latin typeface="Times New Roman"/>
                <a:cs typeface="Times New Roman"/>
              </a:rPr>
              <a:t>””</a:t>
            </a:r>
            <a:r>
              <a:rPr sz="2000" b="1" spc="-10">
                <a:latin typeface="Microsoft JhengHei"/>
                <a:cs typeface="Microsoft JhengHei"/>
              </a:rPr>
              <a:t>。而是排除受</a:t>
            </a:r>
            <a:r>
              <a:rPr sz="2000" b="1" spc="-5">
                <a:latin typeface="Microsoft JhengHei"/>
                <a:cs typeface="Microsoft JhengHei"/>
              </a:rPr>
              <a:t>已知的特殊原因影响的点。并且一定要改变过程，以使特殊原因不会作为过程的一部分重现。</a:t>
            </a:r>
            <a:endParaRPr sz="2000">
              <a:latin typeface="Microsoft JhengHei"/>
              <a:cs typeface="Microsoft JhengHei"/>
            </a:endParaRPr>
          </a:p>
        </p:txBody>
      </p:sp>
      <p:sp>
        <p:nvSpPr>
          <p:cNvPr id="4" name="object 4"/>
          <p:cNvSpPr/>
          <p:nvPr/>
        </p:nvSpPr>
        <p:spPr>
          <a:xfrm>
            <a:off x="4038600" y="31242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
        <p:nvSpPr>
          <p:cNvPr id="5" name="object 5"/>
          <p:cNvSpPr/>
          <p:nvPr/>
        </p:nvSpPr>
        <p:spPr>
          <a:xfrm>
            <a:off x="7086600" y="31242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
        <p:nvSpPr>
          <p:cNvPr id="6" name="object 6"/>
          <p:cNvSpPr/>
          <p:nvPr/>
        </p:nvSpPr>
        <p:spPr>
          <a:xfrm>
            <a:off x="7086600" y="30480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
        <p:nvSpPr>
          <p:cNvPr id="7" name="object 7"/>
          <p:cNvSpPr/>
          <p:nvPr/>
        </p:nvSpPr>
        <p:spPr>
          <a:xfrm>
            <a:off x="2438400" y="3505200"/>
            <a:ext cx="152400" cy="0"/>
          </a:xfrm>
          <a:custGeom>
            <a:rect l="l" t="t" r="r" b="b"/>
            <a:pathLst>
              <a:path w="152400">
                <a:moveTo>
                  <a:pt x="0" y="0"/>
                </a:moveTo>
                <a:lnTo>
                  <a:pt x="152400" y="0"/>
                </a:lnTo>
              </a:path>
            </a:pathLst>
          </a:custGeom>
          <a:ln w="9525">
            <a:solidFill>
              <a:srgbClr val="000000"/>
            </a:solidFill>
          </a:ln>
        </p:spPr>
        <p:txBody>
          <a:bodyPr wrap="square" lIns="0" tIns="0" rIns="0" bIns="0" rtlCol="0"/>
          <a:lstStyle/>
          <a:p/>
        </p:txBody>
      </p:sp>
      <p:sp>
        <p:nvSpPr>
          <p:cNvPr id="8" name="object 8"/>
          <p:cNvSpPr/>
          <p:nvPr/>
        </p:nvSpPr>
        <p:spPr>
          <a:xfrm>
            <a:off x="2895600" y="35052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
        <p:nvSpPr>
          <p:cNvPr id="9" name="object 9"/>
          <p:cNvSpPr/>
          <p:nvPr/>
        </p:nvSpPr>
        <p:spPr>
          <a:xfrm>
            <a:off x="7239000" y="35052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
        <p:nvSpPr>
          <p:cNvPr id="10" name="object 10"/>
          <p:cNvSpPr/>
          <p:nvPr/>
        </p:nvSpPr>
        <p:spPr>
          <a:xfrm>
            <a:off x="7924800" y="3505200"/>
            <a:ext cx="228600" cy="0"/>
          </a:xfrm>
          <a:custGeom>
            <a:rect l="l" t="t" r="r" b="b"/>
            <a:pathLst>
              <a:path w="228600">
                <a:moveTo>
                  <a:pt x="0" y="0"/>
                </a:moveTo>
                <a:lnTo>
                  <a:pt x="228600" y="0"/>
                </a:lnTo>
              </a:path>
            </a:pathLst>
          </a:custGeom>
          <a:ln w="9525">
            <a:solidFill>
              <a:srgbClr val="000000"/>
            </a:solidFill>
          </a:ln>
        </p:spPr>
        <p:txBody>
          <a:bodyPr wrap="square" lIns="0" tIns="0" rIns="0" bIns="0" rtlCol="0"/>
          <a:lstStyle/>
          <a:p/>
        </p:txBody>
      </p:sp>
    </p:spTree>
  </p:cSld>
  <p:clrMapOvr>
    <a:masterClrMapping/>
  </p:clrMapOvr>
  <p:transition/>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764540" y="670237"/>
            <a:ext cx="3479800" cy="391160"/>
          </a:xfrm>
          <a:prstGeom prst="rect">
            <a:avLst/>
          </a:prstGeom>
        </p:spPr>
        <p:txBody>
          <a:bodyPr vert="horz" wrap="square" lIns="0" tIns="12700" rIns="0" bIns="0" rtlCol="0">
            <a:spAutoFit/>
          </a:bodyPr>
          <a:lstStyle/>
          <a:p>
            <a:pPr marL="12700">
              <a:lnSpc>
                <a:spcPct val="100000"/>
              </a:lnSpc>
              <a:spcBef>
                <a:spcPts val="100"/>
              </a:spcBef>
            </a:pPr>
            <a:r>
              <a:rPr>
                <a:latin typeface="Times New Roman"/>
                <a:cs typeface="Times New Roman"/>
              </a:rPr>
              <a:t>3-4</a:t>
            </a:r>
            <a:r>
              <a:rPr spc="-5"/>
              <a:t>分析均值图上的数据点</a:t>
            </a:r>
          </a:p>
        </p:txBody>
      </p:sp>
      <p:sp>
        <p:nvSpPr>
          <p:cNvPr id="3" name="object 3"/>
          <p:cNvSpPr txBox="1"/>
          <p:nvPr/>
        </p:nvSpPr>
        <p:spPr>
          <a:xfrm>
            <a:off x="764540" y="1107780"/>
            <a:ext cx="6511290" cy="2509520"/>
          </a:xfrm>
          <a:prstGeom prst="rect">
            <a:avLst/>
          </a:prstGeom>
        </p:spPr>
        <p:txBody>
          <a:bodyPr vert="horz" wrap="square" lIns="0" tIns="71755" rIns="0" bIns="0" rtlCol="0">
            <a:spAutoFit/>
          </a:bodyPr>
          <a:lstStyle/>
          <a:p>
            <a:pPr marL="12700">
              <a:lnSpc>
                <a:spcPct val="100000"/>
              </a:lnSpc>
              <a:spcBef>
                <a:spcPts val="565"/>
              </a:spcBef>
            </a:pPr>
            <a:r>
              <a:rPr sz="2000" b="1">
                <a:latin typeface="Times New Roman"/>
                <a:cs typeface="Times New Roman"/>
              </a:rPr>
              <a:t>3-4-1</a:t>
            </a:r>
            <a:r>
              <a:rPr sz="2000" b="1" spc="-10">
                <a:latin typeface="Microsoft JhengHei"/>
                <a:cs typeface="Microsoft JhengHei"/>
              </a:rPr>
              <a:t>超出控制限的点：</a:t>
            </a:r>
            <a:endParaRPr sz="2000">
              <a:latin typeface="Microsoft JhengHei"/>
              <a:cs typeface="Microsoft JhengHei"/>
            </a:endParaRPr>
          </a:p>
          <a:p>
            <a:pPr marL="12700" marR="5080">
              <a:lnSpc>
                <a:spcPts val="3460"/>
              </a:lnSpc>
              <a:spcBef>
                <a:spcPts val="195"/>
              </a:spcBef>
            </a:pPr>
            <a:r>
              <a:rPr sz="2400">
                <a:latin typeface="Times New Roman"/>
                <a:cs typeface="Times New Roman"/>
              </a:rPr>
              <a:t>a</a:t>
            </a:r>
            <a:r>
              <a:rPr sz="2000" spc="-5">
                <a:latin typeface="宋体"/>
                <a:cs typeface="宋体"/>
              </a:rPr>
              <a:t>一点超出任一控制限通常表明存在下列情况之一或更多：</a:t>
            </a:r>
            <a:r>
              <a:rPr sz="2000" spc="-50">
                <a:latin typeface="宋体"/>
                <a:cs typeface="宋体"/>
              </a:rPr>
              <a:t> </a:t>
            </a:r>
            <a:r>
              <a:rPr sz="2400" spc="-10">
                <a:latin typeface="Times New Roman"/>
                <a:cs typeface="Times New Roman"/>
              </a:rPr>
              <a:t>a-</a:t>
            </a:r>
            <a:r>
              <a:rPr sz="2000">
                <a:latin typeface="Times New Roman"/>
                <a:cs typeface="Times New Roman"/>
              </a:rPr>
              <a:t>1</a:t>
            </a:r>
            <a:r>
              <a:rPr sz="2000" spc="-10">
                <a:latin typeface="宋体"/>
                <a:cs typeface="宋体"/>
              </a:rPr>
              <a:t>控制限或描点时描错</a:t>
            </a:r>
            <a:endParaRPr sz="2000">
              <a:latin typeface="宋体"/>
              <a:cs typeface="宋体"/>
            </a:endParaRPr>
          </a:p>
          <a:p>
            <a:pPr marL="12700" marR="30480">
              <a:lnSpc>
                <a:spcPts val="3110"/>
              </a:lnSpc>
              <a:spcBef>
                <a:spcPts val="275"/>
              </a:spcBef>
            </a:pPr>
            <a:r>
              <a:rPr sz="2400" spc="-10">
                <a:latin typeface="Times New Roman"/>
                <a:cs typeface="Times New Roman"/>
              </a:rPr>
              <a:t>a-</a:t>
            </a:r>
            <a:r>
              <a:rPr sz="2000">
                <a:latin typeface="Times New Roman"/>
                <a:cs typeface="Times New Roman"/>
              </a:rPr>
              <a:t>2</a:t>
            </a:r>
            <a:r>
              <a:rPr sz="2000">
                <a:latin typeface="宋体"/>
                <a:cs typeface="宋体"/>
              </a:rPr>
              <a:t>过程已更改，或是在当时的那一点（</a:t>
            </a:r>
            <a:r>
              <a:rPr sz="2000" spc="-10">
                <a:latin typeface="宋体"/>
                <a:cs typeface="宋体"/>
              </a:rPr>
              <a:t>可能是一件独立的</a:t>
            </a:r>
            <a:r>
              <a:rPr sz="2000">
                <a:latin typeface="宋体"/>
                <a:cs typeface="宋体"/>
              </a:rPr>
              <a:t>事件）</a:t>
            </a:r>
            <a:r>
              <a:rPr sz="2000" spc="-5">
                <a:latin typeface="宋体"/>
                <a:cs typeface="宋体"/>
              </a:rPr>
              <a:t>或是一种趋势的一部分。</a:t>
            </a:r>
            <a:endParaRPr sz="2000">
              <a:latin typeface="宋体"/>
              <a:cs typeface="宋体"/>
            </a:endParaRPr>
          </a:p>
          <a:p>
            <a:pPr marL="12700">
              <a:lnSpc>
                <a:spcPct val="100000"/>
              </a:lnSpc>
              <a:spcBef>
                <a:spcPts val="200"/>
              </a:spcBef>
            </a:pPr>
            <a:r>
              <a:rPr sz="2400" spc="-10">
                <a:latin typeface="Times New Roman"/>
                <a:cs typeface="Times New Roman"/>
              </a:rPr>
              <a:t>a-</a:t>
            </a:r>
            <a:r>
              <a:rPr sz="2000">
                <a:latin typeface="Times New Roman"/>
                <a:cs typeface="Times New Roman"/>
              </a:rPr>
              <a:t>3</a:t>
            </a:r>
            <a:r>
              <a:rPr sz="2000">
                <a:latin typeface="宋体"/>
                <a:cs typeface="宋体"/>
              </a:rPr>
              <a:t>测量系统发生变化（例如：不同的量具或</a:t>
            </a:r>
            <a:r>
              <a:rPr sz="2000" spc="-25">
                <a:latin typeface="Times New Roman"/>
                <a:cs typeface="Times New Roman"/>
              </a:rPr>
              <a:t>QC</a:t>
            </a:r>
            <a:r>
              <a:rPr sz="2000" spc="-25">
                <a:latin typeface="宋体"/>
                <a:cs typeface="宋体"/>
              </a:rPr>
              <a:t>）</a:t>
            </a:r>
            <a:endParaRPr sz="2000">
              <a:latin typeface="宋体"/>
              <a:cs typeface="宋体"/>
            </a:endParaRPr>
          </a:p>
        </p:txBody>
      </p:sp>
    </p:spTree>
  </p:cSld>
  <p:clrMapOvr>
    <a:masterClrMapping/>
  </p:clrMapOvr>
  <p:transition/>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2" name="object 2"/>
          <p:cNvGrpSpPr/>
          <p:nvPr/>
        </p:nvGrpSpPr>
        <p:grpSpPr>
          <a:xfrm>
            <a:off x="528637" y="604837"/>
            <a:ext cx="8086725" cy="5800725"/>
            <a:chOff x="528637" y="604837"/>
            <a:chExt cx="8086725" cy="5800725"/>
          </a:xfrm>
        </p:grpSpPr>
        <p:sp>
          <p:nvSpPr>
            <p:cNvPr id="3" name="object 3"/>
            <p:cNvSpPr/>
            <p:nvPr/>
          </p:nvSpPr>
          <p:spPr>
            <a:xfrm>
              <a:off x="533400" y="609600"/>
              <a:ext cx="8077200" cy="5791200"/>
            </a:xfrm>
            <a:custGeom>
              <a:rect l="l" t="t" r="r" b="b"/>
              <a:pathLst>
                <a:path w="8077200" h="5791200">
                  <a:moveTo>
                    <a:pt x="0" y="0"/>
                  </a:moveTo>
                  <a:lnTo>
                    <a:pt x="8077200" y="0"/>
                  </a:lnTo>
                  <a:lnTo>
                    <a:pt x="8077200" y="5791200"/>
                  </a:lnTo>
                  <a:lnTo>
                    <a:pt x="0" y="5791200"/>
                  </a:lnTo>
                  <a:lnTo>
                    <a:pt x="0" y="0"/>
                  </a:lnTo>
                  <a:close/>
                </a:path>
                <a:path w="8077200" h="5791200">
                  <a:moveTo>
                    <a:pt x="1066800" y="685800"/>
                  </a:moveTo>
                  <a:lnTo>
                    <a:pt x="7467600" y="685800"/>
                  </a:lnTo>
                  <a:lnTo>
                    <a:pt x="7467600" y="2362200"/>
                  </a:lnTo>
                  <a:lnTo>
                    <a:pt x="1066800" y="2362200"/>
                  </a:lnTo>
                  <a:lnTo>
                    <a:pt x="1066800" y="685800"/>
                  </a:lnTo>
                  <a:close/>
                </a:path>
                <a:path w="8077200" h="5791200">
                  <a:moveTo>
                    <a:pt x="1143000" y="3581400"/>
                  </a:moveTo>
                  <a:lnTo>
                    <a:pt x="7543800" y="3581400"/>
                  </a:lnTo>
                  <a:lnTo>
                    <a:pt x="7543800" y="5257800"/>
                  </a:lnTo>
                  <a:lnTo>
                    <a:pt x="1143000" y="5257800"/>
                  </a:lnTo>
                  <a:lnTo>
                    <a:pt x="1143000" y="3581400"/>
                  </a:lnTo>
                  <a:close/>
                </a:path>
              </a:pathLst>
            </a:custGeom>
            <a:ln w="9525">
              <a:solidFill>
                <a:srgbClr val="000000"/>
              </a:solidFill>
            </a:ln>
          </p:spPr>
          <p:txBody>
            <a:bodyPr wrap="square" lIns="0" tIns="0" rIns="0" bIns="0" rtlCol="0"/>
            <a:lstStyle/>
            <a:p/>
          </p:txBody>
        </p:sp>
        <p:sp>
          <p:nvSpPr>
            <p:cNvPr id="4" name="object 4"/>
            <p:cNvSpPr/>
            <p:nvPr/>
          </p:nvSpPr>
          <p:spPr>
            <a:xfrm>
              <a:off x="1676400" y="1600200"/>
              <a:ext cx="6400800" cy="0"/>
            </a:xfrm>
            <a:custGeom>
              <a:rect l="l" t="t" r="r" b="b"/>
              <a:pathLst>
                <a:path w="6400800">
                  <a:moveTo>
                    <a:pt x="0" y="0"/>
                  </a:moveTo>
                  <a:lnTo>
                    <a:pt x="6400800" y="0"/>
                  </a:lnTo>
                </a:path>
              </a:pathLst>
            </a:custGeom>
            <a:ln w="9525">
              <a:solidFill>
                <a:srgbClr val="000000"/>
              </a:solidFill>
              <a:prstDash val="sysDot"/>
            </a:ln>
          </p:spPr>
          <p:txBody>
            <a:bodyPr wrap="square" lIns="0" tIns="0" rIns="0" bIns="0" rtlCol="0"/>
            <a:lstStyle/>
            <a:p/>
          </p:txBody>
        </p:sp>
        <p:sp>
          <p:nvSpPr>
            <p:cNvPr id="5" name="object 5"/>
            <p:cNvSpPr/>
            <p:nvPr/>
          </p:nvSpPr>
          <p:spPr>
            <a:xfrm>
              <a:off x="1600200" y="2133600"/>
              <a:ext cx="6400800" cy="0"/>
            </a:xfrm>
            <a:custGeom>
              <a:rect l="l" t="t" r="r" b="b"/>
              <a:pathLst>
                <a:path w="6400800">
                  <a:moveTo>
                    <a:pt x="0" y="0"/>
                  </a:moveTo>
                  <a:lnTo>
                    <a:pt x="6400800" y="0"/>
                  </a:lnTo>
                </a:path>
              </a:pathLst>
            </a:custGeom>
            <a:ln w="9525">
              <a:solidFill>
                <a:srgbClr val="000000"/>
              </a:solidFill>
            </a:ln>
          </p:spPr>
          <p:txBody>
            <a:bodyPr wrap="square" lIns="0" tIns="0" rIns="0" bIns="0" rtlCol="0"/>
            <a:lstStyle/>
            <a:p/>
          </p:txBody>
        </p:sp>
        <p:sp>
          <p:nvSpPr>
            <p:cNvPr id="6" name="object 6"/>
            <p:cNvSpPr/>
            <p:nvPr/>
          </p:nvSpPr>
          <p:spPr>
            <a:xfrm>
              <a:off x="1676400" y="2667000"/>
              <a:ext cx="6477000" cy="2895600"/>
            </a:xfrm>
            <a:custGeom>
              <a:rect l="l" t="t" r="r" b="b"/>
              <a:pathLst>
                <a:path w="6477000" h="2895600">
                  <a:moveTo>
                    <a:pt x="76200" y="2895600"/>
                  </a:moveTo>
                  <a:lnTo>
                    <a:pt x="6477000" y="2895600"/>
                  </a:lnTo>
                </a:path>
                <a:path w="6477000" h="2895600">
                  <a:moveTo>
                    <a:pt x="76200" y="1828800"/>
                  </a:moveTo>
                  <a:lnTo>
                    <a:pt x="6477000" y="1828800"/>
                  </a:lnTo>
                </a:path>
                <a:path w="6477000" h="2895600">
                  <a:moveTo>
                    <a:pt x="0" y="0"/>
                  </a:moveTo>
                  <a:lnTo>
                    <a:pt x="6400800" y="0"/>
                  </a:lnTo>
                </a:path>
              </a:pathLst>
            </a:custGeom>
            <a:ln w="9525">
              <a:solidFill>
                <a:srgbClr val="000000"/>
              </a:solidFill>
              <a:prstDash val="sysDot"/>
            </a:ln>
          </p:spPr>
          <p:txBody>
            <a:bodyPr wrap="square" lIns="0" tIns="0" rIns="0" bIns="0" rtlCol="0"/>
            <a:lstStyle/>
            <a:p/>
          </p:txBody>
        </p:sp>
        <p:sp>
          <p:nvSpPr>
            <p:cNvPr id="7" name="object 7"/>
            <p:cNvSpPr/>
            <p:nvPr/>
          </p:nvSpPr>
          <p:spPr>
            <a:xfrm>
              <a:off x="1676400" y="5029200"/>
              <a:ext cx="6400800" cy="0"/>
            </a:xfrm>
            <a:custGeom>
              <a:rect l="l" t="t" r="r" b="b"/>
              <a:pathLst>
                <a:path w="6400800">
                  <a:moveTo>
                    <a:pt x="0" y="0"/>
                  </a:moveTo>
                  <a:lnTo>
                    <a:pt x="6400800" y="0"/>
                  </a:lnTo>
                </a:path>
              </a:pathLst>
            </a:custGeom>
            <a:ln w="9525">
              <a:solidFill>
                <a:srgbClr val="000000"/>
              </a:solidFill>
            </a:ln>
          </p:spPr>
          <p:txBody>
            <a:bodyPr wrap="square" lIns="0" tIns="0" rIns="0" bIns="0" rtlCol="0"/>
            <a:lstStyle/>
            <a:p/>
          </p:txBody>
        </p:sp>
      </p:grpSp>
      <p:sp>
        <p:nvSpPr>
          <p:cNvPr id="8" name="object 8"/>
          <p:cNvSpPr txBox="1">
            <a:spLocks noGrp="1"/>
          </p:cNvSpPr>
          <p:nvPr>
            <p:ph type="title"/>
          </p:nvPr>
        </p:nvSpPr>
        <p:spPr>
          <a:xfrm>
            <a:off x="1831340" y="726757"/>
            <a:ext cx="2311400" cy="330200"/>
          </a:xfrm>
          <a:prstGeom prst="rect">
            <a:avLst/>
          </a:prstGeom>
        </p:spPr>
        <p:txBody>
          <a:bodyPr vert="horz" wrap="square" lIns="0" tIns="12700" rIns="0" bIns="0" rtlCol="0">
            <a:spAutoFit/>
          </a:bodyPr>
          <a:lstStyle/>
          <a:p>
            <a:pPr marL="12700">
              <a:lnSpc>
                <a:spcPct val="100000"/>
              </a:lnSpc>
              <a:spcBef>
                <a:spcPts val="100"/>
              </a:spcBef>
            </a:pPr>
            <a:r>
              <a:rPr sz="2000" b="0" spc="-10">
                <a:latin typeface="宋体"/>
                <a:cs typeface="宋体"/>
              </a:rPr>
              <a:t>受控制的过程的均值</a:t>
            </a:r>
            <a:endParaRPr sz="2000">
              <a:latin typeface="宋体"/>
              <a:cs typeface="宋体"/>
            </a:endParaRPr>
          </a:p>
        </p:txBody>
      </p:sp>
      <p:sp>
        <p:nvSpPr>
          <p:cNvPr id="9" name="object 9"/>
          <p:cNvSpPr txBox="1"/>
          <p:nvPr/>
        </p:nvSpPr>
        <p:spPr>
          <a:xfrm>
            <a:off x="764540" y="3546157"/>
            <a:ext cx="6477000" cy="2113280"/>
          </a:xfrm>
          <a:prstGeom prst="rect">
            <a:avLst/>
          </a:prstGeom>
        </p:spPr>
        <p:txBody>
          <a:bodyPr vert="horz" wrap="square" lIns="0" tIns="12700" rIns="0" bIns="0" rtlCol="0">
            <a:spAutoFit/>
          </a:bodyPr>
          <a:lstStyle/>
          <a:p>
            <a:pPr marL="1383665">
              <a:lnSpc>
                <a:spcPct val="100000"/>
              </a:lnSpc>
              <a:spcBef>
                <a:spcPts val="100"/>
              </a:spcBef>
            </a:pPr>
            <a:r>
              <a:rPr sz="2000">
                <a:latin typeface="宋体"/>
                <a:cs typeface="宋体"/>
              </a:rPr>
              <a:t>不受控制的过程的均值（有一点超过控制限</a:t>
            </a:r>
            <a:r>
              <a:rPr sz="2000" spc="-50">
                <a:latin typeface="宋体"/>
                <a:cs typeface="宋体"/>
              </a:rPr>
              <a:t>）</a:t>
            </a:r>
            <a:endParaRPr sz="2000">
              <a:latin typeface="宋体"/>
              <a:cs typeface="宋体"/>
            </a:endParaRPr>
          </a:p>
          <a:p>
            <a:pPr>
              <a:lnSpc>
                <a:spcPct val="100000"/>
              </a:lnSpc>
              <a:spcBef>
                <a:spcPts val="55"/>
              </a:spcBef>
            </a:pPr>
            <a:endParaRPr sz="2200">
              <a:latin typeface="宋体"/>
              <a:cs typeface="宋体"/>
            </a:endParaRPr>
          </a:p>
          <a:p>
            <a:pPr marL="12700">
              <a:lnSpc>
                <a:spcPct val="100000"/>
              </a:lnSpc>
            </a:pPr>
            <a:r>
              <a:rPr sz="1800" spc="-25">
                <a:latin typeface="Times New Roman"/>
                <a:cs typeface="Times New Roman"/>
              </a:rPr>
              <a:t>UCL</a:t>
            </a:r>
            <a:endParaRPr sz="1800">
              <a:latin typeface="Times New Roman"/>
              <a:cs typeface="Times New Roman"/>
            </a:endParaRPr>
          </a:p>
          <a:p>
            <a:pPr marL="12700" marR="6024880">
              <a:lnSpc>
                <a:spcPct val="194400"/>
              </a:lnSpc>
              <a:spcBef>
                <a:spcPts val="600"/>
              </a:spcBef>
            </a:pPr>
            <a:r>
              <a:rPr sz="1800" spc="-50">
                <a:latin typeface="Times New Roman"/>
                <a:cs typeface="Times New Roman"/>
              </a:rPr>
              <a:t>X </a:t>
            </a:r>
            <a:r>
              <a:rPr sz="1800" spc="-25">
                <a:latin typeface="Times New Roman"/>
                <a:cs typeface="Times New Roman"/>
              </a:rPr>
              <a:t>LCL</a:t>
            </a:r>
            <a:endParaRPr sz="1800">
              <a:latin typeface="Times New Roman"/>
              <a:cs typeface="Times New Roman"/>
            </a:endParaRPr>
          </a:p>
        </p:txBody>
      </p:sp>
      <p:sp>
        <p:nvSpPr>
          <p:cNvPr id="10" name="object 10"/>
          <p:cNvSpPr txBox="1"/>
          <p:nvPr/>
        </p:nvSpPr>
        <p:spPr>
          <a:xfrm>
            <a:off x="688340" y="1396758"/>
            <a:ext cx="482600" cy="1366520"/>
          </a:xfrm>
          <a:prstGeom prst="rect">
            <a:avLst/>
          </a:prstGeom>
        </p:spPr>
        <p:txBody>
          <a:bodyPr vert="horz" wrap="square" lIns="0" tIns="12700" rIns="0" bIns="0" rtlCol="0">
            <a:spAutoFit/>
          </a:bodyPr>
          <a:lstStyle/>
          <a:p>
            <a:pPr marL="12700">
              <a:lnSpc>
                <a:spcPct val="100000"/>
              </a:lnSpc>
              <a:spcBef>
                <a:spcPts val="100"/>
              </a:spcBef>
            </a:pPr>
            <a:r>
              <a:rPr sz="1800" spc="-25">
                <a:latin typeface="Times New Roman"/>
                <a:cs typeface="Times New Roman"/>
              </a:rPr>
              <a:t>UCL</a:t>
            </a:r>
            <a:endParaRPr sz="1800">
              <a:latin typeface="Times New Roman"/>
              <a:cs typeface="Times New Roman"/>
            </a:endParaRPr>
          </a:p>
          <a:p>
            <a:pPr marL="12700" marR="30480">
              <a:lnSpc>
                <a:spcPct val="194400"/>
              </a:lnSpc>
            </a:pPr>
            <a:r>
              <a:rPr sz="1800" spc="-50">
                <a:latin typeface="Times New Roman"/>
                <a:cs typeface="Times New Roman"/>
              </a:rPr>
              <a:t>X </a:t>
            </a:r>
            <a:r>
              <a:rPr sz="1800" spc="-25">
                <a:latin typeface="Times New Roman"/>
                <a:cs typeface="Times New Roman"/>
              </a:rPr>
              <a:t>LCL</a:t>
            </a:r>
            <a:endParaRPr sz="1800">
              <a:latin typeface="Times New Roman"/>
              <a:cs typeface="Times New Roman"/>
            </a:endParaRPr>
          </a:p>
        </p:txBody>
      </p:sp>
      <p:grpSp>
        <p:nvGrpSpPr>
          <p:cNvPr id="11" name="object 11"/>
          <p:cNvGrpSpPr/>
          <p:nvPr/>
        </p:nvGrpSpPr>
        <p:grpSpPr>
          <a:xfrm>
            <a:off x="838200" y="1747837"/>
            <a:ext cx="7244080" cy="3743325"/>
            <a:chOff x="838200" y="1747837"/>
            <a:chExt cx="7244080" cy="3743325"/>
          </a:xfrm>
        </p:grpSpPr>
        <p:sp>
          <p:nvSpPr>
            <p:cNvPr id="12" name="object 12"/>
            <p:cNvSpPr/>
            <p:nvPr/>
          </p:nvSpPr>
          <p:spPr>
            <a:xfrm>
              <a:off x="838200" y="1828800"/>
              <a:ext cx="381000" cy="2971800"/>
            </a:xfrm>
            <a:custGeom>
              <a:rect l="l" t="t" r="r" b="b"/>
              <a:pathLst>
                <a:path w="381000" h="2971800">
                  <a:moveTo>
                    <a:pt x="0" y="76200"/>
                  </a:moveTo>
                  <a:lnTo>
                    <a:pt x="228600" y="76200"/>
                  </a:lnTo>
                </a:path>
                <a:path w="381000" h="2971800">
                  <a:moveTo>
                    <a:pt x="0" y="0"/>
                  </a:moveTo>
                  <a:lnTo>
                    <a:pt x="228600" y="0"/>
                  </a:lnTo>
                </a:path>
                <a:path w="381000" h="2971800">
                  <a:moveTo>
                    <a:pt x="76200" y="2971800"/>
                  </a:moveTo>
                  <a:lnTo>
                    <a:pt x="381000" y="2971800"/>
                  </a:lnTo>
                </a:path>
                <a:path w="381000" h="2971800">
                  <a:moveTo>
                    <a:pt x="76200" y="2895600"/>
                  </a:moveTo>
                  <a:lnTo>
                    <a:pt x="381000" y="2895600"/>
                  </a:lnTo>
                </a:path>
              </a:pathLst>
            </a:custGeom>
            <a:ln w="9525">
              <a:solidFill>
                <a:srgbClr val="000000"/>
              </a:solidFill>
            </a:ln>
          </p:spPr>
          <p:txBody>
            <a:bodyPr wrap="square" lIns="0" tIns="0" rIns="0" bIns="0" rtlCol="0"/>
            <a:lstStyle/>
            <a:p/>
          </p:txBody>
        </p:sp>
        <p:sp>
          <p:nvSpPr>
            <p:cNvPr id="13" name="object 13"/>
            <p:cNvSpPr/>
            <p:nvPr/>
          </p:nvSpPr>
          <p:spPr>
            <a:xfrm>
              <a:off x="1600200" y="1828800"/>
              <a:ext cx="228600" cy="304800"/>
            </a:xfrm>
            <a:custGeom>
              <a:rect l="l" t="t" r="r" b="b"/>
              <a:pathLst>
                <a:path w="228600" h="304800">
                  <a:moveTo>
                    <a:pt x="0" y="304800"/>
                  </a:moveTo>
                  <a:lnTo>
                    <a:pt x="228600" y="0"/>
                  </a:lnTo>
                </a:path>
              </a:pathLst>
            </a:custGeom>
            <a:ln w="9525">
              <a:solidFill>
                <a:srgbClr val="000000"/>
              </a:solidFill>
            </a:ln>
          </p:spPr>
          <p:txBody>
            <a:bodyPr wrap="square" lIns="0" tIns="0" rIns="0" bIns="0" rtlCol="0"/>
            <a:lstStyle/>
            <a:p/>
          </p:txBody>
        </p:sp>
        <p:sp>
          <p:nvSpPr>
            <p:cNvPr id="14" name="object 14"/>
            <p:cNvSpPr/>
            <p:nvPr/>
          </p:nvSpPr>
          <p:spPr>
            <a:xfrm>
              <a:off x="1828800" y="1828800"/>
              <a:ext cx="457200" cy="609600"/>
            </a:xfrm>
            <a:custGeom>
              <a:rect l="l" t="t" r="r" b="b"/>
              <a:pathLst>
                <a:path w="457200" h="609600">
                  <a:moveTo>
                    <a:pt x="0" y="0"/>
                  </a:moveTo>
                  <a:lnTo>
                    <a:pt x="304800" y="152400"/>
                  </a:lnTo>
                </a:path>
                <a:path w="457200" h="609600">
                  <a:moveTo>
                    <a:pt x="304800" y="152400"/>
                  </a:moveTo>
                  <a:lnTo>
                    <a:pt x="457200" y="609600"/>
                  </a:lnTo>
                </a:path>
              </a:pathLst>
            </a:custGeom>
            <a:ln w="9525">
              <a:solidFill>
                <a:srgbClr val="000000"/>
              </a:solidFill>
            </a:ln>
          </p:spPr>
          <p:txBody>
            <a:bodyPr wrap="square" lIns="0" tIns="0" rIns="0" bIns="0" rtlCol="0"/>
            <a:lstStyle/>
            <a:p/>
          </p:txBody>
        </p:sp>
        <p:sp>
          <p:nvSpPr>
            <p:cNvPr id="15" name="object 15"/>
            <p:cNvSpPr/>
            <p:nvPr/>
          </p:nvSpPr>
          <p:spPr>
            <a:xfrm>
              <a:off x="2286000" y="1828800"/>
              <a:ext cx="304800" cy="609600"/>
            </a:xfrm>
            <a:custGeom>
              <a:rect l="l" t="t" r="r" b="b"/>
              <a:pathLst>
                <a:path w="304800" h="609600">
                  <a:moveTo>
                    <a:pt x="0" y="609600"/>
                  </a:moveTo>
                  <a:lnTo>
                    <a:pt x="304800" y="0"/>
                  </a:lnTo>
                </a:path>
              </a:pathLst>
            </a:custGeom>
            <a:ln w="9525">
              <a:solidFill>
                <a:srgbClr val="000000"/>
              </a:solidFill>
            </a:ln>
          </p:spPr>
          <p:txBody>
            <a:bodyPr wrap="square" lIns="0" tIns="0" rIns="0" bIns="0" rtlCol="0"/>
            <a:lstStyle/>
            <a:p/>
          </p:txBody>
        </p:sp>
        <p:sp>
          <p:nvSpPr>
            <p:cNvPr id="16" name="object 16"/>
            <p:cNvSpPr/>
            <p:nvPr/>
          </p:nvSpPr>
          <p:spPr>
            <a:xfrm>
              <a:off x="2590800" y="1828800"/>
              <a:ext cx="228600" cy="228600"/>
            </a:xfrm>
            <a:custGeom>
              <a:rect l="l" t="t" r="r" b="b"/>
              <a:pathLst>
                <a:path w="228600" h="228600">
                  <a:moveTo>
                    <a:pt x="0" y="0"/>
                  </a:moveTo>
                  <a:lnTo>
                    <a:pt x="228600" y="228600"/>
                  </a:lnTo>
                </a:path>
              </a:pathLst>
            </a:custGeom>
            <a:ln w="9525">
              <a:solidFill>
                <a:srgbClr val="000000"/>
              </a:solidFill>
            </a:ln>
          </p:spPr>
          <p:txBody>
            <a:bodyPr wrap="square" lIns="0" tIns="0" rIns="0" bIns="0" rtlCol="0"/>
            <a:lstStyle/>
            <a:p/>
          </p:txBody>
        </p:sp>
        <p:sp>
          <p:nvSpPr>
            <p:cNvPr id="17" name="object 17"/>
            <p:cNvSpPr/>
            <p:nvPr/>
          </p:nvSpPr>
          <p:spPr>
            <a:xfrm>
              <a:off x="2819400" y="1828800"/>
              <a:ext cx="152400" cy="228600"/>
            </a:xfrm>
            <a:custGeom>
              <a:rect l="l" t="t" r="r" b="b"/>
              <a:pathLst>
                <a:path w="152400" h="228600">
                  <a:moveTo>
                    <a:pt x="0" y="228600"/>
                  </a:moveTo>
                  <a:lnTo>
                    <a:pt x="152400" y="0"/>
                  </a:lnTo>
                </a:path>
              </a:pathLst>
            </a:custGeom>
            <a:ln w="9525">
              <a:solidFill>
                <a:srgbClr val="000000"/>
              </a:solidFill>
            </a:ln>
          </p:spPr>
          <p:txBody>
            <a:bodyPr wrap="square" lIns="0" tIns="0" rIns="0" bIns="0" rtlCol="0"/>
            <a:lstStyle/>
            <a:p/>
          </p:txBody>
        </p:sp>
        <p:sp>
          <p:nvSpPr>
            <p:cNvPr id="18" name="object 18"/>
            <p:cNvSpPr/>
            <p:nvPr/>
          </p:nvSpPr>
          <p:spPr>
            <a:xfrm>
              <a:off x="2971800" y="1752600"/>
              <a:ext cx="381000" cy="76200"/>
            </a:xfrm>
            <a:custGeom>
              <a:rect l="l" t="t" r="r" b="b"/>
              <a:pathLst>
                <a:path w="381000" h="76200">
                  <a:moveTo>
                    <a:pt x="0" y="76200"/>
                  </a:moveTo>
                  <a:lnTo>
                    <a:pt x="381000" y="0"/>
                  </a:lnTo>
                </a:path>
              </a:pathLst>
            </a:custGeom>
            <a:ln w="9525">
              <a:solidFill>
                <a:srgbClr val="000000"/>
              </a:solidFill>
            </a:ln>
          </p:spPr>
          <p:txBody>
            <a:bodyPr wrap="square" lIns="0" tIns="0" rIns="0" bIns="0" rtlCol="0"/>
            <a:lstStyle/>
            <a:p/>
          </p:txBody>
        </p:sp>
        <p:sp>
          <p:nvSpPr>
            <p:cNvPr id="19" name="object 19"/>
            <p:cNvSpPr/>
            <p:nvPr/>
          </p:nvSpPr>
          <p:spPr>
            <a:xfrm>
              <a:off x="3352800" y="1752600"/>
              <a:ext cx="228600" cy="609600"/>
            </a:xfrm>
            <a:custGeom>
              <a:rect l="l" t="t" r="r" b="b"/>
              <a:pathLst>
                <a:path w="228600" h="609600">
                  <a:moveTo>
                    <a:pt x="0" y="0"/>
                  </a:moveTo>
                  <a:lnTo>
                    <a:pt x="228600" y="609600"/>
                  </a:lnTo>
                </a:path>
              </a:pathLst>
            </a:custGeom>
            <a:ln w="9525">
              <a:solidFill>
                <a:srgbClr val="000000"/>
              </a:solidFill>
            </a:ln>
          </p:spPr>
          <p:txBody>
            <a:bodyPr wrap="square" lIns="0" tIns="0" rIns="0" bIns="0" rtlCol="0"/>
            <a:lstStyle/>
            <a:p/>
          </p:txBody>
        </p:sp>
        <p:sp>
          <p:nvSpPr>
            <p:cNvPr id="20" name="object 20"/>
            <p:cNvSpPr/>
            <p:nvPr/>
          </p:nvSpPr>
          <p:spPr>
            <a:xfrm>
              <a:off x="3581400" y="1981200"/>
              <a:ext cx="228600" cy="381000"/>
            </a:xfrm>
            <a:custGeom>
              <a:rect l="l" t="t" r="r" b="b"/>
              <a:pathLst>
                <a:path w="228600" h="381000">
                  <a:moveTo>
                    <a:pt x="0" y="381000"/>
                  </a:moveTo>
                  <a:lnTo>
                    <a:pt x="228600" y="0"/>
                  </a:lnTo>
                </a:path>
              </a:pathLst>
            </a:custGeom>
            <a:ln w="9525">
              <a:solidFill>
                <a:srgbClr val="000000"/>
              </a:solidFill>
            </a:ln>
          </p:spPr>
          <p:txBody>
            <a:bodyPr wrap="square" lIns="0" tIns="0" rIns="0" bIns="0" rtlCol="0"/>
            <a:lstStyle/>
            <a:p/>
          </p:txBody>
        </p:sp>
        <p:sp>
          <p:nvSpPr>
            <p:cNvPr id="21" name="object 21"/>
            <p:cNvSpPr/>
            <p:nvPr/>
          </p:nvSpPr>
          <p:spPr>
            <a:xfrm>
              <a:off x="3810000" y="1981200"/>
              <a:ext cx="762000" cy="381000"/>
            </a:xfrm>
            <a:custGeom>
              <a:rect l="l" t="t" r="r" b="b"/>
              <a:pathLst>
                <a:path w="762000" h="381000">
                  <a:moveTo>
                    <a:pt x="0" y="0"/>
                  </a:moveTo>
                  <a:lnTo>
                    <a:pt x="304800" y="304800"/>
                  </a:lnTo>
                </a:path>
                <a:path w="762000" h="381000">
                  <a:moveTo>
                    <a:pt x="304800" y="304800"/>
                  </a:moveTo>
                  <a:lnTo>
                    <a:pt x="762000" y="381000"/>
                  </a:lnTo>
                </a:path>
              </a:pathLst>
            </a:custGeom>
            <a:ln w="9525">
              <a:solidFill>
                <a:srgbClr val="000000"/>
              </a:solidFill>
            </a:ln>
          </p:spPr>
          <p:txBody>
            <a:bodyPr wrap="square" lIns="0" tIns="0" rIns="0" bIns="0" rtlCol="0"/>
            <a:lstStyle/>
            <a:p/>
          </p:txBody>
        </p:sp>
        <p:sp>
          <p:nvSpPr>
            <p:cNvPr id="22" name="object 22"/>
            <p:cNvSpPr/>
            <p:nvPr/>
          </p:nvSpPr>
          <p:spPr>
            <a:xfrm>
              <a:off x="4572000" y="1828800"/>
              <a:ext cx="304800" cy="533400"/>
            </a:xfrm>
            <a:custGeom>
              <a:rect l="l" t="t" r="r" b="b"/>
              <a:pathLst>
                <a:path w="304800" h="533400">
                  <a:moveTo>
                    <a:pt x="0" y="533400"/>
                  </a:moveTo>
                  <a:lnTo>
                    <a:pt x="304800" y="0"/>
                  </a:lnTo>
                </a:path>
              </a:pathLst>
            </a:custGeom>
            <a:ln w="9525">
              <a:solidFill>
                <a:srgbClr val="000000"/>
              </a:solidFill>
            </a:ln>
          </p:spPr>
          <p:txBody>
            <a:bodyPr wrap="square" lIns="0" tIns="0" rIns="0" bIns="0" rtlCol="0"/>
            <a:lstStyle/>
            <a:p/>
          </p:txBody>
        </p:sp>
        <p:sp>
          <p:nvSpPr>
            <p:cNvPr id="23" name="object 23"/>
            <p:cNvSpPr/>
            <p:nvPr/>
          </p:nvSpPr>
          <p:spPr>
            <a:xfrm>
              <a:off x="4876800" y="1828800"/>
              <a:ext cx="762000" cy="533400"/>
            </a:xfrm>
            <a:custGeom>
              <a:rect l="l" t="t" r="r" b="b"/>
              <a:pathLst>
                <a:path w="762000" h="533400">
                  <a:moveTo>
                    <a:pt x="0" y="0"/>
                  </a:moveTo>
                  <a:lnTo>
                    <a:pt x="304800" y="304800"/>
                  </a:lnTo>
                </a:path>
                <a:path w="762000" h="533400">
                  <a:moveTo>
                    <a:pt x="304800" y="304800"/>
                  </a:moveTo>
                  <a:lnTo>
                    <a:pt x="762000" y="533400"/>
                  </a:lnTo>
                </a:path>
              </a:pathLst>
            </a:custGeom>
            <a:ln w="9525">
              <a:solidFill>
                <a:srgbClr val="000000"/>
              </a:solidFill>
            </a:ln>
          </p:spPr>
          <p:txBody>
            <a:bodyPr wrap="square" lIns="0" tIns="0" rIns="0" bIns="0" rtlCol="0"/>
            <a:lstStyle/>
            <a:p/>
          </p:txBody>
        </p:sp>
        <p:sp>
          <p:nvSpPr>
            <p:cNvPr id="24" name="object 24"/>
            <p:cNvSpPr/>
            <p:nvPr/>
          </p:nvSpPr>
          <p:spPr>
            <a:xfrm>
              <a:off x="5638800" y="1981200"/>
              <a:ext cx="304800" cy="381000"/>
            </a:xfrm>
            <a:custGeom>
              <a:rect l="l" t="t" r="r" b="b"/>
              <a:pathLst>
                <a:path w="304800" h="381000">
                  <a:moveTo>
                    <a:pt x="0" y="381000"/>
                  </a:moveTo>
                  <a:lnTo>
                    <a:pt x="304800" y="0"/>
                  </a:lnTo>
                </a:path>
              </a:pathLst>
            </a:custGeom>
            <a:ln w="9525">
              <a:solidFill>
                <a:srgbClr val="000000"/>
              </a:solidFill>
            </a:ln>
          </p:spPr>
          <p:txBody>
            <a:bodyPr wrap="square" lIns="0" tIns="0" rIns="0" bIns="0" rtlCol="0"/>
            <a:lstStyle/>
            <a:p/>
          </p:txBody>
        </p:sp>
        <p:sp>
          <p:nvSpPr>
            <p:cNvPr id="25" name="object 25"/>
            <p:cNvSpPr/>
            <p:nvPr/>
          </p:nvSpPr>
          <p:spPr>
            <a:xfrm>
              <a:off x="5943600" y="1981200"/>
              <a:ext cx="228600" cy="228600"/>
            </a:xfrm>
            <a:custGeom>
              <a:rect l="l" t="t" r="r" b="b"/>
              <a:pathLst>
                <a:path w="228600" h="228600">
                  <a:moveTo>
                    <a:pt x="0" y="0"/>
                  </a:moveTo>
                  <a:lnTo>
                    <a:pt x="228600" y="228600"/>
                  </a:lnTo>
                </a:path>
              </a:pathLst>
            </a:custGeom>
            <a:ln w="9525">
              <a:solidFill>
                <a:srgbClr val="000000"/>
              </a:solidFill>
            </a:ln>
          </p:spPr>
          <p:txBody>
            <a:bodyPr wrap="square" lIns="0" tIns="0" rIns="0" bIns="0" rtlCol="0"/>
            <a:lstStyle/>
            <a:p/>
          </p:txBody>
        </p:sp>
        <p:sp>
          <p:nvSpPr>
            <p:cNvPr id="26" name="object 26"/>
            <p:cNvSpPr/>
            <p:nvPr/>
          </p:nvSpPr>
          <p:spPr>
            <a:xfrm>
              <a:off x="6172200" y="1828800"/>
              <a:ext cx="152400" cy="381000"/>
            </a:xfrm>
            <a:custGeom>
              <a:rect l="l" t="t" r="r" b="b"/>
              <a:pathLst>
                <a:path w="152400" h="381000">
                  <a:moveTo>
                    <a:pt x="0" y="381000"/>
                  </a:moveTo>
                  <a:lnTo>
                    <a:pt x="152400" y="0"/>
                  </a:lnTo>
                </a:path>
              </a:pathLst>
            </a:custGeom>
            <a:ln w="9525">
              <a:solidFill>
                <a:srgbClr val="000000"/>
              </a:solidFill>
            </a:ln>
          </p:spPr>
          <p:txBody>
            <a:bodyPr wrap="square" lIns="0" tIns="0" rIns="0" bIns="0" rtlCol="0"/>
            <a:lstStyle/>
            <a:p/>
          </p:txBody>
        </p:sp>
        <p:sp>
          <p:nvSpPr>
            <p:cNvPr id="27" name="object 27"/>
            <p:cNvSpPr/>
            <p:nvPr/>
          </p:nvSpPr>
          <p:spPr>
            <a:xfrm>
              <a:off x="6324600" y="1752600"/>
              <a:ext cx="381000" cy="76200"/>
            </a:xfrm>
            <a:custGeom>
              <a:rect l="l" t="t" r="r" b="b"/>
              <a:pathLst>
                <a:path w="381000" h="76200">
                  <a:moveTo>
                    <a:pt x="0" y="76200"/>
                  </a:moveTo>
                  <a:lnTo>
                    <a:pt x="381000" y="0"/>
                  </a:lnTo>
                </a:path>
              </a:pathLst>
            </a:custGeom>
            <a:ln w="9525">
              <a:solidFill>
                <a:srgbClr val="000000"/>
              </a:solidFill>
            </a:ln>
          </p:spPr>
          <p:txBody>
            <a:bodyPr wrap="square" lIns="0" tIns="0" rIns="0" bIns="0" rtlCol="0"/>
            <a:lstStyle/>
            <a:p/>
          </p:txBody>
        </p:sp>
        <p:sp>
          <p:nvSpPr>
            <p:cNvPr id="28" name="object 28"/>
            <p:cNvSpPr/>
            <p:nvPr/>
          </p:nvSpPr>
          <p:spPr>
            <a:xfrm>
              <a:off x="6705600" y="1752600"/>
              <a:ext cx="228600" cy="533400"/>
            </a:xfrm>
            <a:custGeom>
              <a:rect l="l" t="t" r="r" b="b"/>
              <a:pathLst>
                <a:path w="228600" h="533400">
                  <a:moveTo>
                    <a:pt x="0" y="0"/>
                  </a:moveTo>
                  <a:lnTo>
                    <a:pt x="228600" y="533400"/>
                  </a:lnTo>
                </a:path>
              </a:pathLst>
            </a:custGeom>
            <a:ln w="9525">
              <a:solidFill>
                <a:srgbClr val="000000"/>
              </a:solidFill>
            </a:ln>
          </p:spPr>
          <p:txBody>
            <a:bodyPr wrap="square" lIns="0" tIns="0" rIns="0" bIns="0" rtlCol="0"/>
            <a:lstStyle/>
            <a:p/>
          </p:txBody>
        </p:sp>
        <p:sp>
          <p:nvSpPr>
            <p:cNvPr id="29" name="object 29"/>
            <p:cNvSpPr/>
            <p:nvPr/>
          </p:nvSpPr>
          <p:spPr>
            <a:xfrm>
              <a:off x="6934200" y="1981200"/>
              <a:ext cx="381000" cy="304800"/>
            </a:xfrm>
            <a:custGeom>
              <a:rect l="l" t="t" r="r" b="b"/>
              <a:pathLst>
                <a:path w="381000" h="304800">
                  <a:moveTo>
                    <a:pt x="0" y="304800"/>
                  </a:moveTo>
                  <a:lnTo>
                    <a:pt x="381000" y="0"/>
                  </a:lnTo>
                </a:path>
              </a:pathLst>
            </a:custGeom>
            <a:ln w="9525">
              <a:solidFill>
                <a:srgbClr val="000000"/>
              </a:solidFill>
            </a:ln>
          </p:spPr>
          <p:txBody>
            <a:bodyPr wrap="square" lIns="0" tIns="0" rIns="0" bIns="0" rtlCol="0"/>
            <a:lstStyle/>
            <a:p/>
          </p:txBody>
        </p:sp>
        <p:sp>
          <p:nvSpPr>
            <p:cNvPr id="30" name="object 30"/>
            <p:cNvSpPr/>
            <p:nvPr/>
          </p:nvSpPr>
          <p:spPr>
            <a:xfrm>
              <a:off x="7315200" y="1981200"/>
              <a:ext cx="381000" cy="381000"/>
            </a:xfrm>
            <a:custGeom>
              <a:rect l="l" t="t" r="r" b="b"/>
              <a:pathLst>
                <a:path w="381000" h="381000">
                  <a:moveTo>
                    <a:pt x="0" y="0"/>
                  </a:moveTo>
                  <a:lnTo>
                    <a:pt x="381000" y="381000"/>
                  </a:lnTo>
                </a:path>
              </a:pathLst>
            </a:custGeom>
            <a:ln w="9525">
              <a:solidFill>
                <a:srgbClr val="000000"/>
              </a:solidFill>
            </a:ln>
          </p:spPr>
          <p:txBody>
            <a:bodyPr wrap="square" lIns="0" tIns="0" rIns="0" bIns="0" rtlCol="0"/>
            <a:lstStyle/>
            <a:p/>
          </p:txBody>
        </p:sp>
        <p:sp>
          <p:nvSpPr>
            <p:cNvPr id="31" name="object 31"/>
            <p:cNvSpPr/>
            <p:nvPr/>
          </p:nvSpPr>
          <p:spPr>
            <a:xfrm>
              <a:off x="7696200" y="2057400"/>
              <a:ext cx="304800" cy="304800"/>
            </a:xfrm>
            <a:custGeom>
              <a:rect l="l" t="t" r="r" b="b"/>
              <a:pathLst>
                <a:path w="304800" h="304800">
                  <a:moveTo>
                    <a:pt x="0" y="304800"/>
                  </a:moveTo>
                  <a:lnTo>
                    <a:pt x="304800" y="0"/>
                  </a:lnTo>
                </a:path>
              </a:pathLst>
            </a:custGeom>
            <a:ln w="9525">
              <a:solidFill>
                <a:srgbClr val="000000"/>
              </a:solidFill>
            </a:ln>
          </p:spPr>
          <p:txBody>
            <a:bodyPr wrap="square" lIns="0" tIns="0" rIns="0" bIns="0" rtlCol="0"/>
            <a:lstStyle/>
            <a:p/>
          </p:txBody>
        </p:sp>
        <p:sp>
          <p:nvSpPr>
            <p:cNvPr id="32" name="object 32"/>
            <p:cNvSpPr/>
            <p:nvPr/>
          </p:nvSpPr>
          <p:spPr>
            <a:xfrm>
              <a:off x="1676400" y="4724400"/>
              <a:ext cx="304800" cy="152400"/>
            </a:xfrm>
            <a:custGeom>
              <a:rect l="l" t="t" r="r" b="b"/>
              <a:pathLst>
                <a:path w="304800" h="152400">
                  <a:moveTo>
                    <a:pt x="0" y="0"/>
                  </a:moveTo>
                  <a:lnTo>
                    <a:pt x="304800" y="152400"/>
                  </a:lnTo>
                </a:path>
              </a:pathLst>
            </a:custGeom>
            <a:ln w="9525">
              <a:solidFill>
                <a:srgbClr val="000000"/>
              </a:solidFill>
            </a:ln>
          </p:spPr>
          <p:txBody>
            <a:bodyPr wrap="square" lIns="0" tIns="0" rIns="0" bIns="0" rtlCol="0"/>
            <a:lstStyle/>
            <a:p/>
          </p:txBody>
        </p:sp>
        <p:sp>
          <p:nvSpPr>
            <p:cNvPr id="33" name="object 33"/>
            <p:cNvSpPr/>
            <p:nvPr/>
          </p:nvSpPr>
          <p:spPr>
            <a:xfrm>
              <a:off x="1981200" y="4800600"/>
              <a:ext cx="381000" cy="76200"/>
            </a:xfrm>
            <a:custGeom>
              <a:rect l="l" t="t" r="r" b="b"/>
              <a:pathLst>
                <a:path w="381000" h="76200">
                  <a:moveTo>
                    <a:pt x="0" y="76200"/>
                  </a:moveTo>
                  <a:lnTo>
                    <a:pt x="381000" y="0"/>
                  </a:lnTo>
                </a:path>
              </a:pathLst>
            </a:custGeom>
            <a:ln w="9525">
              <a:solidFill>
                <a:srgbClr val="000000"/>
              </a:solidFill>
            </a:ln>
          </p:spPr>
          <p:txBody>
            <a:bodyPr wrap="square" lIns="0" tIns="0" rIns="0" bIns="0" rtlCol="0"/>
            <a:lstStyle/>
            <a:p/>
          </p:txBody>
        </p:sp>
        <p:sp>
          <p:nvSpPr>
            <p:cNvPr id="34" name="object 34"/>
            <p:cNvSpPr/>
            <p:nvPr/>
          </p:nvSpPr>
          <p:spPr>
            <a:xfrm>
              <a:off x="2362200" y="4800600"/>
              <a:ext cx="304800" cy="381000"/>
            </a:xfrm>
            <a:custGeom>
              <a:rect l="l" t="t" r="r" b="b"/>
              <a:pathLst>
                <a:path w="304800" h="381000">
                  <a:moveTo>
                    <a:pt x="0" y="0"/>
                  </a:moveTo>
                  <a:lnTo>
                    <a:pt x="304800" y="381000"/>
                  </a:lnTo>
                </a:path>
              </a:pathLst>
            </a:custGeom>
            <a:ln w="9525">
              <a:solidFill>
                <a:srgbClr val="000000"/>
              </a:solidFill>
            </a:ln>
          </p:spPr>
          <p:txBody>
            <a:bodyPr wrap="square" lIns="0" tIns="0" rIns="0" bIns="0" rtlCol="0"/>
            <a:lstStyle/>
            <a:p/>
          </p:txBody>
        </p:sp>
        <p:sp>
          <p:nvSpPr>
            <p:cNvPr id="35" name="object 35"/>
            <p:cNvSpPr/>
            <p:nvPr/>
          </p:nvSpPr>
          <p:spPr>
            <a:xfrm>
              <a:off x="2667000" y="4800600"/>
              <a:ext cx="381000" cy="381000"/>
            </a:xfrm>
            <a:custGeom>
              <a:rect l="l" t="t" r="r" b="b"/>
              <a:pathLst>
                <a:path w="381000" h="381000">
                  <a:moveTo>
                    <a:pt x="0" y="381000"/>
                  </a:moveTo>
                  <a:lnTo>
                    <a:pt x="381000" y="0"/>
                  </a:lnTo>
                </a:path>
              </a:pathLst>
            </a:custGeom>
            <a:ln w="9525">
              <a:solidFill>
                <a:srgbClr val="000000"/>
              </a:solidFill>
            </a:ln>
          </p:spPr>
          <p:txBody>
            <a:bodyPr wrap="square" lIns="0" tIns="0" rIns="0" bIns="0" rtlCol="0"/>
            <a:lstStyle/>
            <a:p/>
          </p:txBody>
        </p:sp>
        <p:sp>
          <p:nvSpPr>
            <p:cNvPr id="36" name="object 36"/>
            <p:cNvSpPr/>
            <p:nvPr/>
          </p:nvSpPr>
          <p:spPr>
            <a:xfrm>
              <a:off x="3048000" y="4800600"/>
              <a:ext cx="381000" cy="533400"/>
            </a:xfrm>
            <a:custGeom>
              <a:rect l="l" t="t" r="r" b="b"/>
              <a:pathLst>
                <a:path w="381000" h="533400">
                  <a:moveTo>
                    <a:pt x="0" y="0"/>
                  </a:moveTo>
                  <a:lnTo>
                    <a:pt x="381000" y="533400"/>
                  </a:lnTo>
                </a:path>
              </a:pathLst>
            </a:custGeom>
            <a:ln w="9525">
              <a:solidFill>
                <a:srgbClr val="000000"/>
              </a:solidFill>
            </a:ln>
          </p:spPr>
          <p:txBody>
            <a:bodyPr wrap="square" lIns="0" tIns="0" rIns="0" bIns="0" rtlCol="0"/>
            <a:lstStyle/>
            <a:p/>
          </p:txBody>
        </p:sp>
        <p:sp>
          <p:nvSpPr>
            <p:cNvPr id="37" name="object 37"/>
            <p:cNvSpPr/>
            <p:nvPr/>
          </p:nvSpPr>
          <p:spPr>
            <a:xfrm>
              <a:off x="3429000" y="4876800"/>
              <a:ext cx="381000" cy="457200"/>
            </a:xfrm>
            <a:custGeom>
              <a:rect l="l" t="t" r="r" b="b"/>
              <a:pathLst>
                <a:path w="381000" h="457200">
                  <a:moveTo>
                    <a:pt x="0" y="457200"/>
                  </a:moveTo>
                  <a:lnTo>
                    <a:pt x="381000" y="0"/>
                  </a:lnTo>
                </a:path>
              </a:pathLst>
            </a:custGeom>
            <a:ln w="9525">
              <a:solidFill>
                <a:srgbClr val="000000"/>
              </a:solidFill>
            </a:ln>
          </p:spPr>
          <p:txBody>
            <a:bodyPr wrap="square" lIns="0" tIns="0" rIns="0" bIns="0" rtlCol="0"/>
            <a:lstStyle/>
            <a:p/>
          </p:txBody>
        </p:sp>
        <p:sp>
          <p:nvSpPr>
            <p:cNvPr id="38" name="object 38"/>
            <p:cNvSpPr/>
            <p:nvPr/>
          </p:nvSpPr>
          <p:spPr>
            <a:xfrm>
              <a:off x="3810000" y="4343400"/>
              <a:ext cx="381000" cy="533400"/>
            </a:xfrm>
            <a:custGeom>
              <a:rect l="l" t="t" r="r" b="b"/>
              <a:pathLst>
                <a:path w="381000" h="533400">
                  <a:moveTo>
                    <a:pt x="0" y="533400"/>
                  </a:moveTo>
                  <a:lnTo>
                    <a:pt x="381000" y="0"/>
                  </a:lnTo>
                </a:path>
              </a:pathLst>
            </a:custGeom>
            <a:ln w="9525">
              <a:solidFill>
                <a:srgbClr val="000000"/>
              </a:solidFill>
            </a:ln>
          </p:spPr>
          <p:txBody>
            <a:bodyPr wrap="square" lIns="0" tIns="0" rIns="0" bIns="0" rtlCol="0"/>
            <a:lstStyle/>
            <a:p/>
          </p:txBody>
        </p:sp>
        <p:sp>
          <p:nvSpPr>
            <p:cNvPr id="39" name="object 39"/>
            <p:cNvSpPr/>
            <p:nvPr/>
          </p:nvSpPr>
          <p:spPr>
            <a:xfrm>
              <a:off x="4191000" y="4343400"/>
              <a:ext cx="914400" cy="838200"/>
            </a:xfrm>
            <a:custGeom>
              <a:rect l="l" t="t" r="r" b="b"/>
              <a:pathLst>
                <a:path w="914400" h="838200">
                  <a:moveTo>
                    <a:pt x="0" y="0"/>
                  </a:moveTo>
                  <a:lnTo>
                    <a:pt x="228600" y="381000"/>
                  </a:lnTo>
                </a:path>
                <a:path w="914400" h="838200">
                  <a:moveTo>
                    <a:pt x="228600" y="381000"/>
                  </a:moveTo>
                  <a:lnTo>
                    <a:pt x="609600" y="457200"/>
                  </a:lnTo>
                </a:path>
                <a:path w="914400" h="838200">
                  <a:moveTo>
                    <a:pt x="609600" y="457200"/>
                  </a:moveTo>
                  <a:lnTo>
                    <a:pt x="914400" y="838200"/>
                  </a:lnTo>
                </a:path>
              </a:pathLst>
            </a:custGeom>
            <a:ln w="9525">
              <a:solidFill>
                <a:srgbClr val="000000"/>
              </a:solidFill>
            </a:ln>
          </p:spPr>
          <p:txBody>
            <a:bodyPr wrap="square" lIns="0" tIns="0" rIns="0" bIns="0" rtlCol="0"/>
            <a:lstStyle/>
            <a:p/>
          </p:txBody>
        </p:sp>
        <p:sp>
          <p:nvSpPr>
            <p:cNvPr id="40" name="object 40"/>
            <p:cNvSpPr/>
            <p:nvPr/>
          </p:nvSpPr>
          <p:spPr>
            <a:xfrm>
              <a:off x="5105400" y="4953000"/>
              <a:ext cx="381000" cy="228600"/>
            </a:xfrm>
            <a:custGeom>
              <a:rect l="l" t="t" r="r" b="b"/>
              <a:pathLst>
                <a:path w="381000" h="228600">
                  <a:moveTo>
                    <a:pt x="0" y="228600"/>
                  </a:moveTo>
                  <a:lnTo>
                    <a:pt x="381000" y="0"/>
                  </a:lnTo>
                </a:path>
              </a:pathLst>
            </a:custGeom>
            <a:ln w="9525">
              <a:solidFill>
                <a:srgbClr val="000000"/>
              </a:solidFill>
            </a:ln>
          </p:spPr>
          <p:txBody>
            <a:bodyPr wrap="square" lIns="0" tIns="0" rIns="0" bIns="0" rtlCol="0"/>
            <a:lstStyle/>
            <a:p/>
          </p:txBody>
        </p:sp>
        <p:sp>
          <p:nvSpPr>
            <p:cNvPr id="41" name="object 41"/>
            <p:cNvSpPr/>
            <p:nvPr/>
          </p:nvSpPr>
          <p:spPr>
            <a:xfrm>
              <a:off x="5486400" y="4953000"/>
              <a:ext cx="228600" cy="381000"/>
            </a:xfrm>
            <a:custGeom>
              <a:rect l="l" t="t" r="r" b="b"/>
              <a:pathLst>
                <a:path w="228600" h="381000">
                  <a:moveTo>
                    <a:pt x="0" y="0"/>
                  </a:moveTo>
                  <a:lnTo>
                    <a:pt x="228600" y="381000"/>
                  </a:lnTo>
                </a:path>
              </a:pathLst>
            </a:custGeom>
            <a:ln w="9525">
              <a:solidFill>
                <a:srgbClr val="000000"/>
              </a:solidFill>
            </a:ln>
          </p:spPr>
          <p:txBody>
            <a:bodyPr wrap="square" lIns="0" tIns="0" rIns="0" bIns="0" rtlCol="0"/>
            <a:lstStyle/>
            <a:p/>
          </p:txBody>
        </p:sp>
        <p:sp>
          <p:nvSpPr>
            <p:cNvPr id="42" name="object 42"/>
            <p:cNvSpPr/>
            <p:nvPr/>
          </p:nvSpPr>
          <p:spPr>
            <a:xfrm>
              <a:off x="5715000" y="5105400"/>
              <a:ext cx="304800" cy="228600"/>
            </a:xfrm>
            <a:custGeom>
              <a:rect l="l" t="t" r="r" b="b"/>
              <a:pathLst>
                <a:path w="304800" h="228600">
                  <a:moveTo>
                    <a:pt x="0" y="228600"/>
                  </a:moveTo>
                  <a:lnTo>
                    <a:pt x="304800" y="0"/>
                  </a:lnTo>
                </a:path>
              </a:pathLst>
            </a:custGeom>
            <a:ln w="9525">
              <a:solidFill>
                <a:srgbClr val="000000"/>
              </a:solidFill>
            </a:ln>
          </p:spPr>
          <p:txBody>
            <a:bodyPr wrap="square" lIns="0" tIns="0" rIns="0" bIns="0" rtlCol="0"/>
            <a:lstStyle/>
            <a:p/>
          </p:txBody>
        </p:sp>
        <p:sp>
          <p:nvSpPr>
            <p:cNvPr id="43" name="object 43"/>
            <p:cNvSpPr/>
            <p:nvPr/>
          </p:nvSpPr>
          <p:spPr>
            <a:xfrm>
              <a:off x="6019800" y="5105400"/>
              <a:ext cx="381000" cy="152400"/>
            </a:xfrm>
            <a:custGeom>
              <a:rect l="l" t="t" r="r" b="b"/>
              <a:pathLst>
                <a:path w="381000" h="152400">
                  <a:moveTo>
                    <a:pt x="0" y="0"/>
                  </a:moveTo>
                  <a:lnTo>
                    <a:pt x="381000" y="152400"/>
                  </a:lnTo>
                </a:path>
              </a:pathLst>
            </a:custGeom>
            <a:ln w="9525">
              <a:solidFill>
                <a:srgbClr val="000000"/>
              </a:solidFill>
            </a:ln>
          </p:spPr>
          <p:txBody>
            <a:bodyPr wrap="square" lIns="0" tIns="0" rIns="0" bIns="0" rtlCol="0"/>
            <a:lstStyle/>
            <a:p/>
          </p:txBody>
        </p:sp>
        <p:sp>
          <p:nvSpPr>
            <p:cNvPr id="44" name="object 44"/>
            <p:cNvSpPr/>
            <p:nvPr/>
          </p:nvSpPr>
          <p:spPr>
            <a:xfrm>
              <a:off x="6400800" y="4953000"/>
              <a:ext cx="381000" cy="304800"/>
            </a:xfrm>
            <a:custGeom>
              <a:rect l="l" t="t" r="r" b="b"/>
              <a:pathLst>
                <a:path w="381000" h="304800">
                  <a:moveTo>
                    <a:pt x="0" y="304800"/>
                  </a:moveTo>
                  <a:lnTo>
                    <a:pt x="381000" y="0"/>
                  </a:lnTo>
                </a:path>
              </a:pathLst>
            </a:custGeom>
            <a:ln w="9525">
              <a:solidFill>
                <a:srgbClr val="000000"/>
              </a:solidFill>
            </a:ln>
          </p:spPr>
          <p:txBody>
            <a:bodyPr wrap="square" lIns="0" tIns="0" rIns="0" bIns="0" rtlCol="0"/>
            <a:lstStyle/>
            <a:p/>
          </p:txBody>
        </p:sp>
        <p:sp>
          <p:nvSpPr>
            <p:cNvPr id="45" name="object 45"/>
            <p:cNvSpPr/>
            <p:nvPr/>
          </p:nvSpPr>
          <p:spPr>
            <a:xfrm>
              <a:off x="6781800" y="4876800"/>
              <a:ext cx="228600" cy="609600"/>
            </a:xfrm>
            <a:custGeom>
              <a:rect l="l" t="t" r="r" b="b"/>
              <a:pathLst>
                <a:path w="228600" h="609600">
                  <a:moveTo>
                    <a:pt x="0" y="0"/>
                  </a:moveTo>
                  <a:lnTo>
                    <a:pt x="228600" y="609600"/>
                  </a:lnTo>
                </a:path>
              </a:pathLst>
            </a:custGeom>
            <a:ln w="9525">
              <a:solidFill>
                <a:srgbClr val="000000"/>
              </a:solidFill>
            </a:ln>
          </p:spPr>
          <p:txBody>
            <a:bodyPr wrap="square" lIns="0" tIns="0" rIns="0" bIns="0" rtlCol="0"/>
            <a:lstStyle/>
            <a:p/>
          </p:txBody>
        </p:sp>
        <p:sp>
          <p:nvSpPr>
            <p:cNvPr id="46" name="object 46"/>
            <p:cNvSpPr/>
            <p:nvPr/>
          </p:nvSpPr>
          <p:spPr>
            <a:xfrm>
              <a:off x="7010400" y="5181600"/>
              <a:ext cx="228600" cy="304800"/>
            </a:xfrm>
            <a:custGeom>
              <a:rect l="l" t="t" r="r" b="b"/>
              <a:pathLst>
                <a:path w="228600" h="304800">
                  <a:moveTo>
                    <a:pt x="0" y="304800"/>
                  </a:moveTo>
                  <a:lnTo>
                    <a:pt x="228600" y="0"/>
                  </a:lnTo>
                </a:path>
              </a:pathLst>
            </a:custGeom>
            <a:ln w="9525">
              <a:solidFill>
                <a:srgbClr val="000000"/>
              </a:solidFill>
            </a:ln>
          </p:spPr>
          <p:txBody>
            <a:bodyPr wrap="square" lIns="0" tIns="0" rIns="0" bIns="0" rtlCol="0"/>
            <a:lstStyle/>
            <a:p/>
          </p:txBody>
        </p:sp>
        <p:sp>
          <p:nvSpPr>
            <p:cNvPr id="47" name="object 47"/>
            <p:cNvSpPr/>
            <p:nvPr/>
          </p:nvSpPr>
          <p:spPr>
            <a:xfrm>
              <a:off x="7239000" y="5105400"/>
              <a:ext cx="304800" cy="76200"/>
            </a:xfrm>
            <a:custGeom>
              <a:rect l="l" t="t" r="r" b="b"/>
              <a:pathLst>
                <a:path w="304800" h="76200">
                  <a:moveTo>
                    <a:pt x="0" y="76200"/>
                  </a:moveTo>
                  <a:lnTo>
                    <a:pt x="304800" y="0"/>
                  </a:lnTo>
                </a:path>
              </a:pathLst>
            </a:custGeom>
            <a:ln w="9525">
              <a:solidFill>
                <a:srgbClr val="000000"/>
              </a:solidFill>
            </a:ln>
          </p:spPr>
          <p:txBody>
            <a:bodyPr wrap="square" lIns="0" tIns="0" rIns="0" bIns="0" rtlCol="0"/>
            <a:lstStyle/>
            <a:p/>
          </p:txBody>
        </p:sp>
        <p:sp>
          <p:nvSpPr>
            <p:cNvPr id="48" name="object 48"/>
            <p:cNvSpPr/>
            <p:nvPr/>
          </p:nvSpPr>
          <p:spPr>
            <a:xfrm>
              <a:off x="7543800" y="4800600"/>
              <a:ext cx="228600" cy="304800"/>
            </a:xfrm>
            <a:custGeom>
              <a:rect l="l" t="t" r="r" b="b"/>
              <a:pathLst>
                <a:path w="228600" h="304800">
                  <a:moveTo>
                    <a:pt x="0" y="304800"/>
                  </a:moveTo>
                  <a:lnTo>
                    <a:pt x="228600" y="0"/>
                  </a:lnTo>
                </a:path>
              </a:pathLst>
            </a:custGeom>
            <a:ln w="9525">
              <a:solidFill>
                <a:srgbClr val="000000"/>
              </a:solidFill>
            </a:ln>
          </p:spPr>
          <p:txBody>
            <a:bodyPr wrap="square" lIns="0" tIns="0" rIns="0" bIns="0" rtlCol="0"/>
            <a:lstStyle/>
            <a:p/>
          </p:txBody>
        </p:sp>
        <p:sp>
          <p:nvSpPr>
            <p:cNvPr id="49" name="object 49"/>
            <p:cNvSpPr/>
            <p:nvPr/>
          </p:nvSpPr>
          <p:spPr>
            <a:xfrm>
              <a:off x="7772400" y="4800600"/>
              <a:ext cx="304800" cy="533400"/>
            </a:xfrm>
            <a:custGeom>
              <a:rect l="l" t="t" r="r" b="b"/>
              <a:pathLst>
                <a:path w="304800" h="533400">
                  <a:moveTo>
                    <a:pt x="0" y="0"/>
                  </a:moveTo>
                  <a:lnTo>
                    <a:pt x="304800" y="533400"/>
                  </a:lnTo>
                </a:path>
              </a:pathLst>
            </a:custGeom>
            <a:ln w="9525">
              <a:solidFill>
                <a:srgbClr val="000000"/>
              </a:solidFill>
            </a:ln>
          </p:spPr>
          <p:txBody>
            <a:bodyPr wrap="square" lIns="0" tIns="0" rIns="0" bIns="0" rtlCol="0"/>
            <a:lstStyle/>
            <a:p/>
          </p:txBody>
        </p:sp>
        <p:pic>
          <p:nvPicPr>
            <p:cNvPr id="50" name="object 50"/>
            <p:cNvPicPr/>
            <p:nvPr/>
          </p:nvPicPr>
          <p:blipFill>
            <a:blip r:embed="rId2"/>
            <a:stretch>
              <a:fillRect/>
            </a:stretch>
          </p:blipFill>
          <p:spPr>
            <a:xfrm>
              <a:off x="4110037" y="4033837"/>
              <a:ext cx="161925" cy="238125"/>
            </a:xfrm>
            <a:prstGeom prst="rect">
              <a:avLst/>
            </a:prstGeom>
          </p:spPr>
        </p:pic>
      </p:grpSp>
    </p:spTree>
  </p:cSld>
  <p:clrMapOvr>
    <a:masterClrMapping/>
  </p:clrMapOvr>
  <p:transition/>
  <p:timing/>
</p:sld>
</file>

<file path=ppt/slides/slide4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38100">
              <a:lnSpc>
                <a:spcPct val="100000"/>
              </a:lnSpc>
              <a:spcBef>
                <a:spcPts val="100"/>
              </a:spcBef>
            </a:pPr>
            <a:r>
              <a:rPr sz="2000">
                <a:latin typeface="Times New Roman"/>
                <a:cs typeface="Times New Roman"/>
              </a:rPr>
              <a:t>3-4-2</a:t>
            </a:r>
            <a:r>
              <a:rPr sz="2000"/>
              <a:t>链</a:t>
            </a:r>
            <a:r>
              <a:rPr sz="2000">
                <a:latin typeface="Times New Roman"/>
                <a:cs typeface="Times New Roman"/>
              </a:rPr>
              <a:t>--- </a:t>
            </a:r>
            <a:r>
              <a:rPr sz="2000" spc="-5"/>
              <a:t>有下列现象之表明过程已改变或出现某种趋势：</a:t>
            </a:r>
            <a:endParaRPr sz="2000">
              <a:latin typeface="Times New Roman"/>
              <a:cs typeface="Times New Roman"/>
            </a:endParaRPr>
          </a:p>
        </p:txBody>
      </p:sp>
      <p:sp>
        <p:nvSpPr>
          <p:cNvPr id="3" name="object 3"/>
          <p:cNvSpPr txBox="1"/>
          <p:nvPr/>
        </p:nvSpPr>
        <p:spPr>
          <a:xfrm>
            <a:off x="764540" y="1305900"/>
            <a:ext cx="7391400" cy="2820670"/>
          </a:xfrm>
          <a:prstGeom prst="rect">
            <a:avLst/>
          </a:prstGeom>
        </p:spPr>
        <p:txBody>
          <a:bodyPr vert="horz" wrap="square" lIns="0" tIns="71755" rIns="0" bIns="0" rtlCol="0">
            <a:spAutoFit/>
          </a:bodyPr>
          <a:lstStyle/>
          <a:p>
            <a:pPr marL="12700">
              <a:lnSpc>
                <a:spcPct val="100000"/>
              </a:lnSpc>
              <a:spcBef>
                <a:spcPts val="565"/>
              </a:spcBef>
            </a:pPr>
            <a:r>
              <a:rPr sz="2000" spc="-170">
                <a:latin typeface="宋体"/>
                <a:cs typeface="宋体"/>
              </a:rPr>
              <a:t>连续 </a:t>
            </a:r>
            <a:r>
              <a:rPr sz="2000">
                <a:latin typeface="Times New Roman"/>
                <a:cs typeface="Times New Roman"/>
              </a:rPr>
              <a:t>7</a:t>
            </a:r>
            <a:r>
              <a:rPr sz="2000">
                <a:latin typeface="宋体"/>
                <a:cs typeface="宋体"/>
              </a:rPr>
              <a:t>点在平均值一侧或</a:t>
            </a:r>
            <a:r>
              <a:rPr sz="2000">
                <a:latin typeface="Times New Roman"/>
                <a:cs typeface="Times New Roman"/>
              </a:rPr>
              <a:t>7</a:t>
            </a:r>
            <a:r>
              <a:rPr sz="2000" spc="-10">
                <a:latin typeface="宋体"/>
                <a:cs typeface="宋体"/>
              </a:rPr>
              <a:t>点连续上升或下降</a:t>
            </a:r>
            <a:endParaRPr sz="2000">
              <a:latin typeface="宋体"/>
              <a:cs typeface="宋体"/>
            </a:endParaRPr>
          </a:p>
          <a:p>
            <a:pPr marL="12700" marR="869315">
              <a:lnSpc>
                <a:spcPts val="3460"/>
              </a:lnSpc>
              <a:spcBef>
                <a:spcPts val="195"/>
              </a:spcBef>
            </a:pPr>
            <a:r>
              <a:rPr sz="2400" b="1">
                <a:latin typeface="Times New Roman"/>
                <a:cs typeface="Times New Roman"/>
              </a:rPr>
              <a:t>a</a:t>
            </a:r>
            <a:r>
              <a:rPr sz="2000" spc="-5">
                <a:latin typeface="宋体"/>
                <a:cs typeface="宋体"/>
              </a:rPr>
              <a:t>与过程均值有关的链通常表明出现下列情况之一或两者。</a:t>
            </a:r>
            <a:r>
              <a:rPr sz="2000" spc="-50">
                <a:latin typeface="宋体"/>
                <a:cs typeface="宋体"/>
              </a:rPr>
              <a:t> </a:t>
            </a:r>
            <a:r>
              <a:rPr sz="2400" b="1">
                <a:latin typeface="Times New Roman"/>
                <a:cs typeface="Times New Roman"/>
              </a:rPr>
              <a:t>a-</a:t>
            </a:r>
            <a:r>
              <a:rPr sz="2000" b="1">
                <a:latin typeface="Times New Roman"/>
                <a:cs typeface="Times New Roman"/>
              </a:rPr>
              <a:t>1</a:t>
            </a:r>
            <a:r>
              <a:rPr sz="2000" spc="-10">
                <a:latin typeface="宋体"/>
                <a:cs typeface="宋体"/>
              </a:rPr>
              <a:t>过程均值已改变</a:t>
            </a:r>
            <a:endParaRPr sz="2000">
              <a:latin typeface="宋体"/>
              <a:cs typeface="宋体"/>
            </a:endParaRPr>
          </a:p>
          <a:p>
            <a:pPr marL="12700">
              <a:lnSpc>
                <a:spcPct val="100000"/>
              </a:lnSpc>
              <a:spcBef>
                <a:spcPts val="360"/>
              </a:spcBef>
            </a:pPr>
            <a:r>
              <a:rPr sz="2400" b="1">
                <a:latin typeface="Times New Roman"/>
                <a:cs typeface="Times New Roman"/>
              </a:rPr>
              <a:t>a-</a:t>
            </a:r>
            <a:r>
              <a:rPr sz="2000" b="1">
                <a:latin typeface="Times New Roman"/>
                <a:cs typeface="Times New Roman"/>
              </a:rPr>
              <a:t>2</a:t>
            </a:r>
            <a:r>
              <a:rPr sz="2000">
                <a:latin typeface="宋体"/>
                <a:cs typeface="宋体"/>
              </a:rPr>
              <a:t>测量系统已改变（漂移，偏差，灵敏度</a:t>
            </a:r>
            <a:r>
              <a:rPr sz="2000" spc="-50">
                <a:latin typeface="宋体"/>
                <a:cs typeface="宋体"/>
              </a:rPr>
              <a:t>）</a:t>
            </a:r>
            <a:endParaRPr sz="2000">
              <a:latin typeface="宋体"/>
              <a:cs typeface="宋体"/>
            </a:endParaRPr>
          </a:p>
          <a:p>
            <a:pPr>
              <a:lnSpc>
                <a:spcPct val="100000"/>
              </a:lnSpc>
              <a:spcBef>
                <a:spcPts val="15"/>
              </a:spcBef>
            </a:pPr>
            <a:endParaRPr sz="2350">
              <a:latin typeface="宋体"/>
              <a:cs typeface="宋体"/>
            </a:endParaRPr>
          </a:p>
          <a:p>
            <a:pPr marL="12700" marR="5080">
              <a:lnSpc>
                <a:spcPct val="120000"/>
              </a:lnSpc>
            </a:pPr>
            <a:r>
              <a:rPr sz="2000" b="1" spc="-5">
                <a:latin typeface="Microsoft JhengHei"/>
                <a:cs typeface="Microsoft JhengHei"/>
              </a:rPr>
              <a:t>注：标注这些使人们作出决定的点，并从该点做一条参考线延伸到链的开始点，分析时应考虑开始出现变化趋势或变化的时间。</a:t>
            </a:r>
            <a:endParaRPr sz="2000">
              <a:latin typeface="Microsoft JhengHei"/>
              <a:cs typeface="Microsoft JhengHei"/>
            </a:endParaRPr>
          </a:p>
        </p:txBody>
      </p:sp>
    </p:spTree>
  </p:cSld>
  <p:clrMapOvr>
    <a:masterClrMapping/>
  </p:clrMapOvr>
  <p:transition/>
  <p:timing/>
</p:sld>
</file>

<file path=ppt/slides/slide4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https://d.book118.com/106105114032010033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332</Paragraphs>
  <Slides>45</Slides>
  <Notes>0</Notes>
  <TotalTime>1</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45</vt:i4>
      </vt:variant>
    </vt:vector>
  </HeadingPairs>
  <TitlesOfParts>
    <vt:vector baseType="lpstr" size="52">
      <vt:lpstr>Arial</vt:lpstr>
      <vt:lpstr>Calibri</vt:lpstr>
      <vt:lpstr>Microsoft JhengHei</vt:lpstr>
      <vt:lpstr>Times New Roman</vt:lpstr>
      <vt:lpstr>宋体</vt:lpstr>
      <vt:lpstr>MS Gothic</vt:lpstr>
      <vt:lpstr>Office Theme</vt:lpstr>
      <vt:lpstr>SPC(Statistical Process Control)
统计制程管制</vt:lpstr>
      <vt:lpstr>PowerPoint Presentation</vt:lpstr>
      <vt:lpstr>PowerPoint Presentation</vt:lpstr>
      <vt:lpstr>bnp图 cc图 du图</vt:lpstr>
      <vt:lpstr>PowerPoint Presentation</vt:lpstr>
      <vt:lpstr>PowerPoint Presentation</vt:lpstr>
      <vt:lpstr>SPC常用术语解释</vt:lpstr>
      <vt:lpstr>PowerPoint Presentation</vt:lpstr>
      <vt:lpstr>PowerPoint Presentation</vt:lpstr>
      <vt:lpstr>制程控制系统有反馈的过程控制系统模型</vt:lpstr>
      <vt:lpstr>变差的普通原因和特殊原因</vt:lpstr>
      <vt:lpstr>每	件	产	品	的	尺	寸	与	别	的	都	不	同</vt:lpstr>
      <vt:lpstr>如果仅存在变差的普通原因，目标值线随着时间的推移，过程的输
出形成一个稳定的分布并可</vt:lpstr>
      <vt:lpstr>局部措施和对系统采取措施</vt:lpstr>
      <vt:lpstr>过程控制</vt:lpstr>
      <vt:lpstr>过程能力</vt:lpstr>
      <vt:lpstr>过程改进循环</vt:lpstr>
      <vt:lpstr>上控制限</vt:lpstr>
      <vt:lpstr>管制图类型</vt:lpstr>
      <vt:lpstr>控制图的选择方法</vt:lpstr>
      <vt:lpstr>PowerPoint Presentation</vt:lpstr>
      <vt:lpstr>计量型数据控制图</vt:lpstr>
      <vt:lpstr>PowerPoint Presentation</vt:lpstr>
      <vt:lpstr>使用控制图的准备</vt:lpstr>
      <vt:lpstr>5、使不必要的变差最小</vt:lpstr>
      <vt:lpstr>均值和极差图（X-R）</vt:lpstr>
      <vt:lpstr>1-1-3子组数：子组越多，变差越有机会出现。一般为25组，首次使用管制图选用35 组数据，以便调整。
1-2建立控制图及记录原始数据 （见下图）</vt:lpstr>
      <vt:lpstr>PowerPoint Presentation</vt:lpstr>
      <vt:lpstr>PowerPoint Presentation</vt:lpstr>
      <vt:lpstr>PowerPoint Presentation</vt:lpstr>
      <vt:lpstr>2	计算控制限</vt:lpstr>
      <vt:lpstr>接上页注：式中A2,D3,D4为常系数，决定于子组样本容量。其系数
值见下表：</vt:lpstr>
      <vt:lpstr>2-3在控制图上作出均值和极差控制限的控制线</vt:lpstr>
      <vt:lpstr>PowerPoint Presentation</vt:lpstr>
      <vt:lpstr>受控制的过程的极差</vt:lpstr>
      <vt:lpstr>3-1-2链---有下列现象之表明过程已改变或出现某种趋势：</vt:lpstr>
      <vt:lpstr>注2：标注这些使人们作出决定的点，并从该点做一条参考线延伸到链的开始点，分析时应考虑开始出现变化趋势或变化的时间。</vt:lpstr>
      <vt:lpstr>不受控制的过程的极差</vt:lpstr>
      <vt:lpstr>3-1-3明显的非随机图形</vt:lpstr>
      <vt:lpstr>d如果显著少余2/3以上的描点落在离R很近之处（对于 25子组，如果有40%的点落在控制限的1/3区域），则应对下列情况的一种或更多多进行调查：</vt:lpstr>
      <vt:lpstr>3-3重新计算控制限（极差图）
a在进行首次过程研究或重新评定过程能力时，失控的原因已被识别和消除或制度化，然后应重新计算控制限，以排除失控时期的影响，排除所有已被识别并解决或固定下来的特殊原因</vt:lpstr>
      <vt:lpstr>3-4分析均值图上的数据点</vt:lpstr>
      <vt:lpstr>受控制的过程的均值</vt:lpstr>
      <vt:lpstr>3-4-2链--- 有下列现象之表明过程已改变或出现某种趋势：</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2024-09-01T16:22:37.332</cp:lastPrinted>
  <dcterms:created xsi:type="dcterms:W3CDTF">2024-09-01T08:22:37Z</dcterms:created>
  <dcterms:modified xsi:type="dcterms:W3CDTF">2024-09-01T08:22:39Z</dcterms:modified>
</cp:coreProperties>
</file>