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6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21177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9E6B5E2-414F-4B9B-AAB9-9B87664B65D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10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E6B5E2-414F-4B9B-AAB9-9B87664B65D6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CF2A0-4075-4090-8D97-245684BBE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72425-528A-42E3-96C4-1CFF946AD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B389B-FD9B-4F48-9998-9040AACBF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D8BB8-AF94-452E-B2DF-09E967B50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54E47F-1068-4A3C-92A8-4488062A6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459A7-7D32-4C0D-AF5A-9B221BB3D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348671-1B84-4F9D-8D82-C04709D1F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A9D94-96F3-4556-94B8-A9B8CC11B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A05C1-6F08-493E-910D-ADD04DF90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8318E-84C5-46B4-83F2-9E23C693B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CBE8A-5DC3-410C-8DE3-530067B98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312140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3" descr="E:\蒋丽\课件\一轮课件背景图片\3535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4" r="46231"/>
          <a:stretch>
            <a:fillRect/>
          </a:stretch>
        </p:blipFill>
        <p:spPr bwMode="auto">
          <a:xfrm>
            <a:off x="20199" y="628118"/>
            <a:ext cx="2935111" cy="611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0" name="文本框 99"/>
          <p:cNvSpPr txBox="1"/>
          <p:nvPr/>
        </p:nvSpPr>
        <p:spPr>
          <a:xfrm>
            <a:off x="167657" y="1440438"/>
            <a:ext cx="3283530" cy="109981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en-US" sz="2245" b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2024</a:t>
            </a:r>
            <a:r>
              <a:rPr lang="zh-CN" sz="2245" b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高考一轮复习</a:t>
            </a:r>
            <a:endParaRPr lang="zh-CN" sz="2245" b="1">
              <a:solidFill>
                <a:schemeClr val="bg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indent="0" algn="ctr"/>
            <a:endParaRPr lang="zh-CN" altLang="en-US" sz="2245" b="1">
              <a:solidFill>
                <a:schemeClr val="bg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181149" y="1109228"/>
            <a:ext cx="6463151" cy="1508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1" latinLnBrk="0" hangingPunct="1">
              <a:lnSpc>
                <a:spcPct val="150000"/>
              </a:lnSpc>
            </a:pPr>
            <a:r>
              <a:rPr lang="zh-CN" sz="307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第二部分</a:t>
            </a:r>
            <a:r>
              <a:rPr lang="en-US" sz="307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</a:t>
            </a:r>
            <a:r>
              <a:rPr lang="zh-CN" sz="307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现代文阅读</a:t>
            </a:r>
            <a:endParaRPr lang="zh-CN" sz="307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indent="0" algn="ctr" eaLnBrk="1" latinLnBrk="0" hangingPunct="1">
              <a:lnSpc>
                <a:spcPct val="150000"/>
              </a:lnSpc>
            </a:pPr>
            <a:r>
              <a:rPr lang="zh-CN" altLang="en-US" sz="307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文学类类文本阅读</a:t>
            </a:r>
            <a:endParaRPr lang="zh-CN" altLang="en-US" sz="307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066427" y="3022337"/>
            <a:ext cx="9058607" cy="2182742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/>
            <a:endParaRPr lang="zh-CN" altLang="en-US" sz="2460" b="1" spc="300">
              <a:solidFill>
                <a:srgbClr val="FF0000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marL="0" indent="0" algn="ctr"/>
            <a:r>
              <a:rPr sz="4000" b="1" spc="3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0</a:t>
            </a:r>
            <a:r>
              <a:rPr lang="en-US" sz="4000" b="1" spc="3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9</a:t>
            </a:r>
            <a:r>
              <a:rPr sz="4000" b="1" spc="3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 概括分析小说物象的作用</a:t>
            </a:r>
            <a:endParaRPr sz="4000" b="1" spc="300">
              <a:solidFill>
                <a:srgbClr val="FF0000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marL="0" indent="0" algn="ctr"/>
            <a:endParaRPr lang="zh-CN" altLang="en-US" sz="3200" b="1" spc="300">
              <a:solidFill>
                <a:srgbClr val="7030A0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marL="0" indent="0" algn="ctr"/>
            <a:endParaRPr lang="zh-CN" altLang="en-US" sz="3200" b="1" spc="300">
              <a:solidFill>
                <a:srgbClr val="7030A0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85470"/>
            <a:ext cx="11430000" cy="536130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 </a:t>
            </a:r>
            <a:r>
              <a:rPr 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物象含义和作用</a:t>
            </a:r>
            <a:endParaRPr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说中的物象,是倾注了作者的思想和主观情感的生动鲜明的形象,它是作者抒怀言志的凭借与依据。所以分析物象含义时需要既考虑到物象的表层含义,即物象本身的含义、语境义,同时还要考虑到深层含义,即分析物象背后的主旨义和情感义。</a:t>
            </a:r>
            <a:endParaRPr altLang="zh-CN" sz="28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物象作用类题目,在高考试题中也屡有出现,考生主要从人物的塑造、情节的安排、环境的描写、主题的象征或衬托方面去思考</a:t>
            </a:r>
            <a:endParaRPr altLang="zh-CN" sz="28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85738"/>
            <a:ext cx="11430000" cy="56889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二 分析物象的三种思考路径</a:t>
            </a:r>
            <a:endParaRPr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(1)由外到内</a:t>
            </a:r>
            <a:endParaRPr altLang="zh-CN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由物象的外在特征到其内在精神气质。</a:t>
            </a:r>
            <a:endParaRPr altLang="zh-CN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(2)由实及虚</a:t>
            </a:r>
            <a:endParaRPr altLang="zh-CN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由物象的自身意思到附着其上的虚指意思,如象征义、比喻义、情感义。</a:t>
            </a:r>
            <a:endParaRPr altLang="zh-CN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(3)多方挖掘</a:t>
            </a:r>
            <a:endParaRPr altLang="zh-CN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有时,小说中的物象对于小说中不同的人物有着不同的含义,所以应依据不同人物挖掘其丰富含义。</a:t>
            </a:r>
            <a:endParaRPr altLang="zh-CN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altLang="zh-CN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452120" y="850533"/>
            <a:ext cx="11430000" cy="45694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三、小说中的物象分析方法</a:t>
            </a:r>
            <a:endParaRPr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说中的物象是小说形象的重要组成部分，同人物形象一同构成了小说的艺术世界。虽说物象在小说中处于从属地位，但其意蕴和作用绝不可小觑。小说中的物象种类很多，就其内容而言，有事物、景物、动物，个别的还有体现大环境的村镇等地域；就其地位而言，有主体物象(贯串全文的)和次要物象(只出现在文中某处的)。</a:t>
            </a:r>
            <a:endParaRPr altLang="zh-CN" sz="28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altLang="zh-CN" sz="28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85738"/>
            <a:ext cx="11430000" cy="51288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(1)把握小说中物象的基本作用</a:t>
            </a:r>
            <a:endParaRPr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①对人物的作用：交代人物背景，烘托人物情感，衬托人物性格，暗示人物命运。</a:t>
            </a:r>
            <a:endParaRPr altLang="zh-CN" sz="28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②对情节的作用：预示情节走势，推动情节发展；显示线索，做铺垫，构成对比；(开头)引起下文，(结尾)总结上文，前后呼应。</a:t>
            </a:r>
            <a:endParaRPr altLang="zh-CN" sz="28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③对环境的作用：营造氛围，创造美感，创造意境，衬托环境，暗示社会环境。</a:t>
            </a:r>
            <a:endParaRPr altLang="zh-CN" sz="28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④对主题的作用：暗示主题，揭示主题，深化主题，触发情思，寄托情感，象征意义。</a:t>
            </a:r>
            <a:endParaRPr altLang="zh-CN" sz="28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452120" y="788938"/>
            <a:ext cx="11430000" cy="448818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(2)精准答题注意事项：</a:t>
            </a:r>
            <a:endParaRPr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根据物象种类与特征判断其作用。像“太阳”“雪”“竹”“梅”等物象属自然环境中的一部分，本身就具有环境描写的作用，应特别注意它在渲染气氛、铺设背景中的作用。像与人物密切相关的物象，如人使用的器物、伴随于身的动物等，要特别注意它在表现人物方面的作用。主体物象要特别注意它在结构、主题方面的作用，次要物象要特别注意它在环境和人物方面的作用。</a:t>
            </a:r>
            <a:endParaRPr altLang="zh-CN" sz="24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②要注意物象出现的位置，尤其是反复出现的位置，要紧紧结合上下文分析。</a:t>
            </a:r>
            <a:endParaRPr altLang="zh-CN" sz="24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③要联系意蕴答作用。如答表现人物性格(或情感)或揭示主题，一定要答出表现出人物什么样的情感，揭示了什么样的主题，只有这样，才不空泛笼统。</a:t>
            </a:r>
            <a:endParaRPr altLang="zh-CN" sz="24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452120" y="788938"/>
            <a:ext cx="11430000" cy="45694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④要结合文本的特殊性答出其特殊作用。如运用了技巧，则要兼答其技巧效果，有的还有调动、激发读者阅读兴趣的效果。</a:t>
            </a:r>
            <a:endParaRPr altLang="zh-CN" sz="28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⑤自身的作用。自身的作用指的是它作为小说形象世界的一个组成部分，有它自身的独到特点、作用和审美价值。要求答出某方面的作用(如答出表现人物的作用)，应特别注意与情节联系在一起，答题要具体、全面。如要答表现人物的作用，先要结合情节把物象与人物的关系分开若干片段，再看它对哪些人物(主要人物和次要人物)起衬托作用，其衬托作用到底是正衬还是反衬。</a:t>
            </a:r>
            <a:endParaRPr altLang="zh-CN" sz="28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W52.eps" descr="id:2147491843;FounderCES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46121" y="1728855"/>
            <a:ext cx="8480339" cy="305292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85738"/>
            <a:ext cx="11430000" cy="16916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4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四 题型对点训练</a:t>
            </a:r>
            <a:endParaRPr altLang="zh-CN" sz="40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698500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altLang="zh-CN" sz="4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sz="4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</a:t>
            </a:r>
            <a:r>
              <a:rPr altLang="zh-CN" sz="4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分析物象的作用</a:t>
            </a:r>
            <a:endParaRPr altLang="zh-CN" sz="40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731267" y="1138414"/>
            <a:ext cx="10729629" cy="43605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kumimoji="0" lang="zh-CN" altLang="en-US" sz="3080" b="1" i="0" u="none" strike="noStrike" kern="120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Times New Roman" panose="02020603050405020304"/>
                <a:ea typeface="微软雅黑"/>
                <a:cs typeface="Times New Roman" panose="02020603050405020304"/>
              </a:rPr>
              <a:t>例</a:t>
            </a:r>
            <a:r>
              <a:rPr lang="en-US" altLang="zh-CN" sz="3080" b="1">
                <a:solidFill>
                  <a:srgbClr val="F79646">
                    <a:lumMod val="75000"/>
                  </a:srgbClr>
                </a:solidFill>
                <a:latin typeface="Times New Roman" panose="02020603050405020304"/>
                <a:ea typeface="微软雅黑"/>
                <a:cs typeface="Times New Roman" panose="02020603050405020304"/>
              </a:rPr>
              <a:t>3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阅读下面的文字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完成题目。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ctr">
              <a:lnSpc>
                <a:spcPct val="150000"/>
              </a:lnSpc>
            </a:pPr>
            <a:r>
              <a:rPr lang="zh-CN" altLang="en-US" sz="2565" b="1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清水洗尘</a:t>
            </a:r>
            <a:endParaRPr lang="zh-CN" altLang="en-US" sz="2565" b="1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ctr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迟子建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礼镇的人把腊月二十七定为放水的日子。所谓“放水”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就是洗澡。而郑家则把放水时烧水和倒水的活儿分配给了天灶。天灶从八岁起就开始承担这个义务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一做就是五年。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这里的人们每年只洗一回澡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就是在腊月二十七这天。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798637" y="569023"/>
            <a:ext cx="2623091" cy="524510"/>
          </a:xfrm>
          <a:prstGeom prst="rect">
            <a:avLst/>
          </a:pr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21177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20" b="1" i="0" u="none" strike="noStrike" kern="1200" cap="none" spc="0" normalizeH="0" baseline="0" noProof="0">
                <a:ln>
                  <a:noFill/>
                </a:ln>
                <a:solidFill>
                  <a:srgbClr val="F79646">
                    <a:lumMod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◈ 典题演练 ◈</a:t>
            </a:r>
            <a:endParaRPr kumimoji="0" lang="zh-CN" altLang="en-US" sz="2820" b="1" i="0" u="none" strike="noStrike" kern="1200" cap="none" spc="0" normalizeH="0" baseline="0" noProof="0">
              <a:ln>
                <a:noFill/>
              </a:ln>
              <a:solidFill>
                <a:srgbClr val="F79646">
                  <a:lumMod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723469" y="547295"/>
            <a:ext cx="10729629" cy="60223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天灶住的屋子被当成了浴室。天灶家洗澡的次序是由长至幼。天灶从未拥有过一盆真正的清水来洗澡。他只能见缝插针地就着家人用过的水洗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那种感觉纯粹是在应付。而且不管别人洗过的水有多干净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他总是觉得很浊。他也不喜欢父母把他的住屋当成浴室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电灯泡上爬满了水珠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他晚上睡觉时感觉是睡在猪圈里。所以今年一过完小年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他就对母亲说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:“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今年洗澡该在天云的屋子里了。”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天云当时正在叠纸花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她气得一梗脖子说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:“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为什么要在我的屋子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那为什么年年都非要在我的屋子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天灶同样气得一梗脖子说。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“你是男孩子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天云说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不能弄脏女孩子的屋子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天云振振有词地说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而且你比我大好几岁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是哥哥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你还不让着我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723469" y="547295"/>
            <a:ext cx="10729629" cy="4836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天灶便不再理论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不过兀自嘟囔了一句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:“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我讨厌过年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年有个什么过头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天灶确实不喜欢过年。首先不喜欢过年时的焚纸祭祖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磕头拜年。其次他不喜欢忙年的过程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种种的活儿把大人孩子都牵制得像刺猬一样团团转。人最后还得为自己洗尘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一家老少因为卖力地搓洗掉一年的风尘而个个都显得面目浮肿。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奶奶第一个洗完了澡。天灶觉得洗澡后的奶奶显得格外臃肿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像只烂蘑菇一样让人看不得。奶奶嘘嘘地喘着粗气对天灶说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:“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你烧的水真热乎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洗得奶奶这个舒服。你就着奶奶的水洗洗吧。”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723469" y="547295"/>
            <a:ext cx="10729629" cy="54292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天灶并未搭话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他只是把柴火续了续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然后提着脏水桶进了自己的屋子。他吃力地搬起大澡盆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把水倒进脏水桶里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然后抹了抹额上的汗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提起桶出去倒水。奶奶见天灶提着满桶的水出来了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就张大了嘴。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“你嫌奶奶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——”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她失神地说。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天灶什么也没说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拉开门出去了。外面又黑又冷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他摇摇晃晃地提着水来到大门外的排水沟前。冬季时那里隆起了一个肮脏的大冰湖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许多男孩子都喜欢在冰湖下抽陀螺玩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他们叫它“冰嘎”。他们不仅白天玩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晚上有时月亮明得让人在屋子里待不住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他们便穿上厚棉袄出来抽陀螺。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天灶看见冰湖下的雪地里有个矮矮的人影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他躬着身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似乎在寻找什么。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723469" y="547295"/>
            <a:ext cx="10729629" cy="60223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“天灶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——”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那人直起身说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出来倒水啦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天灶听出是同班同学肖大伟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便问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:“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你在这干什么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天快黑时我抽冰嘎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把它抽飞了。”肖大伟说。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“你今年就着谁的水洗澡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我家年年都是我头一个洗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每回都是自己用一盆清水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肖大伟挑衅地说。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“我自己也用一盆清水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天灶理直气壮地说。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“别吹牛了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你家年年放水时都得你烧水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你总是就着别人的脏水洗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谁不知道呢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天灶只有万分恼火地提着脏水桶往回走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走了很远的时候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他又回头冲肖大伟喊道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:“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今年我用清水洗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723469" y="547295"/>
            <a:ext cx="10729629" cy="54292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天灶说完抬头望了一下天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觉得那道银河“唰”地亮了一层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仿佛是清冽的河水要倾盆而下。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奶奶的屋子传来了哭声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那苍老的哭声就像山洞的滴水声一样滞浊。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天灶拉开锅盖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一舀一舀地把热水往大澡盆里倾倒。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“该谁了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天灶问。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“我去洗吧。”父亲说。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di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这时天云忽然从她的房间冲了出来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她只穿件蓝花背心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露出两条浑圆的胳膊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披散着头发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像个小海妖。她眼睛亮亮地说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:“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我去洗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我把辫子都解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开了。”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723469" y="547295"/>
            <a:ext cx="10729629" cy="60223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父亲到仓棚里去找那对红色宫灯去了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它们被闲置了一年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家人都喜欢用天云洗过澡的水来擦拭宫灯。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天灶悄悄离开灶台去奶奶的屋门前偷听她絮叨些什么。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奶奶边哭边说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:“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当年全村的人数我最干净。我要是进了河里洗澡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鱼都躲得远远的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它们都知道没有我干净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……”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天灶忍不住捂着嘴偷偷乐了。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天灶又往锅里添满了水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他将火炭拨了拨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拨起的一片金黄色的火星像蒲公英一样地飞。这时奶奶蹒跚地从屋里出来了。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“天灶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——”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奶奶带着悲愤的腔调说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你就那么嫌弃我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我站在你跟前你都不多看一眼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723469" y="547295"/>
            <a:ext cx="10729629" cy="60223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天灶没有搭腔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也没有抬头。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“你是不想让奶奶过这个年了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奶奶的声音越来越悲凉了。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“没有。”天灶说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我只想用清水洗澡。天云的我也没用。”天灶垂头说着。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“天云的水是用来刷灯笼的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奶奶很孩子气地说。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“一会儿妈妈用过的水我也不用。”天灶强调说。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“那你爸爸的呢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奶奶不依不饶地问。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“不用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!”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天灶斩钉截铁地说。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奶奶这才有些和颜悦色。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天灶把锅里的水再次添满。这时母亲走过来问他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:“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还烧水做什么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723469" y="547295"/>
            <a:ext cx="10729629" cy="36499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给我自己用。”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“你不用你爸爸的水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?”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我要用清水。”天灶强调说。</a:t>
            </a:r>
            <a:endParaRPr lang="zh-CN" altLang="en-US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  <a:p>
            <a:pPr lvl="0" algn="just">
              <a:lnSpc>
                <a:spcPct val="150000"/>
              </a:lnSpc>
            </a:pP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       夜深深的了。天灶大口大口地呼吸着寒冷的空气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因为他怕体内不断升腾的热气会把他烧焦。这时屋门“吱扭”一声响了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跟着响起的是母亲的声音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:“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天灶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该你洗了</a:t>
            </a:r>
            <a:r>
              <a:rPr lang="en-US" altLang="zh-CN" sz="2565">
                <a:solidFill>
                  <a:prstClr val="black"/>
                </a:solidFill>
                <a:latin typeface="微软雅黑" panose="020b0503020204020204" charset="-122"/>
                <a:ea typeface="微软雅黑"/>
              </a:rPr>
              <a:t>!”</a:t>
            </a:r>
            <a:endParaRPr lang="en-US" altLang="zh-CN" sz="2565">
              <a:solidFill>
                <a:prstClr val="black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https://d.book118.com/106131214053010035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Times New Roman</vt:lpstr>
      <vt:lpstr>Calibri Light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2024-09-05T00:50:30.566</cp:lastPrinted>
  <dcterms:created xsi:type="dcterms:W3CDTF">2024-09-04T16:50:30Z</dcterms:created>
  <dcterms:modified xsi:type="dcterms:W3CDTF">2024-09-04T16:50:32Z</dcterms:modified>
</cp:coreProperties>
</file>