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1B0D26-03B6-4A35-8DF7-F13EF257C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486829-92C9-4A0D-B677-D318C11D2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FC23B6-83CB-433F-B2DF-3D41D08AE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71C4AA-3BD2-42C6-BBEC-26477BD28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D5AAD4-E129-48C8-9EE3-9ECB14C0C0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2CD631-A58A-49EA-92FC-C1D0B9850B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80859D-8C62-42A9-BBAF-FB976463A0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7F2140-9F38-42E4-AD82-89C4CDAB67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EE4CC7-66B8-4F61-8BA1-9F62FD3A31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820DD-9F9E-4113-B39C-23577D1C5C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0F50A9-43B1-4F6B-AAE0-28FEA8AEE3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1351330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在旅游景区服务中培养专业素养技巧</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旅游景区服务概述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接待礼仪与沟通技巧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导游讲解能力提升途径</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旅游产品推广与营销策略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旅游安全管理与应急处理能力</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总结：提升专业素养，优化旅游服务体验</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旅游景区服务概述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88" r="3328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旅游景区是指具有参观游览、休闲度假、康乐健身等功能，具备相应旅游服务设施并提供相应旅游服务的独立管理区。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根据旅游景区的性质和特点，可将其分为自然景观类、人文景观类、主题公园类、社会类等多种类型。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旅游景区定义与分类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旅游景区服务具有无形性、不可分性、易变性、不可存储性等特点。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旅游景区服务要求从业人员具备良好的职业道德、专业知识、服务技能和应变能力，为游客提供安全、优质、高效的服务。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旅游景区服务特点及要求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服务要求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服务特点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提升服务质量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专业素养技巧的培养有助于从业人员更好地理解和满足游客需求，提升服务质量。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增强竞争力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在激烈的市场竞争中，具备专业素养技巧的从业人员能够为企业赢得更多游客的信赖和支持，增强企业竞争力。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促进个人职业发展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专业素养技巧的培养有助于从业人员提升个人综合素质和职业技能水平，为个人职业发展打下坚实基础。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培养专业素养技巧重要性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接待礼仪与沟通技巧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47" r="-47"/>
          </a:stretch>
        </a:blipFill>
      </p:bgPr>
    </p:bg>
    <p:spTree>
      <p:nvGrpSpPr>
        <p:cNvPr id="1" name=""/>
        <p:cNvGrpSpPr/>
        <p:nvPr/>
      </p:nvGrpSpPr>
      <p:grpSpPr>
        <a:xfrm>
          <a:off x="0" y="0"/>
          <a:ext cx="0" cy="0"/>
        </a:xfrm>
      </p:grpSpPr>
      <p:sp>
        <p:nvSpPr>
          <p:cNvPr id="2" name="AutoShape 2"/>
          <p:cNvSpPr/>
          <p:nvPr/>
        </p:nvSpPr>
        <p:spPr>
          <a:xfrm>
            <a:off x="0" y="3232150"/>
            <a:ext cx="12192000" cy="36258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08081"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98856"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89631" y="1698593"/>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82025"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408081"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服务人员应穿着统一、整洁的工作服，保持良好的个人卫生。</a:t>
            </a:r>
          </a:p>
        </p:txBody>
      </p:sp>
      <p:sp>
        <p:nvSpPr>
          <p:cNvPr id="8" name="TextBox 8"/>
          <p:cNvSpPr txBox="1"/>
          <p:nvPr/>
        </p:nvSpPr>
        <p:spPr>
          <a:xfrm>
            <a:off x="3798856"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对游客应主动热情，面带微笑，提供周到的服务。</a:t>
            </a:r>
          </a:p>
        </p:txBody>
      </p:sp>
      <p:sp>
        <p:nvSpPr>
          <p:cNvPr id="9" name="TextBox 9"/>
          <p:cNvSpPr txBox="1"/>
          <p:nvPr/>
        </p:nvSpPr>
        <p:spPr>
          <a:xfrm>
            <a:off x="6189631"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使用礼貌用语，表达清晰、准确、流畅，注意语言文明和措辞。</a:t>
            </a:r>
          </a:p>
        </p:txBody>
      </p:sp>
      <p:sp>
        <p:nvSpPr>
          <p:cNvPr id="10" name="TextBox 10"/>
          <p:cNvSpPr txBox="1"/>
          <p:nvPr/>
        </p:nvSpPr>
        <p:spPr>
          <a:xfrm>
            <a:off x="8582025"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尊重不同国籍、民族和宗教信仰的游客，避免引起误解或冒犯。</a:t>
            </a:r>
          </a:p>
        </p:txBody>
      </p:sp>
      <p:sp>
        <p:nvSpPr>
          <p:cNvPr id="11" name="TextBox 11"/>
          <p:cNvSpPr txBox="1"/>
          <p:nvPr/>
        </p:nvSpPr>
        <p:spPr>
          <a:xfrm>
            <a:off x="140808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着装整洁、大方</a:t>
            </a:r>
          </a:p>
        </p:txBody>
      </p:sp>
      <p:sp>
        <p:nvSpPr>
          <p:cNvPr id="12" name="TextBox 12"/>
          <p:cNvSpPr txBox="1"/>
          <p:nvPr/>
        </p:nvSpPr>
        <p:spPr>
          <a:xfrm>
            <a:off x="3798856"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热情周到</a:t>
            </a:r>
          </a:p>
        </p:txBody>
      </p:sp>
      <p:sp>
        <p:nvSpPr>
          <p:cNvPr id="13" name="TextBox 13"/>
          <p:cNvSpPr txBox="1"/>
          <p:nvPr/>
        </p:nvSpPr>
        <p:spPr>
          <a:xfrm>
            <a:off x="618963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语言文明</a:t>
            </a:r>
          </a:p>
        </p:txBody>
      </p:sp>
      <p:sp>
        <p:nvSpPr>
          <p:cNvPr id="14" name="TextBox 14"/>
          <p:cNvSpPr txBox="1"/>
          <p:nvPr/>
        </p:nvSpPr>
        <p:spPr>
          <a:xfrm>
            <a:off x="8582025"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尊重游客</a:t>
            </a:r>
          </a:p>
        </p:txBody>
      </p:sp>
      <p:pic>
        <p:nvPicPr>
          <p:cNvPr id="15" name="Picture 15"/>
          <p:cNvPicPr>
            <a:picLocks noChangeAspect="1"/>
          </p:cNvPicPr>
          <p:nvPr/>
        </p:nvPicPr>
        <p:blipFill>
          <a:blip r:embed="rId2"/>
          <a:srcRect l="16708" r="16708"/>
          <a:stretch>
            <a:fillRect/>
          </a:stretch>
        </p:blipFill>
        <p:spPr>
          <a:xfrm>
            <a:off x="1408081" y="1897094"/>
            <a:ext cx="2133600" cy="2133600"/>
          </a:xfrm>
          <a:prstGeom prst="rect">
            <a:avLst/>
          </a:prstGeom>
        </p:spPr>
      </p:pic>
      <p:pic>
        <p:nvPicPr>
          <p:cNvPr id="16" name="Picture 16"/>
          <p:cNvPicPr>
            <a:picLocks noChangeAspect="1"/>
          </p:cNvPicPr>
          <p:nvPr/>
        </p:nvPicPr>
        <p:blipFill>
          <a:blip r:embed="rId3"/>
          <a:srcRect l="16667" r="16667"/>
          <a:stretch>
            <a:fillRect/>
          </a:stretch>
        </p:blipFill>
        <p:spPr>
          <a:xfrm>
            <a:off x="3798856" y="1897094"/>
            <a:ext cx="2133600" cy="2133600"/>
          </a:xfrm>
          <a:prstGeom prst="rect">
            <a:avLst/>
          </a:prstGeom>
        </p:spPr>
      </p:pic>
      <p:pic>
        <p:nvPicPr>
          <p:cNvPr id="17" name="Picture 17"/>
          <p:cNvPicPr>
            <a:picLocks noChangeAspect="1"/>
          </p:cNvPicPr>
          <p:nvPr/>
        </p:nvPicPr>
        <p:blipFill>
          <a:blip r:embed="rId4"/>
          <a:srcRect l="16625" r="16625"/>
          <a:stretch>
            <a:fillRect/>
          </a:stretch>
        </p:blipFill>
        <p:spPr>
          <a:xfrm>
            <a:off x="6189631" y="1897094"/>
            <a:ext cx="2133600" cy="2133600"/>
          </a:xfrm>
          <a:prstGeom prst="rect">
            <a:avLst/>
          </a:prstGeom>
        </p:spPr>
      </p:pic>
      <p:pic>
        <p:nvPicPr>
          <p:cNvPr id="18" name="Picture 18"/>
          <p:cNvPicPr>
            <a:picLocks noChangeAspect="1"/>
          </p:cNvPicPr>
          <p:nvPr/>
        </p:nvPicPr>
        <p:blipFill>
          <a:blip r:embed="rId5"/>
          <a:srcRect l="16625" r="16625"/>
          <a:stretch>
            <a:fillRect/>
          </a:stretch>
        </p:blipFill>
        <p:spPr>
          <a:xfrm>
            <a:off x="8582025" y="1897094"/>
            <a:ext cx="2133600" cy="2133600"/>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接待礼仪规范及注意事项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20129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cxnSp>
        <p:nvCxnSpPr>
          <p:cNvPr id="10" name="Connector 10"/>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1" name="Connector 11"/>
          <p:cNvCxnSpPr/>
          <p:nvPr/>
        </p:nvCxnSpPr>
        <p:spPr>
          <a:xfrm>
            <a:off x="936625" y="5559425"/>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2" name="Connector 12"/>
          <p:cNvCxnSpPr/>
          <p:nvPr/>
        </p:nvCxnSpPr>
        <p:spPr>
          <a:xfrm>
            <a:off x="2873375" y="44132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a:off x="4702175" y="33718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4" name="Connector 14"/>
          <p:cNvCxnSpPr/>
          <p:nvPr/>
        </p:nvCxnSpPr>
        <p:spPr>
          <a:xfrm>
            <a:off x="6293055" y="2249488"/>
            <a:ext cx="2614612"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sp>
        <p:nvSpPr>
          <p:cNvPr id="15" name="AutoShape 15"/>
          <p:cNvSpPr/>
          <p:nvPr/>
        </p:nvSpPr>
        <p:spPr>
          <a:xfrm>
            <a:off x="5680775" y="1185863"/>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92588" y="2351088"/>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397125" y="3321050"/>
            <a:ext cx="2647950"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98463" y="4514850"/>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5680775" y="1157288"/>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倾听技巧</a:t>
            </a:r>
          </a:p>
        </p:txBody>
      </p:sp>
      <p:sp>
        <p:nvSpPr>
          <p:cNvPr id="20" name="TextBox 20"/>
          <p:cNvSpPr txBox="1"/>
          <p:nvPr/>
        </p:nvSpPr>
        <p:spPr>
          <a:xfrm>
            <a:off x="4192588" y="2326005"/>
            <a:ext cx="2647950" cy="44767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表达清晰</a:t>
            </a:r>
          </a:p>
        </p:txBody>
      </p:sp>
      <p:sp>
        <p:nvSpPr>
          <p:cNvPr id="21" name="TextBox 21"/>
          <p:cNvSpPr txBox="1"/>
          <p:nvPr/>
        </p:nvSpPr>
        <p:spPr>
          <a:xfrm>
            <a:off x="2397125" y="3273425"/>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非语言沟通</a:t>
            </a:r>
          </a:p>
        </p:txBody>
      </p:sp>
      <p:sp>
        <p:nvSpPr>
          <p:cNvPr id="22" name="TextBox 22"/>
          <p:cNvSpPr txBox="1"/>
          <p:nvPr/>
        </p:nvSpPr>
        <p:spPr>
          <a:xfrm>
            <a:off x="398463" y="4492943"/>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情绪管理</a:t>
            </a:r>
          </a:p>
        </p:txBody>
      </p:sp>
      <p:sp>
        <p:nvSpPr>
          <p:cNvPr id="23" name="TextBox 23"/>
          <p:cNvSpPr txBox="1"/>
          <p:nvPr/>
        </p:nvSpPr>
        <p:spPr>
          <a:xfrm>
            <a:off x="6064251" y="1465262"/>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00">
                <a:solidFill>
                  <a:schemeClr val="dk1">
                    <a:alpha val="100000"/>
                  </a:schemeClr>
                </a:solidFill>
                <a:latin typeface="Microsoft Yahei"/>
                <a:ea typeface="Microsoft Yahei"/>
                <a:cs typeface="Microsoft Yahei"/>
              </a:rPr>
              <a:t>耐心倾听游客的需求和问题，不要打断游客的发言。</a:t>
            </a:r>
          </a:p>
        </p:txBody>
      </p:sp>
      <p:sp>
        <p:nvSpPr>
          <p:cNvPr id="24" name="TextBox 24"/>
          <p:cNvSpPr txBox="1"/>
          <p:nvPr/>
        </p:nvSpPr>
        <p:spPr>
          <a:xfrm>
            <a:off x="4617039" y="2626606"/>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使用简洁明了的语言，避免使用过于专业或晦涩的词汇。</a:t>
            </a:r>
          </a:p>
        </p:txBody>
      </p:sp>
      <p:sp>
        <p:nvSpPr>
          <p:cNvPr id="25" name="TextBox 25"/>
          <p:cNvSpPr txBox="1"/>
          <p:nvPr/>
        </p:nvSpPr>
        <p:spPr>
          <a:xfrm>
            <a:off x="2829310" y="3652203"/>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通过微笑、目光接触、肢体语言等方式传递友好和尊重的信息。</a:t>
            </a:r>
          </a:p>
        </p:txBody>
      </p:sp>
      <p:sp>
        <p:nvSpPr>
          <p:cNvPr id="26" name="TextBox 26"/>
          <p:cNvSpPr txBox="1"/>
          <p:nvPr/>
        </p:nvSpPr>
        <p:spPr>
          <a:xfrm>
            <a:off x="818089" y="4836890"/>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保持平和的心态，遇到不愉快的情况时要控制自己的情绪，避免与游客发生冲突。</a:t>
            </a:r>
          </a:p>
        </p:txBody>
      </p:sp>
      <p:sp>
        <p:nvSpPr>
          <p:cNvPr id="27" name="TextBox 27"/>
          <p:cNvSpPr txBox="1"/>
          <p:nvPr/>
        </p:nvSpPr>
        <p:spPr>
          <a:xfrm>
            <a:off x="4119022" y="541028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04</a:t>
            </a:r>
          </a:p>
        </p:txBody>
      </p:sp>
      <p:sp>
        <p:nvSpPr>
          <p:cNvPr id="28" name="AutoShape 28"/>
          <p:cNvSpPr/>
          <p:nvPr/>
        </p:nvSpPr>
        <p:spPr>
          <a:xfrm rot="2700000">
            <a:off x="9081813" y="2848704"/>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9120441" y="2921881"/>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01</a:t>
            </a:r>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有效沟通技巧与方法</a:t>
              </a:r>
            </a:p>
          </p:txBody>
        </p:sp>
      </p:grpSp>
      <p:sp>
        <p:nvSpPr>
          <p:cNvPr id="52" name="AutoShape 52"/>
          <p:cNvSpPr/>
          <p:nvPr/>
        </p:nvSpPr>
        <p:spPr>
          <a:xfrm rot="2700000">
            <a:off x="7459288" y="3701582"/>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7482934" y="377525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02</a:t>
            </a:r>
          </a:p>
        </p:txBody>
      </p:sp>
      <p:sp>
        <p:nvSpPr>
          <p:cNvPr id="54" name="AutoShape 54"/>
          <p:cNvSpPr/>
          <p:nvPr/>
        </p:nvSpPr>
        <p:spPr>
          <a:xfrm rot="2700000">
            <a:off x="5794200" y="4505150"/>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5819234" y="459113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认真倾听</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对游客的投诉要认真倾听，了解问题的详细情况。</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积极解决</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对于能够立即解决的问题，要迅速采取措施进行解决；对于不能立即解决的问题，要向游客说明情况，并尽快寻求解决方案。</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记录与报告</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详细记录投诉内容和处理结果，及时向相关部门报告。</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应对突发事件</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制定应急预案，遇到突发事件时迅速启动应急程序，确保游客的安全和权益。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处理投诉和突发事件策略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导游讲解能力提升途径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导游词结构</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包括开场白、景点介绍、背景故事、特色亮点、结尾等部分，各部分之间要有逻辑性和连贯性。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实例分析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针对不同类型的旅游景区和景点，分析优秀导游词的撰写技巧和特点，如自然景观、历史文化遗址、博物馆等。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导游词撰写原则</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确保导游词内容准确、生动、有趣，符合游客需求和兴趣。</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导游词撰写技巧与实例分析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698" r="17698"/>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讲解风格定位</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根据个人特点和游客需求，塑造独特的讲解风格，如幽默风趣、知识渊博、亲切自然等。</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表达能力训练</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通过模拟讲解、角色扮演、演讲比赛等方式，提高口头表达能力和语言组织能力。</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应对突发情况</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学会处理讲解过程中的突发情况，如游客提问、设备故障等，保持冷静和自信。</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讲解风格塑造及表达能力训练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https://d.book118.com/106135133045010044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2024-09-12T13:52:38.978</cp:lastPrinted>
  <dcterms:created xsi:type="dcterms:W3CDTF">2024-09-12T05:52:38Z</dcterms:created>
  <dcterms:modified xsi:type="dcterms:W3CDTF">2024-09-12T05:52:41Z</dcterms:modified>
</cp:coreProperties>
</file>