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AFF20D-BCB7-487B-8867-AD0E296B4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478B4-D960-4063-AAD8-70567EFB9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13D8DC-9DA5-4896-A668-769766324C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BA8A2B-FDB3-4845-8E31-4CE7BB5684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6630B6-8A87-4FD2-B0FA-D6B2525180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452F39-C980-40CC-8D47-E1EE497B07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D39A78-1FBA-404B-83F3-29AC1F7694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CFFA61-0ABD-4C4E-97EB-0E16AEAA63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8D28A8-3613-4D14-BC18-1330D99ED3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548FEB-1CFE-4BE3-8904-EE50D5EF2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E42890-A01E-4CAB-BD9C-70004E3613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6" name="Rectangle 25"/>
            <p:cNvSpPr/>
            <p:nvPr/>
          </p:nvSpPr>
          <p:spPr>
            <a:xfrm>
              <a:off x="9603442" y="-8467"/>
              <a:ext cx="2588558" cy="6866467"/>
            </a:xfrm>
            <a:custGeom>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8" name="Rectangle 27"/>
            <p:cNvSpPr/>
            <p:nvPr/>
          </p:nvSpPr>
          <p:spPr>
            <a:xfrm>
              <a:off x="9334500" y="-8467"/>
              <a:ext cx="2854326" cy="6866467"/>
            </a:xfrm>
            <a:custGeom>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9" name="Rectangle 28"/>
            <p:cNvSpPr/>
            <p:nvPr/>
          </p:nvSpPr>
          <p:spPr>
            <a:xfrm>
              <a:off x="10898730" y="-8467"/>
              <a:ext cx="1290094" cy="6866467"/>
            </a:xfrm>
            <a:custGeom>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30" name="Rectangle 29"/>
            <p:cNvSpPr/>
            <p:nvPr/>
          </p:nvSpPr>
          <p:spPr>
            <a:xfrm>
              <a:off x="10938999" y="-8467"/>
              <a:ext cx="1249825" cy="6866467"/>
            </a:xfrm>
            <a:custGeom>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zh-CN" altLang="en-US"/>
              <a:t>单击此处编辑母版标题样式</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a:p>
        </p:txBody>
      </p:sp>
      <p:sp>
        <p:nvSpPr>
          <p:cNvPr id="4" name="Date Placeholder 3"/>
          <p:cNvSpPr>
            <a:spLocks noGrp="1"/>
          </p:cNvSpPr>
          <p:nvPr>
            <p:ph type="dt" sz="half" idx="10"/>
          </p:nvPr>
        </p:nvSpPr>
        <p:spPr/>
        <p:txBody>
          <a:bodyPr/>
          <a:lstStyle/>
          <a:p>
            <a:fld id="{B61BEF0D-F0BB-DE4B-95CE-6DB70DBA9567}" type="datetimeFigureOut">
              <a:rPr lang="en-US"/>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normAutofit/>
          </a:bodyPr>
          <a:lstStyle>
            <a:lvl1pPr>
              <a:defRPr sz="3600"/>
            </a:lvl1pPr>
          </a:lstStyle>
          <a:p>
            <a:r>
              <a:rPr lang="zh-CN" altLang="en-US"/>
              <a:t>单击此处编辑母版标题样式</a:t>
            </a:r>
            <a:endParaRPr lang="en-US"/>
          </a:p>
        </p:txBody>
      </p:sp>
      <p:sp>
        <p:nvSpPr>
          <p:cNvPr id="3" name="Content Placeholder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B61BEF0D-F0BB-DE4B-95CE-6DB70DBA9567}" type="datetimeFigureOut">
              <a:rPr lang="en-US"/>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zh-CN" altLang="en-US"/>
              <a:t>单击此处编辑母版标题样式</a:t>
            </a:r>
            <a:endParaRPr lang="en-US"/>
          </a:p>
        </p:txBody>
      </p:sp>
      <p:sp>
        <p:nvSpPr>
          <p:cNvPr id="3" name="Text Placeholder 2"/>
          <p:cNvSpPr>
            <a:spLocks noGrp="1"/>
          </p:cNvSpPr>
          <p:nvPr>
            <p:ph type="body" idx="1" hasCustomPrompt="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sz="half" idx="1" hasCustomPrompt="1"/>
          </p:nvPr>
        </p:nvSpPr>
        <p:spPr>
          <a:xfrm>
            <a:off x="677334" y="2160589"/>
            <a:ext cx="4184035" cy="3880772"/>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Content Placeholder 3"/>
          <p:cNvSpPr>
            <a:spLocks noGrp="1"/>
          </p:cNvSpPr>
          <p:nvPr>
            <p:ph sz="half" idx="2" hasCustomPrompt="1"/>
          </p:nvPr>
        </p:nvSpPr>
        <p:spPr>
          <a:xfrm>
            <a:off x="5089970" y="2160589"/>
            <a:ext cx="4184034" cy="3880773"/>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Date Placeholder 4"/>
          <p:cNvSpPr>
            <a:spLocks noGrp="1"/>
          </p:cNvSpPr>
          <p:nvPr>
            <p:ph type="dt" sz="half" idx="10"/>
          </p:nvPr>
        </p:nvSpPr>
        <p:spPr/>
        <p:txBody>
          <a:bodyPr/>
          <a:lstStyle/>
          <a:p>
            <a:fld id="{EB712588-04B1-427B-82EE-E8DB90309F08}" type="datetimeFigureOut">
              <a:rPr lang="en-US"/>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a:p>
        </p:txBody>
      </p:sp>
      <p:sp>
        <p:nvSpPr>
          <p:cNvPr id="3" name="Text Placeholder 2"/>
          <p:cNvSpPr>
            <a:spLocks noGrp="1"/>
          </p:cNvSpPr>
          <p:nvPr>
            <p:ph type="body" idx="1" hasCustomPrompt="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hasCustomPrompt="1"/>
          </p:nvPr>
        </p:nvSpPr>
        <p:spPr>
          <a:xfrm>
            <a:off x="675745" y="2737245"/>
            <a:ext cx="4185623" cy="3304117"/>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Text Placeholder 4"/>
          <p:cNvSpPr>
            <a:spLocks noGrp="1"/>
          </p:cNvSpPr>
          <p:nvPr>
            <p:ph type="body" sz="quarter" idx="3" hasCustomPrompt="1"/>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hasCustomPrompt="1"/>
          </p:nvPr>
        </p:nvSpPr>
        <p:spPr>
          <a:xfrm>
            <a:off x="5088384" y="2737245"/>
            <a:ext cx="4185617" cy="3304117"/>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7" name="Date Placeholder 6"/>
          <p:cNvSpPr>
            <a:spLocks noGrp="1"/>
          </p:cNvSpPr>
          <p:nvPr>
            <p:ph type="dt" sz="half" idx="10"/>
          </p:nvPr>
        </p:nvSpPr>
        <p:spPr/>
        <p:txBody>
          <a:bodyPr/>
          <a:lstStyle/>
          <a:p>
            <a:fld id="{B61BEF0D-F0BB-DE4B-95CE-6DB70DBA9567}" type="datetimeFigureOut">
              <a:rPr lang="en-US"/>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a:xfrm>
            <a:off x="677334" y="609600"/>
            <a:ext cx="8596668" cy="1320800"/>
          </a:xfrm>
        </p:spPr>
        <p:txBody>
          <a:bodyPr/>
          <a:lstStyle/>
          <a:p>
            <a:r>
              <a:rPr lang="zh-CN" altLang="en-US"/>
              <a:t>单击此处编辑母版标题样式</a:t>
            </a:r>
            <a:endParaRPr lang="en-US"/>
          </a:p>
        </p:txBody>
      </p:sp>
      <p:sp>
        <p:nvSpPr>
          <p:cNvPr id="3" name="Date Placeholder 2"/>
          <p:cNvSpPr>
            <a:spLocks noGrp="1"/>
          </p:cNvSpPr>
          <p:nvPr>
            <p:ph type="dt" sz="half" idx="10"/>
          </p:nvPr>
        </p:nvSpPr>
        <p:spPr/>
        <p:txBody>
          <a:bodyPr/>
          <a:lstStyle/>
          <a:p>
            <a:fld id="{B61BEF0D-F0BB-DE4B-95CE-6DB70DBA9567}" type="datetimeFigureOut">
              <a:rPr lang="en-US"/>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B61BEF0D-F0BB-DE4B-95CE-6DB70DBA9567}" type="datetimeFigureOut">
              <a:rPr lang="en-US"/>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zh-CN" altLang="en-US"/>
              <a:t>单击此处编辑母版标题样式</a:t>
            </a:r>
            <a:endParaRPr lang="en-US"/>
          </a:p>
        </p:txBody>
      </p:sp>
      <p:sp>
        <p:nvSpPr>
          <p:cNvPr id="3" name="Content Placeholder 2"/>
          <p:cNvSpPr>
            <a:spLocks noGrp="1"/>
          </p:cNvSpPr>
          <p:nvPr>
            <p:ph idx="1" hasCustomPrompt="1"/>
          </p:nvPr>
        </p:nvSpPr>
        <p:spPr>
          <a:xfrm>
            <a:off x="4760461" y="514924"/>
            <a:ext cx="4513541" cy="5526437"/>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Text Placeholder 3"/>
          <p:cNvSpPr>
            <a:spLocks noGrp="1"/>
          </p:cNvSpPr>
          <p:nvPr>
            <p:ph type="body" sz="half" idx="2" hasCustomPrompt="1"/>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zh-CN" altLang="en-US"/>
              <a:t>编辑母版文本样式</a:t>
            </a:r>
          </a:p>
        </p:txBody>
      </p:sp>
      <p:sp>
        <p:nvSpPr>
          <p:cNvPr id="5" name="Date Placeholder 4"/>
          <p:cNvSpPr>
            <a:spLocks noGrp="1"/>
          </p:cNvSpPr>
          <p:nvPr>
            <p:ph type="dt" sz="half" idx="10"/>
          </p:nvPr>
        </p:nvSpPr>
        <p:spPr/>
        <p:txBody>
          <a:bodyPr/>
          <a:lstStyle/>
          <a:p>
            <a:fld id="{42A54C80-263E-416B-A8E0-580EDEADCBDC}" type="datetimeFigureOut">
              <a:rPr lang="en-US"/>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zh-CN" altLang="en-US"/>
              <a:t>单击此处编辑母版标题样式</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a:p>
        </p:txBody>
      </p:sp>
      <p:sp>
        <p:nvSpPr>
          <p:cNvPr id="4" name="Text Placeholder 3"/>
          <p:cNvSpPr>
            <a:spLocks noGrp="1"/>
          </p:cNvSpPr>
          <p:nvPr>
            <p:ph type="body" sz="half" idx="2" hasCustomPrompt="1"/>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B61BEF0D-F0BB-DE4B-95CE-6DB70DBA9567}" type="datetimeFigureOut">
              <a:rPr lang="en-US"/>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和描述">
    <p:spTree>
      <p:nvGrpSpPr>
        <p:cNvPr id="1" name=""/>
        <p:cNvGrpSpPr/>
        <p:nvPr/>
      </p:nvGrpSpPr>
      <p:grpSpPr>
        <a:xfrm>
          <a:off x="0" y="0"/>
          <a: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zh-CN" altLang="en-US"/>
              <a:t>单击此处编辑母版标题样式</a:t>
            </a:r>
            <a:endParaRPr lang="en-US"/>
          </a:p>
        </p:txBody>
      </p:sp>
      <p:sp>
        <p:nvSpPr>
          <p:cNvPr id="3" name="Text Placeholder 2"/>
          <p:cNvSpPr>
            <a:spLocks noGrp="1"/>
          </p:cNvSpPr>
          <p:nvPr>
            <p:ph type="body" idx="1" hasCustomPrompt="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带描述的引言">
    <p:spTree>
      <p:nvGrpSpPr>
        <p:cNvPr id="1" name=""/>
        <p:cNvGrpSpPr/>
        <p:nvPr/>
      </p:nvGrpSpPr>
      <p:grpSpPr>
        <a:xfrm>
          <a:off x="0" y="0"/>
          <a: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CN" altLang="en-US"/>
              <a:t>单击此处编辑母版标题样式</a:t>
            </a:r>
            <a:endParaRPr lang="en-US"/>
          </a:p>
        </p:txBody>
      </p:sp>
      <p:sp>
        <p:nvSpPr>
          <p:cNvPr id="23" name="Text Placeholder 9"/>
          <p:cNvSpPr>
            <a:spLocks noGrp="1"/>
          </p:cNvSpPr>
          <p:nvPr>
            <p:ph type="body" sz="quarter" idx="13" hasCustomPrompt="1"/>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编辑母版文本样式</a:t>
            </a:r>
          </a:p>
        </p:txBody>
      </p:sp>
      <p:sp>
        <p:nvSpPr>
          <p:cNvPr id="3" name="Text Placeholder 2"/>
          <p:cNvSpPr>
            <a:spLocks noGrp="1"/>
          </p:cNvSpPr>
          <p:nvPr>
            <p:ph type="body" idx="1" hasCustomPrompt="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en-US" sz="8000" baseline="0">
                <a:ln w="3175" cmpd="sng">
                  <a:noFill/>
                </a:ln>
                <a:solidFill>
                  <a:schemeClr val="accent1">
                    <a:lumMod val="60000"/>
                    <a:lumOff val="40000"/>
                  </a:schemeClr>
                </a:solidFill>
                <a:effectLst/>
                <a:latin typeface="Arial"/>
              </a:rPr>
              <a:t>“</a:t>
            </a:r>
            <a:endParaRPr lang="en-US" sz="8000" baseline="0">
              <a:ln w="3175" cmpd="sng">
                <a:noFill/>
              </a:ln>
              <a:solidFill>
                <a:schemeClr val="accent1">
                  <a:lumMod val="60000"/>
                  <a:lumOff val="40000"/>
                </a:schemeClr>
              </a:solidFill>
              <a:effectLst/>
              <a:latin typeface="Arial"/>
            </a:endParaRP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名片">
    <p:spTree>
      <p:nvGrpSpPr>
        <p:cNvPr id="1" name=""/>
        <p:cNvGrpSpPr/>
        <p:nvPr/>
      </p:nvGrpSpPr>
      <p:grpSpPr>
        <a:xfrm>
          <a:off x="0" y="0"/>
          <a: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zh-CN" altLang="en-US"/>
              <a:t>单击此处编辑母版标题样式</a:t>
            </a:r>
            <a:endParaRPr lang="en-US"/>
          </a:p>
        </p:txBody>
      </p:sp>
      <p:sp>
        <p:nvSpPr>
          <p:cNvPr id="3" name="Text Placeholder 2"/>
          <p:cNvSpPr>
            <a:spLocks noGrp="1"/>
          </p:cNvSpPr>
          <p:nvPr>
            <p:ph type="body" idx="1" hasCustomPrompt="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引言名片">
    <p:spTree>
      <p:nvGrpSpPr>
        <p:cNvPr id="1" name=""/>
        <p:cNvGrpSpPr/>
        <p:nvPr/>
      </p:nvGrpSpPr>
      <p:grpSpPr>
        <a:xfrm>
          <a:off x="0" y="0"/>
          <a: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CN" altLang="en-US"/>
              <a:t>单击此处编辑母版标题样式</a:t>
            </a:r>
            <a:endParaRPr lang="en-US"/>
          </a:p>
        </p:txBody>
      </p:sp>
      <p:sp>
        <p:nvSpPr>
          <p:cNvPr id="23" name="Text Placeholder 9"/>
          <p:cNvSpPr>
            <a:spLocks noGrp="1"/>
          </p:cNvSpPr>
          <p:nvPr>
            <p:ph type="body" sz="quarter" idx="13" hasCustomPrompt="1"/>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编辑母版文本样式</a:t>
            </a:r>
          </a:p>
        </p:txBody>
      </p:sp>
      <p:sp>
        <p:nvSpPr>
          <p:cNvPr id="3" name="Text Placeholder 2"/>
          <p:cNvSpPr>
            <a:spLocks noGrp="1"/>
          </p:cNvSpPr>
          <p:nvPr>
            <p:ph type="body" idx="1" hasCustomPrompt="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en-US" sz="8000" baseline="0">
                <a:ln w="3175" cmpd="sng">
                  <a:noFill/>
                </a:ln>
                <a:solidFill>
                  <a:schemeClr val="accent1">
                    <a:lumMod val="60000"/>
                    <a:lumOff val="40000"/>
                  </a:schemeClr>
                </a:solidFill>
                <a:effectLst/>
                <a:latin typeface="Arial"/>
              </a:rPr>
              <a:t>“</a:t>
            </a:r>
            <a:endParaRPr lang="en-US" sz="8000" baseline="0">
              <a:ln w="3175" cmpd="sng">
                <a:noFill/>
              </a:ln>
              <a:solidFill>
                <a:schemeClr val="accent1">
                  <a:lumMod val="60000"/>
                  <a:lumOff val="40000"/>
                </a:schemeClr>
              </a:solidFill>
              <a:effectLst/>
              <a:latin typeface="Arial"/>
            </a:endParaRP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en-US" sz="8000" baseline="0">
                <a:ln w="3175" cmpd="sng">
                  <a:noFill/>
                </a:ln>
                <a:solidFill>
                  <a:schemeClr val="accent1">
                    <a:lumMod val="60000"/>
                    <a:lumOff val="40000"/>
                  </a:schemeClr>
                </a:solidFill>
                <a:effectLst/>
                <a:latin typeface="Arial"/>
              </a:rPr>
              <a:t>”</a:t>
            </a:r>
            <a:endParaRPr lang="en-US" sz="8000" baseline="0">
              <a:ln w="3175" cmpd="sng">
                <a:noFill/>
              </a:ln>
              <a:solidFill>
                <a:schemeClr val="accent1">
                  <a:lumMod val="60000"/>
                  <a:lumOff val="40000"/>
                </a:schemeClr>
              </a:solidFill>
              <a:effectLst/>
              <a:latin typeface="Arial"/>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真或假">
    <p:spTree>
      <p:nvGrpSpPr>
        <p:cNvPr id="1" name=""/>
        <p:cNvGrpSpPr/>
        <p:nvPr/>
      </p:nvGrpSpPr>
      <p:grpSpPr>
        <a:xfrm>
          <a:off x="0" y="0"/>
          <a: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zh-CN" altLang="en-US"/>
              <a:t>单击此处编辑母版标题样式</a:t>
            </a:r>
            <a:endParaRPr lang="en-US"/>
          </a:p>
        </p:txBody>
      </p:sp>
      <p:sp>
        <p:nvSpPr>
          <p:cNvPr id="23" name="Text Placeholder 9"/>
          <p:cNvSpPr>
            <a:spLocks noGrp="1"/>
          </p:cNvSpPr>
          <p:nvPr>
            <p:ph type="body" sz="quarter" idx="13" hasCustomPrompt="1"/>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编辑母版文本样式</a:t>
            </a:r>
          </a:p>
        </p:txBody>
      </p:sp>
      <p:sp>
        <p:nvSpPr>
          <p:cNvPr id="3" name="Text Placeholder 2"/>
          <p:cNvSpPr>
            <a:spLocks noGrp="1"/>
          </p:cNvSpPr>
          <p:nvPr>
            <p:ph type="body" idx="1" hasCustomPrompt="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55C6B4A9-1611-4792-9094-5F34BCA07E0B}" type="datetimeFigureOut">
              <a:rPr lang="en-US"/>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a:t/>
            </a:fld>
            <a:endParaRPr 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zh-CN" altLang="en-US"/>
              <a:t>单击此处编辑母版标题样式</a:t>
            </a:r>
            <a:endParaRPr lang="en-US"/>
          </a:p>
        </p:txBody>
      </p:sp>
      <p:sp>
        <p:nvSpPr>
          <p:cNvPr id="3" name="Vertical Text Placeholder 2"/>
          <p:cNvSpPr>
            <a:spLocks noGrp="1"/>
          </p:cNvSpPr>
          <p:nvPr>
            <p:ph type="body" orient="vert" idx="1" hasCustomPrompt="1"/>
          </p:nvPr>
        </p:nvSpPr>
        <p:spPr>
          <a:xfrm>
            <a:off x="677335" y="609600"/>
            <a:ext cx="7060150" cy="5251450"/>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B61BEF0D-F0BB-DE4B-95CE-6DB70DBA9567}" type="datetimeFigureOut">
              <a:rPr lang="en-US"/>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3" name="Rectangle 25"/>
            <p:cNvSpPr/>
            <p:nvPr/>
          </p:nvSpPr>
          <p:spPr>
            <a:xfrm>
              <a:off x="9603442" y="-8467"/>
              <a:ext cx="2588558" cy="6866467"/>
            </a:xfrm>
            <a:custGeom>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5" name="Rectangle 27"/>
            <p:cNvSpPr/>
            <p:nvPr/>
          </p:nvSpPr>
          <p:spPr>
            <a:xfrm>
              <a:off x="9334500" y="-8467"/>
              <a:ext cx="2854326" cy="6866467"/>
            </a:xfrm>
            <a:custGeom>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6" name="Rectangle 28"/>
            <p:cNvSpPr/>
            <p:nvPr/>
          </p:nvSpPr>
          <p:spPr>
            <a:xfrm>
              <a:off x="10898730" y="-8467"/>
              <a:ext cx="1290094" cy="6866467"/>
            </a:xfrm>
            <a:custGeom>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7" name="Rectangle 29"/>
            <p:cNvSpPr/>
            <p:nvPr/>
          </p:nvSpPr>
          <p:spPr>
            <a:xfrm>
              <a:off x="10938999" y="-8467"/>
              <a:ext cx="1249825" cy="6866467"/>
            </a:xfrm>
            <a:custGeom>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zh-CN" altLang="en-US"/>
              <a:t>单击此处编辑母版标题样式</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B61BEF0D-F0BB-DE4B-95CE-6DB70DBA9567}" type="datetimeFigureOut">
              <a:rPr lang="en-US"/>
              <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57F1E4F-1CFF-5643-939E-217C01CDF565}" type="slidenum">
              <a:rPr lang="en-US"/>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Lst>
  <p:transition/>
  <p:timing/>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ct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ct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ct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png" /><Relationship Id="rId3"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s://baike.so.com/doc/5327219-5562391.html" TargetMode="External" /><Relationship Id="rId3" Type="http://schemas.openxmlformats.org/officeDocument/2006/relationships/hyperlink" Target="https://baike.so.com/doc/5422559-5660758.html" TargetMode="External" /><Relationship Id="rId4" Type="http://schemas.openxmlformats.org/officeDocument/2006/relationships/hyperlink" Target="https://baike.so.com/doc/4810410-5026821.html"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hyperlink" Target="https://baike.so.com/doc/3195586-3367570.html" TargetMode="External" /><Relationship Id="rId3" Type="http://schemas.openxmlformats.org/officeDocument/2006/relationships/hyperlink" Target="https://baike.so.com/doc/656612-695018.html" TargetMode="External" /><Relationship Id="rId4" Type="http://schemas.openxmlformats.org/officeDocument/2006/relationships/hyperlink" Target="https://baike.so.com/doc/5810222-6023025.html" TargetMode="External" /><Relationship Id="rId5" Type="http://schemas.openxmlformats.org/officeDocument/2006/relationships/hyperlink" Target="https://baike.so.com/doc/1618303-1710853.html" TargetMode="External" /><Relationship Id="rId6" Type="http://schemas.openxmlformats.org/officeDocument/2006/relationships/hyperlink" Target="https://baike.so.com/doc/1852815-1959359.html" TargetMode="External" /><Relationship Id="rId7"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hyperlink" Target="https://baike.so.com/doc/3195586-3367570.html" TargetMode="External" /><Relationship Id="rId4" Type="http://schemas.openxmlformats.org/officeDocument/2006/relationships/hyperlink" Target="https://baike.so.com/doc/6077137-6290218.html" TargetMode="External" /><Relationship Id="rId5" Type="http://schemas.openxmlformats.org/officeDocument/2006/relationships/hyperlink" Target="https://baike.so.com/doc/10026182-10374155.html" TargetMode="External" /><Relationship Id="rId6"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hyperlink" Target="https://baike.so.com/doc/308721-326904.html" TargetMode="External" /><Relationship Id="rId3" Type="http://schemas.openxmlformats.org/officeDocument/2006/relationships/hyperlink" Target="https://baike.so.com/doc/5811281-6024084.html" TargetMode="External" /><Relationship Id="rId4"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 Id="rId3" Type="http://schemas.openxmlformats.org/officeDocument/2006/relationships/image" Target="../media/image1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15.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15415402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a:xfrm>
            <a:off x="1301327" y="1408091"/>
            <a:ext cx="7766936" cy="1399076"/>
          </a:xfrm>
        </p:spPr>
        <p:txBody>
          <a:bodyPr/>
          <a:lstStyle/>
          <a:p>
            <a:r>
              <a:rPr lang="zh-CN" altLang="en-US" sz="8000">
                <a:solidFill>
                  <a:srgbClr val="7030A0"/>
                </a:solidFill>
                <a:uFillTx/>
              </a:rPr>
              <a:t>颈椎病骨折护理</a:t>
            </a:r>
          </a:p>
        </p:txBody>
      </p:sp>
      <p:sp>
        <p:nvSpPr>
          <p:cNvPr id="3" name="副标题 2"/>
          <p:cNvSpPr>
            <a:spLocks noGrp="1"/>
          </p:cNvSpPr>
          <p:nvPr>
            <p:ph type="subTitle" idx="1"/>
          </p:nvPr>
        </p:nvSpPr>
        <p:spPr/>
        <p:txBody>
          <a:bodyPr>
            <a:normAutofit/>
          </a:bodyPr>
          <a:lstStyle/>
          <a:p>
            <a:r>
              <a:rPr lang="zh-CN" altLang="en-US" sz="4000">
                <a:solidFill>
                  <a:srgbClr val="7030A0"/>
                </a:solidFill>
              </a:rPr>
              <a:t>骨一科    黄春彦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677334" y="1234441"/>
            <a:ext cx="8596668" cy="4806922"/>
          </a:xfrm>
        </p:spPr>
        <p:txBody>
          <a:bodyPr>
            <a:normAutofit lnSpcReduction="10000"/>
          </a:bodyPr>
          <a:lstStyle/>
          <a:p>
            <a:r>
              <a:rPr lang="zh-CN" altLang="en-US" sz="4000">
                <a:solidFill>
                  <a:srgbClr val="7030A0"/>
                </a:solidFill>
              </a:rPr>
              <a:t>概述</a:t>
            </a:r>
          </a:p>
          <a:p>
            <a:r>
              <a:rPr lang="zh-CN" altLang="en-US" sz="4000">
                <a:solidFill>
                  <a:srgbClr val="7030A0"/>
                </a:solidFill>
              </a:rPr>
              <a:t>解剖结构</a:t>
            </a:r>
            <a:endParaRPr lang="en-US" altLang="zh-CN" sz="4000">
              <a:solidFill>
                <a:srgbClr val="7030A0"/>
              </a:solidFill>
            </a:endParaRPr>
          </a:p>
          <a:p>
            <a:r>
              <a:rPr lang="zh-CN" altLang="en-US" sz="4000">
                <a:solidFill>
                  <a:srgbClr val="7030A0"/>
                </a:solidFill>
              </a:rPr>
              <a:t>病因、分型</a:t>
            </a:r>
          </a:p>
          <a:p>
            <a:r>
              <a:rPr lang="zh-CN" altLang="en-US" sz="4000">
                <a:solidFill>
                  <a:srgbClr val="7030A0"/>
                </a:solidFill>
              </a:rPr>
              <a:t>诊断检查</a:t>
            </a:r>
          </a:p>
          <a:p>
            <a:r>
              <a:rPr lang="zh-CN" altLang="en-US" sz="4000">
                <a:solidFill>
                  <a:srgbClr val="7030A0"/>
                </a:solidFill>
              </a:rPr>
              <a:t>临床表现</a:t>
            </a:r>
            <a:endParaRPr lang="en-US" altLang="zh-CN" sz="4000">
              <a:solidFill>
                <a:srgbClr val="7030A0"/>
              </a:solidFill>
            </a:endParaRPr>
          </a:p>
          <a:p>
            <a:r>
              <a:rPr lang="zh-CN" altLang="en-US" sz="4000">
                <a:solidFill>
                  <a:srgbClr val="7030A0"/>
                </a:solidFill>
                <a:ea typeface="宋体" pitchFamily="2" charset="-122"/>
              </a:rPr>
              <a:t>治疗</a:t>
            </a:r>
          </a:p>
          <a:p>
            <a:r>
              <a:rPr lang="zh-CN" altLang="en-US" sz="4000">
                <a:solidFill>
                  <a:srgbClr val="7030A0"/>
                </a:solidFill>
                <a:ea typeface="宋体" pitchFamily="2" charset="-122"/>
              </a:rPr>
              <a:t>护理</a:t>
            </a:r>
          </a:p>
          <a:p>
            <a:endParaRPr lang="en-US" altLang="zh-CN" sz="4000">
              <a:solidFill>
                <a:schemeClr val="accent5"/>
              </a:solidFill>
            </a:endParaRPr>
          </a:p>
          <a:p>
            <a:endParaRPr lang="en-US" altLang="zh-CN" sz="4000">
              <a:solidFill>
                <a:schemeClr val="accent5"/>
              </a:solidFill>
            </a:endParaRPr>
          </a:p>
          <a:p>
            <a:endParaRPr lang="en-US" altLang="zh-CN" sz="4000">
              <a:solidFill>
                <a:schemeClr val="accent5"/>
              </a:solidFill>
            </a:endParaRPr>
          </a:p>
          <a:p>
            <a:endParaRPr lang="en-US" altLang="zh-CN">
              <a:solidFill>
                <a:schemeClr val="accent5"/>
              </a:solidFill>
            </a:endParaRPr>
          </a:p>
          <a:p>
            <a:endParaRPr lang="zh-CN" altLang="en-US">
              <a:solidFill>
                <a:schemeClr val="accent5"/>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pic>
        <p:nvPicPr>
          <p:cNvPr id="2050" name="图片 1" descr="360截图20201017120237754_副本"/>
          <p:cNvPicPr/>
          <p:nvPr/>
        </p:nvPicPr>
        <p:blipFill>
          <a:blip r:embed="rId2"/>
          <a:stretch>
            <a:fillRect/>
          </a:stretch>
        </p:blipFill>
        <p:spPr>
          <a:xfrm>
            <a:off x="7505700" y="-1588"/>
            <a:ext cx="1612900" cy="712788"/>
          </a:xfrm>
          <a:prstGeom prst="rect">
            <a:avLst/>
          </a:prstGeom>
          <a:noFill/>
          <a:ln>
            <a:noFill/>
            <a:miter lim="800000"/>
          </a:ln>
        </p:spPr>
      </p:pic>
      <p:sp>
        <p:nvSpPr>
          <p:cNvPr id="2051" name="文本框 2"/>
          <p:cNvSpPr/>
          <p:nvPr/>
        </p:nvSpPr>
        <p:spPr>
          <a:xfrm>
            <a:off x="3819525" y="6518275"/>
            <a:ext cx="1289050" cy="368300"/>
          </a:xfrm>
          <a:prstGeom prst="rect">
            <a:avLst/>
          </a:prstGeom>
          <a:noFill/>
          <a:ln>
            <a:noFill/>
            <a:miter lim="800000"/>
          </a:ln>
        </p:spPr>
        <p:txBody>
          <a:bodyPr wrap="square" anchor="t" anchorCtr="0">
            <a:spAutoFit/>
          </a:bodyPr>
          <a:lstStyle>
            <a:defPPr algn="l" eaLnBrk="1" hangingPunct="1">
              <a:defRPr lang="zh-CN">
                <a:latin typeface="Arial" pitchFamily="34" charset="0"/>
                <a:ea typeface="宋体" pitchFamily="2" charset="-122"/>
              </a:defRPr>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itchFamily="2" charset="-122"/>
                <a:cs typeface="Arial"/>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itchFamily="2" charset="-122"/>
                <a:cs typeface="Arial"/>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itchFamily="2" charset="-122"/>
                <a:cs typeface="Arial"/>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itchFamily="2" charset="-122"/>
                <a:cs typeface="Arial"/>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itchFamily="2" charset="-122"/>
                <a:cs typeface="Arial"/>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zh-CN" altLang="en-US">
                <a:solidFill>
                  <a:schemeClr val="bg1"/>
                </a:solidFill>
              </a:rPr>
              <a:t>精品资料</a:t>
            </a:r>
          </a:p>
        </p:txBody>
      </p:sp>
      <p:pic>
        <p:nvPicPr>
          <p:cNvPr id="2052" name="图片 1" descr="E:\背景图片\艺术\12.jpg12"/>
          <p:cNvPicPr/>
          <p:nvPr/>
        </p:nvPicPr>
        <p:blipFill>
          <a:blip r:embed="rId3"/>
          <a:stretch>
            <a:fillRect/>
          </a:stretch>
        </p:blipFill>
        <p:spPr>
          <a:xfrm>
            <a:off x="-20638" y="-12700"/>
            <a:ext cx="9183688" cy="6883400"/>
          </a:xfrm>
          <a:prstGeom prst="rect">
            <a:avLst/>
          </a:prstGeom>
          <a:noFill/>
          <a:ln>
            <a:noFill/>
            <a:miter lim="800000"/>
          </a:ln>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3" name="内容占位符 2"/>
          <p:cNvSpPr>
            <a:spLocks noGrp="1"/>
          </p:cNvSpPr>
          <p:nvPr>
            <p:ph idx="1"/>
          </p:nvPr>
        </p:nvSpPr>
        <p:spPr>
          <a:xfrm>
            <a:off x="457200" y="756285"/>
            <a:ext cx="8229600" cy="4525963"/>
          </a:xfrm>
        </p:spPr>
        <p:txBody>
          <a:bodyPr anchor="t" anchorCtr="0"/>
          <a:lstStyle>
            <a:lvl1pPr marL="0" lvl="0" indent="0" algn="l" rtl="0" eaLnBrk="1" fontAlgn="base" latinLnBrk="0" hangingPunct="1">
              <a:lnSpc>
                <a:spcPct val="100000"/>
              </a:lnSpc>
              <a:spcBef>
                <a:spcPct val="20000"/>
              </a:spcBef>
              <a:spcAft>
                <a:spcPct val="0"/>
              </a:spcAft>
              <a:buClrTx/>
              <a:buSzTx/>
              <a:buFontTx/>
              <a:buChar char="•"/>
              <a:defRPr lang="zh-CN" altLang="en-US"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lang="zh-CN" altLang="en-US"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lang="zh-CN" altLang="en-US"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marL="0" marR="0" lvl="0" indent="0">
              <a:buNone/>
            </a:pPr>
            <a:endParaRPr lang="zh-CN" altLang="en-US" sz="2800"/>
          </a:p>
          <a:p>
            <a:pPr marL="342900" marR="0" lvl="0" indent="-342900"/>
            <a:r>
              <a:rPr lang="zh-CN" altLang="en-US" sz="2800"/>
              <a:t>你怎么称呼老师？</a:t>
            </a:r>
          </a:p>
          <a:p>
            <a:pPr marL="342900" marR="0" lvl="0" indent="-342900"/>
            <a:r>
              <a:rPr lang="zh-CN" altLang="en-US" sz="2800"/>
              <a:t>如果老师最后没有总结一节课的重点的难点，你是否会认为老师的教学方法需要改进？</a:t>
            </a:r>
          </a:p>
          <a:p>
            <a:pPr marL="342900" marR="0" lvl="0" indent="-342900"/>
            <a:r>
              <a:rPr lang="zh-CN" altLang="en-US" sz="2800"/>
              <a:t>你所经历的课堂，是讲座式还是讨论式？</a:t>
            </a:r>
          </a:p>
          <a:p>
            <a:pPr marL="342900" marR="0" lvl="0" indent="-342900"/>
            <a:r>
              <a:rPr lang="zh-CN" altLang="en-US" sz="2800"/>
              <a:t>教师的教鞭</a:t>
            </a:r>
          </a:p>
          <a:p>
            <a:pPr marL="342900" marR="0" lvl="0" indent="-342900"/>
            <a:r>
              <a:rPr lang="zh-CN" altLang="en-US" sz="2800"/>
              <a:t>“不怕太阳晒，也不怕那风雨狂，只怕先生骂我笨，没有学问无颜见爹娘 ……”</a:t>
            </a:r>
          </a:p>
          <a:p>
            <a:pPr marL="342900" marR="0" lvl="0" indent="-342900"/>
            <a:r>
              <a:rPr lang="zh-CN" altLang="en-US" sz="2800"/>
              <a:t>“太阳当空照，花儿对我笑，小鸟说早早早……”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z="4000">
                <a:solidFill>
                  <a:srgbClr val="7030A0"/>
                </a:solidFill>
                <a:uFillTx/>
              </a:rPr>
              <a:t>概述</a:t>
            </a:r>
          </a:p>
        </p:txBody>
      </p:sp>
      <p:sp>
        <p:nvSpPr>
          <p:cNvPr id="5" name="文本占位符 4"/>
          <p:cNvSpPr>
            <a:spLocks noGrp="1"/>
          </p:cNvSpPr>
          <p:nvPr>
            <p:ph type="body" idx="1"/>
          </p:nvPr>
        </p:nvSpPr>
        <p:spPr>
          <a:xfrm flipV="1">
            <a:off x="148590" y="1598930"/>
            <a:ext cx="4185920" cy="84455"/>
          </a:xfrm>
        </p:spPr>
        <p:txBody>
          <a:bodyPr/>
          <a:lstStyle/>
          <a:p>
            <a:endParaRPr lang="zh-CN" altLang="en-US"/>
          </a:p>
        </p:txBody>
      </p:sp>
      <p:sp>
        <p:nvSpPr>
          <p:cNvPr id="3" name="内容占位符 2"/>
          <p:cNvSpPr>
            <a:spLocks noGrp="1"/>
          </p:cNvSpPr>
          <p:nvPr>
            <p:ph sz="half" idx="2"/>
          </p:nvPr>
        </p:nvSpPr>
        <p:spPr>
          <a:xfrm>
            <a:off x="148590" y="1368425"/>
            <a:ext cx="4185920" cy="4195445"/>
          </a:xfrm>
        </p:spPr>
        <p:txBody>
          <a:bodyPr>
            <a:noAutofit/>
          </a:bodyPr>
          <a:lstStyle/>
          <a:p>
            <a:r>
              <a:rPr lang="zh-CN" altLang="en-US" sz="2800" b="1">
                <a:solidFill>
                  <a:schemeClr val="tx1"/>
                </a:solidFill>
                <a:uFillTx/>
                <a:sym typeface="+mn-ea"/>
              </a:rPr>
              <a:t> </a:t>
            </a:r>
            <a:r>
              <a:rPr lang="zh-CN" altLang="en-US" sz="2000" b="1">
                <a:solidFill>
                  <a:schemeClr val="tx1"/>
                </a:solidFill>
                <a:uFillTx/>
                <a:sym typeface="+mn-ea"/>
              </a:rPr>
              <a:t>在颈椎</a:t>
            </a:r>
            <a:r>
              <a:rPr lang="zh-CN" altLang="en-US" sz="2000" b="1">
                <a:solidFill>
                  <a:schemeClr val="tx1"/>
                </a:solidFill>
                <a:uFillTx/>
                <a:sym typeface="Arial" pitchFamily="34" charset="0"/>
              </a:rPr>
              <a:t>椎骨折中，约80%好发于第4－6颈椎节。急性外伤性椎间盘突出，则好发于第3—4颈椎节。第2颈椎以上的颈椎部分属于上颈椎，不仅解剖关系特殊，临床症状复杂，且损伤后的现场及入院前的死亡率高，其中寰枕关节及齿状突骨折占5%，而下颈椎仅占10%左右。第3颈椎至第7颈椎称为下颈椎，发生骨折脱位较上颈椎多见</a:t>
            </a:r>
            <a:r>
              <a:rPr lang="zh-CN" altLang="en-US" sz="2000" b="1">
                <a:solidFill>
                  <a:schemeClr val="tx1"/>
                </a:solidFill>
                <a:uFillTx/>
                <a:latin typeface="宋体" pitchFamily="2" charset="-122"/>
                <a:ea typeface="宋体" pitchFamily="2" charset="-122"/>
                <a:sym typeface="Arial" pitchFamily="34" charset="0"/>
              </a:rPr>
              <a:t>。</a:t>
            </a:r>
          </a:p>
          <a:p>
            <a:endParaRPr lang="zh-CN" altLang="en-US" sz="2000" b="1">
              <a:solidFill>
                <a:schemeClr val="tx1"/>
              </a:solidFill>
              <a:uFillTx/>
              <a:latin typeface="宋体" pitchFamily="2" charset="-122"/>
              <a:ea typeface="宋体" pitchFamily="2" charset="-122"/>
              <a:sym typeface="Arial" pitchFamily="34" charset="0"/>
            </a:endParaRPr>
          </a:p>
        </p:txBody>
      </p:sp>
      <p:sp>
        <p:nvSpPr>
          <p:cNvPr id="6" name="文本占位符 5"/>
          <p:cNvSpPr>
            <a:spLocks noGrp="1"/>
          </p:cNvSpPr>
          <p:nvPr>
            <p:ph type="body" sz="quarter" idx="3"/>
          </p:nvPr>
        </p:nvSpPr>
        <p:spPr>
          <a:xfrm>
            <a:off x="4561333" y="1683463"/>
            <a:ext cx="4185618" cy="576262"/>
          </a:xfrm>
        </p:spPr>
        <p:txBody>
          <a:bodyPr/>
          <a:lstStyle/>
          <a:p>
            <a:endParaRPr lang="zh-CN" altLang="en-US"/>
          </a:p>
        </p:txBody>
      </p:sp>
      <p:pic>
        <p:nvPicPr>
          <p:cNvPr id="4" name="内容占位符 3"/>
          <p:cNvPicPr>
            <a:picLocks noChangeAspect="1"/>
          </p:cNvPicPr>
          <p:nvPr>
            <p:ph sz="quarter" idx="4"/>
          </p:nvPr>
        </p:nvPicPr>
        <p:blipFill>
          <a:blip r:embed="rId2"/>
          <a:stretch>
            <a:fillRect/>
          </a:stretch>
        </p:blipFill>
        <p:spPr>
          <a:xfrm>
            <a:off x="4561205" y="1683385"/>
            <a:ext cx="5107305" cy="3721735"/>
          </a:xfr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93395" y="206375"/>
            <a:ext cx="8596630" cy="574675"/>
          </a:xfrm>
        </p:spPr>
        <p:txBody>
          <a:bodyPr>
            <a:normAutofit fontScale="90000"/>
          </a:bodyPr>
          <a:lstStyle/>
          <a:p>
            <a:r>
              <a:rPr lang="zh-CN" altLang="en-US" sz="4000">
                <a:solidFill>
                  <a:srgbClr val="7030A0"/>
                </a:solidFill>
                <a:uFillTx/>
              </a:rPr>
              <a:t>解剖结构</a:t>
            </a:r>
          </a:p>
        </p:txBody>
      </p:sp>
      <p:pic>
        <p:nvPicPr>
          <p:cNvPr id="15364" name="Picture 4"/>
          <p:cNvPicPr>
            <a:picLocks noChangeAspect="1"/>
          </p:cNvPicPr>
          <p:nvPr>
            <p:ph sz="half" idx="1"/>
          </p:nvPr>
        </p:nvPicPr>
        <p:blipFill>
          <a:blip r:embed="rId2"/>
          <a:stretch>
            <a:fillRect/>
          </a:stretch>
        </p:blipFill>
        <p:spPr>
          <a:xfrm>
            <a:off x="493395" y="781050"/>
            <a:ext cx="3935095" cy="6007735"/>
          </a:xfrm>
          <a:prstGeom prst="rect">
            <a:avLst/>
          </a:prstGeom>
          <a:noFill/>
          <a:ln w="9525">
            <a:noFill/>
            <a:miter/>
          </a:ln>
        </p:spPr>
      </p:pic>
      <p:pic>
        <p:nvPicPr>
          <p:cNvPr id="10243" name="内容占位符 10242" descr="1f56948201f97c83f703a629"/>
          <p:cNvPicPr>
            <a:picLocks noChangeAspect="1"/>
          </p:cNvPicPr>
          <p:nvPr>
            <p:ph sz="half" idx="2"/>
          </p:nvPr>
        </p:nvPicPr>
        <p:blipFill>
          <a:blip r:embed="rId3"/>
          <a:srcRect b="8574"/>
          <a:stretch>
            <a:fillRect/>
          </a:stretch>
        </p:blipFill>
        <p:spPr>
          <a:xfrm>
            <a:off x="4549140" y="781050"/>
            <a:ext cx="4274820" cy="6007735"/>
          </a:xfrm>
          <a:prstGeom prst="rect">
            <a:avLst/>
          </a:prstGeom>
          <a:noFill/>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a:uFillTx/>
                <a:sym typeface="+mn-ea"/>
              </a:rPr>
              <a:t>颈椎位于头以下、</a:t>
            </a:r>
            <a:r>
              <a:rPr lang="zh-CN" altLang="en-US">
                <a:uFillTx/>
                <a:sym typeface="+mn-ea"/>
                <a:hlinkClick r:id="rId2"/>
              </a:rPr>
              <a:t>胸椎</a:t>
            </a:r>
            <a:r>
              <a:rPr lang="zh-CN" altLang="en-US">
                <a:uFillTx/>
                <a:sym typeface="+mn-ea"/>
              </a:rPr>
              <a:t>以上的部位。颈椎共有七块颈椎骨组成，除第一颈椎和第二颈椎外，其他颈椎之间都夹有一个</a:t>
            </a:r>
            <a:r>
              <a:rPr lang="zh-CN" altLang="en-US">
                <a:uFillTx/>
                <a:sym typeface="+mn-ea"/>
                <a:hlinkClick r:id="rId3"/>
              </a:rPr>
              <a:t>椎间盘</a:t>
            </a:r>
            <a:r>
              <a:rPr lang="zh-CN" altLang="en-US">
                <a:uFillTx/>
                <a:sym typeface="+mn-ea"/>
              </a:rPr>
              <a:t>，加上第七颈椎和第一胸椎之间的椎间盘，颈椎共有</a:t>
            </a:r>
            <a:r>
              <a:rPr lang="en-US" altLang="zh-CN">
                <a:uFillTx/>
                <a:sym typeface="+mn-ea"/>
              </a:rPr>
              <a:t>6</a:t>
            </a:r>
            <a:r>
              <a:rPr lang="zh-CN" altLang="en-US">
                <a:uFillTx/>
                <a:sym typeface="+mn-ea"/>
              </a:rPr>
              <a:t>个椎间盘。除第</a:t>
            </a:r>
            <a:r>
              <a:rPr lang="en-US" altLang="zh-CN">
                <a:uFillTx/>
                <a:sym typeface="+mn-ea"/>
              </a:rPr>
              <a:t>1</a:t>
            </a:r>
            <a:r>
              <a:rPr lang="zh-CN" altLang="en-US">
                <a:uFillTx/>
                <a:sym typeface="+mn-ea"/>
              </a:rPr>
              <a:t>、第</a:t>
            </a:r>
            <a:r>
              <a:rPr lang="en-US" altLang="zh-CN">
                <a:uFillTx/>
                <a:sym typeface="+mn-ea"/>
              </a:rPr>
              <a:t>2</a:t>
            </a:r>
            <a:r>
              <a:rPr lang="zh-CN" altLang="en-US">
                <a:uFillTx/>
                <a:sym typeface="+mn-ea"/>
              </a:rPr>
              <a:t>颈椎结构有所特殊外，其余颈椎与胸、腰段椎骨大致相似，均由椎体、椎弓突起</a:t>
            </a:r>
            <a:r>
              <a:rPr lang="en-US" altLang="zh-CN">
                <a:uFillTx/>
                <a:sym typeface="+mn-ea"/>
              </a:rPr>
              <a:t>(</a:t>
            </a:r>
            <a:r>
              <a:rPr lang="zh-CN" altLang="en-US">
                <a:uFillTx/>
                <a:sym typeface="+mn-ea"/>
              </a:rPr>
              <a:t>包括横突、上下关节突和棘突</a:t>
            </a:r>
            <a:r>
              <a:rPr lang="en-US" altLang="zh-CN">
                <a:uFillTx/>
                <a:sym typeface="+mn-ea"/>
              </a:rPr>
              <a:t>)</a:t>
            </a:r>
            <a:r>
              <a:rPr lang="zh-CN" altLang="en-US">
                <a:uFillTx/>
                <a:sym typeface="+mn-ea"/>
              </a:rPr>
              <a:t>等基本结构组成。椎体在前，椎弓在后，两者环绕共同形成椎孔。所有的椎孔相连就构成了椎管，</a:t>
            </a:r>
            <a:r>
              <a:rPr lang="zh-CN" altLang="en-US">
                <a:uFillTx/>
                <a:sym typeface="+mn-ea"/>
                <a:hlinkClick r:id="rId4"/>
              </a:rPr>
              <a:t>脊髓</a:t>
            </a:r>
            <a:r>
              <a:rPr lang="zh-CN" altLang="en-US">
                <a:uFillTx/>
                <a:sym typeface="+mn-ea"/>
              </a:rPr>
              <a:t>就容纳其中。颈椎又是脊柱椎骨中体积最小，但灵活性最  大、活动频率最高、负重较大的节段。</a:t>
            </a:r>
            <a:br>
              <a:rPr lang="zh-CN" altLang="en-US">
                <a:uFillTx/>
                <a:sym typeface="+mn-ea"/>
                <a:hlinkClick r:id="rId4"/>
              </a:rPr>
            </a:b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170" name="图片 2" descr="https://wkretype.bdimg.com/retype/zoom/274e7f7231b765ce0508146f?pn=6&amp;o=jpg_6&amp;md5sum=7dd3a7cf3455720316757405add54437&amp;sign=b6ad4d7544&amp;png=496964-639147&amp;jpg=518426-640308"/>
          <p:cNvPicPr>
            <a:picLocks noChangeAspect="1"/>
          </p:cNvPicPr>
          <p:nvPr/>
        </p:nvPicPr>
        <p:blipFill>
          <a:blip r:embed="rId2"/>
          <a:stretch>
            <a:fillRect/>
          </a:stretch>
        </p:blipFill>
        <p:spPr>
          <a:xfrm>
            <a:off x="205740" y="112395"/>
            <a:ext cx="9096375" cy="6632575"/>
          </a:xfrm>
          <a:prstGeom prst="rect">
            <a:avLst/>
          </a:prstGeom>
          <a:noFill/>
          <a:ln w="9525">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endParaRPr lang="zh-CN" altLang="en-US"/>
          </a:p>
        </p:txBody>
      </p:sp>
      <p:sp>
        <p:nvSpPr>
          <p:cNvPr id="6" name="文本占位符 5"/>
          <p:cNvSpPr>
            <a:spLocks noGrp="1"/>
          </p:cNvSpPr>
          <p:nvPr>
            <p:ph type="body" sz="half" idx="2"/>
          </p:nvPr>
        </p:nvSpPr>
        <p:spPr>
          <a:xfrm>
            <a:off x="187325" y="-10795"/>
            <a:ext cx="7098030" cy="6732905"/>
          </a:xfrm>
        </p:spPr>
        <p:txBody>
          <a:bodyPr>
            <a:noAutofit/>
          </a:bodyPr>
          <a:lstStyle/>
          <a:p>
            <a:r>
              <a:rPr lang="zh-CN" altLang="en-US" sz="2800">
                <a:solidFill>
                  <a:srgbClr val="7030A0"/>
                </a:solidFill>
                <a:uFillTx/>
                <a:sym typeface="+mn-ea"/>
              </a:rPr>
              <a:t>第一颈椎又叫寰椎，它没有椎体和棘突 ，由前后弓和侧块组成。前弓较短，其后</a:t>
            </a:r>
            <a:r>
              <a:rPr lang="en-US" altLang="zh-CN" sz="2800">
                <a:solidFill>
                  <a:srgbClr val="7030A0"/>
                </a:solidFill>
                <a:uFillTx/>
                <a:sym typeface="+mn-ea"/>
              </a:rPr>
              <a:t>(</a:t>
            </a:r>
            <a:r>
              <a:rPr lang="zh-CN" altLang="en-US" sz="2800">
                <a:solidFill>
                  <a:srgbClr val="7030A0"/>
                </a:solidFill>
                <a:uFillTx/>
                <a:sym typeface="+mn-ea"/>
              </a:rPr>
              <a:t>内</a:t>
            </a:r>
            <a:r>
              <a:rPr lang="en-US" altLang="zh-CN" sz="2800">
                <a:solidFill>
                  <a:srgbClr val="7030A0"/>
                </a:solidFill>
                <a:uFillTx/>
                <a:sym typeface="+mn-ea"/>
              </a:rPr>
              <a:t>)</a:t>
            </a:r>
            <a:r>
              <a:rPr lang="zh-CN" altLang="en-US" sz="2800">
                <a:solidFill>
                  <a:srgbClr val="7030A0"/>
                </a:solidFill>
                <a:uFillTx/>
                <a:sym typeface="+mn-ea"/>
              </a:rPr>
              <a:t>面 中部有</a:t>
            </a:r>
            <a:r>
              <a:rPr lang="zh-CN" altLang="en-US" sz="2800">
                <a:solidFill>
                  <a:srgbClr val="7030A0"/>
                </a:solidFill>
                <a:uFillTx/>
                <a:sym typeface="+mn-ea"/>
                <a:hlinkClick r:id="rId2"/>
              </a:rPr>
              <a:t>关节面</a:t>
            </a:r>
            <a:r>
              <a:rPr lang="zh-CN" altLang="en-US" sz="2800">
                <a:solidFill>
                  <a:srgbClr val="7030A0"/>
                </a:solidFill>
                <a:uFillTx/>
                <a:sym typeface="+mn-ea"/>
              </a:rPr>
              <a:t>与第二颈椎 的</a:t>
            </a:r>
            <a:r>
              <a:rPr lang="zh-CN" altLang="en-US" sz="2800">
                <a:solidFill>
                  <a:srgbClr val="7030A0"/>
                </a:solidFill>
                <a:uFillTx/>
                <a:sym typeface="+mn-ea"/>
                <a:hlinkClick r:id="rId3"/>
              </a:rPr>
              <a:t>齿状突</a:t>
            </a:r>
            <a:r>
              <a:rPr lang="zh-CN" altLang="en-US" sz="2800">
                <a:solidFill>
                  <a:srgbClr val="7030A0"/>
                </a:solidFill>
                <a:uFillTx/>
                <a:sym typeface="+mn-ea"/>
              </a:rPr>
              <a:t>构成寰齿关节</a:t>
            </a:r>
            <a:r>
              <a:rPr lang="en-US" altLang="zh-CN" sz="2800">
                <a:solidFill>
                  <a:srgbClr val="7030A0"/>
                </a:solidFill>
                <a:uFillTx/>
                <a:sym typeface="+mn-ea"/>
              </a:rPr>
              <a:t>;</a:t>
            </a:r>
            <a:r>
              <a:rPr lang="zh-CN" altLang="en-US" sz="2800">
                <a:solidFill>
                  <a:srgbClr val="7030A0"/>
                </a:solidFill>
                <a:uFillTx/>
                <a:sym typeface="+mn-ea"/>
              </a:rPr>
              <a:t>前面中部有前结节，是两侧颈长肌的附着处。后弓较长，其后方有一结节而无棘突</a:t>
            </a:r>
            <a:r>
              <a:rPr lang="en-US" altLang="zh-CN" sz="2800">
                <a:solidFill>
                  <a:srgbClr val="7030A0"/>
                </a:solidFill>
                <a:uFillTx/>
                <a:sym typeface="+mn-ea"/>
              </a:rPr>
              <a:t>;</a:t>
            </a:r>
            <a:r>
              <a:rPr lang="zh-CN" altLang="en-US" sz="2800">
                <a:solidFill>
                  <a:srgbClr val="7030A0"/>
                </a:solidFill>
                <a:uFillTx/>
                <a:sym typeface="+mn-ea"/>
              </a:rPr>
              <a:t>此后结节突向上、后方，是两侧头小直肌的附着处。后弓上面两侧近侧块部各有一沟 ，称</a:t>
            </a:r>
            <a:r>
              <a:rPr lang="zh-CN" altLang="en-US" sz="2800">
                <a:solidFill>
                  <a:srgbClr val="7030A0"/>
                </a:solidFill>
                <a:uFillTx/>
                <a:sym typeface="+mn-ea"/>
                <a:hlinkClick r:id="rId4"/>
              </a:rPr>
              <a:t>椎动脉</a:t>
            </a:r>
            <a:r>
              <a:rPr lang="zh-CN" altLang="en-US" sz="2800">
                <a:solidFill>
                  <a:srgbClr val="7030A0"/>
                </a:solidFill>
                <a:uFillTx/>
                <a:sym typeface="+mn-ea"/>
              </a:rPr>
              <a:t>沟</a:t>
            </a:r>
            <a:r>
              <a:rPr lang="en-US" altLang="zh-CN" sz="2800">
                <a:solidFill>
                  <a:srgbClr val="7030A0"/>
                </a:solidFill>
                <a:uFillTx/>
                <a:sym typeface="+mn-ea"/>
              </a:rPr>
              <a:t>;</a:t>
            </a:r>
            <a:r>
              <a:rPr lang="zh-CN" altLang="en-US" sz="2800">
                <a:solidFill>
                  <a:srgbClr val="7030A0"/>
                </a:solidFill>
                <a:uFillTx/>
                <a:sym typeface="+mn-ea"/>
              </a:rPr>
              <a:t>椎动脉上行出横突孔，绕过侧块，跨过此沟，再穿通环枕后膜，经</a:t>
            </a:r>
            <a:r>
              <a:rPr lang="zh-CN" altLang="en-US" sz="2800">
                <a:solidFill>
                  <a:srgbClr val="7030A0"/>
                </a:solidFill>
                <a:uFillTx/>
                <a:sym typeface="+mn-ea"/>
                <a:hlinkClick r:id="rId5"/>
              </a:rPr>
              <a:t>枕骨大孔</a:t>
            </a:r>
            <a:r>
              <a:rPr lang="zh-CN" altLang="en-US" sz="2800">
                <a:solidFill>
                  <a:srgbClr val="7030A0"/>
                </a:solidFill>
                <a:uFillTx/>
                <a:sym typeface="+mn-ea"/>
              </a:rPr>
              <a:t>而进入颅腔。侧块上方有椭圆形凹陷的关节面，朝向内、前、上方，与枕骨髁构成</a:t>
            </a:r>
            <a:r>
              <a:rPr lang="zh-CN" altLang="en-US" sz="2800">
                <a:solidFill>
                  <a:srgbClr val="7030A0"/>
                </a:solidFill>
                <a:uFillTx/>
                <a:sym typeface="+mn-ea"/>
                <a:hlinkClick r:id="rId6"/>
              </a:rPr>
              <a:t>寰枕关节</a:t>
            </a:r>
            <a:r>
              <a:rPr lang="en-US" altLang="zh-CN" sz="2800">
                <a:solidFill>
                  <a:srgbClr val="7030A0"/>
                </a:solidFill>
                <a:uFillTx/>
                <a:sym typeface="+mn-ea"/>
              </a:rPr>
              <a:t>;</a:t>
            </a:r>
            <a:r>
              <a:rPr lang="zh-CN" altLang="en-US" sz="2800">
                <a:solidFill>
                  <a:srgbClr val="7030A0"/>
                </a:solidFill>
                <a:uFillTx/>
                <a:sym typeface="+mn-ea"/>
              </a:rPr>
              <a:t>侧块下方有较平坦的关节面，朝向前、下、稍内方，与第二颈椎的上关节面构成寰枢关节。侧块的外方有横突，能作为寰椎旋转运动的支点，比其他颈椎的横突既长且大。</a:t>
            </a:r>
            <a:endParaRPr lang="zh-CN" altLang="en-US" sz="2800">
              <a:solidFill>
                <a:schemeClr val="tx1">
                  <a:lumMod val="75000"/>
                  <a:lumOff val="25000"/>
                </a:schemeClr>
              </a:solidFill>
              <a:uFillTx/>
              <a:latin typeface="+mn-lt"/>
              <a:ea typeface="+mn-ea"/>
              <a:cs typeface="+mn-cs"/>
            </a:endParaRPr>
          </a:p>
          <a:p>
            <a:endParaRPr lang="zh-CN" altLang="en-US" sz="2800">
              <a:solidFill>
                <a:schemeClr val="tx1">
                  <a:lumMod val="75000"/>
                  <a:lumOff val="25000"/>
                </a:schemeClr>
              </a:solidFill>
              <a:uFillTx/>
              <a:latin typeface="+mn-lt"/>
              <a:ea typeface="+mn-ea"/>
              <a:cs typeface="+mn-cs"/>
            </a:endParaRPr>
          </a:p>
        </p:txBody>
      </p:sp>
      <p:pic>
        <p:nvPicPr>
          <p:cNvPr id="7" name="Picture 2" descr="C:\Users\Administrator\Desktop\新建文件夹\50.jpg"/>
          <p:cNvPicPr>
            <a:picLocks noChangeAspect="1"/>
          </p:cNvPicPr>
          <p:nvPr>
            <p:ph idx="1"/>
          </p:nvPr>
        </p:nvPicPr>
        <p:blipFill>
          <a:blip r:embed="rId7"/>
          <a:stretch>
            <a:fillRect/>
          </a:stretch>
        </p:blipFill>
        <p:spPr>
          <a:xfrm>
            <a:off x="7515860" y="-11430"/>
            <a:ext cx="4513580" cy="6733540"/>
          </a:xfrm>
          <a:prstGeom prst="rect">
            <a:avLst/>
          </a:prstGeom>
          <a:noFill/>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endParaRPr lang="zh-CN" altLang="en-US"/>
          </a:p>
        </p:txBody>
      </p:sp>
      <p:sp>
        <p:nvSpPr>
          <p:cNvPr id="5" name="内容占位符 4"/>
          <p:cNvSpPr>
            <a:spLocks noGrp="1"/>
          </p:cNvSpPr>
          <p:nvPr>
            <p:ph sz="half" idx="1"/>
          </p:nvPr>
        </p:nvSpPr>
        <p:spPr>
          <a:xfrm>
            <a:off x="6985" y="264795"/>
            <a:ext cx="6740525" cy="6516370"/>
          </a:xfrm>
        </p:spPr>
        <p:txBody>
          <a:bodyPr>
            <a:normAutofit/>
          </a:bodyPr>
          <a:lstStyle/>
          <a:p>
            <a:r>
              <a:rPr lang="zh-CN" altLang="en-US" sz="2400">
                <a:solidFill>
                  <a:srgbClr val="7030A0"/>
                </a:solidFill>
                <a:uFillTx/>
                <a:sym typeface="+mn-ea"/>
              </a:rPr>
              <a:t>第二颈椎又叫枢椎。它和一般的颈椎相似，但椎体上方有齿状的隆突称为齿突，此齿突可视 为寰椎的椎体。齿突 根部的后方，有寰横韧带，但此韧带较细小</a:t>
            </a:r>
            <a:r>
              <a:rPr lang="en-US" altLang="zh-CN" sz="2400">
                <a:solidFill>
                  <a:srgbClr val="7030A0"/>
                </a:solidFill>
                <a:uFillTx/>
                <a:sym typeface="+mn-ea"/>
              </a:rPr>
              <a:t>;</a:t>
            </a:r>
            <a:r>
              <a:rPr lang="zh-CN" altLang="en-US" sz="2400">
                <a:solidFill>
                  <a:srgbClr val="7030A0"/>
                </a:solidFill>
                <a:uFillTx/>
                <a:sym typeface="+mn-ea"/>
              </a:rPr>
              <a:t>齿突 前面有一</a:t>
            </a:r>
            <a:r>
              <a:rPr lang="zh-CN" altLang="en-US" sz="2400">
                <a:solidFill>
                  <a:srgbClr val="7030A0"/>
                </a:solidFill>
                <a:uFillTx/>
                <a:sym typeface="+mn-ea"/>
                <a:hlinkClick r:id="rId3"/>
              </a:rPr>
              <a:t>关节面</a:t>
            </a:r>
            <a:r>
              <a:rPr lang="zh-CN" altLang="en-US" sz="2400">
                <a:solidFill>
                  <a:srgbClr val="7030A0"/>
                </a:solidFill>
                <a:uFillTx/>
                <a:sym typeface="+mn-ea"/>
              </a:rPr>
              <a:t>与寰椎前弓构成寰齿关节。上关节面位于椎体和椎根连结处上方的粗大稍出的骨块上，朝向上、后、稍外方，与寰椎的下关节面构成寰枢关节</a:t>
            </a:r>
            <a:r>
              <a:rPr lang="en-US" altLang="zh-CN" sz="2400">
                <a:solidFill>
                  <a:srgbClr val="7030A0"/>
                </a:solidFill>
                <a:uFillTx/>
                <a:sym typeface="+mn-ea"/>
              </a:rPr>
              <a:t>;</a:t>
            </a:r>
            <a:r>
              <a:rPr lang="zh-CN" altLang="en-US" sz="2400">
                <a:solidFill>
                  <a:srgbClr val="7030A0"/>
                </a:solidFill>
                <a:uFillTx/>
                <a:sym typeface="+mn-ea"/>
              </a:rPr>
              <a:t>第二颈</a:t>
            </a:r>
            <a:r>
              <a:rPr lang="zh-CN" altLang="en-US" sz="2400">
                <a:solidFill>
                  <a:srgbClr val="7030A0"/>
                </a:solidFill>
                <a:uFillTx/>
                <a:sym typeface="+mn-ea"/>
                <a:hlinkClick r:id="rId4"/>
              </a:rPr>
              <a:t>脊神经</a:t>
            </a:r>
            <a:r>
              <a:rPr lang="zh-CN" altLang="en-US" sz="2400">
                <a:solidFill>
                  <a:srgbClr val="7030A0"/>
                </a:solidFill>
                <a:uFillTx/>
                <a:sym typeface="+mn-ea"/>
              </a:rPr>
              <a:t>位于该关节的后方，与下位颈脊神经和</a:t>
            </a:r>
            <a:r>
              <a:rPr lang="zh-CN" altLang="en-US" sz="2400">
                <a:solidFill>
                  <a:srgbClr val="7030A0"/>
                </a:solidFill>
                <a:uFillTx/>
                <a:sym typeface="+mn-ea"/>
                <a:hlinkClick r:id="rId5"/>
              </a:rPr>
              <a:t>椎间关节</a:t>
            </a:r>
            <a:r>
              <a:rPr lang="zh-CN" altLang="en-US" sz="2400">
                <a:solidFill>
                  <a:srgbClr val="7030A0"/>
                </a:solidFill>
                <a:uFillTx/>
                <a:sym typeface="+mn-ea"/>
              </a:rPr>
              <a:t>的位置关系 不同。枢椎的椎板较厚，其棘突较其下位者长而粗大，在</a:t>
            </a:r>
            <a:r>
              <a:rPr lang="en-US" altLang="zh-CN" sz="2400">
                <a:solidFill>
                  <a:srgbClr val="7030A0"/>
                </a:solidFill>
                <a:uFillTx/>
                <a:sym typeface="+mn-ea"/>
              </a:rPr>
              <a:t>X</a:t>
            </a:r>
            <a:r>
              <a:rPr lang="zh-CN" altLang="en-US" sz="2400">
                <a:solidFill>
                  <a:srgbClr val="7030A0"/>
                </a:solidFill>
                <a:uFillTx/>
                <a:sym typeface="+mn-ea"/>
              </a:rPr>
              <a:t>线相上看到上部颈椎有最大棘突者即为第二颈椎。枢椎的横突较小，方向朝下，只具有一个明显的后结节。</a:t>
            </a:r>
          </a:p>
        </p:txBody>
      </p:sp>
      <p:pic>
        <p:nvPicPr>
          <p:cNvPr id="7172" name="图片 1" descr="https://wkretype.bdimg.com/retype/zoom/274e7f7231b765ce0508146f?pn=9&amp;o=jpg_6&amp;md5sum=7dd3a7cf3455720316757405add54437&amp;sign=b6ad4d7544&amp;png=751164-826309&amp;jpg=907200-1005111"/>
          <p:cNvPicPr>
            <a:picLocks noChangeAspect="1"/>
          </p:cNvPicPr>
          <p:nvPr>
            <p:ph sz="half" idx="2"/>
          </p:nvPr>
        </p:nvPicPr>
        <p:blipFill>
          <a:blip r:embed="rId6"/>
          <a:stretch>
            <a:fillRect/>
          </a:stretch>
        </p:blipFill>
        <p:spPr>
          <a:xfrm>
            <a:off x="6747510" y="-35560"/>
            <a:ext cx="5481320" cy="6816725"/>
          </a:xfrm>
          <a:prstGeom prst="rect">
            <a:avLst/>
          </a:prstGeom>
          <a:noFill/>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标题 10"/>
          <p:cNvSpPr>
            <a:spLocks noGrp="1"/>
          </p:cNvSpPr>
          <p:nvPr>
            <p:ph type="title"/>
          </p:nvPr>
        </p:nvSpPr>
        <p:spPr/>
        <p:txBody>
          <a:bodyPr/>
          <a:lstStyle/>
          <a:p>
            <a:endParaRPr lang="zh-CN" altLang="en-US"/>
          </a:p>
        </p:txBody>
      </p:sp>
      <p:sp>
        <p:nvSpPr>
          <p:cNvPr id="3" name="内容占位符 2"/>
          <p:cNvSpPr>
            <a:spLocks noGrp="1"/>
          </p:cNvSpPr>
          <p:nvPr>
            <p:ph idx="1"/>
          </p:nvPr>
        </p:nvSpPr>
        <p:spPr>
          <a:xfrm>
            <a:off x="4845685" y="1261745"/>
            <a:ext cx="4991735" cy="3603625"/>
          </a:xfrm>
        </p:spPr>
        <p:txBody>
          <a:bodyPr>
            <a:normAutofit fontScale="90000" lnSpcReduction="20000"/>
          </a:bodyPr>
          <a:lstStyle/>
          <a:p>
            <a:r>
              <a:rPr lang="zh-CN" altLang="en-US" sz="2800">
                <a:solidFill>
                  <a:schemeClr val="tx1">
                    <a:lumMod val="75000"/>
                    <a:lumOff val="25000"/>
                  </a:schemeClr>
                </a:solidFill>
                <a:uFillTx/>
              </a:rPr>
              <a:t>第七颈椎除了 它伸向后方的棘突很长 外，其余的结构和普通颈椎一样。由于其棘突很长，末端不分叉而呈结节状，隆突于皮 下，而被称为</a:t>
            </a:r>
            <a:r>
              <a:rPr lang="zh-CN" altLang="en-US" sz="2800">
                <a:solidFill>
                  <a:schemeClr val="tx1">
                    <a:lumMod val="75000"/>
                    <a:lumOff val="25000"/>
                  </a:schemeClr>
                </a:solidFill>
                <a:uFillTx/>
                <a:hlinkClick r:id="rId2"/>
              </a:rPr>
              <a:t>隆椎</a:t>
            </a:r>
            <a:r>
              <a:rPr lang="zh-CN" altLang="en-US" sz="2800">
                <a:solidFill>
                  <a:schemeClr val="tx1">
                    <a:lumMod val="75000"/>
                    <a:lumOff val="25000"/>
                  </a:schemeClr>
                </a:solidFill>
                <a:uFillTx/>
              </a:rPr>
              <a:t> ，它随着颈部的转动而转动，是临床上作为辨认</a:t>
            </a:r>
            <a:r>
              <a:rPr lang="zh-CN" altLang="en-US" sz="2800">
                <a:solidFill>
                  <a:schemeClr val="tx1">
                    <a:lumMod val="75000"/>
                    <a:lumOff val="25000"/>
                  </a:schemeClr>
                </a:solidFill>
                <a:uFillTx/>
                <a:hlinkClick r:id="rId3"/>
              </a:rPr>
              <a:t>椎骨</a:t>
            </a:r>
            <a:r>
              <a:rPr lang="zh-CN" altLang="en-US" sz="2800">
                <a:solidFill>
                  <a:schemeClr val="tx1">
                    <a:lumMod val="75000"/>
                    <a:lumOff val="25000"/>
                  </a:schemeClr>
                </a:solidFill>
                <a:uFillTx/>
              </a:rPr>
              <a:t>序数的标志。我们在低头时看到和摸到颈部最高突起 的部位，就是第七颈椎，这是第七颈椎的生理特点</a:t>
            </a:r>
            <a:r>
              <a:rPr lang="zh-CN" altLang="en-US" sz="4000">
                <a:solidFill>
                  <a:schemeClr val="tx1">
                    <a:lumMod val="75000"/>
                    <a:lumOff val="25000"/>
                  </a:schemeClr>
                </a:solidFill>
                <a:uFillTx/>
              </a:rPr>
              <a:t>。</a:t>
            </a:r>
          </a:p>
        </p:txBody>
      </p:sp>
      <p:sp>
        <p:nvSpPr>
          <p:cNvPr id="12" name="文本占位符 11"/>
          <p:cNvSpPr>
            <a:spLocks noGrp="1"/>
          </p:cNvSpPr>
          <p:nvPr>
            <p:ph type="body" sz="half" idx="2"/>
          </p:nvPr>
        </p:nvSpPr>
        <p:spPr>
          <a:xfrm>
            <a:off x="762635" y="2777490"/>
            <a:ext cx="3768725" cy="3073400"/>
          </a:xfrm>
        </p:spPr>
        <p:txBody>
          <a:bodyPr/>
          <a:lstStyle/>
          <a:p>
            <a:endParaRPr lang="zh-CN" altLang="en-US"/>
          </a:p>
        </p:txBody>
      </p:sp>
      <p:pic>
        <p:nvPicPr>
          <p:cNvPr id="7171" name="Picture 2" descr="C:\Users\Administrator\Desktop\新建文件夹\52.jpg"/>
          <p:cNvPicPr>
            <a:picLocks noChangeAspect="1"/>
          </p:cNvPicPr>
          <p:nvPr/>
        </p:nvPicPr>
        <p:blipFill>
          <a:blip r:embed="rId4"/>
          <a:stretch>
            <a:fillRect/>
          </a:stretch>
        </p:blipFill>
        <p:spPr>
          <a:xfrm>
            <a:off x="676910" y="1129030"/>
            <a:ext cx="4304030" cy="3868420"/>
          </a:xfrm>
          <a:prstGeom prst="rect">
            <a:avLst/>
          </a:prstGeom>
          <a:noFill/>
          <a:ln w="9525">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文本占位符 2"/>
          <p:cNvSpPr>
            <a:spLocks noGrp="1"/>
          </p:cNvSpPr>
          <p:nvPr>
            <p:ph type="body" sz="half" idx="2"/>
          </p:nvPr>
        </p:nvSpPr>
        <p:spPr>
          <a:xfrm>
            <a:off x="174625" y="772795"/>
            <a:ext cx="5480685" cy="3715385"/>
          </a:xfrm>
        </p:spPr>
        <p:txBody>
          <a:bodyPr>
            <a:normAutofit fontScale="90000"/>
          </a:bodyPr>
          <a:lstStyle/>
          <a:p>
            <a:pPr marL="0" indent="0">
              <a:buNone/>
            </a:pPr>
            <a:r>
              <a:rPr lang="zh-CN" altLang="en-US" sz="2800">
                <a:solidFill>
                  <a:schemeClr val="tx1">
                    <a:lumMod val="75000"/>
                    <a:lumOff val="25000"/>
                  </a:schemeClr>
                </a:solidFill>
                <a:uFillTx/>
              </a:rPr>
              <a:t>颈椎的连接主要 有 三 种方式</a:t>
            </a:r>
            <a:r>
              <a:rPr lang="en-US" altLang="zh-CN" sz="2800">
                <a:solidFill>
                  <a:schemeClr val="tx1">
                    <a:lumMod val="75000"/>
                    <a:lumOff val="25000"/>
                  </a:schemeClr>
                </a:solidFill>
                <a:uFillTx/>
              </a:rPr>
              <a:t>:</a:t>
            </a:r>
          </a:p>
          <a:p>
            <a:r>
              <a:rPr lang="zh-CN" altLang="en-US" sz="2800">
                <a:solidFill>
                  <a:schemeClr val="tx1">
                    <a:lumMod val="75000"/>
                    <a:lumOff val="25000"/>
                  </a:schemeClr>
                </a:solidFill>
                <a:uFillTx/>
              </a:rPr>
              <a:t>第一 ，椎间盘。即追歼纤维软骨盘，是椎体之间的主要连接方式。</a:t>
            </a:r>
          </a:p>
          <a:p>
            <a:r>
              <a:rPr lang="zh-CN" altLang="en-US" sz="2800">
                <a:solidFill>
                  <a:schemeClr val="tx1">
                    <a:lumMod val="75000"/>
                    <a:lumOff val="25000"/>
                  </a:schemeClr>
                </a:solidFill>
                <a:uFillTx/>
              </a:rPr>
              <a:t>第二，颈椎的椎间 关节 。 包括普通颈椎的关节突关节、钩</a:t>
            </a:r>
          </a:p>
          <a:p>
            <a:r>
              <a:rPr lang="zh-CN" altLang="en-US" sz="2800">
                <a:solidFill>
                  <a:schemeClr val="tx1">
                    <a:lumMod val="75000"/>
                    <a:lumOff val="25000"/>
                  </a:schemeClr>
                </a:solidFill>
                <a:uFillTx/>
              </a:rPr>
              <a:t>第三，颈椎的韧带。 在 颈椎椎体及椎弓周围有一系列韧带对颈椎的固定及限制颈椎的运动有重要作用。</a:t>
            </a:r>
          </a:p>
          <a:p>
            <a:endParaRPr lang="zh-CN" altLang="en-US" sz="2800">
              <a:solidFill>
                <a:schemeClr val="tx1">
                  <a:lumMod val="75000"/>
                  <a:lumOff val="25000"/>
                </a:schemeClr>
              </a:solidFill>
              <a:uFillTx/>
            </a:endParaRPr>
          </a:p>
        </p:txBody>
      </p:sp>
      <p:pic>
        <p:nvPicPr>
          <p:cNvPr id="8194" name="图片 2" descr="https://timgsa.baidu.com/timg?image&amp;quality=80&amp;size=b9999_10000&amp;sec=1528821533973&amp;di=a41c80ef24d6347953aa9c707eb4ff6a&amp;imgtype=0&amp;src=http%3A%2F%2Fs6.sinaimg.cn%2Fmw690%2F003nfxQzzy7e1A560HX85%26690"/>
          <p:cNvPicPr>
            <a:picLocks noChangeAspect="1"/>
          </p:cNvPicPr>
          <p:nvPr>
            <p:ph idx="1"/>
          </p:nvPr>
        </p:nvPicPr>
        <p:blipFill>
          <a:blip r:embed="rId2"/>
          <a:stretch>
            <a:fillRect/>
          </a:stretch>
        </p:blipFill>
        <p:spPr>
          <a:xfrm>
            <a:off x="5521325" y="687070"/>
            <a:ext cx="4158615" cy="5312410"/>
          </a:xfrm>
          <a:prstGeom prst="rect">
            <a:avLst/>
          </a:prstGeom>
          <a:noFill/>
          <a:ln w="9525">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r>
              <a:rPr lang="zh-CN" altLang="en-US" sz="4000" kern="0" noProof="0" smtClean="0">
                <a:ln>
                  <a:noFill/>
                </a:ln>
                <a:solidFill>
                  <a:srgbClr val="7030A0"/>
                </a:solidFill>
                <a:effectLst/>
                <a:uLnTx/>
                <a:uFillTx/>
                <a:latin typeface="+mn-lt"/>
                <a:ea typeface="+mn-ea"/>
                <a:cs typeface="+mn-cs"/>
                <a:sym typeface="+mn-ea"/>
              </a:rPr>
              <a:t>病因</a:t>
            </a:r>
            <a:endParaRPr lang="zh-CN" altLang="en-US" sz="4000" kern="0" noProof="0" smtClean="0">
              <a:ln>
                <a:noFill/>
              </a:ln>
              <a:solidFill>
                <a:srgbClr val="7030A0"/>
              </a:solidFill>
              <a:effectLst/>
              <a:uLnTx/>
              <a:uFillTx/>
              <a:latin typeface="+mn-lt"/>
              <a:ea typeface="+mn-ea"/>
              <a:cs typeface="+mn-cs"/>
              <a:sym typeface="+mn-ea"/>
            </a:endParaRPr>
          </a:p>
        </p:txBody>
      </p:sp>
      <p:sp>
        <p:nvSpPr>
          <p:cNvPr id="6" name="内容占位符 5"/>
          <p:cNvSpPr/>
          <p:nvPr>
            <p:ph idx="1"/>
          </p:nvPr>
        </p:nvSpPr>
        <p:spPr>
          <a:xfrm>
            <a:off x="212090" y="1930400"/>
            <a:ext cx="9467850" cy="3880485"/>
          </a:xfrm>
        </p:spPr>
        <p:style>
          <a:lnRef idx="2">
            <a:schemeClr val="accent4"/>
          </a:lnRef>
          <a:fillRef idx="1">
            <a:schemeClr val="lt1"/>
          </a:fillRef>
          <a:effectRef idx="0">
            <a:schemeClr val="accent4"/>
          </a:effectRef>
          <a:fontRef idx="minor">
            <a:schemeClr val="dk1"/>
          </a:fontRef>
        </p:style>
        <p:txBody>
          <a:bodyPr/>
          <a:lstStyle>
            <a:lvl1pPr>
              <a:defRPr>
                <a:solidFill>
                  <a:srgbClr val="000000"/>
                </a:solidFill>
                <a:latin typeface="Trebuchet MS"/>
              </a:defRPr>
            </a:lvl1pPr>
            <a:lvl2pPr>
              <a:defRPr>
                <a:solidFill>
                  <a:srgbClr val="000000"/>
                </a:solidFill>
                <a:latin typeface="Trebuchet MS"/>
              </a:defRPr>
            </a:lvl2pPr>
            <a:lvl3pPr>
              <a:defRPr>
                <a:solidFill>
                  <a:srgbClr val="000000"/>
                </a:solidFill>
                <a:latin typeface="Trebuchet MS"/>
              </a:defRPr>
            </a:lvl3pPr>
            <a:lvl4pPr>
              <a:defRPr>
                <a:solidFill>
                  <a:srgbClr val="000000"/>
                </a:solidFill>
                <a:latin typeface="Trebuchet MS"/>
              </a:defRPr>
            </a:lvl4pPr>
            <a:lvl5pPr>
              <a:defRPr>
                <a:solidFill>
                  <a:srgbClr val="000000"/>
                </a:solidFill>
                <a:latin typeface="Trebuchet MS"/>
              </a:defRPr>
            </a:lvl5pPr>
            <a:lvl6pPr>
              <a:defRPr>
                <a:solidFill>
                  <a:srgbClr val="000000"/>
                </a:solidFill>
                <a:latin typeface="Trebuchet MS"/>
              </a:defRPr>
            </a:lvl6pPr>
            <a:lvl7pPr>
              <a:defRPr>
                <a:solidFill>
                  <a:srgbClr val="000000"/>
                </a:solidFill>
                <a:latin typeface="Trebuchet MS"/>
              </a:defRPr>
            </a:lvl7pPr>
            <a:lvl8pPr>
              <a:defRPr>
                <a:solidFill>
                  <a:srgbClr val="000000"/>
                </a:solidFill>
                <a:latin typeface="Trebuchet MS"/>
              </a:defRPr>
            </a:lvl8pPr>
            <a:lvl9pPr>
              <a:defRPr>
                <a:solidFill>
                  <a:srgbClr val="000000"/>
                </a:solidFill>
                <a:latin typeface="Trebuchet MS"/>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defRPr/>
            </a:pPr>
            <a:r>
              <a:rPr lang="en-US" altLang="zh-CN" kern="0" noProof="0" smtClean="0">
                <a:ln>
                  <a:noFill/>
                </a:ln>
                <a:solidFill>
                  <a:srgbClr val="00B0F0"/>
                </a:solidFill>
                <a:effectLst/>
                <a:uLnTx/>
                <a:uFillTx/>
                <a:sym typeface="+mn-ea"/>
              </a:rPr>
              <a:t>1</a:t>
            </a:r>
            <a:r>
              <a:rPr lang="en-US" altLang="zh-CN" sz="2800" kern="0" noProof="0" smtClean="0">
                <a:ln>
                  <a:noFill/>
                </a:ln>
                <a:solidFill>
                  <a:srgbClr val="00B0F0"/>
                </a:solidFill>
                <a:effectLst/>
                <a:uLnTx/>
                <a:uFillTx/>
                <a:sym typeface="+mn-ea"/>
              </a:rPr>
              <a:t>.</a:t>
            </a:r>
            <a:r>
              <a:rPr lang="zh-CN" altLang="zh-CN" sz="3200" kern="0" noProof="0" smtClean="0">
                <a:ln>
                  <a:noFill/>
                </a:ln>
                <a:solidFill>
                  <a:srgbClr val="00B0F0"/>
                </a:solidFill>
                <a:effectLst/>
                <a:uLnTx/>
                <a:uFillTx/>
                <a:sym typeface="+mn-ea"/>
              </a:rPr>
              <a:t>主要原因是暴力，多数由间接暴力引起；</a:t>
            </a:r>
            <a:endParaRPr kumimoji="0" lang="zh-CN" altLang="zh-CN" sz="3200" b="0" i="0" kern="0" baseline="0" noProof="0" smtClean="0">
              <a:ln>
                <a:noFill/>
              </a:ln>
              <a:solidFill>
                <a:srgbClr val="00B0F0"/>
              </a:solidFill>
              <a:effectLst/>
              <a:uLnTx/>
              <a:uFillTx/>
              <a:latin typeface="+mn-lt"/>
              <a:ea typeface="+mn-ea"/>
              <a:cs typeface="+mn-cs"/>
            </a:endParaRP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defRPr/>
            </a:pPr>
            <a:r>
              <a:rPr lang="zh-CN" altLang="zh-CN" sz="3200" kern="0" noProof="0" smtClean="0">
                <a:ln>
                  <a:noFill/>
                </a:ln>
                <a:solidFill>
                  <a:srgbClr val="00B0F0"/>
                </a:solidFill>
                <a:effectLst/>
                <a:uLnTx/>
                <a:uFillTx/>
                <a:sym typeface="+mn-ea"/>
              </a:rPr>
              <a:t>如从高处坠落时，头颈肩、臀部着地，地面对身体的阻挡，使身体猛烈屈曲，所产生的垂直力可导致椎体压缩性骨折，力量特大时则可发生脊柱脱位。</a:t>
            </a:r>
            <a:endParaRPr kumimoji="0" lang="zh-CN" altLang="zh-CN" sz="3200" b="0" i="0" kern="0" baseline="0" noProof="0" smtClean="0">
              <a:ln>
                <a:noFill/>
              </a:ln>
              <a:solidFill>
                <a:srgbClr val="00B0F0"/>
              </a:solidFill>
              <a:effectLst/>
              <a:uLnTx/>
              <a:uFillTx/>
              <a:latin typeface="+mn-lt"/>
              <a:ea typeface="+mn-ea"/>
              <a:cs typeface="+mn-cs"/>
            </a:endParaRP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defRPr/>
            </a:pPr>
            <a:r>
              <a:rPr lang="zh-CN" altLang="zh-CN" sz="3200" kern="0" noProof="0" smtClean="0">
                <a:ln>
                  <a:noFill/>
                </a:ln>
                <a:solidFill>
                  <a:srgbClr val="00B0F0"/>
                </a:solidFill>
                <a:effectLst/>
                <a:uLnTx/>
                <a:uFillTx/>
                <a:sym typeface="+mn-ea"/>
              </a:rPr>
              <a:t>2.直接暴力所致，如爆炸伤、直接撞伤。</a:t>
            </a:r>
            <a:endParaRPr kumimoji="0" lang="zh-CN" altLang="en-US" sz="2800" b="0" i="0" kern="0" baseline="0" noProof="0" smtClean="0">
              <a:ln>
                <a:noFill/>
              </a:ln>
              <a:solidFill>
                <a:srgbClr val="00B0F0"/>
              </a:solidFill>
              <a:effectLst/>
              <a:uLnTx/>
              <a:uFillTx/>
              <a:latin typeface="+mn-lt"/>
              <a:ea typeface="+mn-ea"/>
              <a:cs typeface="+mn-cs"/>
            </a:endParaRPr>
          </a:p>
          <a:p>
            <a:endParaRPr kumimoji="0" lang="zh-CN" altLang="en-US" sz="2800" b="0" i="0" kern="0" baseline="0" noProof="0" smtClean="0">
              <a:ln>
                <a:noFill/>
              </a:ln>
              <a:solidFill>
                <a:srgbClr val="00B0F0"/>
              </a:solidFill>
              <a:effectLst/>
              <a:uLnTx/>
              <a:uFillTx/>
              <a:latin typeface="+mn-lt"/>
              <a:ea typeface="+mn-ea"/>
              <a:cs typeface="+mn-cs"/>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a:xfrm>
            <a:off x="725594" y="535940"/>
            <a:ext cx="8596668" cy="1320800"/>
          </a:xfrm>
        </p:spPr>
        <p:txBody>
          <a:bodyPr/>
          <a:lstStyle/>
          <a:p>
            <a:r>
              <a:rPr lang="zh-CN" altLang="en-US" sz="4000" kern="0" noProof="0" smtClean="0">
                <a:ln>
                  <a:noFill/>
                </a:ln>
                <a:solidFill>
                  <a:schemeClr val="tx1"/>
                </a:solidFill>
                <a:effectLst>
                  <a:outerShdw blurRad="38100" dist="38100" dir="2700000" algn="tl">
                    <a:srgbClr val="000000"/>
                  </a:outerShdw>
                </a:effectLst>
                <a:uLnTx/>
                <a:uFillTx/>
                <a:sym typeface="+mn-ea"/>
              </a:rPr>
              <a:t>分    类</a:t>
            </a:r>
            <a:endParaRPr lang="zh-CN" altLang="en-US" sz="4000" kern="0" noProof="0" smtClean="0">
              <a:ln>
                <a:noFill/>
              </a:ln>
              <a:solidFill>
                <a:schemeClr val="tx1"/>
              </a:solidFill>
              <a:effectLst>
                <a:outerShdw blurRad="38100" dist="38100" dir="2700000" algn="tl">
                  <a:srgbClr val="000000"/>
                </a:outerShdw>
              </a:effectLst>
              <a:uLnTx/>
              <a:uFillTx/>
              <a:sym typeface="+mn-ea"/>
            </a:endParaRPr>
          </a:p>
        </p:txBody>
      </p:sp>
      <p:sp>
        <p:nvSpPr>
          <p:cNvPr id="5" name="文本框 4"/>
          <p:cNvSpPr txBox="1"/>
          <p:nvPr/>
        </p:nvSpPr>
        <p:spPr>
          <a:xfrm>
            <a:off x="3773805" y="1149350"/>
            <a:ext cx="2723515" cy="548322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
                <a:schemeClr val="hlink"/>
              </a:buClr>
              <a:buSzPct val="65000"/>
              <a:buFont typeface="Wingdings" pitchFamily="2" charset="2"/>
              <a:buChar char="v"/>
              <a:defRPr/>
            </a:pPr>
            <a:r>
              <a:rPr lang="en-US" altLang="zh-CN" sz="2400" kern="0" noProof="0" smtClean="0">
                <a:ln>
                  <a:noFill/>
                </a:ln>
                <a:solidFill>
                  <a:schemeClr val="tx1"/>
                </a:solidFill>
                <a:effectLst/>
                <a:uLnTx/>
                <a:uFillTx/>
                <a:sym typeface="+mn-ea"/>
              </a:rPr>
              <a:t>1.</a:t>
            </a:r>
            <a:r>
              <a:rPr lang="zh-CN" altLang="en-US" sz="2400" kern="0" noProof="0" smtClean="0">
                <a:ln>
                  <a:noFill/>
                </a:ln>
                <a:solidFill>
                  <a:schemeClr val="tx1"/>
                </a:solidFill>
                <a:effectLst/>
                <a:uLnTx/>
                <a:uFillTx/>
                <a:sym typeface="+mn-ea"/>
              </a:rPr>
              <a:t>屈曲型损伤：前柱因受压力而受伤，后柱因牵拉的张力而受伤；</a:t>
            </a:r>
            <a:endParaRPr kumimoji="0" lang="en-US" altLang="zh-CN" sz="2400" b="0" i="0" kern="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
                <a:schemeClr val="hlink"/>
              </a:buClr>
              <a:buSzPct val="65000"/>
              <a:buFont typeface="Wingdings" pitchFamily="2" charset="2"/>
              <a:buChar char="v"/>
              <a:defRPr/>
            </a:pPr>
            <a:r>
              <a:rPr lang="en-US" altLang="zh-CN" sz="2400" kern="0" noProof="0" smtClean="0">
                <a:ln>
                  <a:noFill/>
                </a:ln>
                <a:solidFill>
                  <a:schemeClr val="tx1"/>
                </a:solidFill>
                <a:effectLst/>
                <a:uLnTx/>
                <a:uFillTx/>
                <a:sym typeface="+mn-ea"/>
              </a:rPr>
              <a:t>2.</a:t>
            </a:r>
            <a:r>
              <a:rPr lang="zh-CN" altLang="en-US" sz="2400" kern="0" noProof="0" smtClean="0">
                <a:ln>
                  <a:noFill/>
                </a:ln>
                <a:solidFill>
                  <a:schemeClr val="tx1"/>
                </a:solidFill>
                <a:effectLst/>
                <a:uLnTx/>
                <a:uFillTx/>
                <a:sym typeface="+mn-ea"/>
              </a:rPr>
              <a:t>垂直型损伤：多数发生在高空坠落或高台跳水；</a:t>
            </a:r>
            <a:endParaRPr kumimoji="0" lang="en-US" altLang="zh-CN" sz="2400" b="0" i="0" kern="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
                <a:schemeClr val="hlink"/>
              </a:buClr>
              <a:buSzPct val="65000"/>
              <a:buFont typeface="Wingdings" pitchFamily="2" charset="2"/>
              <a:buChar char="v"/>
              <a:defRPr/>
            </a:pPr>
            <a:r>
              <a:rPr lang="en-US" altLang="zh-CN" sz="2400" kern="0" noProof="0" smtClean="0">
                <a:ln>
                  <a:noFill/>
                </a:ln>
                <a:solidFill>
                  <a:schemeClr val="tx1"/>
                </a:solidFill>
                <a:effectLst/>
                <a:uLnTx/>
                <a:uFillTx/>
                <a:sym typeface="+mn-ea"/>
              </a:rPr>
              <a:t>3.</a:t>
            </a:r>
            <a:r>
              <a:rPr lang="zh-CN" altLang="en-US" sz="2400" kern="0" noProof="0" smtClean="0">
                <a:ln>
                  <a:noFill/>
                </a:ln>
                <a:solidFill>
                  <a:schemeClr val="tx1"/>
                </a:solidFill>
                <a:effectLst/>
                <a:uLnTx/>
                <a:uFillTx/>
                <a:sym typeface="+mn-ea"/>
              </a:rPr>
              <a:t>过伸性损伤：挥鞭伤，紧急刹车时；</a:t>
            </a:r>
            <a:endParaRPr kumimoji="0" lang="en-US" altLang="zh-CN" sz="2400" b="0" i="0" kern="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
                <a:schemeClr val="hlink"/>
              </a:buClr>
              <a:buSzPct val="65000"/>
              <a:buFont typeface="Wingdings" pitchFamily="2" charset="2"/>
              <a:buChar char="v"/>
              <a:defRPr/>
            </a:pPr>
            <a:r>
              <a:rPr lang="en-US" altLang="zh-CN" sz="2400" kern="0" noProof="0" smtClean="0">
                <a:ln>
                  <a:noFill/>
                </a:ln>
                <a:solidFill>
                  <a:schemeClr val="tx1"/>
                </a:solidFill>
                <a:effectLst/>
                <a:uLnTx/>
                <a:uFillTx/>
                <a:sym typeface="+mn-ea"/>
              </a:rPr>
              <a:t>4.</a:t>
            </a:r>
            <a:r>
              <a:rPr lang="zh-CN" altLang="en-US" sz="2400" kern="0" noProof="0" smtClean="0">
                <a:ln>
                  <a:noFill/>
                </a:ln>
                <a:solidFill>
                  <a:schemeClr val="tx1"/>
                </a:solidFill>
                <a:effectLst/>
                <a:uLnTx/>
                <a:uFillTx/>
                <a:sym typeface="+mn-ea"/>
              </a:rPr>
              <a:t>齿状突骨折：机制不清，暴力可能来自水平方向。</a:t>
            </a:r>
            <a:endParaRPr lang="zh-CN" altLang="en-US" sz="2400" kern="0" noProof="0" smtClean="0">
              <a:ln>
                <a:noFill/>
              </a:ln>
              <a:solidFill>
                <a:schemeClr val="tx1"/>
              </a:solidFill>
              <a:effectLst/>
              <a:uLnTx/>
              <a:uFillTx/>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a:xfrm>
            <a:off x="420159" y="205740"/>
            <a:ext cx="8596668" cy="1320800"/>
          </a:xfrm>
        </p:spPr>
        <p:txBody>
          <a:bodyPr/>
          <a:lstStyle/>
          <a:p>
            <a:r>
              <a:rPr lang="zh-CN" altLang="en-US">
                <a:solidFill>
                  <a:schemeClr val="tx1"/>
                </a:solidFill>
                <a:uFillTx/>
              </a:rPr>
              <a:t>诊断检查</a:t>
            </a:r>
          </a:p>
        </p:txBody>
      </p:sp>
      <p:sp>
        <p:nvSpPr>
          <p:cNvPr id="5" name="内容占位符 4"/>
          <p:cNvSpPr>
            <a:spLocks noGrp="1"/>
          </p:cNvSpPr>
          <p:nvPr>
            <p:ph sz="half" idx="1"/>
          </p:nvPr>
        </p:nvSpPr>
        <p:spPr>
          <a:xfrm>
            <a:off x="272839" y="1206184"/>
            <a:ext cx="4184035" cy="3880772"/>
          </a:xfrm>
        </p:spPr>
        <p:txBody>
          <a:bodyPr>
            <a:noAutofit/>
          </a:bodyPr>
          <a:lstStyle/>
          <a:p>
            <a:pPr>
              <a:spcBef>
                <a:spcPct val="50000"/>
              </a:spcBef>
              <a:buNone/>
            </a:pPr>
            <a:r>
              <a:rPr lang="zh-CN" altLang="en-US" b="1">
                <a:solidFill>
                  <a:schemeClr val="tx1">
                    <a:lumMod val="75000"/>
                    <a:lumOff val="25000"/>
                  </a:schemeClr>
                </a:solidFill>
                <a:uFillTx/>
                <a:ea typeface="华文楷体" charset="-122"/>
                <a:sym typeface="+mn-ea"/>
              </a:rPr>
              <a:t>、影像学检查</a:t>
            </a:r>
            <a:endParaRPr lang="zh-CN" altLang="en-US" b="1">
              <a:solidFill>
                <a:schemeClr val="tx1">
                  <a:lumMod val="75000"/>
                  <a:lumOff val="25000"/>
                </a:schemeClr>
              </a:solidFill>
              <a:uFillTx/>
              <a:ea typeface="华文楷体" charset="-122"/>
            </a:endParaRPr>
          </a:p>
          <a:p>
            <a:pPr>
              <a:spcBef>
                <a:spcPct val="50000"/>
              </a:spcBef>
              <a:buNone/>
            </a:pPr>
            <a:r>
              <a:rPr lang="zh-CN" altLang="en-US" b="1">
                <a:solidFill>
                  <a:schemeClr val="tx1">
                    <a:lumMod val="75000"/>
                    <a:lumOff val="25000"/>
                  </a:schemeClr>
                </a:solidFill>
                <a:uFillTx/>
                <a:ea typeface="华文楷体" charset="-122"/>
                <a:sym typeface="+mn-ea"/>
              </a:rPr>
              <a:t>      X线检查：有助于明确脊椎骨折类型和移位情况。</a:t>
            </a:r>
            <a:endParaRPr lang="zh-CN" altLang="en-US" b="1">
              <a:solidFill>
                <a:schemeClr val="tx1">
                  <a:lumMod val="75000"/>
                  <a:lumOff val="25000"/>
                </a:schemeClr>
              </a:solidFill>
              <a:uFillTx/>
              <a:ea typeface="华文楷体" charset="-122"/>
            </a:endParaRPr>
          </a:p>
          <a:p>
            <a:pPr>
              <a:spcBef>
                <a:spcPct val="50000"/>
              </a:spcBef>
              <a:buNone/>
            </a:pPr>
            <a:r>
              <a:rPr lang="zh-CN" altLang="en-US" b="1">
                <a:solidFill>
                  <a:schemeClr val="tx1">
                    <a:lumMod val="75000"/>
                    <a:lumOff val="25000"/>
                  </a:schemeClr>
                </a:solidFill>
                <a:uFillTx/>
                <a:ea typeface="华文楷体" charset="-122"/>
                <a:sym typeface="+mn-ea"/>
              </a:rPr>
              <a:t>     CT检查：用于检查椎体的骨折情况，椎管内有无出血及 碎骨片。</a:t>
            </a:r>
            <a:endParaRPr lang="zh-CN" altLang="en-US" b="1">
              <a:solidFill>
                <a:schemeClr val="tx1">
                  <a:lumMod val="75000"/>
                  <a:lumOff val="25000"/>
                </a:schemeClr>
              </a:solidFill>
              <a:uFillTx/>
              <a:ea typeface="华文楷体" charset="-122"/>
            </a:endParaRPr>
          </a:p>
          <a:p>
            <a:pPr>
              <a:spcBef>
                <a:spcPct val="50000"/>
              </a:spcBef>
              <a:buNone/>
            </a:pPr>
            <a:r>
              <a:rPr lang="zh-CN" altLang="en-US" b="1">
                <a:solidFill>
                  <a:schemeClr val="tx1">
                    <a:lumMod val="75000"/>
                    <a:lumOff val="25000"/>
                  </a:schemeClr>
                </a:solidFill>
                <a:uFillTx/>
                <a:ea typeface="华文楷体" charset="-122"/>
                <a:sym typeface="+mn-ea"/>
              </a:rPr>
              <a:t>     MRI检查：有助观察和确定脊髓损伤的程度和范围</a:t>
            </a:r>
            <a:endParaRPr lang="zh-CN" altLang="en-US" b="1">
              <a:solidFill>
                <a:schemeClr val="tx1">
                  <a:lumMod val="75000"/>
                  <a:lumOff val="25000"/>
                </a:schemeClr>
              </a:solidFill>
              <a:uFillTx/>
              <a:ea typeface="华文楷体" charset="-122"/>
            </a:endParaRPr>
          </a:p>
          <a:p>
            <a:pPr>
              <a:spcBef>
                <a:spcPct val="50000"/>
              </a:spcBef>
              <a:buNone/>
            </a:pPr>
            <a:r>
              <a:rPr lang="zh-CN" altLang="en-US" b="1">
                <a:solidFill>
                  <a:schemeClr val="tx1">
                    <a:lumMod val="75000"/>
                    <a:lumOff val="25000"/>
                  </a:schemeClr>
                </a:solidFill>
                <a:uFillTx/>
                <a:ea typeface="华文楷体" charset="-122"/>
                <a:sym typeface="+mn-ea"/>
              </a:rPr>
              <a:t>      2、肌电图：测量肌电传导情况，鉴别脊髓完整性的水平。</a:t>
            </a:r>
            <a:endParaRPr lang="zh-CN" altLang="en-US" b="1">
              <a:solidFill>
                <a:schemeClr val="tx1">
                  <a:lumMod val="75000"/>
                  <a:lumOff val="25000"/>
                </a:schemeClr>
              </a:solidFill>
              <a:uFillTx/>
              <a:ea typeface="华文楷体" charset="-122"/>
            </a:endParaRPr>
          </a:p>
          <a:p>
            <a:pPr>
              <a:spcBef>
                <a:spcPct val="50000"/>
              </a:spcBef>
              <a:buNone/>
            </a:pPr>
            <a:r>
              <a:rPr lang="zh-CN" altLang="en-US" b="1">
                <a:solidFill>
                  <a:schemeClr val="tx1">
                    <a:lumMod val="75000"/>
                    <a:lumOff val="25000"/>
                  </a:schemeClr>
                </a:solidFill>
                <a:uFillTx/>
                <a:ea typeface="华文楷体" charset="-122"/>
                <a:sym typeface="+mn-ea"/>
              </a:rPr>
              <a:t>      3、实验室检查 除常规检查外，血气分析检查可判断有通气不足病人的呼吸状况。</a:t>
            </a:r>
            <a:endParaRPr lang="zh-CN" altLang="en-US" b="1">
              <a:solidFill>
                <a:schemeClr val="tx1">
                  <a:lumMod val="75000"/>
                  <a:lumOff val="25000"/>
                </a:schemeClr>
              </a:solidFill>
              <a:uFillTx/>
              <a:ea typeface="华文楷体" charset="-122"/>
            </a:endParaRPr>
          </a:p>
          <a:p>
            <a:endParaRPr lang="zh-CN" altLang="en-US" b="1">
              <a:solidFill>
                <a:schemeClr val="tx1">
                  <a:lumMod val="75000"/>
                  <a:lumOff val="25000"/>
                </a:schemeClr>
              </a:solidFill>
              <a:uFillTx/>
              <a:ea typeface="华文楷体" charset="-122"/>
            </a:endParaRPr>
          </a:p>
        </p:txBody>
      </p:sp>
      <p:pic>
        <p:nvPicPr>
          <p:cNvPr id="15362" name="图片 3" descr="https://timgsa.baidu.com/timg?image&amp;quality=80&amp;size=b9999_10000&amp;sec=1528821598951&amp;di=560f7d3fb7663744aed0776b652aa634&amp;imgtype=0&amp;src=http%3A%2F%2Ff1.yihuimg.com%2FTFS%2Fupfile%2FZIXUN%2F201602%2F28%2F199754_1456667716954.jpeg"/>
          <p:cNvPicPr>
            <a:picLocks noChangeAspect="1"/>
          </p:cNvPicPr>
          <p:nvPr>
            <p:ph sz="half" idx="2"/>
          </p:nvPr>
        </p:nvPicPr>
        <p:blipFill>
          <a:blip r:embed="rId2"/>
          <a:stretch>
            <a:fillRect/>
          </a:stretch>
        </p:blipFill>
        <p:spPr>
          <a:xfrm>
            <a:off x="5076825" y="1488440"/>
            <a:ext cx="3826510" cy="3880485"/>
          </a:xfrm>
          <a:prstGeom prst="rect">
            <a:avLst/>
          </a:prstGeom>
          <a:noFill/>
          <a:ln w="9525">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pPr marL="342900" indent="-342900" algn="l">
              <a:lnSpc>
                <a:spcPct val="90000"/>
              </a:lnSpc>
              <a:spcBef>
                <a:spcPts val="1000"/>
              </a:spcBef>
              <a:spcAft>
                <a:spcPct val="0"/>
              </a:spcAft>
              <a:buClr>
                <a:schemeClr val="accent1"/>
              </a:buClr>
              <a:buNone/>
            </a:pPr>
            <a:r>
              <a:rPr lang="zh-CN" altLang="en-US" kern="0" noProof="0" smtClean="0">
                <a:ln>
                  <a:noFill/>
                </a:ln>
                <a:solidFill>
                  <a:srgbClr val="7030A0"/>
                </a:solidFill>
                <a:effectLst>
                  <a:outerShdw blurRad="38100" dist="38100" dir="2700000" algn="tl">
                    <a:srgbClr val="000000"/>
                  </a:outerShdw>
                </a:effectLst>
                <a:uLnTx/>
                <a:uFillTx/>
                <a:sym typeface="+mn-ea"/>
              </a:rPr>
              <a:t>临床表现：</a:t>
            </a:r>
            <a:br>
              <a:rPr kumimoji="0" lang="zh-CN" altLang="en-US" b="0" i="0" u="none" strike="noStrike" kern="0" cap="none" spc="0" normalizeH="0" baseline="0" noProof="0" smtClean="0">
                <a:ln>
                  <a:noFill/>
                </a:ln>
                <a:solidFill>
                  <a:srgbClr val="7030A0"/>
                </a:solidFill>
                <a:effectLst>
                  <a:outerShdw blurRad="38100" dist="38100" dir="2700000" algn="tl">
                    <a:srgbClr val="000000"/>
                  </a:outerShdw>
                </a:effectLst>
                <a:uLnTx/>
                <a:uFillTx/>
                <a:latin typeface="+mj-lt"/>
                <a:ea typeface="+mj-ea"/>
                <a:cs typeface="+mj-cs"/>
              </a:rPr>
            </a:br>
            <a:endParaRPr lang="zh-CN" altLang="en-US" sz="1800" b="1">
              <a:solidFill>
                <a:schemeClr val="tx1"/>
              </a:solidFill>
              <a:latin typeface="+mn-lt"/>
              <a:ea typeface="+mn-ea"/>
              <a:cs typeface="+mn-cs"/>
            </a:endParaRPr>
          </a:p>
        </p:txBody>
      </p:sp>
      <p:sp>
        <p:nvSpPr>
          <p:cNvPr id="5" name="内容占位符 4"/>
          <p:cNvSpPr>
            <a:spLocks noGrp="1"/>
          </p:cNvSpPr>
          <p:nvPr>
            <p:ph sz="half" idx="1"/>
          </p:nvPr>
        </p:nvSpPr>
        <p:spPr>
          <a:xfrm>
            <a:off x="2955290" y="1548765"/>
            <a:ext cx="5579110" cy="4124960"/>
          </a:xfrm>
        </p:spPr>
        <p:txBody>
          <a:bodyPr>
            <a:normAutofit lnSpcReduction="10000"/>
          </a:bodyPr>
          <a:lstStyle/>
          <a:p>
            <a:r>
              <a:rPr lang="zh-CN" altLang="en-US" b="1">
                <a:solidFill>
                  <a:schemeClr val="tx1"/>
                </a:solidFill>
                <a:sym typeface="+mn-ea"/>
              </a:rPr>
              <a:t>局部疼痛：颈椎骨折的病人可有头颈部疼痛，不能活动，有时可见有的患者两手扶住头部。</a:t>
            </a:r>
            <a:endParaRPr lang="zh-CN" altLang="en-US" b="1">
              <a:solidFill>
                <a:schemeClr val="tx1"/>
              </a:solidFill>
            </a:endParaRPr>
          </a:p>
          <a:p>
            <a:r>
              <a:rPr lang="zh-CN" altLang="en-US" b="1">
                <a:solidFill>
                  <a:schemeClr val="tx1"/>
                </a:solidFill>
                <a:sym typeface="+mn-ea"/>
              </a:rPr>
              <a:t>局部压痛和肿胀：损伤部位肿胀，明显压痛。</a:t>
            </a:r>
            <a:endParaRPr lang="zh-CN" altLang="en-US" b="1">
              <a:solidFill>
                <a:schemeClr val="tx1"/>
              </a:solidFill>
            </a:endParaRPr>
          </a:p>
          <a:p>
            <a:r>
              <a:rPr lang="zh-CN" altLang="en-US" b="1">
                <a:solidFill>
                  <a:schemeClr val="tx1"/>
                </a:solidFill>
                <a:sym typeface="+mn-ea"/>
              </a:rPr>
              <a:t>活动受限和颈椎畸形：颈部肌肉痉挛，活动受限，严重者合并脊髓损伤造成截瘫，患者丧失全部或部分自理能力。</a:t>
            </a:r>
            <a:endParaRPr lang="zh-CN" altLang="en-US" b="1">
              <a:solidFill>
                <a:schemeClr val="tx1"/>
              </a:solidFill>
            </a:endParaRPr>
          </a:p>
          <a:p>
            <a:pPr eaLnBrk="1" hangingPunct="1"/>
            <a:endParaRPr lang="zh-CN" altLang="en-US" b="1">
              <a:solidFill>
                <a:schemeClr val="tx1"/>
              </a:solidFill>
            </a:endParaRPr>
          </a:p>
          <a:p>
            <a:r>
              <a:rPr lang="zh-CN" altLang="en-US" b="1">
                <a:solidFill>
                  <a:schemeClr val="tx1"/>
                </a:solidFill>
                <a:sym typeface="+mn-ea"/>
              </a:rPr>
              <a:t>肢体：无脊髓损伤时，四肢和躯干感觉正常，运动不受限，腱反射无异常，无椎体束征。</a:t>
            </a:r>
            <a:br>
              <a:rPr lang="zh-CN" altLang="en-US" b="1">
                <a:solidFill>
                  <a:schemeClr val="tx1"/>
                </a:solidFill>
                <a:sym typeface="+mn-ea"/>
              </a:rPr>
            </a:br>
            <a:endParaRPr lang="zh-CN" altLang="en-US"/>
          </a:p>
        </p:txBody>
      </p:sp>
      <p:sp>
        <p:nvSpPr>
          <p:cNvPr id="6" name="内容占位符 5"/>
          <p:cNvSpPr>
            <a:spLocks noGrp="1"/>
          </p:cNvSpPr>
          <p:nvPr>
            <p:ph sz="half" idx="2"/>
          </p:nvPr>
        </p:nvSpPr>
        <p:spPr/>
        <p:txBody>
          <a:bodyPr>
            <a:normAutofit lnSpcReduction="10000"/>
          </a:bodyPr>
          <a:lstStyle/>
          <a:p>
            <a:r>
              <a:rPr lang="zh-CN" altLang="en-US">
                <a:sym typeface="+mn-ea"/>
              </a:rPr>
              <a:t>、</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标题 17"/>
          <p:cNvSpPr>
            <a:spLocks noGrp="1"/>
          </p:cNvSpPr>
          <p:nvPr>
            <p:ph type="title"/>
          </p:nvPr>
        </p:nvSpPr>
        <p:spPr/>
        <p:txBody>
          <a:bodyPr/>
          <a:lstStyle/>
          <a:p>
            <a:r>
              <a:rPr lang="zh-CN" altLang="zh-CN">
                <a:ea typeface="宋体" pitchFamily="2" charset="-122"/>
              </a:rPr>
              <a:t>急救</a:t>
            </a:r>
          </a:p>
        </p:txBody>
      </p:sp>
      <p:sp>
        <p:nvSpPr>
          <p:cNvPr id="3" name="内容占位符 2"/>
          <p:cNvSpPr>
            <a:spLocks noGrp="1"/>
          </p:cNvSpPr>
          <p:nvPr>
            <p:ph idx="1"/>
          </p:nvPr>
        </p:nvSpPr>
        <p:spPr>
          <a:xfrm>
            <a:off x="282364" y="1260794"/>
            <a:ext cx="8596668" cy="3880773"/>
          </a:xfrm>
        </p:spPr>
        <p:txBody>
          <a:bodyPr>
            <a:normAutofit/>
          </a:bodyPr>
          <a:lstStyle/>
          <a:p>
            <a:pPr eaLnBrk="1" hangingPunct="1">
              <a:lnSpc>
                <a:spcPct val="90000"/>
              </a:lnSpc>
            </a:pPr>
            <a:r>
              <a:rPr lang="zh-CN" altLang="en-US" b="1">
                <a:solidFill>
                  <a:schemeClr val="tx1"/>
                </a:solidFill>
                <a:sym typeface="+mn-ea"/>
              </a:rPr>
              <a:t>（一）初步检查，怀疑脊柱有骨折或损伤时，搬运工具最好选用硬板担架或木板，不可用软担架或毯子，被子等软物。</a:t>
            </a:r>
            <a:endParaRPr lang="zh-CN" altLang="en-US" b="1">
              <a:solidFill>
                <a:schemeClr val="tx1"/>
              </a:solidFill>
            </a:endParaRPr>
          </a:p>
          <a:p>
            <a:pPr eaLnBrk="1" hangingPunct="1">
              <a:lnSpc>
                <a:spcPct val="90000"/>
              </a:lnSpc>
            </a:pPr>
            <a:r>
              <a:rPr lang="zh-CN" altLang="en-US" b="1">
                <a:solidFill>
                  <a:schemeClr val="tx1"/>
                </a:solidFill>
                <a:sym typeface="+mn-ea"/>
              </a:rPr>
              <a:t>（二）搬运时应注意病人体位，决不能任意病人四肢拎起抬送；切忌用暴力强拉硬拖身体某一部位；禁忌一人背送，这样可以加重脊柱畸形和脊髓神经损伤的程度，使病人躯干及四肢成一整体滚动移至担架或木板上。</a:t>
            </a:r>
            <a:endParaRPr lang="zh-CN" altLang="en-US" b="1">
              <a:solidFill>
                <a:schemeClr val="tx1"/>
              </a:solidFill>
            </a:endParaRPr>
          </a:p>
          <a:p>
            <a:pPr eaLnBrk="1" hangingPunct="1">
              <a:lnSpc>
                <a:spcPct val="90000"/>
              </a:lnSpc>
            </a:pPr>
            <a:r>
              <a:rPr lang="zh-CN" altLang="en-US" b="1">
                <a:solidFill>
                  <a:schemeClr val="tx1"/>
                </a:solidFill>
                <a:sym typeface="+mn-ea"/>
              </a:rPr>
              <a:t>（三）搬运时必须有一人稳定病人头部，能对颈椎固定又有一定牵引力或用衣物放于颈部两侧稳定头部，不可将头托起或旋扭，以免运送途中加重脊髓损伤引起呼吸肌麻痹而死亡。 </a:t>
            </a:r>
            <a:endParaRPr lang="zh-CN" altLang="en-US" b="1">
              <a:solidFill>
                <a:schemeClr val="tx1"/>
              </a:solidFill>
            </a:endParaRPr>
          </a:p>
          <a:p>
            <a:endParaRPr lang="zh-CN" altLang="en-US" b="1">
              <a:solidFill>
                <a:schemeClr val="tx1"/>
              </a:solidFill>
            </a:endParaRPr>
          </a:p>
        </p:txBody>
      </p:sp>
      <p:pic>
        <p:nvPicPr>
          <p:cNvPr id="7" name="图片 6" descr="t0179c294901463e095"/>
          <p:cNvPicPr>
            <a:picLocks noChangeAspect="1"/>
          </p:cNvPicPr>
          <p:nvPr/>
        </p:nvPicPr>
        <p:blipFill>
          <a:blip r:embed="rId2"/>
          <a:stretch>
            <a:fillRect/>
          </a:stretch>
        </p:blipFill>
        <p:spPr>
          <a:xfrm>
            <a:off x="4779645" y="3997960"/>
            <a:ext cx="2807970" cy="1715135"/>
          </a:xfrm>
          <a:prstGeom prst="rect">
            <a:avLst/>
          </a:prstGeom>
        </p:spPr>
      </p:pic>
      <p:pic>
        <p:nvPicPr>
          <p:cNvPr id="20" name="图片 19" descr="t01d5d7872504033e4c"/>
          <p:cNvPicPr>
            <a:picLocks noChangeAspect="1"/>
          </p:cNvPicPr>
          <p:nvPr/>
        </p:nvPicPr>
        <p:blipFill>
          <a:blip r:embed="rId3"/>
          <a:stretch>
            <a:fillRect/>
          </a:stretch>
        </p:blipFill>
        <p:spPr>
          <a:xfrm>
            <a:off x="1889760" y="3997960"/>
            <a:ext cx="1677035" cy="1715135"/>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标题 9"/>
          <p:cNvSpPr>
            <a:spLocks noGrp="1"/>
          </p:cNvSpPr>
          <p:nvPr>
            <p:ph type="title"/>
          </p:nvPr>
        </p:nvSpPr>
        <p:spPr/>
        <p:txBody>
          <a:bodyPr/>
          <a:lstStyle/>
          <a:p>
            <a:r>
              <a:rPr lang="zh-CN" altLang="en-US"/>
              <a:t>处理原则</a:t>
            </a:r>
          </a:p>
        </p:txBody>
      </p:sp>
      <p:sp>
        <p:nvSpPr>
          <p:cNvPr id="2" name="文本框 1"/>
          <p:cNvSpPr txBox="1"/>
          <p:nvPr/>
        </p:nvSpPr>
        <p:spPr>
          <a:xfrm>
            <a:off x="4826000" y="1582420"/>
            <a:ext cx="3546475" cy="3907790"/>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solidFill>
                <a:srgbClr val="7030A0"/>
              </a:solidFill>
              <a:latin typeface="Arial" pitchFamily="34" charset="0"/>
              <a:ea typeface="宋体" pitchFamily="2" charset="-122"/>
            </a:endParaRPr>
          </a:p>
          <a:p>
            <a:pPr algn="l">
              <a:spcBef>
                <a:spcPts val="1000"/>
              </a:spcBef>
              <a:spcAft>
                <a:spcPct val="0"/>
              </a:spcAft>
              <a:buClr>
                <a:schemeClr val="accent1"/>
              </a:buClr>
              <a:buNone/>
            </a:pPr>
            <a:r>
              <a:rPr lang="zh-CN" altLang="en-US" b="1">
                <a:solidFill>
                  <a:schemeClr val="tx1">
                    <a:lumMod val="75000"/>
                    <a:lumOff val="25000"/>
                  </a:schemeClr>
                </a:solidFill>
                <a:uFillTx/>
                <a:ea typeface="华文楷体" charset="-122"/>
                <a:sym typeface="+mn-ea"/>
              </a:rPr>
              <a:t>1.急救：现场应考虑有无颅脑及其他重要脏器的合并伤。注意搬运时保护颈部，以免加重损伤，如合并严重的复合伤，应优先处理，抢救伤员生命。</a:t>
            </a:r>
            <a:endParaRPr lang="zh-CN" altLang="en-US" b="1">
              <a:solidFill>
                <a:schemeClr val="tx1">
                  <a:lumMod val="75000"/>
                  <a:lumOff val="25000"/>
                </a:schemeClr>
              </a:solidFill>
              <a:uFillTx/>
              <a:ea typeface="华文楷体" charset="-122"/>
            </a:endParaRPr>
          </a:p>
          <a:p>
            <a:pPr algn="l">
              <a:spcBef>
                <a:spcPts val="1000"/>
              </a:spcBef>
              <a:spcAft>
                <a:spcPct val="0"/>
              </a:spcAft>
              <a:buClr>
                <a:schemeClr val="accent1"/>
              </a:buClr>
              <a:buNone/>
            </a:pPr>
            <a:r>
              <a:rPr lang="zh-CN" altLang="en-US" b="1">
                <a:solidFill>
                  <a:schemeClr val="tx1">
                    <a:lumMod val="75000"/>
                    <a:lumOff val="25000"/>
                  </a:schemeClr>
                </a:solidFill>
                <a:uFillTx/>
                <a:ea typeface="华文楷体" charset="-122"/>
                <a:sym typeface="+mn-ea"/>
              </a:rPr>
              <a:t>2.保持呼吸道通畅。</a:t>
            </a:r>
            <a:endParaRPr lang="zh-CN" altLang="en-US" b="1">
              <a:solidFill>
                <a:schemeClr val="tx1">
                  <a:lumMod val="75000"/>
                  <a:lumOff val="25000"/>
                </a:schemeClr>
              </a:solidFill>
              <a:uFillTx/>
              <a:ea typeface="华文楷体" charset="-122"/>
            </a:endParaRPr>
          </a:p>
          <a:p>
            <a:pPr algn="l">
              <a:spcBef>
                <a:spcPts val="1000"/>
              </a:spcBef>
              <a:spcAft>
                <a:spcPct val="0"/>
              </a:spcAft>
              <a:buClr>
                <a:schemeClr val="accent1"/>
              </a:buClr>
              <a:buNone/>
            </a:pPr>
            <a:r>
              <a:rPr lang="zh-CN" altLang="en-US" b="1">
                <a:solidFill>
                  <a:schemeClr val="tx1">
                    <a:lumMod val="75000"/>
                    <a:lumOff val="25000"/>
                  </a:schemeClr>
                </a:solidFill>
                <a:uFillTx/>
                <a:ea typeface="华文楷体" charset="-122"/>
                <a:sym typeface="+mn-ea"/>
              </a:rPr>
              <a:t>3.恢复椎管形态。</a:t>
            </a:r>
            <a:endParaRPr lang="zh-CN" altLang="en-US" b="1">
              <a:solidFill>
                <a:schemeClr val="tx1">
                  <a:lumMod val="75000"/>
                  <a:lumOff val="25000"/>
                </a:schemeClr>
              </a:solidFill>
              <a:uFillTx/>
              <a:ea typeface="华文楷体" charset="-122"/>
            </a:endParaRPr>
          </a:p>
          <a:p>
            <a:pPr algn="l">
              <a:spcBef>
                <a:spcPts val="1000"/>
              </a:spcBef>
              <a:spcAft>
                <a:spcPct val="0"/>
              </a:spcAft>
              <a:buClr>
                <a:schemeClr val="accent1"/>
              </a:buClr>
              <a:buNone/>
            </a:pPr>
            <a:r>
              <a:rPr lang="zh-CN" altLang="en-US" b="1">
                <a:solidFill>
                  <a:schemeClr val="tx1">
                    <a:lumMod val="75000"/>
                    <a:lumOff val="25000"/>
                  </a:schemeClr>
                </a:solidFill>
                <a:uFillTx/>
                <a:ea typeface="华文楷体" charset="-122"/>
                <a:sym typeface="+mn-ea"/>
              </a:rPr>
              <a:t>4.消除椎管内致压因素。</a:t>
            </a:r>
            <a:endParaRPr lang="zh-CN" altLang="en-US" b="1">
              <a:solidFill>
                <a:schemeClr val="tx1">
                  <a:lumMod val="75000"/>
                  <a:lumOff val="25000"/>
                </a:schemeClr>
              </a:solidFill>
              <a:uFillTx/>
              <a:ea typeface="华文楷体" charset="-122"/>
            </a:endParaRPr>
          </a:p>
          <a:p>
            <a:pPr algn="l">
              <a:spcBef>
                <a:spcPts val="1000"/>
              </a:spcBef>
              <a:spcAft>
                <a:spcPct val="0"/>
              </a:spcAft>
              <a:buClr>
                <a:schemeClr val="accent1"/>
              </a:buClr>
              <a:buNone/>
            </a:pPr>
            <a:r>
              <a:rPr lang="zh-CN" altLang="en-US" b="1">
                <a:solidFill>
                  <a:schemeClr val="tx1">
                    <a:lumMod val="75000"/>
                    <a:lumOff val="25000"/>
                  </a:schemeClr>
                </a:solidFill>
                <a:uFillTx/>
                <a:ea typeface="华文楷体" charset="-122"/>
                <a:sym typeface="+mn-ea"/>
              </a:rPr>
              <a:t>5.促进脊髓功能的恢复。</a:t>
            </a:r>
            <a:endParaRPr lang="zh-CN" altLang="en-US" b="1">
              <a:solidFill>
                <a:schemeClr val="tx1">
                  <a:lumMod val="75000"/>
                  <a:lumOff val="25000"/>
                </a:schemeClr>
              </a:solidFill>
              <a:uFillTx/>
              <a:ea typeface="华文楷体" charset="-122"/>
            </a:endParaRPr>
          </a:p>
          <a:p>
            <a:pPr algn="l">
              <a:spcBef>
                <a:spcPts val="1000"/>
              </a:spcBef>
              <a:spcAft>
                <a:spcPct val="0"/>
              </a:spcAft>
              <a:buClr>
                <a:schemeClr val="accent1"/>
              </a:buClr>
              <a:buNone/>
            </a:pPr>
            <a:endParaRPr lang="zh-CN" altLang="en-US" b="1">
              <a:solidFill>
                <a:schemeClr val="tx1">
                  <a:lumMod val="75000"/>
                  <a:lumOff val="25000"/>
                </a:schemeClr>
              </a:solidFill>
              <a:uFillTx/>
              <a:ea typeface="华文楷体" charset="-122"/>
            </a:endParaRPr>
          </a:p>
        </p:txBody>
      </p:sp>
      <p:pic>
        <p:nvPicPr>
          <p:cNvPr id="3" name="图片 2" descr="t01b9e8cfe43c8273bc"/>
          <p:cNvPicPr>
            <a:picLocks noChangeAspect="1"/>
          </p:cNvPicPr>
          <p:nvPr/>
        </p:nvPicPr>
        <p:blipFill>
          <a:blip r:embed="rId2"/>
          <a:stretch>
            <a:fillRect/>
          </a:stretch>
        </p:blipFill>
        <p:spPr>
          <a:xfrm>
            <a:off x="1318260" y="1757680"/>
            <a:ext cx="3092450" cy="3562985"/>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r>
              <a:rPr lang="zh-CN" altLang="en-US"/>
              <a:t>治疗</a:t>
            </a:r>
          </a:p>
        </p:txBody>
      </p:sp>
      <p:sp>
        <p:nvSpPr>
          <p:cNvPr id="5" name="内容占位符 4"/>
          <p:cNvSpPr>
            <a:spLocks noGrp="1"/>
          </p:cNvSpPr>
          <p:nvPr>
            <p:ph sz="half" idx="1"/>
          </p:nvPr>
        </p:nvSpPr>
        <p:spPr/>
        <p:txBody>
          <a:bodyPr/>
          <a:lstStyle/>
          <a:p>
            <a:r>
              <a:rPr lang="zh-CN" altLang="en-US" b="1">
                <a:uFillTx/>
                <a:ea typeface="华文楷体" charset="-122"/>
              </a:rPr>
              <a:t>非手术治疗</a:t>
            </a:r>
          </a:p>
          <a:p>
            <a:pPr marL="0" indent="0">
              <a:buNone/>
            </a:pPr>
            <a:r>
              <a:rPr lang="zh-CN" altLang="en-US" b="1">
                <a:uFillTx/>
                <a:ea typeface="华文楷体" charset="-122"/>
              </a:rPr>
              <a:t>1.牵引治疗</a:t>
            </a:r>
          </a:p>
          <a:p>
            <a:pPr marL="0" indent="0">
              <a:buNone/>
            </a:pPr>
            <a:r>
              <a:rPr lang="zh-CN" altLang="en-US" b="1">
                <a:uFillTx/>
                <a:ea typeface="华文楷体" charset="-122"/>
              </a:rPr>
              <a:t>①卧位枕颌带牵引</a:t>
            </a:r>
          </a:p>
          <a:p>
            <a:pPr marL="0" indent="0">
              <a:buNone/>
            </a:pPr>
            <a:r>
              <a:rPr lang="zh-CN" altLang="en-US" b="1">
                <a:uFillTx/>
                <a:ea typeface="华文楷体" charset="-122"/>
              </a:rPr>
              <a:t>②颅骨牵引</a:t>
            </a:r>
          </a:p>
          <a:p>
            <a:pPr marL="0" indent="0">
              <a:buNone/>
            </a:pPr>
            <a:r>
              <a:rPr lang="zh-CN" altLang="en-US" b="1">
                <a:uFillTx/>
                <a:ea typeface="华文楷体" charset="-122"/>
              </a:rPr>
              <a:t>2.颈托固定</a:t>
            </a:r>
          </a:p>
        </p:txBody>
      </p:sp>
      <p:sp>
        <p:nvSpPr>
          <p:cNvPr id="6" name="内容占位符 5"/>
          <p:cNvSpPr>
            <a:spLocks noGrp="1"/>
          </p:cNvSpPr>
          <p:nvPr>
            <p:ph sz="half" idx="2"/>
          </p:nvPr>
        </p:nvSpPr>
        <p:spPr/>
        <p:txBody>
          <a:bodyPr/>
          <a:lstStyle/>
          <a:p>
            <a:pPr marL="0" algn="l">
              <a:buNone/>
            </a:pPr>
            <a:r>
              <a:rPr lang="zh-CN" altLang="en-US" b="1">
                <a:uFillTx/>
                <a:ea typeface="华文楷体" charset="-122"/>
              </a:rPr>
              <a:t>手术治疗</a:t>
            </a:r>
          </a:p>
          <a:p>
            <a:pPr marL="0" algn="l">
              <a:buNone/>
            </a:pPr>
            <a:r>
              <a:rPr lang="zh-CN" altLang="en-US" b="1">
                <a:uFillTx/>
                <a:ea typeface="华文楷体" charset="-122"/>
              </a:rPr>
              <a:t>1.前路手术治疗</a:t>
            </a:r>
          </a:p>
          <a:p>
            <a:pPr marL="0" algn="l">
              <a:buNone/>
            </a:pPr>
            <a:r>
              <a:rPr lang="zh-CN" altLang="en-US" b="1">
                <a:uFillTx/>
                <a:ea typeface="华文楷体" charset="-122"/>
              </a:rPr>
              <a:t>2.后路手术治疗</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https://d.book118.com/106154154022010050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平面">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Arial"/>
        <a:cs typeface="Arial"/>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Arial"/>
        <a:cs typeface="Arial"/>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20</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Trebuchet MS</vt:lpstr>
      <vt:lpstr>Wingdings 3</vt:lpstr>
      <vt:lpstr>宋体</vt:lpstr>
      <vt:lpstr>Calibri Light</vt:lpstr>
      <vt:lpstr>Wingdings</vt:lpstr>
      <vt:lpstr>华文楷体</vt:lpstr>
      <vt:lpstr>Office Theme</vt:lpstr>
      <vt:lpstr>颈椎病骨折护理</vt:lpstr>
      <vt:lpstr>PowerPoint Presentation</vt:lpstr>
      <vt:lpstr>PowerPoint Presentation</vt:lpstr>
      <vt:lpstr>PowerPoint Presentation</vt:lpstr>
      <vt:lpstr>概述</vt:lpstr>
      <vt:lpstr>解剖结构</vt:lpstr>
      <vt:lpstr>颈椎位于头以下、胸椎以上的部位。颈椎共有七块颈椎骨组成，除第一颈椎和第二颈椎外，其他颈椎之间都夹有一个椎间盘，加上第七颈椎和第一胸椎之间的椎间盘，颈椎共有6个椎间盘。除第1、第2颈椎结构有所特殊外，其余颈椎与胸、腰段椎骨大致相似，均由椎体、椎弓突起(包括横突、上下关节突和棘突)等基本结构组成。椎体在前，椎弓在后，两者环绕共同形成椎孔。所有的椎孔相连就构成了椎管，脊髓就容纳其中。颈椎又是脊柱椎骨中体积最小，但灵活性最  大、活动频率最高、负重较大的节段。</vt:lpstr>
      <vt:lpstr>PowerPoint Presentation</vt:lpstr>
      <vt:lpstr>PowerPoint Presentation</vt:lpstr>
      <vt:lpstr>PowerPoint Presentation</vt:lpstr>
      <vt:lpstr>PowerPoint Presentation</vt:lpstr>
      <vt:lpstr>PowerPoint Presentation</vt:lpstr>
      <vt:lpstr>病因</vt:lpstr>
      <vt:lpstr>分    类</vt:lpstr>
      <vt:lpstr>诊断检查</vt:lpstr>
      <vt:lpstr>临床表现：</vt:lpstr>
      <vt:lpstr>急救</vt:lpstr>
      <vt:lpstr>处理原则</vt:lpstr>
      <vt:lpstr>治疗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2024-09-15T06:16:14.299</cp:lastPrinted>
  <dcterms:created xsi:type="dcterms:W3CDTF">2024-09-14T22:16:14Z</dcterms:created>
  <dcterms:modified xsi:type="dcterms:W3CDTF">2024-09-14T22:16:16Z</dcterms:modified>
</cp:coreProperties>
</file>