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61FC6C-1F65-48BF-B8A3-BBF30B7F0D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00CFB1-49F2-4C5F-8994-8D0CCB246F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662ED8-DA67-4D84-8D18-7107D523A7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626278-106D-4045-90FD-9D5FBD0911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6C23B1C-69D6-4C6C-A09C-F0DA11EA38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AE8B9A6-6EF5-47C1-8511-D5E013E90C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D6A7224-0024-4161-AF03-CDFEDFDC9D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F5C4CA-28B4-40B8-BF57-312250B8FC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669D7D-6EC2-434E-ACE7-46FA68B8D7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79ABC5-D0DB-4E98-BF70-A184C853DB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777A6D-99D5-4492-856D-035F366DF0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Relationship Id="rId3" Type="http://schemas.openxmlformats.org/officeDocument/2006/relationships/image" Target="../media/image5.jpeg" /><Relationship Id="rId4" Type="http://schemas.openxmlformats.org/officeDocument/2006/relationships/image" Target="../media/image6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openxmlformats.org/officeDocument/2006/relationships/image" Target="../media/image1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4.png" /><Relationship Id="rId3" Type="http://schemas.openxmlformats.org/officeDocument/2006/relationships/image" Target="../media/image15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6204220132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2"/>
          <p:cNvSpPr/>
          <p:nvPr/>
        </p:nvSpPr>
        <p:spPr>
          <a:xfrm>
            <a:off x="4147894" y="1755678"/>
            <a:ext cx="3932554" cy="73723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58632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5100" spc="3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引进人才报</a:t>
            </a:r>
            <a:r>
              <a:rPr sz="5100" spc="1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告</a:t>
            </a:r>
            <a:endParaRPr lang="Microsoft YaHei" altLang="Microsoft YaHei" sz="5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4932915" y="2209959"/>
            <a:ext cx="2955925" cy="25514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4855"/>
              </a:lnSpc>
            </a:pPr>
            <a:endParaRPr lang="Arial" altLang="Arial" sz="100"/>
          </a:p>
          <a:p>
            <a:pPr marL="12700" algn="l" rtl="0" eaLnBrk="0">
              <a:lnSpc>
                <a:spcPct val="90000"/>
              </a:lnSpc>
            </a:pPr>
            <a:r>
              <a:rPr sz="2400" spc="10">
                <a:solidFill>
                  <a:srgbClr val="FF960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b="1" spc="1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</a:t>
            </a:r>
            <a:r>
              <a:rPr sz="2400" b="1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言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700"/>
              </a:spcBef>
            </a:pPr>
            <a:r>
              <a:rPr sz="2400" spc="-10">
                <a:solidFill>
                  <a:srgbClr val="FF960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b="1" spc="-1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</a:t>
            </a:r>
            <a:r>
              <a:rPr sz="2400" b="1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引进策略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700"/>
              </a:spcBef>
            </a:pPr>
            <a:r>
              <a:rPr sz="2400" spc="-10">
                <a:solidFill>
                  <a:srgbClr val="FF960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b="1" spc="-1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</a:t>
            </a:r>
            <a:r>
              <a:rPr sz="2400" b="1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引进的实施情况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699"/>
              </a:spcBef>
            </a:pPr>
            <a:r>
              <a:rPr sz="2400" spc="-10">
                <a:solidFill>
                  <a:srgbClr val="FF960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b="1" spc="-1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</a:t>
            </a:r>
            <a:r>
              <a:rPr sz="2400" b="1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引进的未来展望</a:t>
            </a:r>
            <a:endParaRPr lang="Microsoft YaHei" altLang="Microsoft YaHei" sz="2400"/>
          </a:p>
          <a:p>
            <a:pPr algn="l" rtl="0" eaLnBrk="0">
              <a:lnSpc>
                <a:spcPct val="101000"/>
              </a:lnSpc>
            </a:pPr>
            <a:endParaRPr lang="Arial" altLang="Arial" sz="1400"/>
          </a:p>
          <a:p>
            <a:pPr marL="12700" algn="l" rtl="0" eaLnBrk="0">
              <a:lnSpc>
                <a:spcPct val="91000"/>
              </a:lnSpc>
              <a:spcBef>
                <a:spcPts val="3"/>
              </a:spcBef>
            </a:pPr>
            <a:r>
              <a:rPr sz="2400" spc="-10">
                <a:solidFill>
                  <a:srgbClr val="FF960E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b="1" spc="-1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</a:t>
            </a:r>
            <a:r>
              <a:rPr sz="2400" b="1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和建议</a:t>
            </a:r>
            <a:endParaRPr lang="Microsoft YaHei" altLang="Microsoft YaHei" sz="2400"/>
          </a:p>
        </p:txBody>
      </p:sp>
      <p:sp>
        <p:nvSpPr>
          <p:cNvPr id="5" name="textbox 5"/>
          <p:cNvSpPr/>
          <p:nvPr/>
        </p:nvSpPr>
        <p:spPr>
          <a:xfrm>
            <a:off x="8859608" y="6071725"/>
            <a:ext cx="3201670" cy="9931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12700" algn="l" rtl="0" eaLnBrk="0">
              <a:lnSpc>
                <a:spcPts val="7617"/>
              </a:lnSpc>
            </a:pPr>
            <a:r>
              <a:rPr sz="5700" b="1" spc="10">
                <a:solidFill>
                  <a:srgbClr val="FFC483">
                    <a:alpha val="34117"/>
                  </a:srgbClr>
                </a:solidFill>
                <a:latin typeface="Microsoft YaHei"/>
                <a:ea typeface="Microsoft YaHei"/>
                <a:cs typeface="Microsoft YaHei"/>
              </a:rPr>
              <a:t>content</a:t>
            </a:r>
            <a:r>
              <a:rPr sz="5700" b="1" spc="0">
                <a:solidFill>
                  <a:srgbClr val="FFC483">
                    <a:alpha val="34117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endParaRPr lang="Microsoft YaHei" altLang="Microsoft YaHei" sz="5700"/>
          </a:p>
        </p:txBody>
      </p:sp>
      <p:sp>
        <p:nvSpPr>
          <p:cNvPr id="6" name="textbox 6"/>
          <p:cNvSpPr/>
          <p:nvPr/>
        </p:nvSpPr>
        <p:spPr>
          <a:xfrm>
            <a:off x="987295" y="4053157"/>
            <a:ext cx="1087119" cy="2376170"/>
          </a:xfrm>
          <a:prstGeom prst="rect">
            <a:avLst/>
          </a:prstGeom>
        </p:spPr>
        <p:txBody>
          <a:bodyPr vert="eaVert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930"/>
              </a:lnSpc>
            </a:pPr>
            <a:endParaRPr lang="Arial" altLang="Arial" sz="100"/>
          </a:p>
          <a:p>
            <a:pPr marL="12700" algn="l" rtl="0" eaLnBrk="0">
              <a:lnSpc>
                <a:spcPct val="90000"/>
              </a:lnSpc>
            </a:pPr>
            <a:r>
              <a:rPr sz="7600" b="1" spc="36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  <a:r>
              <a:rPr sz="7600" spc="36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600" b="1" spc="3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  <a:endParaRPr lang="Microsoft YaHei" altLang="Microsoft YaHei" sz="7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5624268" y="2510894"/>
            <a:ext cx="970280" cy="17202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6957"/>
              </a:lnSpc>
            </a:pPr>
            <a:endParaRPr lang="Arial" altLang="Arial" sz="100"/>
          </a:p>
          <a:p>
            <a:pPr marL="46383" algn="l" rtl="0" eaLnBrk="0">
              <a:lnSpc>
                <a:spcPct val="86000"/>
              </a:lnSpc>
            </a:pPr>
            <a:r>
              <a:rPr sz="5700" spc="11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5700" spc="10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Microsoft YaHei" altLang="Microsoft YaHei" sz="5700"/>
          </a:p>
          <a:p>
            <a:pPr algn="l" rtl="0" eaLnBrk="0">
              <a:lnSpc>
                <a:spcPct val="179000"/>
              </a:lnSpc>
            </a:pPr>
            <a:endParaRPr lang="Arial" altLang="Arial" sz="1000"/>
          </a:p>
          <a:p>
            <a:pPr algn="l" rtl="0" eaLnBrk="0">
              <a:lnSpc>
                <a:spcPct val="106000"/>
              </a:lnSpc>
            </a:pPr>
            <a:endParaRPr lang="Arial" altLang="Arial" sz="900"/>
          </a:p>
          <a:p>
            <a:pPr marL="12700" algn="l" rtl="0" eaLnBrk="0">
              <a:lnSpc>
                <a:spcPct val="91000"/>
              </a:lnSpc>
              <a:spcBef>
                <a:spcPts val="3"/>
              </a:spcBef>
            </a:pPr>
            <a:r>
              <a:rPr sz="3800" spc="-5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</a:t>
            </a:r>
            <a:r>
              <a:rPr sz="3800" spc="-4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言</a:t>
            </a:r>
            <a:endParaRPr lang="Microsoft YaHei" altLang="Microsoft YaHei" sz="38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905500" y="1866900"/>
            <a:ext cx="2050689" cy="3916434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76300" y="1866900"/>
            <a:ext cx="2050688" cy="3916434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390900" y="1866900"/>
            <a:ext cx="2050688" cy="3916434"/>
          </a:xfrm>
          <a:prstGeom prst="rect">
            <a:avLst/>
          </a:prstGeom>
        </p:spPr>
      </p:pic>
      <p:sp>
        <p:nvSpPr>
          <p:cNvPr id="13" name="textbox 13"/>
          <p:cNvSpPr/>
          <p:nvPr/>
        </p:nvSpPr>
        <p:spPr>
          <a:xfrm>
            <a:off x="8487897" y="4651255"/>
            <a:ext cx="2423160" cy="11379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196"/>
              </a:lnSpc>
            </a:pPr>
            <a:endParaRPr lang="Arial" altLang="Arial" sz="100"/>
          </a:p>
          <a:p>
            <a:pPr marL="20415" algn="l" rtl="0" eaLnBrk="0">
              <a:lnSpc>
                <a:spcPct val="86000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随着经济全球化和科技的不</a:t>
            </a:r>
            <a:r>
              <a:rPr sz="13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断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</a:t>
            </a:r>
            <a:endParaRPr lang="Microsoft YaHei" altLang="Microsoft YaHei" sz="1300"/>
          </a:p>
          <a:p>
            <a:pPr marL="12700" indent="2228" algn="l" rtl="0" eaLnBrk="0">
              <a:lnSpc>
                <a:spcPct val="158000"/>
              </a:lnSpc>
              <a:spcBef>
                <a:spcPts val="26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步，人才竞争日益激烈，引进</a:t>
            </a:r>
            <a:r>
              <a:rPr sz="13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素质、有创新能力的人才成为</a:t>
            </a:r>
            <a:r>
              <a:rPr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织发展的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关键。</a:t>
            </a:r>
            <a:endParaRPr lang="Microsoft YaHei" altLang="Microsoft YaHei" sz="1300"/>
          </a:p>
        </p:txBody>
      </p:sp>
      <p:sp>
        <p:nvSpPr>
          <p:cNvPr id="14" name="textbox 14"/>
          <p:cNvSpPr/>
          <p:nvPr/>
        </p:nvSpPr>
        <p:spPr>
          <a:xfrm>
            <a:off x="8486525" y="2547269"/>
            <a:ext cx="2424429" cy="8299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574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分析当前人才市场状况，探讨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</a:t>
            </a:r>
            <a:endParaRPr lang="Microsoft YaHei" altLang="Microsoft YaHei" sz="1300"/>
          </a:p>
          <a:p>
            <a:pPr marL="14072" indent="-686" algn="l" rtl="0" eaLnBrk="0">
              <a:lnSpc>
                <a:spcPct val="159000"/>
              </a:lnSpc>
              <a:spcBef>
                <a:spcPts val="30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进人才的策略和措施，为组织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展提供有力的人才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保障。</a:t>
            </a:r>
            <a:endParaRPr lang="Microsoft YaHei" altLang="Microsoft YaHei" sz="1300"/>
          </a:p>
        </p:txBody>
      </p:sp>
      <p:sp>
        <p:nvSpPr>
          <p:cNvPr id="15" name="textbox 15"/>
          <p:cNvSpPr/>
          <p:nvPr/>
        </p:nvSpPr>
        <p:spPr>
          <a:xfrm>
            <a:off x="442263" y="318468"/>
            <a:ext cx="3837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1000"/>
              </a:lnSpc>
            </a:pPr>
            <a:endParaRPr lang="Arial" altLang="Arial" sz="400"/>
          </a:p>
          <a:p>
            <a:pPr marL="528275" algn="l" rtl="0" eaLnBrk="0">
              <a:lnSpc>
                <a:spcPct val="90000"/>
              </a:lnSpc>
              <a:spcBef>
                <a:spcPts val="2"/>
              </a:spcBef>
              <a:tabLst>
                <a:tab pos="782319"/>
              </a:tabLst>
            </a:pPr>
            <a:r>
              <a:rPr sz="3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报告的目的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和背景</a:t>
            </a:r>
            <a:endParaRPr lang="Microsoft YaHei" altLang="Microsoft YaHei" sz="3000"/>
          </a:p>
        </p:txBody>
      </p:sp>
      <p:grpSp>
        <p:nvGrpSpPr>
          <p:cNvPr id="2" name="group 2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6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6" name="path"/>
          <p:cNvSpPr/>
          <p:nvPr/>
        </p:nvSpPr>
        <p:spPr>
          <a:xfrm>
            <a:off x="8497344" y="1869244"/>
            <a:ext cx="313439" cy="495300"/>
          </a:xfrm>
          <a:custGeom>
            <a:rect l="0" t="0" r="0" b="0"/>
            <a:pathLst>
              <a:path w="492" h="780">
                <a:moveTo>
                  <a:pt x="188" y="731"/>
                </a:moveTo>
                <a:cubicBezTo>
                  <a:pt x="195" y="725"/>
                  <a:pt x="205" y="725"/>
                  <a:pt x="211" y="732"/>
                </a:cubicBezTo>
                <a:lnTo>
                  <a:pt x="211" y="732"/>
                </a:lnTo>
                <a:cubicBezTo>
                  <a:pt x="230" y="753"/>
                  <a:pt x="263" y="753"/>
                  <a:pt x="282" y="732"/>
                </a:cubicBezTo>
                <a:lnTo>
                  <a:pt x="282" y="732"/>
                </a:lnTo>
                <a:cubicBezTo>
                  <a:pt x="288" y="725"/>
                  <a:pt x="298" y="725"/>
                  <a:pt x="305" y="731"/>
                </a:cubicBezTo>
                <a:lnTo>
                  <a:pt x="305" y="731"/>
                </a:lnTo>
                <a:cubicBezTo>
                  <a:pt x="311" y="737"/>
                  <a:pt x="311" y="747"/>
                  <a:pt x="306" y="753"/>
                </a:cubicBezTo>
                <a:lnTo>
                  <a:pt x="306" y="753"/>
                </a:lnTo>
                <a:cubicBezTo>
                  <a:pt x="290" y="770"/>
                  <a:pt x="269" y="780"/>
                  <a:pt x="246" y="780"/>
                </a:cubicBezTo>
                <a:lnTo>
                  <a:pt x="246" y="780"/>
                </a:lnTo>
                <a:cubicBezTo>
                  <a:pt x="224" y="780"/>
                  <a:pt x="202" y="770"/>
                  <a:pt x="187" y="753"/>
                </a:cubicBezTo>
                <a:lnTo>
                  <a:pt x="187" y="753"/>
                </a:lnTo>
                <a:cubicBezTo>
                  <a:pt x="181" y="747"/>
                  <a:pt x="182" y="737"/>
                  <a:pt x="188" y="731"/>
                </a:cubicBezTo>
                <a:moveTo>
                  <a:pt x="361" y="638"/>
                </a:moveTo>
                <a:cubicBezTo>
                  <a:pt x="369" y="636"/>
                  <a:pt x="378" y="641"/>
                  <a:pt x="380" y="650"/>
                </a:cubicBezTo>
                <a:lnTo>
                  <a:pt x="380" y="650"/>
                </a:lnTo>
                <a:cubicBezTo>
                  <a:pt x="382" y="658"/>
                  <a:pt x="377" y="667"/>
                  <a:pt x="369" y="669"/>
                </a:cubicBezTo>
                <a:lnTo>
                  <a:pt x="369" y="669"/>
                </a:lnTo>
                <a:cubicBezTo>
                  <a:pt x="290" y="689"/>
                  <a:pt x="211" y="709"/>
                  <a:pt x="132" y="728"/>
                </a:cubicBezTo>
                <a:lnTo>
                  <a:pt x="132" y="728"/>
                </a:lnTo>
                <a:cubicBezTo>
                  <a:pt x="123" y="730"/>
                  <a:pt x="115" y="725"/>
                  <a:pt x="112" y="717"/>
                </a:cubicBezTo>
                <a:lnTo>
                  <a:pt x="112" y="717"/>
                </a:lnTo>
                <a:cubicBezTo>
                  <a:pt x="110" y="708"/>
                  <a:pt x="115" y="700"/>
                  <a:pt x="124" y="697"/>
                </a:cubicBezTo>
                <a:lnTo>
                  <a:pt x="124" y="697"/>
                </a:lnTo>
                <a:cubicBezTo>
                  <a:pt x="203" y="678"/>
                  <a:pt x="282" y="658"/>
                  <a:pt x="361" y="638"/>
                </a:cubicBezTo>
                <a:moveTo>
                  <a:pt x="361" y="580"/>
                </a:moveTo>
                <a:cubicBezTo>
                  <a:pt x="369" y="578"/>
                  <a:pt x="378" y="583"/>
                  <a:pt x="380" y="592"/>
                </a:cubicBezTo>
                <a:lnTo>
                  <a:pt x="380" y="592"/>
                </a:lnTo>
                <a:cubicBezTo>
                  <a:pt x="382" y="600"/>
                  <a:pt x="377" y="609"/>
                  <a:pt x="369" y="611"/>
                </a:cubicBezTo>
                <a:lnTo>
                  <a:pt x="369" y="611"/>
                </a:lnTo>
                <a:cubicBezTo>
                  <a:pt x="290" y="631"/>
                  <a:pt x="211" y="651"/>
                  <a:pt x="132" y="670"/>
                </a:cubicBezTo>
                <a:lnTo>
                  <a:pt x="132" y="670"/>
                </a:lnTo>
                <a:cubicBezTo>
                  <a:pt x="123" y="672"/>
                  <a:pt x="115" y="667"/>
                  <a:pt x="112" y="659"/>
                </a:cubicBezTo>
                <a:lnTo>
                  <a:pt x="112" y="659"/>
                </a:lnTo>
                <a:cubicBezTo>
                  <a:pt x="110" y="650"/>
                  <a:pt x="115" y="642"/>
                  <a:pt x="124" y="639"/>
                </a:cubicBezTo>
                <a:lnTo>
                  <a:pt x="124" y="639"/>
                </a:lnTo>
                <a:cubicBezTo>
                  <a:pt x="203" y="620"/>
                  <a:pt x="282" y="600"/>
                  <a:pt x="361" y="580"/>
                </a:cubicBezTo>
                <a:moveTo>
                  <a:pt x="246" y="291"/>
                </a:moveTo>
                <a:cubicBezTo>
                  <a:pt x="252" y="291"/>
                  <a:pt x="258" y="291"/>
                  <a:pt x="264" y="291"/>
                </a:cubicBezTo>
                <a:lnTo>
                  <a:pt x="264" y="291"/>
                </a:lnTo>
                <a:cubicBezTo>
                  <a:pt x="270" y="292"/>
                  <a:pt x="275" y="292"/>
                  <a:pt x="281" y="293"/>
                </a:cubicBezTo>
                <a:lnTo>
                  <a:pt x="281" y="293"/>
                </a:lnTo>
                <a:cubicBezTo>
                  <a:pt x="287" y="294"/>
                  <a:pt x="293" y="295"/>
                  <a:pt x="298" y="296"/>
                </a:cubicBezTo>
                <a:lnTo>
                  <a:pt x="298" y="296"/>
                </a:lnTo>
                <a:cubicBezTo>
                  <a:pt x="304" y="298"/>
                  <a:pt x="310" y="299"/>
                  <a:pt x="316" y="301"/>
                </a:cubicBezTo>
                <a:lnTo>
                  <a:pt x="316" y="301"/>
                </a:lnTo>
                <a:cubicBezTo>
                  <a:pt x="328" y="305"/>
                  <a:pt x="331" y="321"/>
                  <a:pt x="321" y="329"/>
                </a:cubicBezTo>
                <a:lnTo>
                  <a:pt x="321" y="329"/>
                </a:lnTo>
                <a:cubicBezTo>
                  <a:pt x="320" y="329"/>
                  <a:pt x="320" y="330"/>
                  <a:pt x="319" y="330"/>
                </a:cubicBezTo>
                <a:lnTo>
                  <a:pt x="319" y="330"/>
                </a:lnTo>
                <a:cubicBezTo>
                  <a:pt x="319" y="330"/>
                  <a:pt x="318" y="331"/>
                  <a:pt x="318" y="331"/>
                </a:cubicBezTo>
                <a:lnTo>
                  <a:pt x="318" y="331"/>
                </a:lnTo>
                <a:cubicBezTo>
                  <a:pt x="317" y="332"/>
                  <a:pt x="317" y="333"/>
                  <a:pt x="316" y="333"/>
                </a:cubicBezTo>
                <a:lnTo>
                  <a:pt x="316" y="333"/>
                </a:lnTo>
                <a:cubicBezTo>
                  <a:pt x="316" y="334"/>
                  <a:pt x="315" y="335"/>
                  <a:pt x="315" y="335"/>
                </a:cubicBezTo>
                <a:lnTo>
                  <a:pt x="315" y="335"/>
                </a:lnTo>
                <a:cubicBezTo>
                  <a:pt x="314" y="336"/>
                  <a:pt x="314" y="337"/>
                  <a:pt x="313" y="338"/>
                </a:cubicBezTo>
                <a:lnTo>
                  <a:pt x="313" y="338"/>
                </a:lnTo>
                <a:cubicBezTo>
                  <a:pt x="313" y="338"/>
                  <a:pt x="312" y="339"/>
                  <a:pt x="312" y="340"/>
                </a:cubicBezTo>
                <a:lnTo>
                  <a:pt x="312" y="340"/>
                </a:lnTo>
                <a:cubicBezTo>
                  <a:pt x="311" y="341"/>
                  <a:pt x="310" y="342"/>
                  <a:pt x="310" y="343"/>
                </a:cubicBezTo>
                <a:lnTo>
                  <a:pt x="310" y="343"/>
                </a:lnTo>
                <a:cubicBezTo>
                  <a:pt x="309" y="344"/>
                  <a:pt x="309" y="345"/>
                  <a:pt x="308" y="346"/>
                </a:cubicBezTo>
                <a:lnTo>
                  <a:pt x="308" y="346"/>
                </a:lnTo>
                <a:cubicBezTo>
                  <a:pt x="308" y="347"/>
                  <a:pt x="307" y="348"/>
                  <a:pt x="307" y="349"/>
                </a:cubicBezTo>
                <a:lnTo>
                  <a:pt x="307" y="349"/>
                </a:lnTo>
                <a:cubicBezTo>
                  <a:pt x="306" y="351"/>
                  <a:pt x="306" y="352"/>
                  <a:pt x="305" y="353"/>
                </a:cubicBezTo>
                <a:lnTo>
                  <a:pt x="305" y="353"/>
                </a:lnTo>
                <a:cubicBezTo>
                  <a:pt x="305" y="354"/>
                  <a:pt x="304" y="356"/>
                  <a:pt x="304" y="357"/>
                </a:cubicBezTo>
                <a:lnTo>
                  <a:pt x="304" y="357"/>
                </a:lnTo>
                <a:cubicBezTo>
                  <a:pt x="303" y="359"/>
                  <a:pt x="303" y="360"/>
                  <a:pt x="302" y="361"/>
                </a:cubicBezTo>
                <a:lnTo>
                  <a:pt x="302" y="361"/>
                </a:lnTo>
                <a:cubicBezTo>
                  <a:pt x="302" y="363"/>
                  <a:pt x="301" y="365"/>
                  <a:pt x="301" y="366"/>
                </a:cubicBezTo>
                <a:lnTo>
                  <a:pt x="301" y="366"/>
                </a:lnTo>
                <a:cubicBezTo>
                  <a:pt x="300" y="368"/>
                  <a:pt x="300" y="369"/>
                  <a:pt x="299" y="371"/>
                </a:cubicBezTo>
                <a:lnTo>
                  <a:pt x="299" y="371"/>
                </a:lnTo>
                <a:cubicBezTo>
                  <a:pt x="299" y="373"/>
                  <a:pt x="298" y="374"/>
                  <a:pt x="298" y="376"/>
                </a:cubicBezTo>
                <a:lnTo>
                  <a:pt x="298" y="376"/>
                </a:lnTo>
                <a:cubicBezTo>
                  <a:pt x="298" y="378"/>
                  <a:pt x="297" y="380"/>
                  <a:pt x="297" y="382"/>
                </a:cubicBezTo>
                <a:lnTo>
                  <a:pt x="297" y="382"/>
                </a:lnTo>
                <a:cubicBezTo>
                  <a:pt x="296" y="384"/>
                  <a:pt x="296" y="385"/>
                  <a:pt x="295" y="387"/>
                </a:cubicBezTo>
                <a:lnTo>
                  <a:pt x="295" y="387"/>
                </a:lnTo>
                <a:cubicBezTo>
                  <a:pt x="295" y="391"/>
                  <a:pt x="294" y="396"/>
                  <a:pt x="293" y="400"/>
                </a:cubicBezTo>
                <a:lnTo>
                  <a:pt x="293" y="400"/>
                </a:lnTo>
                <a:cubicBezTo>
                  <a:pt x="292" y="404"/>
                  <a:pt x="292" y="409"/>
                  <a:pt x="291" y="413"/>
                </a:cubicBezTo>
                <a:lnTo>
                  <a:pt x="291" y="413"/>
                </a:lnTo>
                <a:cubicBezTo>
                  <a:pt x="290" y="417"/>
                  <a:pt x="290" y="420"/>
                  <a:pt x="289" y="424"/>
                </a:cubicBezTo>
                <a:lnTo>
                  <a:pt x="289" y="424"/>
                </a:lnTo>
                <a:cubicBezTo>
                  <a:pt x="289" y="429"/>
                  <a:pt x="288" y="434"/>
                  <a:pt x="288" y="439"/>
                </a:cubicBezTo>
                <a:lnTo>
                  <a:pt x="288" y="439"/>
                </a:lnTo>
                <a:cubicBezTo>
                  <a:pt x="287" y="445"/>
                  <a:pt x="287" y="450"/>
                  <a:pt x="286" y="456"/>
                </a:cubicBezTo>
                <a:lnTo>
                  <a:pt x="286" y="456"/>
                </a:lnTo>
                <a:cubicBezTo>
                  <a:pt x="286" y="462"/>
                  <a:pt x="285" y="467"/>
                  <a:pt x="285" y="473"/>
                </a:cubicBezTo>
                <a:lnTo>
                  <a:pt x="285" y="473"/>
                </a:lnTo>
                <a:cubicBezTo>
                  <a:pt x="285" y="482"/>
                  <a:pt x="277" y="489"/>
                  <a:pt x="268" y="488"/>
                </a:cubicBezTo>
                <a:lnTo>
                  <a:pt x="268" y="488"/>
                </a:lnTo>
                <a:cubicBezTo>
                  <a:pt x="259" y="488"/>
                  <a:pt x="253" y="480"/>
                  <a:pt x="253" y="471"/>
                </a:cubicBezTo>
                <a:lnTo>
                  <a:pt x="253" y="471"/>
                </a:lnTo>
                <a:cubicBezTo>
                  <a:pt x="254" y="463"/>
                  <a:pt x="254" y="455"/>
                  <a:pt x="255" y="448"/>
                </a:cubicBezTo>
                <a:lnTo>
                  <a:pt x="255" y="448"/>
                </a:lnTo>
                <a:cubicBezTo>
                  <a:pt x="255" y="444"/>
                  <a:pt x="256" y="440"/>
                  <a:pt x="256" y="436"/>
                </a:cubicBezTo>
                <a:lnTo>
                  <a:pt x="256" y="436"/>
                </a:lnTo>
                <a:cubicBezTo>
                  <a:pt x="256" y="433"/>
                  <a:pt x="257" y="429"/>
                  <a:pt x="257" y="426"/>
                </a:cubicBezTo>
                <a:lnTo>
                  <a:pt x="257" y="426"/>
                </a:lnTo>
                <a:cubicBezTo>
                  <a:pt x="258" y="422"/>
                  <a:pt x="258" y="419"/>
                  <a:pt x="258" y="415"/>
                </a:cubicBezTo>
                <a:lnTo>
                  <a:pt x="258" y="415"/>
                </a:lnTo>
                <a:cubicBezTo>
                  <a:pt x="259" y="413"/>
                  <a:pt x="259" y="411"/>
                  <a:pt x="259" y="409"/>
                </a:cubicBezTo>
                <a:lnTo>
                  <a:pt x="259" y="409"/>
                </a:lnTo>
                <a:cubicBezTo>
                  <a:pt x="260" y="405"/>
                  <a:pt x="260" y="402"/>
                  <a:pt x="261" y="399"/>
                </a:cubicBezTo>
                <a:lnTo>
                  <a:pt x="261" y="399"/>
                </a:lnTo>
                <a:cubicBezTo>
                  <a:pt x="261" y="396"/>
                  <a:pt x="262" y="393"/>
                  <a:pt x="262" y="390"/>
                </a:cubicBezTo>
                <a:lnTo>
                  <a:pt x="262" y="390"/>
                </a:lnTo>
                <a:cubicBezTo>
                  <a:pt x="263" y="387"/>
                  <a:pt x="264" y="384"/>
                  <a:pt x="264" y="381"/>
                </a:cubicBezTo>
                <a:lnTo>
                  <a:pt x="264" y="381"/>
                </a:lnTo>
                <a:cubicBezTo>
                  <a:pt x="265" y="378"/>
                  <a:pt x="265" y="375"/>
                  <a:pt x="266" y="372"/>
                </a:cubicBezTo>
                <a:lnTo>
                  <a:pt x="266" y="372"/>
                </a:lnTo>
                <a:cubicBezTo>
                  <a:pt x="267" y="370"/>
                  <a:pt x="267" y="367"/>
                  <a:pt x="268" y="364"/>
                </a:cubicBezTo>
                <a:lnTo>
                  <a:pt x="268" y="364"/>
                </a:lnTo>
                <a:cubicBezTo>
                  <a:pt x="269" y="362"/>
                  <a:pt x="270" y="359"/>
                  <a:pt x="270" y="357"/>
                </a:cubicBezTo>
                <a:lnTo>
                  <a:pt x="270" y="357"/>
                </a:lnTo>
                <a:cubicBezTo>
                  <a:pt x="271" y="354"/>
                  <a:pt x="272" y="352"/>
                  <a:pt x="273" y="350"/>
                </a:cubicBezTo>
                <a:lnTo>
                  <a:pt x="273" y="350"/>
                </a:lnTo>
                <a:cubicBezTo>
                  <a:pt x="273" y="347"/>
                  <a:pt x="274" y="345"/>
                  <a:pt x="275" y="343"/>
                </a:cubicBezTo>
                <a:lnTo>
                  <a:pt x="275" y="343"/>
                </a:lnTo>
                <a:cubicBezTo>
                  <a:pt x="276" y="341"/>
                  <a:pt x="277" y="339"/>
                  <a:pt x="278" y="337"/>
                </a:cubicBezTo>
                <a:lnTo>
                  <a:pt x="278" y="337"/>
                </a:lnTo>
                <a:cubicBezTo>
                  <a:pt x="279" y="334"/>
                  <a:pt x="280" y="332"/>
                  <a:pt x="281" y="330"/>
                </a:cubicBezTo>
                <a:lnTo>
                  <a:pt x="281" y="330"/>
                </a:lnTo>
                <a:cubicBezTo>
                  <a:pt x="281" y="330"/>
                  <a:pt x="281" y="329"/>
                  <a:pt x="282" y="328"/>
                </a:cubicBezTo>
                <a:lnTo>
                  <a:pt x="282" y="328"/>
                </a:lnTo>
                <a:cubicBezTo>
                  <a:pt x="282" y="327"/>
                  <a:pt x="283" y="327"/>
                  <a:pt x="283" y="326"/>
                </a:cubicBezTo>
                <a:lnTo>
                  <a:pt x="283" y="326"/>
                </a:lnTo>
                <a:cubicBezTo>
                  <a:pt x="281" y="326"/>
                  <a:pt x="279" y="325"/>
                  <a:pt x="276" y="325"/>
                </a:cubicBezTo>
                <a:lnTo>
                  <a:pt x="276" y="325"/>
                </a:lnTo>
                <a:cubicBezTo>
                  <a:pt x="271" y="324"/>
                  <a:pt x="266" y="324"/>
                  <a:pt x="261" y="323"/>
                </a:cubicBezTo>
                <a:lnTo>
                  <a:pt x="261" y="323"/>
                </a:lnTo>
                <a:cubicBezTo>
                  <a:pt x="256" y="323"/>
                  <a:pt x="251" y="323"/>
                  <a:pt x="246" y="323"/>
                </a:cubicBezTo>
                <a:lnTo>
                  <a:pt x="246" y="323"/>
                </a:lnTo>
                <a:cubicBezTo>
                  <a:pt x="241" y="323"/>
                  <a:pt x="236" y="323"/>
                  <a:pt x="231" y="323"/>
                </a:cubicBezTo>
                <a:lnTo>
                  <a:pt x="231" y="323"/>
                </a:lnTo>
                <a:cubicBezTo>
                  <a:pt x="226" y="324"/>
                  <a:pt x="221" y="324"/>
                  <a:pt x="216" y="325"/>
                </a:cubicBezTo>
                <a:lnTo>
                  <a:pt x="216" y="325"/>
                </a:lnTo>
                <a:cubicBezTo>
                  <a:pt x="214" y="325"/>
                  <a:pt x="212" y="326"/>
                  <a:pt x="210" y="326"/>
                </a:cubicBezTo>
                <a:lnTo>
                  <a:pt x="210" y="326"/>
                </a:lnTo>
                <a:cubicBezTo>
                  <a:pt x="210" y="327"/>
                  <a:pt x="210" y="327"/>
                  <a:pt x="211" y="328"/>
                </a:cubicBezTo>
                <a:lnTo>
                  <a:pt x="211" y="328"/>
                </a:lnTo>
                <a:cubicBezTo>
                  <a:pt x="211" y="329"/>
                  <a:pt x="212" y="330"/>
                  <a:pt x="212" y="330"/>
                </a:cubicBezTo>
                <a:lnTo>
                  <a:pt x="212" y="330"/>
                </a:lnTo>
                <a:cubicBezTo>
                  <a:pt x="213" y="332"/>
                  <a:pt x="214" y="334"/>
                  <a:pt x="215" y="337"/>
                </a:cubicBezTo>
                <a:lnTo>
                  <a:pt x="215" y="337"/>
                </a:lnTo>
                <a:cubicBezTo>
                  <a:pt x="216" y="339"/>
                  <a:pt x="217" y="341"/>
                  <a:pt x="218" y="343"/>
                </a:cubicBezTo>
                <a:lnTo>
                  <a:pt x="218" y="343"/>
                </a:lnTo>
                <a:cubicBezTo>
                  <a:pt x="218" y="345"/>
                  <a:pt x="219" y="347"/>
                  <a:pt x="220" y="350"/>
                </a:cubicBezTo>
                <a:lnTo>
                  <a:pt x="220" y="350"/>
                </a:lnTo>
                <a:cubicBezTo>
                  <a:pt x="221" y="352"/>
                  <a:pt x="222" y="354"/>
                  <a:pt x="222" y="357"/>
                </a:cubicBezTo>
                <a:lnTo>
                  <a:pt x="222" y="357"/>
                </a:lnTo>
                <a:cubicBezTo>
                  <a:pt x="223" y="359"/>
                  <a:pt x="224" y="362"/>
                  <a:pt x="225" y="364"/>
                </a:cubicBezTo>
                <a:lnTo>
                  <a:pt x="225" y="364"/>
                </a:lnTo>
                <a:cubicBezTo>
                  <a:pt x="225" y="367"/>
                  <a:pt x="226" y="370"/>
                  <a:pt x="227" y="372"/>
                </a:cubicBezTo>
                <a:lnTo>
                  <a:pt x="227" y="372"/>
                </a:lnTo>
                <a:cubicBezTo>
                  <a:pt x="227" y="375"/>
                  <a:pt x="228" y="378"/>
                  <a:pt x="228" y="381"/>
                </a:cubicBezTo>
                <a:lnTo>
                  <a:pt x="228" y="381"/>
                </a:lnTo>
                <a:cubicBezTo>
                  <a:pt x="229" y="384"/>
                  <a:pt x="230" y="387"/>
                  <a:pt x="230" y="390"/>
                </a:cubicBezTo>
                <a:lnTo>
                  <a:pt x="230" y="390"/>
                </a:lnTo>
                <a:cubicBezTo>
                  <a:pt x="231" y="393"/>
                  <a:pt x="231" y="396"/>
                  <a:pt x="232" y="399"/>
                </a:cubicBezTo>
                <a:lnTo>
                  <a:pt x="232" y="399"/>
                </a:lnTo>
                <a:cubicBezTo>
                  <a:pt x="232" y="402"/>
                  <a:pt x="233" y="405"/>
                  <a:pt x="233" y="409"/>
                </a:cubicBezTo>
                <a:lnTo>
                  <a:pt x="233" y="409"/>
                </a:lnTo>
                <a:cubicBezTo>
                  <a:pt x="234" y="414"/>
                  <a:pt x="235" y="420"/>
                  <a:pt x="236" y="426"/>
                </a:cubicBezTo>
                <a:lnTo>
                  <a:pt x="236" y="426"/>
                </a:lnTo>
                <a:cubicBezTo>
                  <a:pt x="236" y="433"/>
                  <a:pt x="237" y="440"/>
                  <a:pt x="238" y="448"/>
                </a:cubicBezTo>
                <a:lnTo>
                  <a:pt x="238" y="448"/>
                </a:lnTo>
                <a:cubicBezTo>
                  <a:pt x="238" y="455"/>
                  <a:pt x="239" y="463"/>
                  <a:pt x="239" y="471"/>
                </a:cubicBezTo>
                <a:lnTo>
                  <a:pt x="239" y="471"/>
                </a:lnTo>
                <a:cubicBezTo>
                  <a:pt x="240" y="480"/>
                  <a:pt x="233" y="488"/>
                  <a:pt x="224" y="488"/>
                </a:cubicBezTo>
                <a:lnTo>
                  <a:pt x="224" y="488"/>
                </a:lnTo>
                <a:cubicBezTo>
                  <a:pt x="216" y="489"/>
                  <a:pt x="208" y="482"/>
                  <a:pt x="208" y="473"/>
                </a:cubicBezTo>
                <a:lnTo>
                  <a:pt x="208" y="473"/>
                </a:lnTo>
                <a:cubicBezTo>
                  <a:pt x="207" y="467"/>
                  <a:pt x="207" y="462"/>
                  <a:pt x="206" y="456"/>
                </a:cubicBezTo>
                <a:lnTo>
                  <a:pt x="206" y="456"/>
                </a:lnTo>
                <a:cubicBezTo>
                  <a:pt x="206" y="450"/>
                  <a:pt x="205" y="445"/>
                  <a:pt x="205" y="439"/>
                </a:cubicBezTo>
                <a:lnTo>
                  <a:pt x="205" y="439"/>
                </a:lnTo>
                <a:cubicBezTo>
                  <a:pt x="204" y="434"/>
                  <a:pt x="204" y="429"/>
                  <a:pt x="203" y="424"/>
                </a:cubicBezTo>
                <a:lnTo>
                  <a:pt x="203" y="424"/>
                </a:lnTo>
                <a:cubicBezTo>
                  <a:pt x="203" y="420"/>
                  <a:pt x="202" y="417"/>
                  <a:pt x="202" y="413"/>
                </a:cubicBezTo>
                <a:lnTo>
                  <a:pt x="202" y="413"/>
                </a:lnTo>
                <a:cubicBezTo>
                  <a:pt x="201" y="409"/>
                  <a:pt x="200" y="404"/>
                  <a:pt x="200" y="400"/>
                </a:cubicBezTo>
                <a:lnTo>
                  <a:pt x="200" y="400"/>
                </a:lnTo>
                <a:cubicBezTo>
                  <a:pt x="199" y="396"/>
                  <a:pt x="198" y="391"/>
                  <a:pt x="197" y="387"/>
                </a:cubicBezTo>
                <a:lnTo>
                  <a:pt x="197" y="387"/>
                </a:lnTo>
                <a:cubicBezTo>
                  <a:pt x="196" y="384"/>
                  <a:pt x="196" y="380"/>
                  <a:pt x="195" y="376"/>
                </a:cubicBezTo>
                <a:lnTo>
                  <a:pt x="195" y="376"/>
                </a:lnTo>
                <a:cubicBezTo>
                  <a:pt x="194" y="373"/>
                  <a:pt x="193" y="369"/>
                  <a:pt x="192" y="366"/>
                </a:cubicBezTo>
                <a:lnTo>
                  <a:pt x="192" y="366"/>
                </a:lnTo>
                <a:cubicBezTo>
                  <a:pt x="191" y="365"/>
                  <a:pt x="191" y="363"/>
                  <a:pt x="190" y="361"/>
                </a:cubicBezTo>
                <a:lnTo>
                  <a:pt x="190" y="361"/>
                </a:lnTo>
                <a:cubicBezTo>
                  <a:pt x="190" y="360"/>
                  <a:pt x="189" y="359"/>
                  <a:pt x="189" y="357"/>
                </a:cubicBezTo>
                <a:lnTo>
                  <a:pt x="189" y="357"/>
                </a:lnTo>
                <a:cubicBezTo>
                  <a:pt x="188" y="356"/>
                  <a:pt x="188" y="354"/>
                  <a:pt x="187" y="353"/>
                </a:cubicBezTo>
                <a:lnTo>
                  <a:pt x="187" y="353"/>
                </a:lnTo>
                <a:cubicBezTo>
                  <a:pt x="187" y="352"/>
                  <a:pt x="186" y="351"/>
                  <a:pt x="186" y="349"/>
                </a:cubicBezTo>
                <a:lnTo>
                  <a:pt x="186" y="349"/>
                </a:lnTo>
                <a:cubicBezTo>
                  <a:pt x="185" y="348"/>
                  <a:pt x="185" y="347"/>
                  <a:pt x="184" y="346"/>
                </a:cubicBezTo>
                <a:lnTo>
                  <a:pt x="184" y="346"/>
                </a:lnTo>
                <a:cubicBezTo>
                  <a:pt x="184" y="345"/>
                  <a:pt x="183" y="344"/>
                  <a:pt x="183" y="343"/>
                </a:cubicBezTo>
                <a:lnTo>
                  <a:pt x="183" y="343"/>
                </a:lnTo>
                <a:cubicBezTo>
                  <a:pt x="182" y="342"/>
                  <a:pt x="182" y="341"/>
                  <a:pt x="181" y="340"/>
                </a:cubicBezTo>
                <a:lnTo>
                  <a:pt x="181" y="340"/>
                </a:lnTo>
                <a:cubicBezTo>
                  <a:pt x="181" y="339"/>
                  <a:pt x="180" y="338"/>
                  <a:pt x="180" y="338"/>
                </a:cubicBezTo>
                <a:lnTo>
                  <a:pt x="180" y="338"/>
                </a:lnTo>
                <a:cubicBezTo>
                  <a:pt x="179" y="337"/>
                  <a:pt x="178" y="336"/>
                  <a:pt x="178" y="335"/>
                </a:cubicBezTo>
                <a:lnTo>
                  <a:pt x="178" y="335"/>
                </a:lnTo>
                <a:cubicBezTo>
                  <a:pt x="177" y="335"/>
                  <a:pt x="177" y="334"/>
                  <a:pt x="176" y="333"/>
                </a:cubicBezTo>
                <a:lnTo>
                  <a:pt x="176" y="333"/>
                </a:lnTo>
                <a:cubicBezTo>
                  <a:pt x="176" y="333"/>
                  <a:pt x="175" y="332"/>
                  <a:pt x="175" y="331"/>
                </a:cubicBezTo>
                <a:lnTo>
                  <a:pt x="175" y="331"/>
                </a:lnTo>
                <a:cubicBezTo>
                  <a:pt x="174" y="331"/>
                  <a:pt x="174" y="330"/>
                  <a:pt x="173" y="330"/>
                </a:cubicBezTo>
                <a:lnTo>
                  <a:pt x="173" y="330"/>
                </a:lnTo>
                <a:cubicBezTo>
                  <a:pt x="173" y="330"/>
                  <a:pt x="172" y="329"/>
                  <a:pt x="172" y="329"/>
                </a:cubicBezTo>
                <a:lnTo>
                  <a:pt x="172" y="329"/>
                </a:lnTo>
                <a:cubicBezTo>
                  <a:pt x="162" y="321"/>
                  <a:pt x="165" y="305"/>
                  <a:pt x="177" y="301"/>
                </a:cubicBezTo>
                <a:lnTo>
                  <a:pt x="177" y="301"/>
                </a:lnTo>
                <a:cubicBezTo>
                  <a:pt x="183" y="299"/>
                  <a:pt x="189" y="298"/>
                  <a:pt x="194" y="296"/>
                </a:cubicBezTo>
                <a:lnTo>
                  <a:pt x="194" y="296"/>
                </a:lnTo>
                <a:cubicBezTo>
                  <a:pt x="200" y="295"/>
                  <a:pt x="206" y="294"/>
                  <a:pt x="212" y="293"/>
                </a:cubicBezTo>
                <a:lnTo>
                  <a:pt x="212" y="293"/>
                </a:lnTo>
                <a:cubicBezTo>
                  <a:pt x="217" y="292"/>
                  <a:pt x="223" y="292"/>
                  <a:pt x="229" y="291"/>
                </a:cubicBezTo>
                <a:lnTo>
                  <a:pt x="229" y="291"/>
                </a:lnTo>
                <a:cubicBezTo>
                  <a:pt x="235" y="291"/>
                  <a:pt x="241" y="291"/>
                  <a:pt x="246" y="291"/>
                </a:cubicBezTo>
                <a:moveTo>
                  <a:pt x="246" y="0"/>
                </a:moveTo>
                <a:cubicBezTo>
                  <a:pt x="324" y="0"/>
                  <a:pt x="396" y="37"/>
                  <a:pt x="441" y="101"/>
                </a:cubicBezTo>
                <a:lnTo>
                  <a:pt x="441" y="101"/>
                </a:lnTo>
                <a:cubicBezTo>
                  <a:pt x="485" y="164"/>
                  <a:pt x="495" y="245"/>
                  <a:pt x="469" y="318"/>
                </a:cubicBezTo>
                <a:lnTo>
                  <a:pt x="469" y="318"/>
                </a:lnTo>
                <a:cubicBezTo>
                  <a:pt x="441" y="392"/>
                  <a:pt x="359" y="432"/>
                  <a:pt x="347" y="526"/>
                </a:cubicBezTo>
                <a:lnTo>
                  <a:pt x="347" y="526"/>
                </a:lnTo>
                <a:cubicBezTo>
                  <a:pt x="351" y="525"/>
                  <a:pt x="356" y="524"/>
                  <a:pt x="361" y="522"/>
                </a:cubicBezTo>
                <a:lnTo>
                  <a:pt x="361" y="522"/>
                </a:lnTo>
                <a:cubicBezTo>
                  <a:pt x="369" y="520"/>
                  <a:pt x="378" y="525"/>
                  <a:pt x="380" y="534"/>
                </a:cubicBezTo>
                <a:lnTo>
                  <a:pt x="380" y="534"/>
                </a:lnTo>
                <a:cubicBezTo>
                  <a:pt x="382" y="542"/>
                  <a:pt x="377" y="551"/>
                  <a:pt x="369" y="553"/>
                </a:cubicBezTo>
                <a:lnTo>
                  <a:pt x="369" y="553"/>
                </a:lnTo>
                <a:cubicBezTo>
                  <a:pt x="290" y="573"/>
                  <a:pt x="211" y="593"/>
                  <a:pt x="132" y="612"/>
                </a:cubicBezTo>
                <a:lnTo>
                  <a:pt x="132" y="612"/>
                </a:lnTo>
                <a:cubicBezTo>
                  <a:pt x="123" y="615"/>
                  <a:pt x="114" y="609"/>
                  <a:pt x="112" y="601"/>
                </a:cubicBezTo>
                <a:lnTo>
                  <a:pt x="112" y="601"/>
                </a:lnTo>
                <a:cubicBezTo>
                  <a:pt x="110" y="592"/>
                  <a:pt x="115" y="584"/>
                  <a:pt x="124" y="581"/>
                </a:cubicBezTo>
                <a:lnTo>
                  <a:pt x="124" y="581"/>
                </a:lnTo>
                <a:cubicBezTo>
                  <a:pt x="188" y="565"/>
                  <a:pt x="253" y="549"/>
                  <a:pt x="318" y="533"/>
                </a:cubicBezTo>
                <a:lnTo>
                  <a:pt x="318" y="533"/>
                </a:lnTo>
                <a:cubicBezTo>
                  <a:pt x="315" y="530"/>
                  <a:pt x="314" y="526"/>
                  <a:pt x="315" y="522"/>
                </a:cubicBezTo>
                <a:lnTo>
                  <a:pt x="315" y="522"/>
                </a:lnTo>
                <a:cubicBezTo>
                  <a:pt x="316" y="516"/>
                  <a:pt x="317" y="509"/>
                  <a:pt x="319" y="503"/>
                </a:cubicBezTo>
                <a:lnTo>
                  <a:pt x="319" y="503"/>
                </a:lnTo>
                <a:cubicBezTo>
                  <a:pt x="320" y="496"/>
                  <a:pt x="322" y="490"/>
                  <a:pt x="324" y="484"/>
                </a:cubicBezTo>
                <a:lnTo>
                  <a:pt x="324" y="484"/>
                </a:lnTo>
                <a:cubicBezTo>
                  <a:pt x="326" y="478"/>
                  <a:pt x="328" y="473"/>
                  <a:pt x="330" y="467"/>
                </a:cubicBezTo>
                <a:lnTo>
                  <a:pt x="330" y="467"/>
                </a:lnTo>
                <a:cubicBezTo>
                  <a:pt x="333" y="461"/>
                  <a:pt x="335" y="456"/>
                  <a:pt x="338" y="451"/>
                </a:cubicBezTo>
                <a:lnTo>
                  <a:pt x="338" y="451"/>
                </a:lnTo>
                <a:cubicBezTo>
                  <a:pt x="341" y="446"/>
                  <a:pt x="344" y="441"/>
                  <a:pt x="347" y="436"/>
                </a:cubicBezTo>
                <a:lnTo>
                  <a:pt x="347" y="436"/>
                </a:lnTo>
                <a:cubicBezTo>
                  <a:pt x="350" y="431"/>
                  <a:pt x="353" y="427"/>
                  <a:pt x="356" y="422"/>
                </a:cubicBezTo>
                <a:lnTo>
                  <a:pt x="356" y="422"/>
                </a:lnTo>
                <a:cubicBezTo>
                  <a:pt x="359" y="418"/>
                  <a:pt x="362" y="413"/>
                  <a:pt x="365" y="409"/>
                </a:cubicBezTo>
                <a:lnTo>
                  <a:pt x="365" y="409"/>
                </a:lnTo>
                <a:cubicBezTo>
                  <a:pt x="369" y="405"/>
                  <a:pt x="372" y="401"/>
                  <a:pt x="375" y="397"/>
                </a:cubicBezTo>
                <a:lnTo>
                  <a:pt x="375" y="397"/>
                </a:lnTo>
                <a:cubicBezTo>
                  <a:pt x="378" y="393"/>
                  <a:pt x="382" y="389"/>
                  <a:pt x="385" y="385"/>
                </a:cubicBezTo>
                <a:lnTo>
                  <a:pt x="385" y="385"/>
                </a:lnTo>
                <a:cubicBezTo>
                  <a:pt x="388" y="382"/>
                  <a:pt x="391" y="378"/>
                  <a:pt x="394" y="375"/>
                </a:cubicBezTo>
                <a:lnTo>
                  <a:pt x="394" y="375"/>
                </a:lnTo>
                <a:cubicBezTo>
                  <a:pt x="395" y="373"/>
                  <a:pt x="397" y="371"/>
                  <a:pt x="398" y="369"/>
                </a:cubicBezTo>
                <a:lnTo>
                  <a:pt x="398" y="369"/>
                </a:lnTo>
                <a:cubicBezTo>
                  <a:pt x="401" y="366"/>
                  <a:pt x="404" y="362"/>
                  <a:pt x="407" y="359"/>
                </a:cubicBezTo>
                <a:lnTo>
                  <a:pt x="407" y="359"/>
                </a:lnTo>
                <a:cubicBezTo>
                  <a:pt x="410" y="355"/>
                  <a:pt x="412" y="352"/>
                  <a:pt x="415" y="348"/>
                </a:cubicBezTo>
                <a:lnTo>
                  <a:pt x="415" y="348"/>
                </a:lnTo>
                <a:cubicBezTo>
                  <a:pt x="418" y="345"/>
                  <a:pt x="420" y="342"/>
                  <a:pt x="422" y="338"/>
                </a:cubicBezTo>
                <a:lnTo>
                  <a:pt x="422" y="338"/>
                </a:lnTo>
                <a:cubicBezTo>
                  <a:pt x="425" y="335"/>
                  <a:pt x="427" y="331"/>
                  <a:pt x="429" y="328"/>
                </a:cubicBezTo>
                <a:lnTo>
                  <a:pt x="429" y="328"/>
                </a:lnTo>
                <a:cubicBezTo>
                  <a:pt x="431" y="324"/>
                  <a:pt x="433" y="321"/>
                  <a:pt x="434" y="317"/>
                </a:cubicBezTo>
                <a:lnTo>
                  <a:pt x="434" y="317"/>
                </a:lnTo>
                <a:cubicBezTo>
                  <a:pt x="436" y="314"/>
                  <a:pt x="437" y="310"/>
                  <a:pt x="439" y="307"/>
                </a:cubicBezTo>
                <a:lnTo>
                  <a:pt x="439" y="307"/>
                </a:lnTo>
                <a:cubicBezTo>
                  <a:pt x="462" y="244"/>
                  <a:pt x="453" y="174"/>
                  <a:pt x="415" y="119"/>
                </a:cubicBezTo>
                <a:lnTo>
                  <a:pt x="415" y="119"/>
                </a:lnTo>
                <a:cubicBezTo>
                  <a:pt x="376" y="64"/>
                  <a:pt x="313" y="31"/>
                  <a:pt x="246" y="31"/>
                </a:cubicBezTo>
                <a:lnTo>
                  <a:pt x="246" y="31"/>
                </a:lnTo>
                <a:cubicBezTo>
                  <a:pt x="179" y="31"/>
                  <a:pt x="116" y="64"/>
                  <a:pt x="78" y="119"/>
                </a:cubicBezTo>
                <a:lnTo>
                  <a:pt x="78" y="119"/>
                </a:lnTo>
                <a:cubicBezTo>
                  <a:pt x="40" y="174"/>
                  <a:pt x="31" y="244"/>
                  <a:pt x="54" y="307"/>
                </a:cubicBezTo>
                <a:lnTo>
                  <a:pt x="54" y="307"/>
                </a:lnTo>
                <a:cubicBezTo>
                  <a:pt x="55" y="309"/>
                  <a:pt x="56" y="312"/>
                  <a:pt x="57" y="314"/>
                </a:cubicBezTo>
                <a:lnTo>
                  <a:pt x="57" y="314"/>
                </a:lnTo>
                <a:cubicBezTo>
                  <a:pt x="58" y="317"/>
                  <a:pt x="59" y="319"/>
                  <a:pt x="60" y="322"/>
                </a:cubicBezTo>
                <a:lnTo>
                  <a:pt x="60" y="322"/>
                </a:lnTo>
                <a:cubicBezTo>
                  <a:pt x="62" y="324"/>
                  <a:pt x="63" y="327"/>
                  <a:pt x="65" y="329"/>
                </a:cubicBezTo>
                <a:lnTo>
                  <a:pt x="65" y="329"/>
                </a:lnTo>
                <a:cubicBezTo>
                  <a:pt x="66" y="331"/>
                  <a:pt x="67" y="334"/>
                  <a:pt x="69" y="336"/>
                </a:cubicBezTo>
                <a:lnTo>
                  <a:pt x="69" y="336"/>
                </a:lnTo>
                <a:cubicBezTo>
                  <a:pt x="71" y="339"/>
                  <a:pt x="72" y="341"/>
                  <a:pt x="74" y="344"/>
                </a:cubicBezTo>
                <a:lnTo>
                  <a:pt x="74" y="344"/>
                </a:lnTo>
                <a:cubicBezTo>
                  <a:pt x="75" y="345"/>
                  <a:pt x="76" y="346"/>
                  <a:pt x="77" y="348"/>
                </a:cubicBezTo>
                <a:lnTo>
                  <a:pt x="77" y="348"/>
                </a:lnTo>
                <a:cubicBezTo>
                  <a:pt x="79" y="351"/>
                  <a:pt x="81" y="353"/>
                  <a:pt x="83" y="355"/>
                </a:cubicBezTo>
                <a:lnTo>
                  <a:pt x="83" y="355"/>
                </a:lnTo>
                <a:cubicBezTo>
                  <a:pt x="85" y="358"/>
                  <a:pt x="87" y="360"/>
                  <a:pt x="89" y="363"/>
                </a:cubicBezTo>
                <a:lnTo>
                  <a:pt x="89" y="363"/>
                </a:lnTo>
                <a:cubicBezTo>
                  <a:pt x="91" y="365"/>
                  <a:pt x="93" y="368"/>
                  <a:pt x="95" y="370"/>
                </a:cubicBezTo>
                <a:lnTo>
                  <a:pt x="95" y="370"/>
                </a:lnTo>
                <a:cubicBezTo>
                  <a:pt x="98" y="373"/>
                  <a:pt x="100" y="376"/>
                  <a:pt x="103" y="379"/>
                </a:cubicBezTo>
                <a:lnTo>
                  <a:pt x="103" y="379"/>
                </a:lnTo>
                <a:cubicBezTo>
                  <a:pt x="105" y="382"/>
                  <a:pt x="108" y="385"/>
                  <a:pt x="110" y="388"/>
                </a:cubicBezTo>
                <a:lnTo>
                  <a:pt x="110" y="388"/>
                </a:lnTo>
                <a:cubicBezTo>
                  <a:pt x="112" y="391"/>
                  <a:pt x="115" y="394"/>
                  <a:pt x="117" y="396"/>
                </a:cubicBezTo>
                <a:lnTo>
                  <a:pt x="117" y="396"/>
                </a:lnTo>
                <a:cubicBezTo>
                  <a:pt x="119" y="399"/>
                  <a:pt x="122" y="402"/>
                  <a:pt x="124" y="405"/>
                </a:cubicBezTo>
                <a:lnTo>
                  <a:pt x="124" y="405"/>
                </a:lnTo>
                <a:cubicBezTo>
                  <a:pt x="126" y="408"/>
                  <a:pt x="128" y="411"/>
                  <a:pt x="131" y="414"/>
                </a:cubicBezTo>
                <a:lnTo>
                  <a:pt x="131" y="414"/>
                </a:lnTo>
                <a:cubicBezTo>
                  <a:pt x="133" y="417"/>
                  <a:pt x="135" y="420"/>
                  <a:pt x="137" y="423"/>
                </a:cubicBezTo>
                <a:lnTo>
                  <a:pt x="137" y="423"/>
                </a:lnTo>
                <a:cubicBezTo>
                  <a:pt x="140" y="426"/>
                  <a:pt x="142" y="430"/>
                  <a:pt x="144" y="433"/>
                </a:cubicBezTo>
                <a:lnTo>
                  <a:pt x="144" y="433"/>
                </a:lnTo>
                <a:cubicBezTo>
                  <a:pt x="145" y="435"/>
                  <a:pt x="147" y="437"/>
                  <a:pt x="148" y="439"/>
                </a:cubicBezTo>
                <a:lnTo>
                  <a:pt x="148" y="439"/>
                </a:lnTo>
                <a:cubicBezTo>
                  <a:pt x="150" y="443"/>
                  <a:pt x="152" y="446"/>
                  <a:pt x="154" y="450"/>
                </a:cubicBezTo>
                <a:lnTo>
                  <a:pt x="154" y="450"/>
                </a:lnTo>
                <a:cubicBezTo>
                  <a:pt x="156" y="453"/>
                  <a:pt x="158" y="457"/>
                  <a:pt x="159" y="461"/>
                </a:cubicBezTo>
                <a:lnTo>
                  <a:pt x="159" y="461"/>
                </a:lnTo>
                <a:cubicBezTo>
                  <a:pt x="161" y="465"/>
                  <a:pt x="163" y="469"/>
                  <a:pt x="165" y="473"/>
                </a:cubicBezTo>
                <a:lnTo>
                  <a:pt x="165" y="473"/>
                </a:lnTo>
                <a:cubicBezTo>
                  <a:pt x="166" y="477"/>
                  <a:pt x="168" y="481"/>
                  <a:pt x="169" y="485"/>
                </a:cubicBezTo>
                <a:lnTo>
                  <a:pt x="169" y="485"/>
                </a:lnTo>
                <a:cubicBezTo>
                  <a:pt x="170" y="489"/>
                  <a:pt x="172" y="494"/>
                  <a:pt x="173" y="498"/>
                </a:cubicBezTo>
                <a:lnTo>
                  <a:pt x="173" y="498"/>
                </a:lnTo>
                <a:cubicBezTo>
                  <a:pt x="175" y="506"/>
                  <a:pt x="170" y="515"/>
                  <a:pt x="161" y="517"/>
                </a:cubicBezTo>
                <a:lnTo>
                  <a:pt x="161" y="517"/>
                </a:lnTo>
                <a:cubicBezTo>
                  <a:pt x="153" y="520"/>
                  <a:pt x="144" y="514"/>
                  <a:pt x="142" y="506"/>
                </a:cubicBezTo>
                <a:lnTo>
                  <a:pt x="142" y="506"/>
                </a:lnTo>
                <a:cubicBezTo>
                  <a:pt x="121" y="426"/>
                  <a:pt x="49" y="387"/>
                  <a:pt x="24" y="318"/>
                </a:cubicBezTo>
                <a:lnTo>
                  <a:pt x="24" y="318"/>
                </a:lnTo>
                <a:cubicBezTo>
                  <a:pt x="-2" y="245"/>
                  <a:pt x="8" y="164"/>
                  <a:pt x="52" y="101"/>
                </a:cubicBezTo>
                <a:lnTo>
                  <a:pt x="52" y="101"/>
                </a:lnTo>
                <a:cubicBezTo>
                  <a:pt x="96" y="37"/>
                  <a:pt x="169" y="0"/>
                  <a:pt x="246" y="0"/>
                </a:cubicBezTo>
              </a:path>
            </a:pathLst>
          </a:custGeom>
          <a:solidFill>
            <a:srgbClr val="CA72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7" name="path"/>
          <p:cNvSpPr/>
          <p:nvPr/>
        </p:nvSpPr>
        <p:spPr>
          <a:xfrm>
            <a:off x="8503615" y="4081478"/>
            <a:ext cx="334477" cy="307944"/>
          </a:xfrm>
          <a:custGeom>
            <a:rect l="0" t="0" r="0" b="0"/>
            <a:pathLst>
              <a:path w="526" h="482">
                <a:moveTo>
                  <a:pt x="148" y="475"/>
                </a:moveTo>
                <a:cubicBezTo>
                  <a:pt x="156" y="484"/>
                  <a:pt x="168" y="484"/>
                  <a:pt x="178" y="476"/>
                </a:cubicBezTo>
                <a:lnTo>
                  <a:pt x="178" y="476"/>
                </a:lnTo>
                <a:lnTo>
                  <a:pt x="517" y="169"/>
                </a:lnTo>
                <a:lnTo>
                  <a:pt x="517" y="169"/>
                </a:lnTo>
                <a:cubicBezTo>
                  <a:pt x="525" y="162"/>
                  <a:pt x="526" y="149"/>
                  <a:pt x="519" y="140"/>
                </a:cubicBezTo>
                <a:lnTo>
                  <a:pt x="519" y="140"/>
                </a:lnTo>
                <a:lnTo>
                  <a:pt x="431" y="44"/>
                </a:lnTo>
                <a:lnTo>
                  <a:pt x="431" y="44"/>
                </a:lnTo>
                <a:cubicBezTo>
                  <a:pt x="423" y="35"/>
                  <a:pt x="410" y="35"/>
                  <a:pt x="402" y="42"/>
                </a:cubicBezTo>
                <a:lnTo>
                  <a:pt x="402" y="42"/>
                </a:lnTo>
                <a:lnTo>
                  <a:pt x="112" y="303"/>
                </a:lnTo>
                <a:lnTo>
                  <a:pt x="112" y="303"/>
                </a:lnTo>
                <a:cubicBezTo>
                  <a:pt x="104" y="311"/>
                  <a:pt x="103" y="324"/>
                  <a:pt x="111" y="332"/>
                </a:cubicBezTo>
                <a:lnTo>
                  <a:pt x="111" y="332"/>
                </a:lnTo>
                <a:lnTo>
                  <a:pt x="158" y="385"/>
                </a:lnTo>
                <a:lnTo>
                  <a:pt x="158" y="385"/>
                </a:lnTo>
                <a:cubicBezTo>
                  <a:pt x="166" y="393"/>
                  <a:pt x="179" y="394"/>
                  <a:pt x="187" y="386"/>
                </a:cubicBezTo>
                <a:lnTo>
                  <a:pt x="187" y="386"/>
                </a:lnTo>
                <a:lnTo>
                  <a:pt x="309" y="276"/>
                </a:lnTo>
                <a:lnTo>
                  <a:pt x="309" y="276"/>
                </a:lnTo>
                <a:cubicBezTo>
                  <a:pt x="317" y="269"/>
                  <a:pt x="318" y="255"/>
                  <a:pt x="311" y="247"/>
                </a:cubicBezTo>
                <a:lnTo>
                  <a:pt x="311" y="247"/>
                </a:lnTo>
                <a:lnTo>
                  <a:pt x="296" y="232"/>
                </a:lnTo>
                <a:lnTo>
                  <a:pt x="175" y="342"/>
                </a:lnTo>
                <a:lnTo>
                  <a:pt x="156" y="320"/>
                </a:lnTo>
                <a:lnTo>
                  <a:pt x="415" y="87"/>
                </a:lnTo>
                <a:lnTo>
                  <a:pt x="474" y="153"/>
                </a:lnTo>
                <a:lnTo>
                  <a:pt x="165" y="433"/>
                </a:lnTo>
                <a:lnTo>
                  <a:pt x="52" y="308"/>
                </a:lnTo>
                <a:lnTo>
                  <a:pt x="366" y="23"/>
                </a:lnTo>
                <a:lnTo>
                  <a:pt x="353" y="9"/>
                </a:lnTo>
                <a:lnTo>
                  <a:pt x="353" y="9"/>
                </a:lnTo>
                <a:cubicBezTo>
                  <a:pt x="345" y="0"/>
                  <a:pt x="332" y="0"/>
                  <a:pt x="324" y="7"/>
                </a:cubicBezTo>
                <a:lnTo>
                  <a:pt x="324" y="7"/>
                </a:lnTo>
                <a:lnTo>
                  <a:pt x="9" y="291"/>
                </a:lnTo>
                <a:lnTo>
                  <a:pt x="9" y="291"/>
                </a:lnTo>
                <a:cubicBezTo>
                  <a:pt x="0" y="299"/>
                  <a:pt x="0" y="311"/>
                  <a:pt x="8" y="320"/>
                </a:cubicBezTo>
                <a:lnTo>
                  <a:pt x="8" y="320"/>
                </a:lnTo>
                <a:lnTo>
                  <a:pt x="148" y="475"/>
                </a:lnTo>
                <a:close/>
              </a:path>
            </a:pathLst>
          </a:custGeom>
          <a:solidFill>
            <a:srgbClr val="CA72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8" name="textbox 38"/>
          <p:cNvSpPr/>
          <p:nvPr/>
        </p:nvSpPr>
        <p:spPr>
          <a:xfrm>
            <a:off x="9734983" y="4136719"/>
            <a:ext cx="422275" cy="2413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491"/>
              </a:lnSpc>
            </a:pPr>
            <a:endParaRPr lang="Arial" altLang="Arial" sz="100"/>
          </a:p>
          <a:p>
            <a:pPr marL="12700" algn="l" rtl="0" eaLnBrk="0">
              <a:lnSpc>
                <a:spcPct val="94000"/>
              </a:lnSpc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</a:t>
            </a:r>
            <a:r>
              <a:rPr sz="1500" spc="5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景</a:t>
            </a:r>
            <a:endParaRPr lang="Microsoft YaHei" altLang="Microsoft YaHei" sz="1500"/>
          </a:p>
        </p:txBody>
      </p:sp>
      <p:sp>
        <p:nvSpPr>
          <p:cNvPr id="39" name="textbox 39"/>
          <p:cNvSpPr/>
          <p:nvPr/>
        </p:nvSpPr>
        <p:spPr>
          <a:xfrm>
            <a:off x="9754186" y="1992972"/>
            <a:ext cx="402590" cy="2425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440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500" spc="-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Microsoft YaHei" altLang="Microsoft YaHei" sz="15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797800" y="1295400"/>
            <a:ext cx="3679823" cy="4906431"/>
          </a:xfrm>
          <a:prstGeom prst="rect">
            <a:avLst/>
          </a:prstGeom>
        </p:spPr>
      </p:pic>
      <p:sp>
        <p:nvSpPr>
          <p:cNvPr id="42" name="textbox 42"/>
          <p:cNvSpPr/>
          <p:nvPr/>
        </p:nvSpPr>
        <p:spPr>
          <a:xfrm>
            <a:off x="803003" y="4279718"/>
            <a:ext cx="6500495" cy="149923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737"/>
              </a:lnSpc>
            </a:pPr>
            <a:endParaRPr lang="Arial" altLang="Arial" sz="100"/>
          </a:p>
          <a:p>
            <a:pPr marL="14547" algn="l" rtl="0" eaLnBrk="0">
              <a:lnSpc>
                <a:spcPct val="92000"/>
              </a:lnSpc>
            </a:pP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意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义</a:t>
            </a:r>
            <a:endParaRPr lang="Microsoft YaHei" altLang="Microsoft YaHei" sz="2300"/>
          </a:p>
          <a:p>
            <a:pPr algn="l" rtl="0" eaLnBrk="0">
              <a:lnSpc>
                <a:spcPct val="107000"/>
              </a:lnSpc>
            </a:pPr>
            <a:endParaRPr lang="Arial" altLang="Arial" sz="700"/>
          </a:p>
          <a:p>
            <a:pPr marL="12700" algn="l" rtl="0" eaLnBrk="0">
              <a:lnSpc>
                <a:spcPct val="151000"/>
              </a:lnSpc>
              <a:spcBef>
                <a:spcPts val="2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引进优秀人才，组织可以快速提升自身实力，抢占市场先机，实现跨越式 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。同时，优秀人才的加入还能带动组织内部其他员工的成长和进步，形成 </a:t>
            </a:r>
            <a:r>
              <a:rPr sz="15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良好的工作氛围和企</a:t>
            </a:r>
            <a:r>
              <a:rPr sz="15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文化。</a:t>
            </a:r>
            <a:endParaRPr lang="Microsoft YaHei" altLang="Microsoft YaHei" sz="1500"/>
          </a:p>
        </p:txBody>
      </p:sp>
      <p:sp>
        <p:nvSpPr>
          <p:cNvPr id="43" name="textbox 43"/>
          <p:cNvSpPr/>
          <p:nvPr/>
        </p:nvSpPr>
        <p:spPr>
          <a:xfrm>
            <a:off x="877239" y="1747749"/>
            <a:ext cx="6500495" cy="11360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6200"/>
              </a:lnSpc>
            </a:pPr>
            <a:endParaRPr lang="Arial" altLang="Arial" sz="100"/>
          </a:p>
          <a:p>
            <a:pPr marL="15433" algn="l" rtl="0" eaLnBrk="0">
              <a:lnSpc>
                <a:spcPct val="91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</a:t>
            </a:r>
            <a:endParaRPr lang="Microsoft YaHei" altLang="Microsoft YaHei" sz="2300"/>
          </a:p>
          <a:p>
            <a:pPr algn="l" rtl="0" eaLnBrk="0">
              <a:lnSpc>
                <a:spcPct val="109000"/>
              </a:lnSpc>
            </a:pPr>
            <a:endParaRPr lang="Arial" altLang="Arial" sz="600"/>
          </a:p>
          <a:p>
            <a:pPr marL="12700" indent="761" algn="l" rtl="0" eaLnBrk="0">
              <a:lnSpc>
                <a:spcPct val="151000"/>
              </a:lnSpc>
              <a:spcBef>
                <a:spcPts val="5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人才引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进是组织发展的重要支撑，能够提高组织的竞争力、创新能力和可持续 </a:t>
            </a:r>
            <a:r>
              <a:rPr sz="1500" spc="-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发展能力。</a:t>
            </a:r>
            <a:endParaRPr lang="Microsoft YaHei" altLang="Microsoft YaHei" sz="1500"/>
          </a:p>
        </p:txBody>
      </p:sp>
      <p:sp>
        <p:nvSpPr>
          <p:cNvPr id="44" name="textbox 44"/>
          <p:cNvSpPr/>
          <p:nvPr/>
        </p:nvSpPr>
        <p:spPr>
          <a:xfrm>
            <a:off x="442263" y="318468"/>
            <a:ext cx="4980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6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5"/>
              </a:spcBef>
              <a:tabLst>
                <a:tab pos="781684"/>
              </a:tabLst>
            </a:pPr>
            <a:r>
              <a:rPr sz="3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人才引进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的重要性和意义</a:t>
            </a:r>
            <a:endParaRPr lang="Microsoft YaHei" altLang="Microsoft YaHei" sz="3000"/>
          </a:p>
        </p:txBody>
      </p:sp>
      <p:grpSp>
        <p:nvGrpSpPr>
          <p:cNvPr id="4" name="group 4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45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6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8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9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0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1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2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3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4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5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6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7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8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9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0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1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2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3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4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65" name="rect"/>
          <p:cNvSpPr/>
          <p:nvPr/>
        </p:nvSpPr>
        <p:spPr>
          <a:xfrm>
            <a:off x="799767" y="3629457"/>
            <a:ext cx="805750" cy="122999"/>
          </a:xfrm>
          <a:prstGeom prst="rect">
            <a:avLst/>
          </a:prstGeom>
          <a:solidFill>
            <a:srgbClr val="FF960E">
              <a:alpha val="95686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6" name="rect"/>
          <p:cNvSpPr/>
          <p:nvPr/>
        </p:nvSpPr>
        <p:spPr>
          <a:xfrm>
            <a:off x="831493" y="5955115"/>
            <a:ext cx="805749" cy="122998"/>
          </a:xfrm>
          <a:prstGeom prst="rect">
            <a:avLst/>
          </a:prstGeom>
          <a:solidFill>
            <a:srgbClr val="FF960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rect"/>
          <p:cNvSpPr/>
          <p:nvPr/>
        </p:nvSpPr>
        <p:spPr>
          <a:xfrm>
            <a:off x="1585873" y="6022201"/>
            <a:ext cx="6181974" cy="14288"/>
          </a:xfrm>
          <a:prstGeom prst="rect">
            <a:avLst/>
          </a:prstGeom>
          <a:solidFill>
            <a:srgbClr val="FF960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8" name="rect"/>
          <p:cNvSpPr/>
          <p:nvPr/>
        </p:nvSpPr>
        <p:spPr>
          <a:xfrm>
            <a:off x="1554148" y="3696544"/>
            <a:ext cx="6181974" cy="14288"/>
          </a:xfrm>
          <a:prstGeom prst="rect">
            <a:avLst/>
          </a:prstGeom>
          <a:solidFill>
            <a:srgbClr val="FF960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9" name="picture 6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70" name="textbox 70"/>
          <p:cNvSpPr/>
          <p:nvPr/>
        </p:nvSpPr>
        <p:spPr>
          <a:xfrm>
            <a:off x="4632315" y="2513827"/>
            <a:ext cx="2933700" cy="171831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707"/>
              </a:lnSpc>
            </a:pPr>
            <a:endParaRPr lang="Arial" altLang="Arial" sz="100"/>
          </a:p>
          <a:p>
            <a:pPr marL="1038335" algn="l" rtl="0" eaLnBrk="0">
              <a:lnSpc>
                <a:spcPct val="86000"/>
              </a:lnSpc>
            </a:pPr>
            <a:r>
              <a:rPr sz="5700" spc="11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5700" spc="10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Microsoft YaHei" altLang="Microsoft YaHei" sz="5700"/>
          </a:p>
          <a:p>
            <a:pPr algn="l" rtl="0" eaLnBrk="0">
              <a:lnSpc>
                <a:spcPct val="180000"/>
              </a:lnSpc>
            </a:pPr>
            <a:endParaRPr lang="Arial" altLang="Arial" sz="1000"/>
          </a:p>
          <a:p>
            <a:pPr algn="l" rtl="0" eaLnBrk="0">
              <a:lnSpc>
                <a:spcPct val="105000"/>
              </a:lnSpc>
            </a:pPr>
            <a:endParaRPr lang="Arial" altLang="Arial" sz="900"/>
          </a:p>
          <a:p>
            <a:pPr algn="l" rtl="0" eaLnBrk="0">
              <a:lnSpc>
                <a:spcPct val="7658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3800" spc="2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人才引进</a:t>
            </a:r>
            <a:r>
              <a:rPr sz="3800" spc="1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策</a:t>
            </a:r>
            <a:r>
              <a:rPr sz="38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略</a:t>
            </a:r>
            <a:endParaRPr lang="Microsoft YaHei" altLang="Microsoft YaHei" sz="38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" name="group 6"/>
          <p:cNvGrpSpPr/>
          <p:nvPr/>
        </p:nvGrpSpPr>
        <p:grpSpPr>
          <a:xfrm rot="21600000">
            <a:off x="889000" y="1333500"/>
            <a:ext cx="2465519" cy="3206265"/>
            <a:chExt cx="2465519" cy="3206265"/>
          </a:xfrm>
        </p:grpSpPr>
        <p:pic>
          <p:nvPicPr>
            <p:cNvPr id="72" name="picture 7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2465519" cy="3206265"/>
            </a:xfrm>
            <a:prstGeom prst="rect">
              <a:avLst/>
            </a:prstGeom>
          </p:spPr>
        </p:pic>
        <p:sp>
          <p:nvSpPr>
            <p:cNvPr id="73" name="textbox 73"/>
            <p:cNvSpPr/>
            <p:nvPr/>
          </p:nvSpPr>
          <p:spPr>
            <a:xfrm>
              <a:off x="-12700" y="-12700"/>
              <a:ext cx="2491104" cy="3335654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0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6427"/>
                </a:lnSpc>
              </a:pPr>
              <a:endParaRPr lang="Arial" altLang="Arial" sz="100"/>
            </a:p>
            <a:p>
              <a:pPr marL="1001046" algn="l" rtl="0" eaLnBrk="0">
                <a:lnSpc>
                  <a:spcPct val="85000"/>
                </a:lnSpc>
              </a:pPr>
              <a:r>
                <a:rPr sz="3600" spc="-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3600" spc="-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</a:t>
              </a:r>
              <a:endParaRPr lang="Microsoft YaHei" altLang="Microsoft YaHei" sz="3600"/>
            </a:p>
          </p:txBody>
        </p:sp>
      </p:grpSp>
      <p:grpSp>
        <p:nvGrpSpPr>
          <p:cNvPr id="8" name="group 8"/>
          <p:cNvGrpSpPr/>
          <p:nvPr/>
        </p:nvGrpSpPr>
        <p:grpSpPr>
          <a:xfrm rot="21600000">
            <a:off x="3568700" y="1333500"/>
            <a:ext cx="2465519" cy="3206265"/>
            <a:chExt cx="2465519" cy="3206265"/>
          </a:xfrm>
        </p:grpSpPr>
        <p:pic>
          <p:nvPicPr>
            <p:cNvPr id="74" name="picture 7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465519" cy="3206265"/>
            </a:xfrm>
            <a:prstGeom prst="rect">
              <a:avLst/>
            </a:prstGeom>
          </p:spPr>
        </p:pic>
        <p:sp>
          <p:nvSpPr>
            <p:cNvPr id="75" name="textbox 75"/>
            <p:cNvSpPr/>
            <p:nvPr/>
          </p:nvSpPr>
          <p:spPr>
            <a:xfrm>
              <a:off x="-12700" y="-12700"/>
              <a:ext cx="2491104" cy="3335654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0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6427"/>
                </a:lnSpc>
              </a:pPr>
              <a:endParaRPr lang="Arial" altLang="Arial" sz="100"/>
            </a:p>
            <a:p>
              <a:pPr marL="999543" algn="l" rtl="0" eaLnBrk="0">
                <a:lnSpc>
                  <a:spcPct val="85000"/>
                </a:lnSpc>
              </a:pPr>
              <a:r>
                <a:rPr sz="3600" spc="-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3600" spc="-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</a:t>
              </a:r>
              <a:endParaRPr lang="Microsoft YaHei" altLang="Microsoft YaHei" sz="3600"/>
            </a:p>
          </p:txBody>
        </p:sp>
      </p:grpSp>
      <p:grpSp>
        <p:nvGrpSpPr>
          <p:cNvPr id="10" name="group 10"/>
          <p:cNvGrpSpPr/>
          <p:nvPr/>
        </p:nvGrpSpPr>
        <p:grpSpPr>
          <a:xfrm rot="21600000">
            <a:off x="6248400" y="1333500"/>
            <a:ext cx="2465519" cy="3206265"/>
            <a:chExt cx="2465519" cy="3206265"/>
          </a:xfrm>
        </p:grpSpPr>
        <p:pic>
          <p:nvPicPr>
            <p:cNvPr id="76" name="picture 7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465519" cy="3206265"/>
            </a:xfrm>
            <a:prstGeom prst="rect">
              <a:avLst/>
            </a:prstGeom>
          </p:spPr>
        </p:pic>
        <p:sp>
          <p:nvSpPr>
            <p:cNvPr id="77" name="textbox 77"/>
            <p:cNvSpPr/>
            <p:nvPr/>
          </p:nvSpPr>
          <p:spPr>
            <a:xfrm>
              <a:off x="-12700" y="-12700"/>
              <a:ext cx="2491104" cy="3335654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0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6427"/>
                </a:lnSpc>
              </a:pPr>
              <a:endParaRPr lang="Arial" altLang="Arial" sz="100"/>
            </a:p>
            <a:p>
              <a:pPr marL="998039" algn="l" rtl="0" eaLnBrk="0">
                <a:lnSpc>
                  <a:spcPct val="85000"/>
                </a:lnSpc>
              </a:pPr>
              <a:r>
                <a:rPr sz="3600" spc="-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3600" spc="-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3</a:t>
              </a:r>
              <a:endParaRPr lang="Microsoft YaHei" altLang="Microsoft YaHei" sz="3600"/>
            </a:p>
          </p:txBody>
        </p:sp>
      </p:grpSp>
      <p:grpSp>
        <p:nvGrpSpPr>
          <p:cNvPr id="12" name="group 12"/>
          <p:cNvGrpSpPr/>
          <p:nvPr/>
        </p:nvGrpSpPr>
        <p:grpSpPr>
          <a:xfrm rot="21600000">
            <a:off x="8928100" y="1333500"/>
            <a:ext cx="2465519" cy="3206265"/>
            <a:chExt cx="2465519" cy="3206265"/>
          </a:xfrm>
        </p:grpSpPr>
        <p:pic>
          <p:nvPicPr>
            <p:cNvPr id="78" name="picture 7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465519" cy="3206265"/>
            </a:xfrm>
            <a:prstGeom prst="rect">
              <a:avLst/>
            </a:prstGeom>
          </p:spPr>
        </p:pic>
        <p:sp>
          <p:nvSpPr>
            <p:cNvPr id="79" name="textbox 79"/>
            <p:cNvSpPr/>
            <p:nvPr/>
          </p:nvSpPr>
          <p:spPr>
            <a:xfrm>
              <a:off x="-12700" y="-12700"/>
              <a:ext cx="2491104" cy="3335654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0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6427"/>
                </a:lnSpc>
              </a:pPr>
              <a:endParaRPr lang="Arial" altLang="Arial" sz="100"/>
            </a:p>
            <a:p>
              <a:pPr marL="996537" algn="l" rtl="0" eaLnBrk="0">
                <a:lnSpc>
                  <a:spcPct val="85000"/>
                </a:lnSpc>
              </a:pPr>
              <a:r>
                <a:rPr sz="3600" spc="-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3600" spc="-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4</a:t>
              </a:r>
              <a:endParaRPr lang="Microsoft YaHei" altLang="Microsoft YaHei" sz="3600"/>
            </a:p>
          </p:txBody>
        </p:sp>
      </p:grpSp>
      <p:sp>
        <p:nvSpPr>
          <p:cNvPr id="80" name="textbox 80"/>
          <p:cNvSpPr/>
          <p:nvPr/>
        </p:nvSpPr>
        <p:spPr>
          <a:xfrm>
            <a:off x="3677444" y="4775817"/>
            <a:ext cx="2253614" cy="125856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307"/>
              </a:lnSpc>
            </a:pPr>
            <a:endParaRPr lang="Arial" altLang="Arial" sz="100"/>
          </a:p>
          <a:p>
            <a:pPr marL="708585" algn="l" rtl="0" eaLnBrk="0">
              <a:lnSpc>
                <a:spcPct val="95000"/>
              </a:lnSpc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社会招</a:t>
            </a:r>
            <a:r>
              <a:rPr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聘</a:t>
            </a:r>
            <a:endParaRPr lang="Microsoft YaHei" altLang="Microsoft YaHei" sz="1500"/>
          </a:p>
          <a:p>
            <a:pPr algn="l" rtl="0" eaLnBrk="0">
              <a:lnSpc>
                <a:spcPct val="144000"/>
              </a:lnSpc>
            </a:pPr>
            <a:endParaRPr lang="Arial" altLang="Arial" sz="1000"/>
          </a:p>
          <a:p>
            <a:pPr marL="13728" algn="l" rtl="0" eaLnBrk="0">
              <a:lnSpc>
                <a:spcPct val="94000"/>
              </a:lnSpc>
              <a:spcBef>
                <a:spcPts val="397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通过招聘网站、社交媒体等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途</a:t>
            </a:r>
            <a:endParaRPr lang="Microsoft YaHei" altLang="Microsoft YaHei" sz="1300"/>
          </a:p>
          <a:p>
            <a:pPr marL="12700" algn="l" rtl="0" eaLnBrk="0">
              <a:lnSpc>
                <a:spcPct val="86000"/>
              </a:lnSpc>
              <a:spcBef>
                <a:spcPts val="796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径发布招聘信息，吸引有经</a:t>
            </a:r>
            <a:r>
              <a:rPr sz="13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验</a:t>
            </a:r>
            <a:endParaRPr lang="Microsoft YaHei" altLang="Microsoft YaHei" sz="1300"/>
          </a:p>
          <a:p>
            <a:pPr marL="621347" algn="l" rtl="0" eaLnBrk="0">
              <a:lnSpc>
                <a:spcPts val="2263"/>
              </a:lnSpc>
            </a:pPr>
            <a:r>
              <a:rPr sz="1300" spc="-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的人才加入。</a:t>
            </a:r>
            <a:endParaRPr lang="Microsoft YaHei" altLang="Microsoft YaHei" sz="1300"/>
          </a:p>
        </p:txBody>
      </p:sp>
      <p:sp>
        <p:nvSpPr>
          <p:cNvPr id="81" name="textbox 81"/>
          <p:cNvSpPr/>
          <p:nvPr/>
        </p:nvSpPr>
        <p:spPr>
          <a:xfrm>
            <a:off x="999933" y="4775016"/>
            <a:ext cx="2252979" cy="125793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185"/>
              </a:lnSpc>
            </a:pPr>
            <a:endParaRPr lang="Arial" altLang="Arial" sz="100"/>
          </a:p>
          <a:p>
            <a:pPr marL="680859" algn="l" rtl="0" eaLnBrk="0">
              <a:lnSpc>
                <a:spcPct val="95000"/>
              </a:lnSpc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高校合</a:t>
            </a:r>
            <a:r>
              <a:rPr sz="1500" spc="5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</a:t>
            </a:r>
            <a:endParaRPr lang="Microsoft YaHei" altLang="Microsoft YaHei" sz="1500"/>
          </a:p>
          <a:p>
            <a:pPr algn="l" rtl="0" eaLnBrk="0">
              <a:lnSpc>
                <a:spcPct val="144000"/>
              </a:lnSpc>
            </a:pPr>
            <a:endParaRPr lang="Arial" altLang="Arial" sz="1000"/>
          </a:p>
          <a:p>
            <a:pPr marL="13900" algn="l" rtl="0" eaLnBrk="0">
              <a:lnSpc>
                <a:spcPct val="95000"/>
              </a:lnSpc>
              <a:spcBef>
                <a:spcPts val="393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与国内外知名高校建立合作</a:t>
            </a:r>
            <a:r>
              <a:rPr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</a:t>
            </a:r>
            <a:endParaRPr lang="Microsoft YaHei" altLang="Microsoft YaHei" sz="1300"/>
          </a:p>
          <a:p>
            <a:pPr marL="12700" algn="l" rtl="0" eaLnBrk="0">
              <a:lnSpc>
                <a:spcPct val="85000"/>
              </a:lnSpc>
              <a:spcBef>
                <a:spcPts val="811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系，吸引优秀毕业生来企业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</a:t>
            </a:r>
            <a:endParaRPr lang="Microsoft YaHei" altLang="Microsoft YaHei" sz="1300"/>
          </a:p>
          <a:p>
            <a:pPr marL="955846" algn="l" rtl="0" eaLnBrk="0">
              <a:lnSpc>
                <a:spcPts val="2253"/>
              </a:lnSpc>
            </a:pPr>
            <a:r>
              <a:rPr sz="11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</a:t>
            </a:r>
            <a:r>
              <a:rPr sz="11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100"/>
          </a:p>
        </p:txBody>
      </p:sp>
      <p:sp>
        <p:nvSpPr>
          <p:cNvPr id="82" name="textbox 82"/>
          <p:cNvSpPr/>
          <p:nvPr/>
        </p:nvSpPr>
        <p:spPr>
          <a:xfrm>
            <a:off x="6358040" y="4777616"/>
            <a:ext cx="2251075" cy="9861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281"/>
              </a:lnSpc>
            </a:pPr>
            <a:endParaRPr lang="Arial" altLang="Arial" sz="100"/>
          </a:p>
          <a:p>
            <a:pPr marL="672080" algn="l" rtl="0" eaLnBrk="0">
              <a:lnSpc>
                <a:spcPct val="94000"/>
              </a:lnSpc>
            </a:pPr>
            <a:r>
              <a:rPr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猎头公</a:t>
            </a:r>
            <a:r>
              <a:rPr sz="1500" spc="4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司</a:t>
            </a:r>
            <a:endParaRPr lang="Microsoft YaHei" altLang="Microsoft YaHei" sz="1500"/>
          </a:p>
          <a:p>
            <a:pPr algn="l" rtl="0" eaLnBrk="0">
              <a:lnSpc>
                <a:spcPct val="106000"/>
              </a:lnSpc>
            </a:pPr>
            <a:endParaRPr lang="Arial" altLang="Arial" sz="1000"/>
          </a:p>
          <a:p>
            <a:pPr marL="697127" indent="-684427" algn="l" rtl="0" eaLnBrk="0">
              <a:lnSpc>
                <a:spcPct val="147000"/>
              </a:lnSpc>
              <a:spcBef>
                <a:spcPts val="6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委托猎头公司寻找高级管理</a:t>
            </a:r>
            <a:r>
              <a:rPr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3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技术人才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83" name="textbox 83"/>
          <p:cNvSpPr/>
          <p:nvPr/>
        </p:nvSpPr>
        <p:spPr>
          <a:xfrm>
            <a:off x="9036236" y="4776017"/>
            <a:ext cx="2217420" cy="9874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6850"/>
              </a:lnSpc>
            </a:pPr>
            <a:endParaRPr lang="Arial" altLang="Arial" sz="100"/>
          </a:p>
          <a:p>
            <a:pPr marL="713724" algn="l" rtl="0" eaLnBrk="0">
              <a:lnSpc>
                <a:spcPct val="95000"/>
              </a:lnSpc>
            </a:pPr>
            <a:r>
              <a:rPr sz="1500" spc="5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内部推</a:t>
            </a:r>
            <a:r>
              <a:rPr sz="15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荐</a:t>
            </a:r>
            <a:endParaRPr lang="Microsoft YaHei" altLang="Microsoft YaHei" sz="1500"/>
          </a:p>
          <a:p>
            <a:pPr algn="l" rtl="0" eaLnBrk="0">
              <a:lnSpc>
                <a:spcPct val="145000"/>
              </a:lnSpc>
            </a:pPr>
            <a:endParaRPr lang="Arial" altLang="Arial" sz="1000"/>
          </a:p>
          <a:p>
            <a:pPr marL="12700" algn="l" rtl="0" eaLnBrk="0">
              <a:lnSpc>
                <a:spcPct val="94000"/>
              </a:lnSpc>
              <a:spcBef>
                <a:spcPts val="399"/>
              </a:spcBef>
            </a:pPr>
            <a:r>
              <a:rPr sz="13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鼓励内部员工推荐优秀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人才，</a:t>
            </a:r>
            <a:endParaRPr lang="Microsoft YaHei" altLang="Microsoft YaHei" sz="1300"/>
          </a:p>
          <a:p>
            <a:pPr algn="l" rtl="0" eaLnBrk="0">
              <a:lnSpc>
                <a:spcPct val="109000"/>
              </a:lnSpc>
            </a:pPr>
            <a:endParaRPr lang="Arial" altLang="Arial" sz="600"/>
          </a:p>
          <a:p>
            <a:pPr marL="182949" algn="l" rtl="0" eaLnBrk="0">
              <a:lnSpc>
                <a:spcPct val="95000"/>
              </a:lnSpc>
              <a:spcBef>
                <a:spcPts val="1"/>
              </a:spcBef>
            </a:pPr>
            <a:r>
              <a:rPr sz="13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提高人才引进的精准</a:t>
            </a:r>
            <a:r>
              <a:rPr sz="13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度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84" name="textbox 84"/>
          <p:cNvSpPr/>
          <p:nvPr/>
        </p:nvSpPr>
        <p:spPr>
          <a:xfrm>
            <a:off x="442263" y="318468"/>
            <a:ext cx="3456304" cy="5067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2000"/>
              </a:lnSpc>
            </a:pPr>
            <a:endParaRPr lang="Arial" altLang="Arial" sz="400"/>
          </a:p>
          <a:p>
            <a:pPr marL="528275" algn="l" rtl="0" eaLnBrk="0">
              <a:lnSpc>
                <a:spcPct val="92000"/>
              </a:lnSpc>
              <a:spcBef>
                <a:spcPts val="3"/>
              </a:spcBef>
              <a:tabLst>
                <a:tab pos="781684"/>
              </a:tabLst>
            </a:pPr>
            <a:r>
              <a:rPr sz="3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人才引进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的渠道</a:t>
            </a:r>
            <a:endParaRPr lang="Microsoft YaHei" altLang="Microsoft YaHei" sz="3000"/>
          </a:p>
        </p:txBody>
      </p:sp>
      <p:grpSp>
        <p:nvGrpSpPr>
          <p:cNvPr id="14" name="group 14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85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6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7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8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9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0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1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2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3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4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5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6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7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8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9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0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1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2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3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5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06" name="picture 1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05450" y="1879600"/>
            <a:ext cx="10845800" cy="4430183"/>
          </a:xfrm>
          <a:prstGeom prst="rect">
            <a:avLst/>
          </a:prstGeom>
        </p:spPr>
      </p:pic>
      <p:sp>
        <p:nvSpPr>
          <p:cNvPr id="107" name="textbox 107"/>
          <p:cNvSpPr/>
          <p:nvPr/>
        </p:nvSpPr>
        <p:spPr>
          <a:xfrm>
            <a:off x="1319226" y="3707362"/>
            <a:ext cx="9607550" cy="30860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046"/>
              </a:lnSpc>
            </a:pPr>
            <a:endParaRPr lang="Arial" altLang="Arial" sz="100"/>
          </a:p>
          <a:p>
            <a:pPr marL="12700" algn="l" rtl="0" eaLnBrk="0">
              <a:lnSpc>
                <a:spcPct val="93000"/>
              </a:lnSpc>
            </a:pP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学历要求</a:t>
            </a:r>
            <a:r>
              <a:rPr sz="20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           </a:t>
            </a: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工作经验</a:t>
            </a:r>
            <a:r>
              <a:rPr sz="20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         </a:t>
            </a: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专业技能</a:t>
            </a:r>
            <a:r>
              <a:rPr sz="20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         </a:t>
            </a:r>
            <a:r>
              <a:rPr sz="20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综合素质</a:t>
            </a:r>
            <a:endParaRPr lang="Microsoft YaHei" altLang="Microsoft YaHei" sz="2000"/>
          </a:p>
        </p:txBody>
      </p:sp>
      <p:sp>
        <p:nvSpPr>
          <p:cNvPr id="108" name="textbox 108"/>
          <p:cNvSpPr/>
          <p:nvPr/>
        </p:nvSpPr>
        <p:spPr>
          <a:xfrm>
            <a:off x="442263" y="318468"/>
            <a:ext cx="4599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6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5"/>
              </a:spcBef>
              <a:tabLst>
                <a:tab pos="781684"/>
              </a:tabLst>
            </a:pPr>
            <a:r>
              <a:rPr sz="3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人才引进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的标准和要求</a:t>
            </a:r>
            <a:endParaRPr lang="Microsoft YaHei" altLang="Microsoft YaHei" sz="3000"/>
          </a:p>
        </p:txBody>
      </p:sp>
      <p:grpSp>
        <p:nvGrpSpPr>
          <p:cNvPr id="16" name="group 16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09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0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1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2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3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4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5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6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7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8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9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0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1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2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3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4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5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6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7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8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29" name="textbox 129"/>
          <p:cNvSpPr/>
          <p:nvPr/>
        </p:nvSpPr>
        <p:spPr>
          <a:xfrm>
            <a:off x="9343250" y="4828030"/>
            <a:ext cx="2080895" cy="92011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243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500" spc="-9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具备良好的沟通、协调</a:t>
            </a:r>
            <a:r>
              <a:rPr sz="1500" spc="-8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endParaRPr lang="Microsoft YaHei" altLang="Microsoft YaHei" sz="1500"/>
          </a:p>
          <a:p>
            <a:pPr marL="109093" algn="l" rtl="0" eaLnBrk="0">
              <a:lnSpc>
                <a:spcPct val="91000"/>
              </a:lnSpc>
              <a:spcBef>
                <a:spcPts val="1062"/>
              </a:spcBef>
            </a:pPr>
            <a:r>
              <a:rPr sz="1500" spc="-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组织能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力，具备团队合</a:t>
            </a:r>
            <a:endParaRPr lang="Microsoft YaHei" altLang="Microsoft YaHei" sz="1500"/>
          </a:p>
          <a:p>
            <a:pPr algn="l" rtl="0" eaLnBrk="0">
              <a:lnSpc>
                <a:spcPct val="110000"/>
              </a:lnSpc>
            </a:pPr>
            <a:endParaRPr lang="Arial" altLang="Arial" sz="800"/>
          </a:p>
          <a:p>
            <a:pPr marL="202438" algn="l" rtl="0" eaLnBrk="0">
              <a:lnSpc>
                <a:spcPct val="91000"/>
              </a:lnSpc>
              <a:spcBef>
                <a:spcPts val="6"/>
              </a:spcBef>
            </a:pPr>
            <a:r>
              <a:rPr sz="1500" spc="-1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作精神和创新意识</a:t>
            </a:r>
            <a:r>
              <a:rPr sz="1500" spc="-6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130" name="textbox 130"/>
          <p:cNvSpPr/>
          <p:nvPr/>
        </p:nvSpPr>
        <p:spPr>
          <a:xfrm>
            <a:off x="3746982" y="4828030"/>
            <a:ext cx="1929764" cy="9188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154"/>
              </a:lnSpc>
            </a:pPr>
            <a:endParaRPr lang="Arial" altLang="Arial" sz="100"/>
          </a:p>
          <a:p>
            <a:pPr marL="14414" algn="l" rtl="0" eaLnBrk="0">
              <a:lnSpc>
                <a:spcPct val="91000"/>
              </a:lnSpc>
            </a:pPr>
            <a:r>
              <a:rPr sz="1500" spc="-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要求具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备一定的工作经</a:t>
            </a:r>
            <a:endParaRPr lang="Microsoft YaHei" altLang="Microsoft YaHei" sz="1500"/>
          </a:p>
          <a:p>
            <a:pPr marL="12700" algn="l" rtl="0" eaLnBrk="0">
              <a:lnSpc>
                <a:spcPct val="91000"/>
              </a:lnSpc>
              <a:spcBef>
                <a:spcPts val="1062"/>
              </a:spcBef>
            </a:pPr>
            <a:r>
              <a:rPr sz="1500" spc="-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验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，能够快速适应企业</a:t>
            </a:r>
            <a:endParaRPr lang="Microsoft YaHei" altLang="Microsoft YaHei" sz="1500"/>
          </a:p>
          <a:p>
            <a:pPr algn="l" rtl="0" eaLnBrk="0">
              <a:lnSpc>
                <a:spcPct val="112000"/>
              </a:lnSpc>
            </a:pPr>
            <a:endParaRPr lang="Arial" altLang="Arial" sz="800"/>
          </a:p>
          <a:p>
            <a:pPr marL="403225" algn="l" rtl="0" eaLnBrk="0">
              <a:lnSpc>
                <a:spcPct val="96000"/>
              </a:lnSpc>
              <a:spcBef>
                <a:spcPts val="2"/>
              </a:spcBef>
            </a:pPr>
            <a:r>
              <a:rPr sz="1400" spc="-6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的工作环境</a:t>
            </a:r>
            <a:r>
              <a:rPr sz="1400" spc="-4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400"/>
          </a:p>
        </p:txBody>
      </p:sp>
      <p:sp>
        <p:nvSpPr>
          <p:cNvPr id="131" name="textbox 131"/>
          <p:cNvSpPr/>
          <p:nvPr/>
        </p:nvSpPr>
        <p:spPr>
          <a:xfrm>
            <a:off x="876202" y="4829554"/>
            <a:ext cx="1928495" cy="9175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153"/>
              </a:lnSpc>
            </a:pPr>
            <a:endParaRPr lang="Arial" altLang="Arial" sz="100"/>
          </a:p>
          <a:p>
            <a:pPr marL="13271" algn="l" rtl="0" eaLnBrk="0">
              <a:lnSpc>
                <a:spcPct val="91000"/>
              </a:lnSpc>
            </a:pPr>
            <a:r>
              <a:rPr sz="1500" spc="-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一般要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求本科及以上学</a:t>
            </a:r>
            <a:endParaRPr lang="Microsoft YaHei" altLang="Microsoft YaHei" sz="1500"/>
          </a:p>
          <a:p>
            <a:pPr marL="12700" algn="l" rtl="0" eaLnBrk="0">
              <a:lnSpc>
                <a:spcPct val="91000"/>
              </a:lnSpc>
              <a:spcBef>
                <a:spcPts val="1063"/>
              </a:spcBef>
            </a:pPr>
            <a:r>
              <a:rPr sz="1500" spc="-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历，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部分岗位需要硕士</a:t>
            </a:r>
            <a:endParaRPr lang="Microsoft YaHei" altLang="Microsoft YaHei" sz="1500"/>
          </a:p>
          <a:p>
            <a:pPr algn="l" rtl="0" eaLnBrk="0">
              <a:lnSpc>
                <a:spcPct val="112000"/>
              </a:lnSpc>
            </a:pPr>
            <a:endParaRPr lang="Arial" altLang="Arial" sz="800"/>
          </a:p>
          <a:p>
            <a:pPr marL="394461" algn="l" rtl="0" eaLnBrk="0">
              <a:lnSpc>
                <a:spcPct val="96000"/>
              </a:lnSpc>
              <a:spcBef>
                <a:spcPts val="1"/>
              </a:spcBef>
            </a:pPr>
            <a:r>
              <a:rPr sz="1400" spc="-5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或博士学历</a:t>
            </a:r>
            <a:r>
              <a:rPr sz="1400" spc="-4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400"/>
          </a:p>
        </p:txBody>
      </p:sp>
      <p:sp>
        <p:nvSpPr>
          <p:cNvPr id="132" name="textbox 132"/>
          <p:cNvSpPr/>
          <p:nvPr/>
        </p:nvSpPr>
        <p:spPr>
          <a:xfrm>
            <a:off x="6396992" y="4999480"/>
            <a:ext cx="2272029" cy="5772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243"/>
              </a:lnSpc>
            </a:pPr>
            <a:endParaRPr lang="Arial" altLang="Arial" sz="100"/>
          </a:p>
          <a:p>
            <a:pPr marL="202628" algn="l" rtl="0" eaLnBrk="0">
              <a:lnSpc>
                <a:spcPct val="91000"/>
              </a:lnSpc>
            </a:pPr>
            <a:r>
              <a:rPr sz="1500" spc="-1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具备岗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位所需的专业技</a:t>
            </a:r>
            <a:endParaRPr lang="Microsoft YaHei" altLang="Microsoft YaHei" sz="1500"/>
          </a:p>
          <a:p>
            <a:pPr algn="l" rtl="0" eaLnBrk="0">
              <a:lnSpc>
                <a:spcPct val="110000"/>
              </a:lnSpc>
            </a:pPr>
            <a:endParaRPr lang="Arial" altLang="Arial" sz="800"/>
          </a:p>
          <a:p>
            <a:pPr marL="12700" algn="l" rtl="0" eaLnBrk="0">
              <a:lnSpc>
                <a:spcPct val="91000"/>
              </a:lnSpc>
              <a:spcBef>
                <a:spcPts val="6"/>
              </a:spcBef>
            </a:pPr>
            <a:r>
              <a:rPr sz="1500" spc="-9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能和知识，能够胜任工</a:t>
            </a:r>
            <a:r>
              <a:rPr sz="1500" spc="-8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</a:t>
            </a:r>
            <a:r>
              <a:rPr sz="1500" spc="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34" name="picture 1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352800" y="2032000"/>
            <a:ext cx="5488119" cy="2826376"/>
          </a:xfrm>
          <a:prstGeom prst="rect">
            <a:avLst/>
          </a:prstGeom>
        </p:spPr>
      </p:pic>
      <p:sp>
        <p:nvSpPr>
          <p:cNvPr id="135" name="textbox 135"/>
          <p:cNvSpPr/>
          <p:nvPr/>
        </p:nvSpPr>
        <p:spPr>
          <a:xfrm>
            <a:off x="8953200" y="2127490"/>
            <a:ext cx="2390775" cy="9207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759"/>
              </a:lnSpc>
            </a:pPr>
            <a:endParaRPr lang="Arial" altLang="Arial" sz="100"/>
          </a:p>
          <a:p>
            <a:pPr marL="15472" algn="l" rtl="0" eaLnBrk="0">
              <a:lnSpc>
                <a:spcPct val="95000"/>
              </a:lnSpc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工作环</a:t>
            </a:r>
            <a:r>
              <a:rPr sz="1500" spc="5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境</a:t>
            </a:r>
            <a:endParaRPr lang="Microsoft YaHei" altLang="Microsoft YaHei" sz="1500"/>
          </a:p>
          <a:p>
            <a:pPr algn="l" rtl="0" eaLnBrk="0">
              <a:lnSpc>
                <a:spcPct val="128000"/>
              </a:lnSpc>
            </a:pPr>
            <a:endParaRPr lang="Arial" altLang="Arial" sz="300"/>
          </a:p>
          <a:p>
            <a:pPr marL="12700" algn="l" rtl="0" eaLnBrk="0">
              <a:lnSpc>
                <a:spcPct val="156000"/>
              </a:lnSpc>
              <a:spcBef>
                <a:spcPts val="2"/>
              </a:spcBef>
            </a:pP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提供良好的工作环境和条</a:t>
            </a:r>
            <a:r>
              <a:rPr sz="13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件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    </a:t>
            </a:r>
            <a:r>
              <a:rPr sz="13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提高员工的工作效率和满意度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136" name="textbox 136"/>
          <p:cNvSpPr/>
          <p:nvPr/>
        </p:nvSpPr>
        <p:spPr>
          <a:xfrm>
            <a:off x="442263" y="318468"/>
            <a:ext cx="4218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5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4"/>
              </a:spcBef>
              <a:tabLst>
                <a:tab pos="781684"/>
              </a:tabLst>
            </a:pPr>
            <a:r>
              <a:rPr sz="3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人才引进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的优惠政策</a:t>
            </a:r>
            <a:endParaRPr lang="Microsoft YaHei" altLang="Microsoft YaHei" sz="3000"/>
          </a:p>
        </p:txBody>
      </p:sp>
      <p:grpSp>
        <p:nvGrpSpPr>
          <p:cNvPr id="18" name="group 18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37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8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9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0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1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2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3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4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5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6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7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8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9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0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1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2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3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4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5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6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57" name="textbox 157"/>
          <p:cNvSpPr/>
          <p:nvPr/>
        </p:nvSpPr>
        <p:spPr>
          <a:xfrm>
            <a:off x="970445" y="2527154"/>
            <a:ext cx="2390775" cy="5041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323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13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提供具有竞争力的薪</a:t>
            </a:r>
            <a:r>
              <a:rPr sz="13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酬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福利，</a:t>
            </a:r>
            <a:endParaRPr lang="Microsoft YaHei" altLang="Microsoft YaHei" sz="1300"/>
          </a:p>
          <a:p>
            <a:pPr algn="r" rtl="0" eaLnBrk="0">
              <a:lnSpc>
                <a:spcPts val="2427"/>
              </a:lnSpc>
            </a:pPr>
            <a:r>
              <a:rPr sz="1300" spc="-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吸引优秀人才</a:t>
            </a:r>
            <a:r>
              <a:rPr sz="13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158" name="textbox 158"/>
          <p:cNvSpPr/>
          <p:nvPr/>
        </p:nvSpPr>
        <p:spPr>
          <a:xfrm>
            <a:off x="8035963" y="5238491"/>
            <a:ext cx="2390775" cy="5029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197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提供住房补贴，解决员工的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住</a:t>
            </a:r>
            <a:endParaRPr lang="Microsoft YaHei" altLang="Microsoft YaHei" sz="1300"/>
          </a:p>
          <a:p>
            <a:pPr algn="r" rtl="0" eaLnBrk="0">
              <a:lnSpc>
                <a:spcPts val="2423"/>
              </a:lnSpc>
            </a:pPr>
            <a:r>
              <a:rPr sz="12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房问题。</a:t>
            </a:r>
            <a:endParaRPr lang="Microsoft YaHei" altLang="Microsoft YaHei" sz="1200"/>
          </a:p>
        </p:txBody>
      </p:sp>
      <p:sp>
        <p:nvSpPr>
          <p:cNvPr id="159" name="textbox 159"/>
          <p:cNvSpPr/>
          <p:nvPr/>
        </p:nvSpPr>
        <p:spPr>
          <a:xfrm>
            <a:off x="2021496" y="5174053"/>
            <a:ext cx="2218689" cy="45846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531"/>
              </a:lnSpc>
            </a:pPr>
            <a:endParaRPr lang="Arial" altLang="Arial" sz="100"/>
          </a:p>
          <a:p>
            <a:pPr marL="16471" indent="-3771" algn="l" rtl="0" eaLnBrk="0">
              <a:lnSpc>
                <a:spcPct val="109000"/>
              </a:lnSpc>
            </a:pPr>
            <a:r>
              <a:rPr sz="13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提供完善的培训和发展</a:t>
            </a:r>
            <a:r>
              <a:rPr sz="13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会，  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帮助员工提升技能</a:t>
            </a:r>
            <a:r>
              <a:rPr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能力。</a:t>
            </a:r>
            <a:endParaRPr lang="Microsoft YaHei" altLang="Microsoft YaHei" sz="1300"/>
          </a:p>
        </p:txBody>
      </p:sp>
      <p:sp>
        <p:nvSpPr>
          <p:cNvPr id="160" name="textbox 160"/>
          <p:cNvSpPr/>
          <p:nvPr/>
        </p:nvSpPr>
        <p:spPr>
          <a:xfrm>
            <a:off x="9497174" y="4750357"/>
            <a:ext cx="823594" cy="2444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786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住房补</a:t>
            </a:r>
            <a:r>
              <a:rPr sz="1500" spc="4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贴</a:t>
            </a:r>
            <a:endParaRPr lang="Microsoft YaHei" altLang="Microsoft YaHei" sz="1500"/>
          </a:p>
        </p:txBody>
      </p:sp>
      <p:sp>
        <p:nvSpPr>
          <p:cNvPr id="161" name="textbox 161"/>
          <p:cNvSpPr/>
          <p:nvPr/>
        </p:nvSpPr>
        <p:spPr>
          <a:xfrm>
            <a:off x="2397567" y="2092914"/>
            <a:ext cx="825500" cy="24384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6106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薪酬福</a:t>
            </a:r>
            <a:r>
              <a:rPr sz="1500" spc="5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</a:t>
            </a:r>
            <a:endParaRPr lang="Microsoft YaHei" altLang="Microsoft YaHei" sz="1500"/>
          </a:p>
        </p:txBody>
      </p:sp>
      <p:sp>
        <p:nvSpPr>
          <p:cNvPr id="162" name="textbox 162"/>
          <p:cNvSpPr/>
          <p:nvPr/>
        </p:nvSpPr>
        <p:spPr>
          <a:xfrm>
            <a:off x="2021868" y="4751557"/>
            <a:ext cx="822960" cy="24384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848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培训发</a:t>
            </a:r>
            <a:r>
              <a:rPr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展</a:t>
            </a:r>
            <a:endParaRPr lang="Microsoft YaHei" altLang="Microsoft YaHei" sz="15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3" name="picture 16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64" name="textbox 164"/>
          <p:cNvSpPr/>
          <p:nvPr/>
        </p:nvSpPr>
        <p:spPr>
          <a:xfrm>
            <a:off x="3903653" y="2513827"/>
            <a:ext cx="4391025" cy="171957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707"/>
              </a:lnSpc>
            </a:pPr>
            <a:endParaRPr lang="Arial" altLang="Arial" sz="100"/>
          </a:p>
          <a:p>
            <a:pPr marL="1766997" algn="l" rtl="0" eaLnBrk="0">
              <a:lnSpc>
                <a:spcPct val="86000"/>
              </a:lnSpc>
            </a:pPr>
            <a:r>
              <a:rPr sz="5700" spc="11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5700" spc="100">
                <a:ln w="158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Microsoft YaHei" altLang="Microsoft YaHei" sz="5700"/>
          </a:p>
          <a:p>
            <a:pPr algn="l" rtl="0" eaLnBrk="0">
              <a:lnSpc>
                <a:spcPct val="177000"/>
              </a:lnSpc>
            </a:pPr>
            <a:endParaRPr lang="Arial" altLang="Arial" sz="1000"/>
          </a:p>
          <a:p>
            <a:pPr algn="l" rtl="0" eaLnBrk="0">
              <a:lnSpc>
                <a:spcPct val="105000"/>
              </a:lnSpc>
            </a:pPr>
            <a:endParaRPr lang="Arial" altLang="Arial" sz="900"/>
          </a:p>
          <a:p>
            <a:pPr algn="l" rtl="0" eaLnBrk="0">
              <a:lnSpc>
                <a:spcPct val="6699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3800" spc="2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人才引进的实施情</a:t>
            </a:r>
            <a:r>
              <a:rPr sz="3800" spc="1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况</a:t>
            </a:r>
            <a:endParaRPr lang="Microsoft YaHei" altLang="Microsoft YaHei" sz="38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5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1C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66" name="picture 1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485412" y="1513148"/>
            <a:ext cx="3524853" cy="3532307"/>
          </a:xfrm>
          <a:prstGeom prst="rect">
            <a:avLst/>
          </a:prstGeom>
        </p:spPr>
      </p:pic>
      <p:pic>
        <p:nvPicPr>
          <p:cNvPr id="167" name="picture 16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660671" y="3426078"/>
            <a:ext cx="2699189" cy="2719784"/>
          </a:xfrm>
          <a:prstGeom prst="rect">
            <a:avLst/>
          </a:prstGeom>
        </p:spPr>
      </p:pic>
      <p:sp>
        <p:nvSpPr>
          <p:cNvPr id="168" name="textbox 168"/>
          <p:cNvSpPr/>
          <p:nvPr/>
        </p:nvSpPr>
        <p:spPr>
          <a:xfrm>
            <a:off x="8725396" y="4339881"/>
            <a:ext cx="2880995" cy="15919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4017"/>
              </a:lnSpc>
            </a:pPr>
            <a:endParaRPr lang="Arial" altLang="Arial" sz="100"/>
          </a:p>
          <a:p>
            <a:pPr marL="14547" algn="l" rtl="0" eaLnBrk="0">
              <a:lnSpc>
                <a:spcPct val="91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人才分布领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域</a:t>
            </a:r>
            <a:endParaRPr lang="Microsoft YaHei" altLang="Microsoft YaHei" sz="2300"/>
          </a:p>
          <a:p>
            <a:pPr algn="l" rtl="0" eaLnBrk="0">
              <a:lnSpc>
                <a:spcPct val="101000"/>
              </a:lnSpc>
            </a:pPr>
            <a:endParaRPr lang="Arial" altLang="Arial" sz="900"/>
          </a:p>
          <a:p>
            <a:pPr marL="12700" indent="11430" algn="l" rtl="0" eaLnBrk="0">
              <a:lnSpc>
                <a:spcPct val="121000"/>
              </a:lnSpc>
              <a:spcBef>
                <a:spcPts val="5"/>
              </a:spcBef>
            </a:pPr>
            <a:r>
              <a:rPr sz="15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引进的人才主要分布在智能制</a:t>
            </a:r>
            <a:r>
              <a:rPr sz="15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造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 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新材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料、新能源、生物医药等高新 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领域，以及金融、文化创意等 </a:t>
            </a:r>
            <a:r>
              <a:rPr sz="15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现代服务业领</a:t>
            </a:r>
            <a:r>
              <a:rPr sz="15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域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169" name="textbox 169"/>
          <p:cNvSpPr/>
          <p:nvPr/>
        </p:nvSpPr>
        <p:spPr>
          <a:xfrm>
            <a:off x="530982" y="2246390"/>
            <a:ext cx="2842260" cy="13449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105"/>
              </a:lnSpc>
            </a:pPr>
            <a:endParaRPr lang="Arial" altLang="Arial" sz="100"/>
          </a:p>
          <a:p>
            <a:pPr marL="916909" algn="l" rtl="0" eaLnBrk="0">
              <a:lnSpc>
                <a:spcPct val="91000"/>
              </a:lnSpc>
            </a:pP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进人才数量</a:t>
            </a:r>
            <a:endParaRPr lang="Microsoft YaHei" altLang="Microsoft YaHei" sz="2300"/>
          </a:p>
          <a:p>
            <a:pPr algn="l" rtl="0" eaLnBrk="0">
              <a:lnSpc>
                <a:spcPct val="123000"/>
              </a:lnSpc>
            </a:pPr>
            <a:endParaRPr lang="Arial" altLang="Arial" sz="1000"/>
          </a:p>
          <a:p>
            <a:pPr marL="36131" algn="l" rtl="0" eaLnBrk="0">
              <a:lnSpc>
                <a:spcPct val="91000"/>
              </a:lnSpc>
              <a:spcBef>
                <a:spcPts val="452"/>
              </a:spcBef>
            </a:pPr>
            <a:r>
              <a:rPr sz="15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目前已经成功引进各类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才共计</a:t>
            </a:r>
            <a:endParaRPr lang="Microsoft YaHei" altLang="Microsoft YaHei" sz="1500"/>
          </a:p>
          <a:p>
            <a:pPr algn="l" rtl="0" eaLnBrk="0">
              <a:lnSpc>
                <a:spcPct val="105000"/>
              </a:lnSpc>
            </a:pPr>
            <a:endParaRPr lang="Arial" altLang="Arial" sz="400"/>
          </a:p>
          <a:p>
            <a:pPr marL="12700" indent="133152" algn="l" rtl="0" eaLnBrk="0">
              <a:lnSpc>
                <a:spcPct val="106000"/>
              </a:lnSpc>
            </a:pPr>
            <a:r>
              <a:rPr sz="15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</a:t>
            </a:r>
            <a:r>
              <a:rPr sz="1500" spc="-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人，其中包括高级管理人才、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1500" spc="-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专业技术人才和创新创业人才</a:t>
            </a:r>
            <a:r>
              <a:rPr sz="15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等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170" name="textbox 170"/>
          <p:cNvSpPr/>
          <p:nvPr/>
        </p:nvSpPr>
        <p:spPr>
          <a:xfrm>
            <a:off x="7405023" y="1533549"/>
            <a:ext cx="2880360" cy="131826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248"/>
              </a:lnSpc>
            </a:pPr>
            <a:endParaRPr lang="Arial" altLang="Arial" sz="100"/>
          </a:p>
          <a:p>
            <a:pPr marL="14166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人才来源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</a:t>
            </a:r>
            <a:endParaRPr lang="Microsoft YaHei" altLang="Microsoft YaHei" sz="2300"/>
          </a:p>
          <a:p>
            <a:pPr algn="l" rtl="0" eaLnBrk="0">
              <a:lnSpc>
                <a:spcPct val="109000"/>
              </a:lnSpc>
            </a:pPr>
            <a:endParaRPr lang="Arial" altLang="Arial" sz="800"/>
          </a:p>
          <a:p>
            <a:pPr marL="12700" indent="11048" algn="l" rtl="0" eaLnBrk="0">
              <a:lnSpc>
                <a:spcPct val="122000"/>
              </a:lnSpc>
              <a:spcBef>
                <a:spcPts val="5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引进的人才主要来自国内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外知名高 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校、科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研机构和企业，地域分布涵 </a:t>
            </a:r>
            <a:r>
              <a:rPr sz="15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盖了多个国家和地区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171" name="textbox 171"/>
          <p:cNvSpPr/>
          <p:nvPr/>
        </p:nvSpPr>
        <p:spPr>
          <a:xfrm>
            <a:off x="442263" y="318468"/>
            <a:ext cx="4980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3000"/>
              </a:lnSpc>
            </a:pPr>
            <a:endParaRPr lang="Arial" altLang="Arial" sz="400"/>
          </a:p>
          <a:p>
            <a:pPr marL="528275" algn="l" rtl="0" eaLnBrk="0">
              <a:lnSpc>
                <a:spcPct val="90000"/>
              </a:lnSpc>
              <a:spcBef>
                <a:spcPts val="1"/>
              </a:spcBef>
              <a:tabLst>
                <a:tab pos="806450"/>
              </a:tabLst>
            </a:pPr>
            <a:r>
              <a:rPr sz="3000" spc="0"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960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已引进人才的现状和分布</a:t>
            </a:r>
            <a:endParaRPr lang="Microsoft YaHei" altLang="Microsoft YaHei" sz="3000"/>
          </a:p>
        </p:txBody>
      </p:sp>
      <p:grpSp>
        <p:nvGrpSpPr>
          <p:cNvPr id="20" name="group 20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72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3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4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5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6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7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8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9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0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1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2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3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4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5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6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7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F960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8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960E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9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FF960E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0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FF960E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1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FF960E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https://d.book118.com/106204220132010102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2024-09-27T11:07:43.839</cp:lastPrinted>
  <dcterms:created xsi:type="dcterms:W3CDTF">2024-09-27T03:07:43Z</dcterms:created>
  <dcterms:modified xsi:type="dcterms:W3CDTF">2024-09-27T03:07:45Z</dcterms:modified>
</cp:coreProperties>
</file>