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0413"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D3061E-3D8B-400A-8731-06304C2F61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49FE60-0E8E-4631-9FD3-BF1381CFA0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901327-20AC-4F2C-A444-BF801967D8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0D452B-68EF-43E4-9E81-25E35AABA5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94ED62-4DC0-4443-98FE-0E2DA1CAB8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6E94F1-A0C9-42DE-B299-29E6C81CF9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0CC190-678B-41B8-8CF5-0EDE6D508B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22D4E2-D1BA-471A-9110-87A6B66076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00217F-2C43-4A23-94E1-CB8D1DD731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558C8D-9128-48B6-9E93-587A618722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437C48-1101-43A4-8515-4EC33C304E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Tree>
    <p:extLst>
      <p:ext uri="{BB962C8B-B14F-4D97-AF65-F5344CB8AC3E}">
        <p14:creationId xmlns:p14="http://schemas.microsoft.com/office/powerpoint/2010/main" val="3885895892"/>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标题和内容">
    <p:spTree>
      <p:nvGrpSpPr>
        <p:cNvPr id="1" name=""/>
        <p:cNvGrpSpPr/>
        <p:nvPr/>
      </p:nvGrpSpPr>
      <p:grpSpPr>
        <a:xfrm>
          <a:off x="0" y="0"/>
          <a:ext cx="0" cy="0"/>
        </a:xfrm>
      </p:grpSpPr>
      <p:sp>
        <p:nvSpPr>
          <p:cNvPr id="3" name="内容占位符 2"/>
          <p:cNvSpPr>
            <a:spLocks noGrp="1"/>
          </p:cNvSpPr>
          <p:nvPr>
            <p:ph idx="1"/>
          </p:nvPr>
        </p:nvSpPr>
        <p:spPr>
          <a:xfrm>
            <a:off x="145941" y="420093"/>
            <a:ext cx="11917220" cy="784830"/>
          </a:xfrm>
        </p:spPr>
        <p:txBody>
          <a:bodyPr>
            <a:spAutoFit/>
          </a:bodyPr>
          <a:lstStyle>
            <a:lvl1pPr marL="0" indent="0" algn="just" eaLnBrk="1" hangingPunct="1">
              <a:lnSpc>
                <a:spcPct val="150000"/>
              </a:lnSpc>
              <a:spcBef>
                <a:spcPct val="0"/>
              </a:spcBef>
              <a:buFontTx/>
              <a:buNone/>
              <a:tabLst>
                <a:tab pos="5645150"/>
                <a:tab pos="9863138"/>
              </a:tabLst>
              <a:defRPr sz="3000" b="1"/>
            </a:lvl1pPr>
            <a:lvl2pPr marL="457200" indent="0">
              <a:buFontTx/>
              <a:buNone/>
              <a:defRPr sz="2800" b="1"/>
            </a:lvl2pPr>
            <a:lvl3pPr marL="914400" indent="0">
              <a:buFontTx/>
              <a:buNone/>
              <a:defRPr sz="2800" b="1"/>
            </a:lvl3pPr>
            <a:lvl4pPr marL="1371600" indent="0">
              <a:buFontTx/>
              <a:buNone/>
              <a:defRPr sz="2800" b="1"/>
            </a:lvl4pPr>
            <a:lvl5pPr marL="1828800" indent="0">
              <a:buFontTx/>
              <a:buNone/>
              <a:defRPr sz="2800" b="1"/>
            </a:lvl5pPr>
          </a:lstStyle>
          <a:p>
            <a:pPr lvl="0"/>
            <a:r>
              <a:rPr lang="zh-CN" altLang="en-US"/>
              <a:t>单击此处编辑母版文本样式</a:t>
            </a:r>
          </a:p>
        </p:txBody>
      </p:sp>
    </p:spTree>
    <p:extLst>
      <p:ext uri="{BB962C8B-B14F-4D97-AF65-F5344CB8AC3E}">
        <p14:creationId xmlns:p14="http://schemas.microsoft.com/office/powerpoint/2010/main" val="228380747"/>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image" Target="file:///D:\qq&#25991;&#20214;\712321467\Image\C2C\Image2\%7b75232B38-A165-1FB7-499C-2E1C792CACB5%7d.png" TargetMode="External" /><Relationship Id="rId4" Type="http://schemas.openxmlformats.org/officeDocument/2006/relationships/image" Target="../media/image1.png"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026" name="标题占位符 1"/>
          <p:cNvSpPr>
            <a:spLocks noGrp="1"/>
          </p:cNvSpPr>
          <p:nvPr>
            <p:ph type="title"/>
          </p:nvPr>
        </p:nvSpPr>
        <p:spPr bwMode="auto">
          <a:xfrm>
            <a:off x="609600" y="274638"/>
            <a:ext cx="10971213"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smtClean="0"/>
              <a:t>单击此处编辑母版标题样式</a:t>
            </a:r>
          </a:p>
        </p:txBody>
      </p:sp>
      <p:sp>
        <p:nvSpPr>
          <p:cNvPr id="1027" name="文本占位符 2"/>
          <p:cNvSpPr>
            <a:spLocks noGrp="1"/>
          </p:cNvSpPr>
          <p:nvPr>
            <p:ph type="body" idx="1"/>
          </p:nvPr>
        </p:nvSpPr>
        <p:spPr bwMode="auto">
          <a:xfrm>
            <a:off x="609600" y="1600200"/>
            <a:ext cx="10971213"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15" name="日期占位符 3"/>
          <p:cNvSpPr>
            <a:spLocks noGrp="1"/>
          </p:cNvSpPr>
          <p:nvPr>
            <p:ph type="dt" sz="half" idx="2"/>
          </p:nvPr>
        </p:nvSpPr>
        <p:spPr>
          <a:xfrm>
            <a:off x="609600" y="6356350"/>
            <a:ext cx="2844800" cy="365125"/>
          </a:xfrm>
          <a:prstGeom prst="rect">
            <a:avLst/>
          </a:prstGeom>
        </p:spPr>
        <p:txBody>
          <a:bodyPr vert="horz" lIns="91440" tIns="45720" rIns="91440" bIns="45720" rtlCol="0" anchor="ctr"/>
          <a:lstStyle>
            <a:defPPr>
              <a:defRPr lang="zh-CN"/>
            </a:defPPr>
            <a:lvl1pPr algn="l" rtl="0" eaLnBrk="1" fontAlgn="auto" hangingPunct="1">
              <a:spcBef>
                <a:spcPct val="0"/>
              </a:spcBef>
              <a:spcAft>
                <a:spcPct val="0"/>
              </a:spcAft>
              <a:defRPr sz="1200" b="0" kern="1200">
                <a:solidFill>
                  <a:schemeClr val="tx1">
                    <a:tint val="75000"/>
                  </a:schemeClr>
                </a:solidFill>
                <a:latin typeface="+mn-lt"/>
                <a:ea typeface="+mn-ea"/>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pPr>
              <a:defRPr/>
            </a:pPr>
            <a:fld id="{13C7BA2D-DEB2-45E4-9307-9361D4B5EE08}" type="datetimeFigureOut">
              <a:rPr lang="zh-CN" altLang="en-US"/>
              <a:pPr>
                <a:defRPr/>
              </a:pPr>
              <a:t>2024/3/12</a:t>
            </a:fld>
            <a:endParaRPr lang="zh-CN" altLang="en-US"/>
          </a:p>
        </p:txBody>
      </p:sp>
      <p:sp>
        <p:nvSpPr>
          <p:cNvPr id="17" name="灯片编号占位符 5"/>
          <p:cNvSpPr>
            <a:spLocks noGrp="1"/>
          </p:cNvSpPr>
          <p:nvPr>
            <p:ph type="sldNum" sz="quarter" idx="4"/>
          </p:nvPr>
        </p:nvSpPr>
        <p:spPr>
          <a:xfrm>
            <a:off x="8736013" y="6356350"/>
            <a:ext cx="2844800" cy="365125"/>
          </a:xfrm>
          <a:prstGeom prst="rect">
            <a:avLst/>
          </a:prstGeom>
        </p:spPr>
        <p:txBody>
          <a:bodyPr vert="horz" lIns="91440" tIns="45720" rIns="91440" bIns="45720" rtlCol="0" anchor="ctr"/>
          <a:lstStyle>
            <a:defPPr>
              <a:defRPr lang="zh-CN"/>
            </a:defPPr>
            <a:lvl1pPr algn="r" rtl="0" eaLnBrk="1" fontAlgn="auto" hangingPunct="1">
              <a:spcBef>
                <a:spcPct val="0"/>
              </a:spcBef>
              <a:spcAft>
                <a:spcPct val="0"/>
              </a:spcAft>
              <a:defRPr sz="1200" b="0" kern="1200">
                <a:solidFill>
                  <a:schemeClr val="tx1">
                    <a:tint val="75000"/>
                  </a:schemeClr>
                </a:solidFill>
                <a:latin typeface="+mn-lt"/>
                <a:ea typeface="+mn-ea"/>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pPr>
              <a:defRPr/>
            </a:pPr>
            <a:fld id="{5A282475-4453-43E2-9C77-8514F141B936}" type="slidenum">
              <a:rPr lang="zh-CN" altLang="en-US"/>
              <a:pPr>
                <a:defRPr/>
              </a:pPr>
              <a:t>‹#›</a:t>
            </a:fld>
            <a:endParaRPr lang="zh-CN" altLang="en-US"/>
          </a:p>
        </p:txBody>
      </p:sp>
      <p:pic>
        <p:nvPicPr>
          <p:cNvPr id="1028" name="图片 1073743875" descr="学科网 zxxk.com" title=""/>
          <p:cNvPicPr>
            <a:picLocks noChangeAspect="1"/>
          </p:cNvPicPr>
          <p:nvPr/>
        </p:nvPicPr>
        <p:blipFill>
          <a:blip r:embed="rId4" r:link="rId3"/>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86" r:id="rId2"/>
  </p:sldLayoutIdLst>
  <p:transition/>
  <p:timing/>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Times New Roman" panose="02020603050405020304" pitchFamily="18" charset="0"/>
          <a:ea typeface="宋体" panose="02010600030101010101" pitchFamily="2" charset="-122"/>
        </a:defRPr>
      </a:lvl2pPr>
      <a:lvl3pPr algn="ctr" rtl="0" eaLnBrk="0" fontAlgn="base" hangingPunct="0">
        <a:spcBef>
          <a:spcPct val="0"/>
        </a:spcBef>
        <a:spcAft>
          <a:spcPct val="0"/>
        </a:spcAft>
        <a:defRPr sz="4400">
          <a:solidFill>
            <a:schemeClr val="tx1"/>
          </a:solidFill>
          <a:latin typeface="Times New Roman" panose="02020603050405020304" pitchFamily="18" charset="0"/>
          <a:ea typeface="宋体" panose="02010600030101010101" pitchFamily="2" charset="-122"/>
        </a:defRPr>
      </a:lvl3pPr>
      <a:lvl4pPr algn="ctr" rtl="0" eaLnBrk="0" fontAlgn="base" hangingPunct="0">
        <a:spcBef>
          <a:spcPct val="0"/>
        </a:spcBef>
        <a:spcAft>
          <a:spcPct val="0"/>
        </a:spcAft>
        <a:defRPr sz="4400">
          <a:solidFill>
            <a:schemeClr val="tx1"/>
          </a:solidFill>
          <a:latin typeface="Times New Roman" panose="02020603050405020304" pitchFamily="18" charset="0"/>
          <a:ea typeface="宋体" panose="02010600030101010101" pitchFamily="2" charset="-122"/>
        </a:defRPr>
      </a:lvl4pPr>
      <a:lvl5pPr algn="ctr" rtl="0" eaLnBrk="0" fontAlgn="base" hangingPunct="0">
        <a:spcBef>
          <a:spcPct val="0"/>
        </a:spcBef>
        <a:spcAft>
          <a:spcPct val="0"/>
        </a:spcAft>
        <a:defRPr sz="4400">
          <a:solidFill>
            <a:schemeClr val="tx1"/>
          </a:solidFill>
          <a:latin typeface="Times New Roman" panose="02020603050405020304" pitchFamily="18" charset="0"/>
          <a:ea typeface="宋体" panose="02010600030101010101" pitchFamily="2" charset="-122"/>
        </a:defRPr>
      </a:lvl5pPr>
      <a:lvl6pPr marL="457200" algn="ctr" rtl="0" fontAlgn="base">
        <a:spcBef>
          <a:spcPct val="0"/>
        </a:spcBef>
        <a:spcAft>
          <a:spcPct val="0"/>
        </a:spcAft>
        <a:defRPr sz="4400">
          <a:solidFill>
            <a:schemeClr val="tx1"/>
          </a:solidFill>
          <a:latin typeface="Times New Roman" panose="02020603050405020304" pitchFamily="18" charset="0"/>
          <a:ea typeface="宋体" panose="02010600030101010101" pitchFamily="2" charset="-122"/>
        </a:defRPr>
      </a:lvl6pPr>
      <a:lvl7pPr marL="914400" algn="ctr" rtl="0" fontAlgn="base">
        <a:spcBef>
          <a:spcPct val="0"/>
        </a:spcBef>
        <a:spcAft>
          <a:spcPct val="0"/>
        </a:spcAft>
        <a:defRPr sz="4400">
          <a:solidFill>
            <a:schemeClr val="tx1"/>
          </a:solidFill>
          <a:latin typeface="Times New Roman" panose="02020603050405020304" pitchFamily="18" charset="0"/>
          <a:ea typeface="宋体" panose="02010600030101010101" pitchFamily="2" charset="-122"/>
        </a:defRPr>
      </a:lvl7pPr>
      <a:lvl8pPr marL="1371600" algn="ctr" rtl="0" fontAlgn="base">
        <a:spcBef>
          <a:spcPct val="0"/>
        </a:spcBef>
        <a:spcAft>
          <a:spcPct val="0"/>
        </a:spcAft>
        <a:defRPr sz="4400">
          <a:solidFill>
            <a:schemeClr val="tx1"/>
          </a:solidFill>
          <a:latin typeface="Times New Roman" panose="02020603050405020304" pitchFamily="18" charset="0"/>
          <a:ea typeface="宋体" panose="02010600030101010101" pitchFamily="2" charset="-122"/>
        </a:defRPr>
      </a:lvl8pPr>
      <a:lvl9pPr marL="1828800" algn="ctr" rtl="0" fontAlgn="base">
        <a:spcBef>
          <a:spcPct val="0"/>
        </a:spcBef>
        <a:spcAft>
          <a:spcPct val="0"/>
        </a:spcAft>
        <a:defRPr sz="4400">
          <a:solidFill>
            <a:schemeClr val="tx1"/>
          </a:solidFill>
          <a:latin typeface="Times New Roman" panose="02020603050405020304" pitchFamily="18" charset="0"/>
          <a:ea typeface="宋体" panose="02010600030101010101" pitchFamily="2" charset="-122"/>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file:///D:\2022\1%20%20&#22825;\2022&#21516;&#27493;&#19979;\16-&#21382;&#21490;-&#19971;&#24180;&#32423;&#19979;&#20876;\1-&#19971;&#21382;&#21490;&#20027;&#20070;\&#23398;&#20064;&#30446;&#26631;.TIF" TargetMode="Externa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file:///D:\2022\1%20%20&#22825;\2022&#21516;&#27493;&#19979;\16-&#21382;&#21490;-&#19971;&#24180;&#32423;&#19979;&#20876;\1-&#19971;&#21382;&#21490;&#20027;&#20070;\&#35838;&#22530;&#30740;&#23398;.TIF" TargetMode="External" /><Relationship Id="rId3" Type="http://schemas.openxmlformats.org/officeDocument/2006/relationships/image" Target="../media/image7.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622403414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3" title=""/>
          <p:cNvSpPr txBox="1"/>
          <p:nvPr/>
        </p:nvSpPr>
        <p:spPr>
          <a:xfrm>
            <a:off x="2361329" y="2047200"/>
            <a:ext cx="6873998" cy="1323439"/>
          </a:xfrm>
          <a:prstGeom prst="rect">
            <a:avLst/>
          </a:prstGeom>
          <a:noFill/>
        </p:spPr>
        <p:txBody>
          <a:bodyPr wrap="none">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pPr algn="ctr" eaLnBrk="0" hangingPunct="0">
              <a:defRPr/>
            </a:pPr>
            <a:r>
              <a:rPr lang="zh-CN" altLang="en-US" sz="4000">
                <a:solidFill>
                  <a:schemeClr val="tx1"/>
                </a:solidFill>
                <a:latin typeface="体坛粗黑简体" panose="03000509000000000000" charset="-122"/>
                <a:ea typeface="体坛粗黑简体" panose="03000509000000000000" charset="-122"/>
                <a:cs typeface="+mn-ea"/>
                <a:sym typeface="+mn-lt"/>
              </a:rPr>
              <a:t>第二单元　辽宋夏金元时期</a:t>
            </a:r>
            <a:r>
              <a:rPr lang="zh-CN" altLang="en-US" sz="4000" smtClean="0">
                <a:solidFill>
                  <a:schemeClr val="tx1"/>
                </a:solidFill>
                <a:latin typeface="体坛粗黑简体" panose="03000509000000000000" charset="-122"/>
                <a:ea typeface="体坛粗黑简体" panose="03000509000000000000" charset="-122"/>
                <a:cs typeface="+mn-ea"/>
                <a:sym typeface="+mn-lt"/>
              </a:rPr>
              <a:t>：</a:t>
            </a:r>
            <a:endParaRPr lang="en-US" altLang="zh-CN" sz="4000" smtClean="0">
              <a:solidFill>
                <a:schemeClr val="tx1"/>
              </a:solidFill>
              <a:latin typeface="体坛粗黑简体" panose="03000509000000000000" charset="-122"/>
              <a:ea typeface="体坛粗黑简体" panose="03000509000000000000" charset="-122"/>
              <a:cs typeface="+mn-ea"/>
              <a:sym typeface="+mn-lt"/>
            </a:endParaRPr>
          </a:p>
          <a:p>
            <a:pPr algn="ctr" eaLnBrk="0" hangingPunct="0">
              <a:defRPr/>
            </a:pPr>
            <a:r>
              <a:rPr lang="zh-CN" altLang="en-US" sz="4000" smtClean="0">
                <a:solidFill>
                  <a:schemeClr val="tx1"/>
                </a:solidFill>
                <a:latin typeface="体坛粗黑简体" panose="03000509000000000000" charset="-122"/>
                <a:ea typeface="体坛粗黑简体" panose="03000509000000000000" charset="-122"/>
                <a:cs typeface="+mn-ea"/>
                <a:sym typeface="+mn-lt"/>
              </a:rPr>
              <a:t>民族</a:t>
            </a:r>
            <a:r>
              <a:rPr lang="zh-CN" altLang="en-US" sz="4000">
                <a:solidFill>
                  <a:schemeClr val="tx1"/>
                </a:solidFill>
                <a:latin typeface="体坛粗黑简体" panose="03000509000000000000" charset="-122"/>
                <a:ea typeface="体坛粗黑简体" panose="03000509000000000000" charset="-122"/>
                <a:cs typeface="+mn-ea"/>
                <a:sym typeface="+mn-lt"/>
              </a:rPr>
              <a:t>关系发展和社会变化</a:t>
            </a:r>
            <a:endParaRPr lang="zh-CN" sz="4000">
              <a:solidFill>
                <a:schemeClr val="tx1"/>
              </a:solidFill>
              <a:latin typeface="体坛粗黑简体" panose="03000509000000000000" charset="-122"/>
              <a:ea typeface="体坛粗黑简体" panose="03000509000000000000" charset="-122"/>
              <a:cs typeface="+mn-ea"/>
              <a:sym typeface="+mn-lt"/>
            </a:endParaRPr>
          </a:p>
        </p:txBody>
      </p:sp>
      <p:sp>
        <p:nvSpPr>
          <p:cNvPr id="11" name="文本框 23" title=""/>
          <p:cNvSpPr txBox="1"/>
          <p:nvPr/>
        </p:nvSpPr>
        <p:spPr>
          <a:xfrm>
            <a:off x="2117042" y="3819817"/>
            <a:ext cx="7393371" cy="630942"/>
          </a:xfrm>
          <a:prstGeom prst="rect">
            <a:avLst/>
          </a:prstGeom>
          <a:noFill/>
        </p:spPr>
        <p:txBody>
          <a:bodyPr wrap="none">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pPr eaLnBrk="0" hangingPunct="0">
              <a:defRPr/>
            </a:pPr>
            <a:r>
              <a:rPr lang="zh-CN" altLang="en-US" sz="3500">
                <a:solidFill>
                  <a:schemeClr val="tx1"/>
                </a:solidFill>
                <a:latin typeface="汉仪超级战甲简" panose="00020600040101010101" charset="-122"/>
                <a:ea typeface="汉仪超级战甲简" panose="00020600040101010101" charset="-122"/>
                <a:cs typeface="+mn-ea"/>
                <a:sym typeface="+mn-lt"/>
              </a:rPr>
              <a:t>第</a:t>
            </a:r>
            <a:r>
              <a:rPr lang="en-US" altLang="zh-CN" sz="3500">
                <a:solidFill>
                  <a:schemeClr val="tx1"/>
                </a:solidFill>
                <a:latin typeface="汉仪超级战甲简" panose="00020600040101010101" charset="-122"/>
                <a:ea typeface="汉仪超级战甲简" panose="00020600040101010101" charset="-122"/>
                <a:cs typeface="+mn-ea"/>
                <a:sym typeface="+mn-lt"/>
              </a:rPr>
              <a:t>10</a:t>
            </a:r>
            <a:r>
              <a:rPr lang="zh-CN" altLang="en-US" sz="3500">
                <a:solidFill>
                  <a:schemeClr val="tx1"/>
                </a:solidFill>
                <a:latin typeface="汉仪超级战甲简" panose="00020600040101010101" charset="-122"/>
                <a:ea typeface="汉仪超级战甲简" panose="00020600040101010101" charset="-122"/>
                <a:cs typeface="+mn-ea"/>
                <a:sym typeface="+mn-lt"/>
              </a:rPr>
              <a:t>课　蒙古族的兴起与元朝的建立</a:t>
            </a:r>
            <a:endParaRPr lang="zh-CN" sz="3500">
              <a:solidFill>
                <a:schemeClr val="tx1"/>
              </a:solidFill>
              <a:latin typeface="+mn-lt"/>
              <a:ea typeface="汉仪超级战甲简" panose="00020600040101010101" charset="-122"/>
              <a:cs typeface="+mn-ea"/>
              <a:sym typeface="+mn-lt"/>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4" title=""/>
          <p:cNvSpPr>
            <a:spLocks noGrp="1"/>
          </p:cNvSpPr>
          <p:nvPr>
            <p:ph idx="1"/>
          </p:nvPr>
        </p:nvSpPr>
        <p:spPr>
          <a:xfrm>
            <a:off x="146050" y="1679284"/>
            <a:ext cx="11917363" cy="4139146"/>
          </a:xfrm>
          <a:ln w="19050" cap="sq">
            <a:solidFill>
              <a:schemeClr val="tx1"/>
            </a:solidFill>
            <a:prstDash val="lgDashDotDot"/>
          </a:ln>
        </p:spPr>
        <p:txBody>
          <a:bodyPr/>
          <a:lstStyle/>
          <a:p>
            <a:pPr>
              <a:spcAft>
                <a:spcPct val="0"/>
              </a:spcAft>
              <a:tabLst>
                <a:tab pos="4800600"/>
              </a:tabLst>
            </a:pPr>
            <a:r>
              <a:rPr lang="en-US" altLang="zh-CN" kern="100">
                <a:cs typeface="Courier New"/>
              </a:rPr>
              <a:t>1</a:t>
            </a:r>
            <a:r>
              <a:rPr lang="zh-CN" altLang="zh-CN" kern="100">
                <a:latin typeface="宋体"/>
                <a:cs typeface="Times New Roman"/>
              </a:rPr>
              <a:t>．</a:t>
            </a:r>
            <a:r>
              <a:rPr lang="zh-CN" altLang="zh-CN" kern="100">
                <a:cs typeface="Times New Roman"/>
              </a:rPr>
              <a:t>知道成吉思汗的崛起以及蒙古军灭亡西夏、金和南宋；知道元朝的统一。</a:t>
            </a:r>
            <a:endParaRPr lang="zh-CN" altLang="zh-CN" sz="1050" kern="100">
              <a:latin typeface="宋体"/>
              <a:cs typeface="Courier New"/>
            </a:endParaRPr>
          </a:p>
          <a:p>
            <a:pPr>
              <a:spcAft>
                <a:spcPct val="0"/>
              </a:spcAft>
              <a:tabLst>
                <a:tab pos="4800600"/>
              </a:tabLst>
            </a:pPr>
            <a:r>
              <a:rPr lang="en-US" altLang="zh-CN" kern="100">
                <a:cs typeface="Courier New"/>
              </a:rPr>
              <a:t>2</a:t>
            </a:r>
            <a:r>
              <a:rPr lang="zh-CN" altLang="zh-CN" kern="100">
                <a:latin typeface="宋体"/>
                <a:cs typeface="Times New Roman"/>
              </a:rPr>
              <a:t>．</a:t>
            </a:r>
            <a:r>
              <a:rPr lang="zh-CN" altLang="zh-CN" kern="100">
                <a:cs typeface="Times New Roman"/>
              </a:rPr>
              <a:t>了解元朝建立的过程</a:t>
            </a:r>
            <a:r>
              <a:rPr lang="zh-CN" altLang="zh-CN" kern="100">
                <a:latin typeface="宋体"/>
                <a:cs typeface="Times New Roman"/>
              </a:rPr>
              <a:t>，</a:t>
            </a:r>
            <a:r>
              <a:rPr lang="zh-CN" altLang="zh-CN" kern="100">
                <a:cs typeface="Times New Roman"/>
              </a:rPr>
              <a:t>认识元朝的统一为统一多民族国家的发展奠定了基础。</a:t>
            </a:r>
            <a:endParaRPr lang="zh-CN" altLang="zh-CN" sz="1050" kern="100">
              <a:latin typeface="宋体"/>
              <a:cs typeface="Courier New"/>
            </a:endParaRPr>
          </a:p>
          <a:p>
            <a:pPr>
              <a:spcAft>
                <a:spcPct val="0"/>
              </a:spcAft>
              <a:tabLst>
                <a:tab pos="4800600"/>
              </a:tabLst>
            </a:pPr>
            <a:r>
              <a:rPr lang="en-US" altLang="zh-CN" kern="100">
                <a:cs typeface="Courier New"/>
              </a:rPr>
              <a:t>3</a:t>
            </a:r>
            <a:r>
              <a:rPr lang="zh-CN" altLang="zh-CN" kern="100">
                <a:latin typeface="宋体"/>
                <a:cs typeface="Times New Roman"/>
              </a:rPr>
              <a:t>．</a:t>
            </a:r>
            <a:r>
              <a:rPr lang="zh-CN" altLang="zh-CN" kern="100">
                <a:cs typeface="Times New Roman"/>
              </a:rPr>
              <a:t>阅读文天祥抗元斗争的史实</a:t>
            </a:r>
            <a:r>
              <a:rPr lang="zh-CN" altLang="zh-CN" kern="100">
                <a:latin typeface="宋体"/>
                <a:cs typeface="Times New Roman"/>
              </a:rPr>
              <a:t>，</a:t>
            </a:r>
            <a:r>
              <a:rPr lang="zh-CN" altLang="zh-CN" kern="100">
                <a:cs typeface="Times New Roman"/>
              </a:rPr>
              <a:t>体会文天祥抗元斗争的正义性和元朝统一的进步性</a:t>
            </a:r>
            <a:r>
              <a:rPr lang="zh-CN" altLang="zh-CN" kern="100">
                <a:latin typeface="宋体"/>
                <a:cs typeface="Times New Roman"/>
              </a:rPr>
              <a:t>，</a:t>
            </a:r>
            <a:r>
              <a:rPr lang="zh-CN" altLang="zh-CN" kern="100">
                <a:cs typeface="Times New Roman"/>
              </a:rPr>
              <a:t>提升</a:t>
            </a:r>
            <a:r>
              <a:rPr lang="zh-CN" altLang="zh-CN" kern="100">
                <a:latin typeface="宋体"/>
                <a:cs typeface="Times New Roman"/>
              </a:rPr>
              <a:t>“</a:t>
            </a:r>
            <a:r>
              <a:rPr lang="zh-CN" altLang="zh-CN" kern="100">
                <a:cs typeface="Times New Roman"/>
              </a:rPr>
              <a:t>家国情怀</a:t>
            </a:r>
            <a:r>
              <a:rPr lang="zh-CN" altLang="zh-CN" kern="100">
                <a:latin typeface="宋体"/>
                <a:cs typeface="Times New Roman"/>
              </a:rPr>
              <a:t>”</a:t>
            </a:r>
            <a:r>
              <a:rPr lang="zh-CN" altLang="zh-CN" kern="100">
                <a:cs typeface="Times New Roman"/>
              </a:rPr>
              <a:t>感悟能力。</a:t>
            </a:r>
            <a:endParaRPr lang="zh-CN" altLang="zh-CN" sz="1050" kern="100">
              <a:effectLst/>
              <a:latin typeface="宋体"/>
              <a:cs typeface="Courier New"/>
            </a:endParaRPr>
          </a:p>
        </p:txBody>
      </p:sp>
      <p:pic>
        <p:nvPicPr>
          <p:cNvPr id="7170" name="Picture 2" title=""/>
          <p:cNvPicPr>
            <a:picLocks noChangeAspect="1" noChangeArrowheads="1"/>
          </p:cNvPicPr>
          <p:nvPr/>
        </p:nvPicPr>
        <p:blipFill>
          <a:blip r:embed="rId3" r:link="rId2">
            <a:extLst>
              <a:ext uri="{28A0092B-C50C-407E-A947-70E740481C1C}">
                <a14:useLocalDpi xmlns:a14="http://schemas.microsoft.com/office/drawing/2010/main" val="0"/>
              </a:ext>
            </a:extLst>
          </a:blip>
          <a:stretch>
            <a:fillRect/>
          </a:stretch>
        </p:blipFill>
        <p:spPr bwMode="auto">
          <a:xfrm>
            <a:off x="137864" y="764704"/>
            <a:ext cx="3221038" cy="682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68872154"/>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73933" y="2654910"/>
            <a:ext cx="980713" cy="2862322"/>
          </a:xfrm>
        </p:spPr>
        <p:txBody>
          <a:bodyPr/>
          <a:lstStyle/>
          <a:p>
            <a:pPr>
              <a:lnSpc>
                <a:spcPct val="100000"/>
              </a:lnSpc>
              <a:spcAft>
                <a:spcPct val="0"/>
              </a:spcAft>
            </a:pPr>
            <a:r>
              <a:rPr lang="zh-CN" altLang="zh-CN" kern="100" smtClean="0">
                <a:ea typeface="黑体"/>
                <a:cs typeface="Times New Roman"/>
              </a:rPr>
              <a:t>蒙古</a:t>
            </a:r>
            <a:endParaRPr lang="zh-CN" altLang="zh-CN" sz="1050" kern="100">
              <a:latin typeface="宋体"/>
              <a:cs typeface="Courier New"/>
            </a:endParaRPr>
          </a:p>
          <a:p>
            <a:pPr>
              <a:lnSpc>
                <a:spcPct val="100000"/>
              </a:lnSpc>
              <a:spcAft>
                <a:spcPct val="0"/>
              </a:spcAft>
            </a:pPr>
            <a:r>
              <a:rPr lang="zh-CN" altLang="zh-CN" kern="100" smtClean="0">
                <a:ea typeface="黑体"/>
                <a:cs typeface="Times New Roman"/>
              </a:rPr>
              <a:t>族的</a:t>
            </a:r>
            <a:endParaRPr lang="zh-CN" altLang="zh-CN" sz="1050" kern="100">
              <a:latin typeface="宋体"/>
              <a:cs typeface="Courier New"/>
            </a:endParaRPr>
          </a:p>
          <a:p>
            <a:pPr>
              <a:lnSpc>
                <a:spcPct val="100000"/>
              </a:lnSpc>
              <a:spcAft>
                <a:spcPct val="0"/>
              </a:spcAft>
            </a:pPr>
            <a:r>
              <a:rPr lang="zh-CN" altLang="zh-CN" kern="100" smtClean="0">
                <a:ea typeface="黑体"/>
                <a:cs typeface="Times New Roman"/>
              </a:rPr>
              <a:t>兴起</a:t>
            </a:r>
            <a:endParaRPr lang="zh-CN" altLang="zh-CN" sz="1050" kern="100">
              <a:latin typeface="宋体"/>
              <a:cs typeface="Courier New"/>
            </a:endParaRPr>
          </a:p>
          <a:p>
            <a:pPr>
              <a:lnSpc>
                <a:spcPct val="100000"/>
              </a:lnSpc>
              <a:spcAft>
                <a:spcPct val="0"/>
              </a:spcAft>
            </a:pPr>
            <a:r>
              <a:rPr lang="zh-CN" altLang="zh-CN" kern="100" smtClean="0">
                <a:ea typeface="黑体"/>
                <a:cs typeface="Times New Roman"/>
              </a:rPr>
              <a:t>与元</a:t>
            </a:r>
            <a:endParaRPr lang="zh-CN" altLang="zh-CN" sz="1050" kern="100">
              <a:latin typeface="宋体"/>
              <a:cs typeface="Courier New"/>
            </a:endParaRPr>
          </a:p>
          <a:p>
            <a:pPr>
              <a:lnSpc>
                <a:spcPct val="100000"/>
              </a:lnSpc>
              <a:spcAft>
                <a:spcPct val="0"/>
              </a:spcAft>
            </a:pPr>
            <a:r>
              <a:rPr lang="zh-CN" altLang="zh-CN" kern="100" smtClean="0">
                <a:ea typeface="黑体"/>
                <a:cs typeface="Times New Roman"/>
              </a:rPr>
              <a:t>朝的</a:t>
            </a:r>
            <a:endParaRPr lang="zh-CN" altLang="zh-CN" sz="1050" kern="100">
              <a:latin typeface="宋体"/>
              <a:cs typeface="Courier New"/>
            </a:endParaRPr>
          </a:p>
          <a:p>
            <a:pPr>
              <a:lnSpc>
                <a:spcPct val="100000"/>
              </a:lnSpc>
              <a:spcAft>
                <a:spcPct val="0"/>
              </a:spcAft>
            </a:pPr>
            <a:r>
              <a:rPr lang="zh-CN" altLang="zh-CN" kern="100" smtClean="0">
                <a:ea typeface="黑体"/>
                <a:cs typeface="Times New Roman"/>
              </a:rPr>
              <a:t>建立</a:t>
            </a:r>
            <a:r>
              <a:rPr lang="zh-CN" altLang="zh-CN" kern="100" smtClean="0">
                <a:latin typeface="宋体"/>
                <a:ea typeface="Times New Roman"/>
                <a:cs typeface="Courier New"/>
              </a:rPr>
              <a:t> </a:t>
            </a:r>
            <a:endParaRPr lang="zh-CN" altLang="zh-CN" sz="1050" kern="100">
              <a:effectLst/>
              <a:latin typeface="宋体"/>
              <a:cs typeface="Courier New"/>
            </a:endParaRPr>
          </a:p>
        </p:txBody>
      </p:sp>
      <p:pic>
        <p:nvPicPr>
          <p:cNvPr id="8195" name="图片 1"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90550" y="1196752"/>
            <a:ext cx="2387600" cy="573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title=""/>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584" y="423714"/>
            <a:ext cx="12025336" cy="6949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pic>
      <p:sp>
        <p:nvSpPr>
          <p:cNvPr id="5" name="内容占位符 1" title=""/>
          <p:cNvSpPr txBox="1"/>
          <p:nvPr/>
        </p:nvSpPr>
        <p:spPr bwMode="auto">
          <a:xfrm>
            <a:off x="1342678" y="2636912"/>
            <a:ext cx="1052721"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defPPr>
              <a:defRPr lang="zh-CN"/>
            </a:defPPr>
            <a:lvl1pPr marL="0" indent="0" algn="just" rtl="0" eaLnBrk="1" fontAlgn="base" hangingPunct="1">
              <a:lnSpc>
                <a:spcPct val="150000"/>
              </a:lnSpc>
              <a:spcBef>
                <a:spcPct val="0"/>
              </a:spcBef>
              <a:spcAft>
                <a:spcPct val="0"/>
              </a:spcAft>
              <a:buFontTx/>
              <a:buNone/>
              <a:tabLst>
                <a:tab pos="5645150"/>
                <a:tab pos="9863138"/>
              </a:tabLst>
              <a:defRPr sz="3000" b="1" kern="1200">
                <a:solidFill>
                  <a:schemeClr val="tx1"/>
                </a:solidFill>
                <a:latin typeface="+mn-lt"/>
                <a:ea typeface="+mn-ea"/>
                <a:cs typeface="+mn-cs"/>
              </a:defRPr>
            </a:lvl1pPr>
            <a:lvl2pPr marL="457200" indent="0" algn="l" rtl="0" eaLnBrk="0" fontAlgn="base" hangingPunct="0">
              <a:spcBef>
                <a:spcPct val="20000"/>
              </a:spcBef>
              <a:spcAft>
                <a:spcPct val="0"/>
              </a:spcAft>
              <a:buFontTx/>
              <a:buNone/>
              <a:defRPr sz="2800" b="1" kern="1200">
                <a:solidFill>
                  <a:schemeClr val="tx1"/>
                </a:solidFill>
                <a:latin typeface="+mn-lt"/>
                <a:ea typeface="+mn-ea"/>
                <a:cs typeface="+mn-cs"/>
              </a:defRPr>
            </a:lvl2pPr>
            <a:lvl3pPr marL="914400" indent="0" algn="l" rtl="0" eaLnBrk="0" fontAlgn="base" hangingPunct="0">
              <a:spcBef>
                <a:spcPct val="20000"/>
              </a:spcBef>
              <a:spcAft>
                <a:spcPct val="0"/>
              </a:spcAft>
              <a:buFontTx/>
              <a:buNone/>
              <a:defRPr sz="2800" b="1" kern="1200">
                <a:solidFill>
                  <a:schemeClr val="tx1"/>
                </a:solidFill>
                <a:latin typeface="+mn-lt"/>
                <a:ea typeface="+mn-ea"/>
                <a:cs typeface="+mn-cs"/>
              </a:defRPr>
            </a:lvl3pPr>
            <a:lvl4pPr marL="1371600" indent="0" algn="l" rtl="0" eaLnBrk="0" fontAlgn="base" hangingPunct="0">
              <a:spcBef>
                <a:spcPct val="20000"/>
              </a:spcBef>
              <a:spcAft>
                <a:spcPct val="0"/>
              </a:spcAft>
              <a:buFontTx/>
              <a:buNone/>
              <a:defRPr sz="2800" b="1" kern="1200">
                <a:solidFill>
                  <a:schemeClr val="tx1"/>
                </a:solidFill>
                <a:latin typeface="+mn-lt"/>
                <a:ea typeface="+mn-ea"/>
                <a:cs typeface="+mn-cs"/>
              </a:defRPr>
            </a:lvl4pPr>
            <a:lvl5pPr marL="1828800" indent="0" algn="l" rtl="0" eaLnBrk="0" fontAlgn="base" hangingPunct="0">
              <a:spcBef>
                <a:spcPct val="20000"/>
              </a:spcBef>
              <a:spcAft>
                <a:spcPct val="0"/>
              </a:spcAft>
              <a:buFontTx/>
              <a:buNone/>
              <a:defRPr sz="2800" b="1"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9pPr>
          </a:lstStyle>
          <a:p>
            <a:pPr>
              <a:spcAft>
                <a:spcPct val="0"/>
              </a:spcAft>
            </a:pPr>
            <a:r>
              <a:rPr lang="zh-CN" altLang="zh-CN" kern="100" smtClean="0">
                <a:cs typeface="Times New Roman"/>
              </a:rPr>
              <a:t>成吉</a:t>
            </a:r>
            <a:endParaRPr lang="zh-CN" altLang="zh-CN" sz="1050" kern="100" smtClean="0">
              <a:latin typeface="宋体"/>
              <a:cs typeface="Courier New"/>
            </a:endParaRPr>
          </a:p>
          <a:p>
            <a:pPr>
              <a:spcAft>
                <a:spcPct val="0"/>
              </a:spcAft>
            </a:pPr>
            <a:r>
              <a:rPr lang="zh-CN" altLang="zh-CN" kern="100" smtClean="0">
                <a:cs typeface="Times New Roman"/>
              </a:rPr>
              <a:t>思汗</a:t>
            </a:r>
            <a:endParaRPr lang="zh-CN" altLang="zh-CN" sz="1050" kern="100" smtClean="0">
              <a:latin typeface="宋体"/>
              <a:cs typeface="Courier New"/>
            </a:endParaRPr>
          </a:p>
          <a:p>
            <a:pPr>
              <a:spcAft>
                <a:spcPct val="0"/>
              </a:spcAft>
            </a:pPr>
            <a:r>
              <a:rPr lang="zh-CN" altLang="zh-CN" kern="100" smtClean="0">
                <a:cs typeface="Times New Roman"/>
              </a:rPr>
              <a:t>统一</a:t>
            </a:r>
            <a:endParaRPr lang="zh-CN" altLang="zh-CN" sz="1050" kern="100" smtClean="0">
              <a:latin typeface="宋体"/>
              <a:cs typeface="Courier New"/>
            </a:endParaRPr>
          </a:p>
          <a:p>
            <a:pPr>
              <a:spcAft>
                <a:spcPct val="0"/>
              </a:spcAft>
            </a:pPr>
            <a:r>
              <a:rPr lang="zh-CN" altLang="zh-CN" kern="100" smtClean="0">
                <a:cs typeface="Times New Roman"/>
              </a:rPr>
              <a:t>蒙古</a:t>
            </a:r>
            <a:endParaRPr lang="zh-CN" altLang="zh-CN" sz="1050" kern="100">
              <a:latin typeface="宋体"/>
              <a:cs typeface="Courier New"/>
            </a:endParaRPr>
          </a:p>
        </p:txBody>
      </p:sp>
      <p:sp>
        <p:nvSpPr>
          <p:cNvPr id="6" name="内容占位符 2" title=""/>
          <p:cNvSpPr txBox="1"/>
          <p:nvPr/>
        </p:nvSpPr>
        <p:spPr bwMode="auto">
          <a:xfrm>
            <a:off x="2566814" y="1932261"/>
            <a:ext cx="9333641" cy="42330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defPPr>
              <a:defRPr lang="zh-CN"/>
            </a:defPPr>
            <a:lvl1pPr marL="0" indent="0" algn="just" rtl="0" eaLnBrk="1" fontAlgn="base" hangingPunct="1">
              <a:lnSpc>
                <a:spcPct val="150000"/>
              </a:lnSpc>
              <a:spcBef>
                <a:spcPct val="0"/>
              </a:spcBef>
              <a:spcAft>
                <a:spcPct val="0"/>
              </a:spcAft>
              <a:buFontTx/>
              <a:buNone/>
              <a:tabLst>
                <a:tab pos="5645150"/>
                <a:tab pos="9863138"/>
              </a:tabLst>
              <a:defRPr sz="3000" b="1" kern="1200">
                <a:solidFill>
                  <a:schemeClr val="tx1"/>
                </a:solidFill>
                <a:latin typeface="+mn-lt"/>
                <a:ea typeface="+mn-ea"/>
                <a:cs typeface="+mn-cs"/>
              </a:defRPr>
            </a:lvl1pPr>
            <a:lvl2pPr marL="457200" indent="0" algn="l" rtl="0" eaLnBrk="0" fontAlgn="base" hangingPunct="0">
              <a:spcBef>
                <a:spcPct val="20000"/>
              </a:spcBef>
              <a:spcAft>
                <a:spcPct val="0"/>
              </a:spcAft>
              <a:buFontTx/>
              <a:buNone/>
              <a:defRPr sz="2800" b="1" kern="1200">
                <a:solidFill>
                  <a:schemeClr val="tx1"/>
                </a:solidFill>
                <a:latin typeface="+mn-lt"/>
                <a:ea typeface="+mn-ea"/>
                <a:cs typeface="+mn-cs"/>
              </a:defRPr>
            </a:lvl2pPr>
            <a:lvl3pPr marL="914400" indent="0" algn="l" rtl="0" eaLnBrk="0" fontAlgn="base" hangingPunct="0">
              <a:spcBef>
                <a:spcPct val="20000"/>
              </a:spcBef>
              <a:spcAft>
                <a:spcPct val="0"/>
              </a:spcAft>
              <a:buFontTx/>
              <a:buNone/>
              <a:defRPr sz="2800" b="1" kern="1200">
                <a:solidFill>
                  <a:schemeClr val="tx1"/>
                </a:solidFill>
                <a:latin typeface="+mn-lt"/>
                <a:ea typeface="+mn-ea"/>
                <a:cs typeface="+mn-cs"/>
              </a:defRPr>
            </a:lvl3pPr>
            <a:lvl4pPr marL="1371600" indent="0" algn="l" rtl="0" eaLnBrk="0" fontAlgn="base" hangingPunct="0">
              <a:spcBef>
                <a:spcPct val="20000"/>
              </a:spcBef>
              <a:spcAft>
                <a:spcPct val="0"/>
              </a:spcAft>
              <a:buFontTx/>
              <a:buNone/>
              <a:defRPr sz="2800" b="1" kern="1200">
                <a:solidFill>
                  <a:schemeClr val="tx1"/>
                </a:solidFill>
                <a:latin typeface="+mn-lt"/>
                <a:ea typeface="+mn-ea"/>
                <a:cs typeface="+mn-cs"/>
              </a:defRPr>
            </a:lvl4pPr>
            <a:lvl5pPr marL="1828800" indent="0" algn="l" rtl="0" eaLnBrk="0" fontAlgn="base" hangingPunct="0">
              <a:spcBef>
                <a:spcPct val="20000"/>
              </a:spcBef>
              <a:spcAft>
                <a:spcPct val="0"/>
              </a:spcAft>
              <a:buFontTx/>
              <a:buNone/>
              <a:defRPr sz="2800" b="1"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9pPr>
          </a:lstStyle>
          <a:p>
            <a:pPr>
              <a:spcAft>
                <a:spcPct val="0"/>
              </a:spcAft>
            </a:pPr>
            <a:r>
              <a:rPr lang="zh-CN" altLang="zh-CN" kern="100" smtClean="0">
                <a:ea typeface="黑体"/>
                <a:cs typeface="Times New Roman"/>
              </a:rPr>
              <a:t>兴起：</a:t>
            </a:r>
            <a:r>
              <a:rPr lang="zh-CN" altLang="zh-CN" kern="100" smtClean="0">
                <a:cs typeface="Times New Roman"/>
              </a:rPr>
              <a:t>蒙古族原先活动在</a:t>
            </a:r>
            <a:r>
              <a:rPr lang="en-US" altLang="zh-CN" kern="100" smtClean="0">
                <a:solidFill>
                  <a:srgbClr val="000000"/>
                </a:solidFill>
                <a:cs typeface="Courier New"/>
              </a:rPr>
              <a:t>__________</a:t>
            </a:r>
            <a:r>
              <a:rPr lang="zh-CN" altLang="zh-CN" kern="100" smtClean="0">
                <a:cs typeface="Times New Roman"/>
              </a:rPr>
              <a:t>北段</a:t>
            </a:r>
            <a:r>
              <a:rPr lang="zh-CN" altLang="zh-CN" kern="100" smtClean="0">
                <a:latin typeface="宋体"/>
                <a:cs typeface="Times New Roman"/>
              </a:rPr>
              <a:t>，</a:t>
            </a:r>
            <a:r>
              <a:rPr lang="zh-CN" altLang="zh-CN" kern="100" smtClean="0">
                <a:cs typeface="Times New Roman"/>
              </a:rPr>
              <a:t>过着游牧的生活。</a:t>
            </a:r>
            <a:endParaRPr lang="zh-CN" altLang="zh-CN" sz="1050" kern="100" smtClean="0">
              <a:latin typeface="宋体"/>
              <a:cs typeface="Courier New"/>
            </a:endParaRPr>
          </a:p>
          <a:p>
            <a:pPr>
              <a:spcAft>
                <a:spcPct val="0"/>
              </a:spcAft>
            </a:pPr>
            <a:r>
              <a:rPr lang="zh-CN" altLang="zh-CN" kern="100" smtClean="0">
                <a:ea typeface="黑体"/>
                <a:cs typeface="Times New Roman"/>
              </a:rPr>
              <a:t>战争：</a:t>
            </a:r>
            <a:r>
              <a:rPr lang="en-US" altLang="zh-CN" kern="100" smtClean="0">
                <a:cs typeface="Courier New"/>
              </a:rPr>
              <a:t>12</a:t>
            </a:r>
            <a:r>
              <a:rPr lang="zh-CN" altLang="zh-CN" kern="100" smtClean="0">
                <a:cs typeface="Times New Roman"/>
              </a:rPr>
              <a:t>世纪时</a:t>
            </a:r>
            <a:r>
              <a:rPr lang="zh-CN" altLang="zh-CN" kern="100" smtClean="0">
                <a:latin typeface="宋体"/>
                <a:cs typeface="Times New Roman"/>
              </a:rPr>
              <a:t>，</a:t>
            </a:r>
            <a:r>
              <a:rPr lang="zh-CN" altLang="zh-CN" kern="100" smtClean="0">
                <a:cs typeface="Times New Roman"/>
              </a:rPr>
              <a:t>部落之间频繁发生战争</a:t>
            </a:r>
            <a:r>
              <a:rPr lang="zh-CN" altLang="zh-CN" kern="100" smtClean="0">
                <a:latin typeface="宋体"/>
                <a:cs typeface="Times New Roman"/>
              </a:rPr>
              <a:t>，</a:t>
            </a:r>
            <a:r>
              <a:rPr lang="zh-CN" altLang="zh-CN" kern="100" smtClean="0">
                <a:cs typeface="Times New Roman"/>
              </a:rPr>
              <a:t>人们盼望草原统一</a:t>
            </a:r>
            <a:r>
              <a:rPr lang="zh-CN" altLang="zh-CN" kern="100" smtClean="0">
                <a:latin typeface="宋体"/>
                <a:cs typeface="Times New Roman"/>
              </a:rPr>
              <a:t>，</a:t>
            </a:r>
            <a:r>
              <a:rPr lang="zh-CN" altLang="zh-CN" kern="100" smtClean="0">
                <a:cs typeface="Times New Roman"/>
              </a:rPr>
              <a:t>结束战争。</a:t>
            </a:r>
            <a:endParaRPr lang="zh-CN" altLang="zh-CN" sz="1050" kern="100" smtClean="0">
              <a:latin typeface="宋体"/>
              <a:cs typeface="Courier New"/>
            </a:endParaRPr>
          </a:p>
          <a:p>
            <a:pPr>
              <a:spcAft>
                <a:spcPct val="0"/>
              </a:spcAft>
            </a:pPr>
            <a:r>
              <a:rPr lang="zh-CN" altLang="zh-CN" kern="100" smtClean="0">
                <a:ea typeface="黑体"/>
                <a:cs typeface="Times New Roman"/>
              </a:rPr>
              <a:t>统一：</a:t>
            </a:r>
            <a:r>
              <a:rPr lang="en-US" altLang="zh-CN" kern="100" smtClean="0">
                <a:cs typeface="Courier New"/>
              </a:rPr>
              <a:t>1206</a:t>
            </a:r>
            <a:r>
              <a:rPr lang="zh-CN" altLang="zh-CN" kern="100" smtClean="0">
                <a:cs typeface="Times New Roman"/>
              </a:rPr>
              <a:t>年</a:t>
            </a:r>
            <a:r>
              <a:rPr lang="zh-CN" altLang="zh-CN" kern="100" smtClean="0">
                <a:latin typeface="宋体"/>
                <a:cs typeface="Times New Roman"/>
              </a:rPr>
              <a:t>，</a:t>
            </a:r>
            <a:r>
              <a:rPr lang="en-US" altLang="zh-CN" kern="100" smtClean="0">
                <a:solidFill>
                  <a:srgbClr val="000000"/>
                </a:solidFill>
                <a:cs typeface="Courier New"/>
              </a:rPr>
              <a:t>________</a:t>
            </a:r>
            <a:r>
              <a:rPr lang="zh-CN" altLang="zh-CN" kern="100" smtClean="0">
                <a:cs typeface="Times New Roman"/>
              </a:rPr>
              <a:t>完成了蒙古草原的统一</a:t>
            </a:r>
            <a:r>
              <a:rPr lang="zh-CN" altLang="zh-CN" kern="100" smtClean="0">
                <a:latin typeface="宋体"/>
                <a:cs typeface="Times New Roman"/>
              </a:rPr>
              <a:t>，</a:t>
            </a:r>
            <a:r>
              <a:rPr lang="zh-CN" altLang="zh-CN" kern="100" smtClean="0">
                <a:cs typeface="Times New Roman"/>
              </a:rPr>
              <a:t>建立了</a:t>
            </a:r>
            <a:r>
              <a:rPr lang="en-US" altLang="zh-CN" kern="100" smtClean="0">
                <a:solidFill>
                  <a:srgbClr val="000000"/>
                </a:solidFill>
                <a:cs typeface="Courier New"/>
              </a:rPr>
              <a:t>__________</a:t>
            </a:r>
            <a:r>
              <a:rPr lang="zh-CN" altLang="zh-CN" kern="100" smtClean="0">
                <a:latin typeface="宋体"/>
                <a:cs typeface="Times New Roman"/>
              </a:rPr>
              <a:t>，</a:t>
            </a:r>
            <a:r>
              <a:rPr lang="zh-CN" altLang="zh-CN" kern="100" smtClean="0">
                <a:cs typeface="Times New Roman"/>
              </a:rPr>
              <a:t>被尊称为</a:t>
            </a:r>
            <a:r>
              <a:rPr lang="en-US" altLang="zh-CN" kern="100" smtClean="0">
                <a:solidFill>
                  <a:srgbClr val="000000"/>
                </a:solidFill>
                <a:cs typeface="Courier New"/>
              </a:rPr>
              <a:t>__________</a:t>
            </a:r>
            <a:r>
              <a:rPr lang="zh-CN" altLang="zh-CN" kern="100" smtClean="0">
                <a:cs typeface="Times New Roman"/>
              </a:rPr>
              <a:t>。</a:t>
            </a:r>
            <a:endParaRPr lang="zh-CN" altLang="zh-CN" sz="1050" kern="100">
              <a:latin typeface="宋体"/>
              <a:cs typeface="Courier New"/>
            </a:endParaRPr>
          </a:p>
        </p:txBody>
      </p:sp>
      <p:sp>
        <p:nvSpPr>
          <p:cNvPr id="3" name="左大括号 2" title=""/>
          <p:cNvSpPr/>
          <p:nvPr/>
        </p:nvSpPr>
        <p:spPr>
          <a:xfrm>
            <a:off x="2278782" y="2060848"/>
            <a:ext cx="288032" cy="4032448"/>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algn="l" rtl="0" fontAlgn="base">
              <a:spcBef>
                <a:spcPct val="0"/>
              </a:spcBef>
              <a:spcAft>
                <a:spcPct val="0"/>
              </a:spcAft>
              <a:defRPr sz="3000" b="1" kern="1200">
                <a:solidFill>
                  <a:srgbClr val="000000"/>
                </a:solidFill>
                <a:latin typeface="Times New Roman"/>
                <a:ea typeface="黑体" pitchFamily="49" charset="-122"/>
                <a:cs typeface="+mn-cs"/>
              </a:defRPr>
            </a:lvl1pPr>
            <a:lvl2pPr marL="457200" algn="l" rtl="0" fontAlgn="base">
              <a:spcBef>
                <a:spcPct val="0"/>
              </a:spcBef>
              <a:spcAft>
                <a:spcPct val="0"/>
              </a:spcAft>
              <a:defRPr sz="3000" b="1" kern="1200">
                <a:solidFill>
                  <a:srgbClr val="000000"/>
                </a:solidFill>
                <a:latin typeface="Times New Roman"/>
                <a:ea typeface="黑体" pitchFamily="49" charset="-122"/>
                <a:cs typeface="+mn-cs"/>
              </a:defRPr>
            </a:lvl2pPr>
            <a:lvl3pPr marL="914400" algn="l" rtl="0" fontAlgn="base">
              <a:spcBef>
                <a:spcPct val="0"/>
              </a:spcBef>
              <a:spcAft>
                <a:spcPct val="0"/>
              </a:spcAft>
              <a:defRPr sz="3000" b="1" kern="1200">
                <a:solidFill>
                  <a:srgbClr val="000000"/>
                </a:solidFill>
                <a:latin typeface="Times New Roman"/>
                <a:ea typeface="黑体" pitchFamily="49" charset="-122"/>
                <a:cs typeface="+mn-cs"/>
              </a:defRPr>
            </a:lvl3pPr>
            <a:lvl4pPr marL="1371600" algn="l" rtl="0" fontAlgn="base">
              <a:spcBef>
                <a:spcPct val="0"/>
              </a:spcBef>
              <a:spcAft>
                <a:spcPct val="0"/>
              </a:spcAft>
              <a:defRPr sz="3000" b="1" kern="1200">
                <a:solidFill>
                  <a:srgbClr val="000000"/>
                </a:solidFill>
                <a:latin typeface="Times New Roman"/>
                <a:ea typeface="黑体" pitchFamily="49" charset="-122"/>
                <a:cs typeface="+mn-cs"/>
              </a:defRPr>
            </a:lvl4pPr>
            <a:lvl5pPr marL="1828800" algn="l" rtl="0" fontAlgn="base">
              <a:spcBef>
                <a:spcPct val="0"/>
              </a:spcBef>
              <a:spcAft>
                <a:spcPct val="0"/>
              </a:spcAft>
              <a:defRPr sz="3000" b="1" kern="1200">
                <a:solidFill>
                  <a:srgbClr val="000000"/>
                </a:solidFill>
                <a:latin typeface="Times New Roman"/>
                <a:ea typeface="黑体" pitchFamily="49" charset="-122"/>
                <a:cs typeface="+mn-cs"/>
              </a:defRPr>
            </a:lvl5pPr>
            <a:lvl6pPr marL="2286000" algn="l" defTabSz="914400" rtl="0" eaLnBrk="1" latinLnBrk="0" hangingPunct="1">
              <a:defRPr sz="3000" b="1" kern="1200">
                <a:solidFill>
                  <a:srgbClr val="000000"/>
                </a:solidFill>
                <a:latin typeface="Times New Roman"/>
                <a:ea typeface="黑体" pitchFamily="49" charset="-122"/>
                <a:cs typeface="+mn-cs"/>
              </a:defRPr>
            </a:lvl6pPr>
            <a:lvl7pPr marL="2743200" algn="l" defTabSz="914400" rtl="0" eaLnBrk="1" latinLnBrk="0" hangingPunct="1">
              <a:defRPr sz="3000" b="1" kern="1200">
                <a:solidFill>
                  <a:srgbClr val="000000"/>
                </a:solidFill>
                <a:latin typeface="Times New Roman"/>
                <a:ea typeface="黑体" pitchFamily="49" charset="-122"/>
                <a:cs typeface="+mn-cs"/>
              </a:defRPr>
            </a:lvl7pPr>
            <a:lvl8pPr marL="3200400" algn="l" defTabSz="914400" rtl="0" eaLnBrk="1" latinLnBrk="0" hangingPunct="1">
              <a:defRPr sz="3000" b="1" kern="1200">
                <a:solidFill>
                  <a:srgbClr val="000000"/>
                </a:solidFill>
                <a:latin typeface="Times New Roman"/>
                <a:ea typeface="黑体" pitchFamily="49" charset="-122"/>
                <a:cs typeface="+mn-cs"/>
              </a:defRPr>
            </a:lvl8pPr>
            <a:lvl9pPr marL="3657600" algn="l" defTabSz="914400" rtl="0" eaLnBrk="1" latinLnBrk="0" hangingPunct="1">
              <a:defRPr sz="3000" b="1" kern="1200">
                <a:solidFill>
                  <a:srgbClr val="000000"/>
                </a:solidFill>
                <a:latin typeface="Times New Roman"/>
                <a:ea typeface="黑体" pitchFamily="49" charset="-122"/>
                <a:cs typeface="+mn-cs"/>
              </a:defRPr>
            </a:lvl9pPr>
          </a:lstStyle>
          <a:p>
            <a:pPr algn="ctr"/>
            <a:endParaRPr lang="zh-CN" altLang="en-US"/>
          </a:p>
        </p:txBody>
      </p:sp>
      <p:sp>
        <p:nvSpPr>
          <p:cNvPr id="8" name="左大括号 7" title=""/>
          <p:cNvSpPr/>
          <p:nvPr/>
        </p:nvSpPr>
        <p:spPr>
          <a:xfrm>
            <a:off x="1099766" y="2060848"/>
            <a:ext cx="288032" cy="4032448"/>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algn="l" rtl="0" fontAlgn="base">
              <a:spcBef>
                <a:spcPct val="0"/>
              </a:spcBef>
              <a:spcAft>
                <a:spcPct val="0"/>
              </a:spcAft>
              <a:defRPr sz="3000" b="1" kern="1200">
                <a:solidFill>
                  <a:srgbClr val="000000"/>
                </a:solidFill>
                <a:latin typeface="Times New Roman"/>
                <a:ea typeface="黑体" pitchFamily="49" charset="-122"/>
                <a:cs typeface="+mn-cs"/>
              </a:defRPr>
            </a:lvl1pPr>
            <a:lvl2pPr marL="457200" algn="l" rtl="0" fontAlgn="base">
              <a:spcBef>
                <a:spcPct val="0"/>
              </a:spcBef>
              <a:spcAft>
                <a:spcPct val="0"/>
              </a:spcAft>
              <a:defRPr sz="3000" b="1" kern="1200">
                <a:solidFill>
                  <a:srgbClr val="000000"/>
                </a:solidFill>
                <a:latin typeface="Times New Roman"/>
                <a:ea typeface="黑体" pitchFamily="49" charset="-122"/>
                <a:cs typeface="+mn-cs"/>
              </a:defRPr>
            </a:lvl2pPr>
            <a:lvl3pPr marL="914400" algn="l" rtl="0" fontAlgn="base">
              <a:spcBef>
                <a:spcPct val="0"/>
              </a:spcBef>
              <a:spcAft>
                <a:spcPct val="0"/>
              </a:spcAft>
              <a:defRPr sz="3000" b="1" kern="1200">
                <a:solidFill>
                  <a:srgbClr val="000000"/>
                </a:solidFill>
                <a:latin typeface="Times New Roman"/>
                <a:ea typeface="黑体" pitchFamily="49" charset="-122"/>
                <a:cs typeface="+mn-cs"/>
              </a:defRPr>
            </a:lvl3pPr>
            <a:lvl4pPr marL="1371600" algn="l" rtl="0" fontAlgn="base">
              <a:spcBef>
                <a:spcPct val="0"/>
              </a:spcBef>
              <a:spcAft>
                <a:spcPct val="0"/>
              </a:spcAft>
              <a:defRPr sz="3000" b="1" kern="1200">
                <a:solidFill>
                  <a:srgbClr val="000000"/>
                </a:solidFill>
                <a:latin typeface="Times New Roman"/>
                <a:ea typeface="黑体" pitchFamily="49" charset="-122"/>
                <a:cs typeface="+mn-cs"/>
              </a:defRPr>
            </a:lvl4pPr>
            <a:lvl5pPr marL="1828800" algn="l" rtl="0" fontAlgn="base">
              <a:spcBef>
                <a:spcPct val="0"/>
              </a:spcBef>
              <a:spcAft>
                <a:spcPct val="0"/>
              </a:spcAft>
              <a:defRPr sz="3000" b="1" kern="1200">
                <a:solidFill>
                  <a:srgbClr val="000000"/>
                </a:solidFill>
                <a:latin typeface="Times New Roman"/>
                <a:ea typeface="黑体" pitchFamily="49" charset="-122"/>
                <a:cs typeface="+mn-cs"/>
              </a:defRPr>
            </a:lvl5pPr>
            <a:lvl6pPr marL="2286000" algn="l" defTabSz="914400" rtl="0" eaLnBrk="1" latinLnBrk="0" hangingPunct="1">
              <a:defRPr sz="3000" b="1" kern="1200">
                <a:solidFill>
                  <a:srgbClr val="000000"/>
                </a:solidFill>
                <a:latin typeface="Times New Roman"/>
                <a:ea typeface="黑体" pitchFamily="49" charset="-122"/>
                <a:cs typeface="+mn-cs"/>
              </a:defRPr>
            </a:lvl6pPr>
            <a:lvl7pPr marL="2743200" algn="l" defTabSz="914400" rtl="0" eaLnBrk="1" latinLnBrk="0" hangingPunct="1">
              <a:defRPr sz="3000" b="1" kern="1200">
                <a:solidFill>
                  <a:srgbClr val="000000"/>
                </a:solidFill>
                <a:latin typeface="Times New Roman"/>
                <a:ea typeface="黑体" pitchFamily="49" charset="-122"/>
                <a:cs typeface="+mn-cs"/>
              </a:defRPr>
            </a:lvl7pPr>
            <a:lvl8pPr marL="3200400" algn="l" defTabSz="914400" rtl="0" eaLnBrk="1" latinLnBrk="0" hangingPunct="1">
              <a:defRPr sz="3000" b="1" kern="1200">
                <a:solidFill>
                  <a:srgbClr val="000000"/>
                </a:solidFill>
                <a:latin typeface="Times New Roman"/>
                <a:ea typeface="黑体" pitchFamily="49" charset="-122"/>
                <a:cs typeface="+mn-cs"/>
              </a:defRPr>
            </a:lvl8pPr>
            <a:lvl9pPr marL="3657600" algn="l" defTabSz="914400" rtl="0" eaLnBrk="1" latinLnBrk="0" hangingPunct="1">
              <a:defRPr sz="3000" b="1" kern="1200">
                <a:solidFill>
                  <a:srgbClr val="000000"/>
                </a:solidFill>
                <a:latin typeface="Times New Roman"/>
                <a:ea typeface="黑体" pitchFamily="49" charset="-122"/>
                <a:cs typeface="+mn-cs"/>
              </a:defRPr>
            </a:lvl9pPr>
          </a:lstStyle>
          <a:p>
            <a:pPr algn="ctr"/>
            <a:endParaRPr lang="zh-CN" altLang="en-US"/>
          </a:p>
        </p:txBody>
      </p:sp>
      <p:sp>
        <p:nvSpPr>
          <p:cNvPr id="4" name="TextBox 3" title=""/>
          <p:cNvSpPr txBox="1"/>
          <p:nvPr/>
        </p:nvSpPr>
        <p:spPr>
          <a:xfrm>
            <a:off x="7233634" y="2060848"/>
            <a:ext cx="1729961"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zh-CN" altLang="zh-CN"/>
              <a:t>大兴安岭</a:t>
            </a:r>
            <a:endParaRPr lang="zh-CN" altLang="en-US"/>
          </a:p>
        </p:txBody>
      </p:sp>
      <p:sp>
        <p:nvSpPr>
          <p:cNvPr id="7" name="TextBox 6" title=""/>
          <p:cNvSpPr txBox="1"/>
          <p:nvPr/>
        </p:nvSpPr>
        <p:spPr>
          <a:xfrm>
            <a:off x="5663158" y="4797152"/>
            <a:ext cx="1343638"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zh-CN" altLang="zh-CN"/>
              <a:t>铁木真</a:t>
            </a:r>
            <a:endParaRPr lang="zh-CN" altLang="en-US"/>
          </a:p>
        </p:txBody>
      </p:sp>
      <p:sp>
        <p:nvSpPr>
          <p:cNvPr id="9" name="TextBox 8" title=""/>
          <p:cNvSpPr txBox="1"/>
          <p:nvPr/>
        </p:nvSpPr>
        <p:spPr>
          <a:xfrm>
            <a:off x="3574926" y="5499234"/>
            <a:ext cx="1729961"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zh-CN" altLang="zh-CN"/>
              <a:t>蒙古政权</a:t>
            </a:r>
            <a:endParaRPr lang="zh-CN" altLang="en-US"/>
          </a:p>
        </p:txBody>
      </p:sp>
      <p:sp>
        <p:nvSpPr>
          <p:cNvPr id="10" name="TextBox 9" title=""/>
          <p:cNvSpPr txBox="1"/>
          <p:nvPr/>
        </p:nvSpPr>
        <p:spPr>
          <a:xfrm>
            <a:off x="7391350" y="5499234"/>
            <a:ext cx="1729961"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zh-CN" altLang="zh-CN"/>
              <a:t>成吉思汗</a:t>
            </a:r>
            <a:endParaRPr lang="zh-CN" altLang="en-US"/>
          </a:p>
        </p:txBody>
      </p:sp>
    </p:spTree>
    <p:extLst>
      <p:ext uri="{BB962C8B-B14F-4D97-AF65-F5344CB8AC3E}">
        <p14:creationId xmlns:p14="http://schemas.microsoft.com/office/powerpoint/2010/main" val="353308096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linds(horizontal)">
                                      <p:cBhvr>
                                        <p:cTn id="12" dur="500"/>
                                        <p:tgtEl>
                                          <p:spTgt spid="7"/>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blinds(horizontal)">
                                      <p:cBhvr>
                                        <p:cTn id="17" dur="500"/>
                                        <p:tgtEl>
                                          <p:spTgt spid="9"/>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blinds(horizontal)">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9" grpId="0"/>
      <p:bldP spid="10"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内容占位符 1" title=""/>
          <p:cNvSpPr txBox="1"/>
          <p:nvPr/>
        </p:nvSpPr>
        <p:spPr bwMode="auto">
          <a:xfrm>
            <a:off x="73933" y="2078846"/>
            <a:ext cx="980713"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defPPr>
              <a:defRPr lang="zh-CN"/>
            </a:defPPr>
            <a:lvl1pPr marL="0" indent="0" algn="just" rtl="0" eaLnBrk="1" fontAlgn="base" hangingPunct="1">
              <a:lnSpc>
                <a:spcPct val="150000"/>
              </a:lnSpc>
              <a:spcBef>
                <a:spcPct val="0"/>
              </a:spcBef>
              <a:spcAft>
                <a:spcPct val="0"/>
              </a:spcAft>
              <a:buFontTx/>
              <a:buNone/>
              <a:tabLst>
                <a:tab pos="5645150"/>
                <a:tab pos="9863138"/>
              </a:tabLst>
              <a:defRPr sz="3000" b="1" kern="1200">
                <a:solidFill>
                  <a:schemeClr val="tx1"/>
                </a:solidFill>
                <a:latin typeface="+mn-lt"/>
                <a:ea typeface="+mn-ea"/>
                <a:cs typeface="+mn-cs"/>
              </a:defRPr>
            </a:lvl1pPr>
            <a:lvl2pPr marL="457200" indent="0" algn="l" rtl="0" eaLnBrk="0" fontAlgn="base" hangingPunct="0">
              <a:spcBef>
                <a:spcPct val="20000"/>
              </a:spcBef>
              <a:spcAft>
                <a:spcPct val="0"/>
              </a:spcAft>
              <a:buFontTx/>
              <a:buNone/>
              <a:defRPr sz="2800" b="1" kern="1200">
                <a:solidFill>
                  <a:schemeClr val="tx1"/>
                </a:solidFill>
                <a:latin typeface="+mn-lt"/>
                <a:ea typeface="+mn-ea"/>
                <a:cs typeface="+mn-cs"/>
              </a:defRPr>
            </a:lvl2pPr>
            <a:lvl3pPr marL="914400" indent="0" algn="l" rtl="0" eaLnBrk="0" fontAlgn="base" hangingPunct="0">
              <a:spcBef>
                <a:spcPct val="20000"/>
              </a:spcBef>
              <a:spcAft>
                <a:spcPct val="0"/>
              </a:spcAft>
              <a:buFontTx/>
              <a:buNone/>
              <a:defRPr sz="2800" b="1" kern="1200">
                <a:solidFill>
                  <a:schemeClr val="tx1"/>
                </a:solidFill>
                <a:latin typeface="+mn-lt"/>
                <a:ea typeface="+mn-ea"/>
                <a:cs typeface="+mn-cs"/>
              </a:defRPr>
            </a:lvl3pPr>
            <a:lvl4pPr marL="1371600" indent="0" algn="l" rtl="0" eaLnBrk="0" fontAlgn="base" hangingPunct="0">
              <a:spcBef>
                <a:spcPct val="20000"/>
              </a:spcBef>
              <a:spcAft>
                <a:spcPct val="0"/>
              </a:spcAft>
              <a:buFontTx/>
              <a:buNone/>
              <a:defRPr sz="2800" b="1" kern="1200">
                <a:solidFill>
                  <a:schemeClr val="tx1"/>
                </a:solidFill>
                <a:latin typeface="+mn-lt"/>
                <a:ea typeface="+mn-ea"/>
                <a:cs typeface="+mn-cs"/>
              </a:defRPr>
            </a:lvl4pPr>
            <a:lvl5pPr marL="1828800" indent="0" algn="l" rtl="0" eaLnBrk="0" fontAlgn="base" hangingPunct="0">
              <a:spcBef>
                <a:spcPct val="20000"/>
              </a:spcBef>
              <a:spcAft>
                <a:spcPct val="0"/>
              </a:spcAft>
              <a:buFontTx/>
              <a:buNone/>
              <a:defRPr sz="2800" b="1"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9pPr>
          </a:lstStyle>
          <a:p>
            <a:pPr>
              <a:lnSpc>
                <a:spcPct val="100000"/>
              </a:lnSpc>
              <a:spcAft>
                <a:spcPct val="0"/>
              </a:spcAft>
            </a:pPr>
            <a:r>
              <a:rPr lang="zh-CN" altLang="zh-CN" kern="100" smtClean="0">
                <a:ea typeface="黑体"/>
                <a:cs typeface="Times New Roman"/>
              </a:rPr>
              <a:t>蒙古</a:t>
            </a:r>
            <a:endParaRPr lang="zh-CN" altLang="zh-CN" sz="1050" kern="100" smtClean="0">
              <a:latin typeface="宋体"/>
              <a:cs typeface="Courier New"/>
            </a:endParaRPr>
          </a:p>
          <a:p>
            <a:pPr>
              <a:lnSpc>
                <a:spcPct val="100000"/>
              </a:lnSpc>
              <a:spcAft>
                <a:spcPct val="0"/>
              </a:spcAft>
            </a:pPr>
            <a:r>
              <a:rPr lang="zh-CN" altLang="zh-CN" kern="100" smtClean="0">
                <a:ea typeface="黑体"/>
                <a:cs typeface="Times New Roman"/>
              </a:rPr>
              <a:t>族的</a:t>
            </a:r>
            <a:endParaRPr lang="zh-CN" altLang="zh-CN" sz="1050" kern="100" smtClean="0">
              <a:latin typeface="宋体"/>
              <a:cs typeface="Courier New"/>
            </a:endParaRPr>
          </a:p>
          <a:p>
            <a:pPr>
              <a:lnSpc>
                <a:spcPct val="100000"/>
              </a:lnSpc>
              <a:spcAft>
                <a:spcPct val="0"/>
              </a:spcAft>
            </a:pPr>
            <a:r>
              <a:rPr lang="zh-CN" altLang="zh-CN" kern="100" smtClean="0">
                <a:ea typeface="黑体"/>
                <a:cs typeface="Times New Roman"/>
              </a:rPr>
              <a:t>兴起</a:t>
            </a:r>
            <a:endParaRPr lang="zh-CN" altLang="zh-CN" sz="1050" kern="100" smtClean="0">
              <a:latin typeface="宋体"/>
              <a:cs typeface="Courier New"/>
            </a:endParaRPr>
          </a:p>
          <a:p>
            <a:pPr>
              <a:lnSpc>
                <a:spcPct val="100000"/>
              </a:lnSpc>
              <a:spcAft>
                <a:spcPct val="0"/>
              </a:spcAft>
            </a:pPr>
            <a:r>
              <a:rPr lang="zh-CN" altLang="zh-CN" kern="100" smtClean="0">
                <a:ea typeface="黑体"/>
                <a:cs typeface="Times New Roman"/>
              </a:rPr>
              <a:t>与元</a:t>
            </a:r>
            <a:endParaRPr lang="zh-CN" altLang="zh-CN" sz="1050" kern="100" smtClean="0">
              <a:latin typeface="宋体"/>
              <a:cs typeface="Courier New"/>
            </a:endParaRPr>
          </a:p>
          <a:p>
            <a:pPr>
              <a:lnSpc>
                <a:spcPct val="100000"/>
              </a:lnSpc>
              <a:spcAft>
                <a:spcPct val="0"/>
              </a:spcAft>
            </a:pPr>
            <a:r>
              <a:rPr lang="zh-CN" altLang="zh-CN" kern="100" smtClean="0">
                <a:ea typeface="黑体"/>
                <a:cs typeface="Times New Roman"/>
              </a:rPr>
              <a:t>朝的</a:t>
            </a:r>
            <a:endParaRPr lang="zh-CN" altLang="zh-CN" sz="1050" kern="100" smtClean="0">
              <a:latin typeface="宋体"/>
              <a:cs typeface="Courier New"/>
            </a:endParaRPr>
          </a:p>
          <a:p>
            <a:pPr>
              <a:lnSpc>
                <a:spcPct val="100000"/>
              </a:lnSpc>
              <a:spcAft>
                <a:spcPct val="0"/>
              </a:spcAft>
            </a:pPr>
            <a:r>
              <a:rPr lang="zh-CN" altLang="zh-CN" kern="100" smtClean="0">
                <a:ea typeface="黑体"/>
                <a:cs typeface="Times New Roman"/>
              </a:rPr>
              <a:t>建立</a:t>
            </a:r>
            <a:r>
              <a:rPr lang="zh-CN" altLang="zh-CN" kern="100" smtClean="0">
                <a:latin typeface="宋体"/>
                <a:ea typeface="Times New Roman"/>
                <a:cs typeface="Courier New"/>
              </a:rPr>
              <a:t> </a:t>
            </a:r>
            <a:endParaRPr lang="zh-CN" altLang="zh-CN" sz="1050" kern="100">
              <a:latin typeface="宋体"/>
              <a:cs typeface="Courier New"/>
            </a:endParaRPr>
          </a:p>
        </p:txBody>
      </p:sp>
      <p:sp>
        <p:nvSpPr>
          <p:cNvPr id="6" name="内容占位符 1" title=""/>
          <p:cNvSpPr txBox="1"/>
          <p:nvPr/>
        </p:nvSpPr>
        <p:spPr bwMode="auto">
          <a:xfrm>
            <a:off x="1225550" y="2006838"/>
            <a:ext cx="1052721"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defPPr>
              <a:defRPr lang="zh-CN"/>
            </a:defPPr>
            <a:lvl1pPr marL="0" indent="0" algn="just" rtl="0" eaLnBrk="1" fontAlgn="base" hangingPunct="1">
              <a:lnSpc>
                <a:spcPct val="150000"/>
              </a:lnSpc>
              <a:spcBef>
                <a:spcPct val="0"/>
              </a:spcBef>
              <a:spcAft>
                <a:spcPct val="0"/>
              </a:spcAft>
              <a:buFontTx/>
              <a:buNone/>
              <a:tabLst>
                <a:tab pos="5645150"/>
                <a:tab pos="9863138"/>
              </a:tabLst>
              <a:defRPr sz="3000" b="1" kern="1200">
                <a:solidFill>
                  <a:schemeClr val="tx1"/>
                </a:solidFill>
                <a:latin typeface="+mn-lt"/>
                <a:ea typeface="+mn-ea"/>
                <a:cs typeface="+mn-cs"/>
              </a:defRPr>
            </a:lvl1pPr>
            <a:lvl2pPr marL="457200" indent="0" algn="l" rtl="0" eaLnBrk="0" fontAlgn="base" hangingPunct="0">
              <a:spcBef>
                <a:spcPct val="20000"/>
              </a:spcBef>
              <a:spcAft>
                <a:spcPct val="0"/>
              </a:spcAft>
              <a:buFontTx/>
              <a:buNone/>
              <a:defRPr sz="2800" b="1" kern="1200">
                <a:solidFill>
                  <a:schemeClr val="tx1"/>
                </a:solidFill>
                <a:latin typeface="+mn-lt"/>
                <a:ea typeface="+mn-ea"/>
                <a:cs typeface="+mn-cs"/>
              </a:defRPr>
            </a:lvl2pPr>
            <a:lvl3pPr marL="914400" indent="0" algn="l" rtl="0" eaLnBrk="0" fontAlgn="base" hangingPunct="0">
              <a:spcBef>
                <a:spcPct val="20000"/>
              </a:spcBef>
              <a:spcAft>
                <a:spcPct val="0"/>
              </a:spcAft>
              <a:buFontTx/>
              <a:buNone/>
              <a:defRPr sz="2800" b="1" kern="1200">
                <a:solidFill>
                  <a:schemeClr val="tx1"/>
                </a:solidFill>
                <a:latin typeface="+mn-lt"/>
                <a:ea typeface="+mn-ea"/>
                <a:cs typeface="+mn-cs"/>
              </a:defRPr>
            </a:lvl3pPr>
            <a:lvl4pPr marL="1371600" indent="0" algn="l" rtl="0" eaLnBrk="0" fontAlgn="base" hangingPunct="0">
              <a:spcBef>
                <a:spcPct val="20000"/>
              </a:spcBef>
              <a:spcAft>
                <a:spcPct val="0"/>
              </a:spcAft>
              <a:buFontTx/>
              <a:buNone/>
              <a:defRPr sz="2800" b="1" kern="1200">
                <a:solidFill>
                  <a:schemeClr val="tx1"/>
                </a:solidFill>
                <a:latin typeface="+mn-lt"/>
                <a:ea typeface="+mn-ea"/>
                <a:cs typeface="+mn-cs"/>
              </a:defRPr>
            </a:lvl4pPr>
            <a:lvl5pPr marL="1828800" indent="0" algn="l" rtl="0" eaLnBrk="0" fontAlgn="base" hangingPunct="0">
              <a:spcBef>
                <a:spcPct val="20000"/>
              </a:spcBef>
              <a:spcAft>
                <a:spcPct val="0"/>
              </a:spcAft>
              <a:buFontTx/>
              <a:buNone/>
              <a:defRPr sz="2800" b="1"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9pPr>
          </a:lstStyle>
          <a:p>
            <a:pPr>
              <a:spcAft>
                <a:spcPct val="0"/>
              </a:spcAft>
            </a:pPr>
            <a:r>
              <a:rPr lang="zh-CN" altLang="en-US" kern="100">
                <a:cs typeface="Times New Roman"/>
              </a:rPr>
              <a:t>蒙古</a:t>
            </a:r>
          </a:p>
          <a:p>
            <a:pPr>
              <a:spcAft>
                <a:spcPct val="0"/>
              </a:spcAft>
            </a:pPr>
            <a:r>
              <a:rPr lang="zh-CN" altLang="en-US" kern="100">
                <a:cs typeface="Times New Roman"/>
              </a:rPr>
              <a:t>灭西</a:t>
            </a:r>
          </a:p>
          <a:p>
            <a:pPr>
              <a:spcAft>
                <a:spcPct val="0"/>
              </a:spcAft>
            </a:pPr>
            <a:r>
              <a:rPr lang="zh-CN" altLang="en-US" kern="100">
                <a:cs typeface="Times New Roman"/>
              </a:rPr>
              <a:t>夏与</a:t>
            </a:r>
          </a:p>
          <a:p>
            <a:pPr>
              <a:spcAft>
                <a:spcPct val="0"/>
              </a:spcAft>
            </a:pPr>
            <a:r>
              <a:rPr lang="zh-CN" altLang="en-US" kern="100">
                <a:cs typeface="Times New Roman"/>
              </a:rPr>
              <a:t>金</a:t>
            </a:r>
          </a:p>
        </p:txBody>
      </p:sp>
      <p:sp>
        <p:nvSpPr>
          <p:cNvPr id="7" name="左大括号 6" title=""/>
          <p:cNvSpPr/>
          <p:nvPr/>
        </p:nvSpPr>
        <p:spPr>
          <a:xfrm>
            <a:off x="982638" y="548680"/>
            <a:ext cx="288032" cy="5832648"/>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algn="l" rtl="0" fontAlgn="base">
              <a:spcBef>
                <a:spcPct val="0"/>
              </a:spcBef>
              <a:spcAft>
                <a:spcPct val="0"/>
              </a:spcAft>
              <a:defRPr sz="3000" b="1" kern="1200">
                <a:solidFill>
                  <a:srgbClr val="000000"/>
                </a:solidFill>
                <a:latin typeface="Times New Roman"/>
                <a:ea typeface="黑体" pitchFamily="49" charset="-122"/>
                <a:cs typeface="+mn-cs"/>
              </a:defRPr>
            </a:lvl1pPr>
            <a:lvl2pPr marL="457200" algn="l" rtl="0" fontAlgn="base">
              <a:spcBef>
                <a:spcPct val="0"/>
              </a:spcBef>
              <a:spcAft>
                <a:spcPct val="0"/>
              </a:spcAft>
              <a:defRPr sz="3000" b="1" kern="1200">
                <a:solidFill>
                  <a:srgbClr val="000000"/>
                </a:solidFill>
                <a:latin typeface="Times New Roman"/>
                <a:ea typeface="黑体" pitchFamily="49" charset="-122"/>
                <a:cs typeface="+mn-cs"/>
              </a:defRPr>
            </a:lvl2pPr>
            <a:lvl3pPr marL="914400" algn="l" rtl="0" fontAlgn="base">
              <a:spcBef>
                <a:spcPct val="0"/>
              </a:spcBef>
              <a:spcAft>
                <a:spcPct val="0"/>
              </a:spcAft>
              <a:defRPr sz="3000" b="1" kern="1200">
                <a:solidFill>
                  <a:srgbClr val="000000"/>
                </a:solidFill>
                <a:latin typeface="Times New Roman"/>
                <a:ea typeface="黑体" pitchFamily="49" charset="-122"/>
                <a:cs typeface="+mn-cs"/>
              </a:defRPr>
            </a:lvl3pPr>
            <a:lvl4pPr marL="1371600" algn="l" rtl="0" fontAlgn="base">
              <a:spcBef>
                <a:spcPct val="0"/>
              </a:spcBef>
              <a:spcAft>
                <a:spcPct val="0"/>
              </a:spcAft>
              <a:defRPr sz="3000" b="1" kern="1200">
                <a:solidFill>
                  <a:srgbClr val="000000"/>
                </a:solidFill>
                <a:latin typeface="Times New Roman"/>
                <a:ea typeface="黑体" pitchFamily="49" charset="-122"/>
                <a:cs typeface="+mn-cs"/>
              </a:defRPr>
            </a:lvl4pPr>
            <a:lvl5pPr marL="1828800" algn="l" rtl="0" fontAlgn="base">
              <a:spcBef>
                <a:spcPct val="0"/>
              </a:spcBef>
              <a:spcAft>
                <a:spcPct val="0"/>
              </a:spcAft>
              <a:defRPr sz="3000" b="1" kern="1200">
                <a:solidFill>
                  <a:srgbClr val="000000"/>
                </a:solidFill>
                <a:latin typeface="Times New Roman"/>
                <a:ea typeface="黑体" pitchFamily="49" charset="-122"/>
                <a:cs typeface="+mn-cs"/>
              </a:defRPr>
            </a:lvl5pPr>
            <a:lvl6pPr marL="2286000" algn="l" defTabSz="914400" rtl="0" eaLnBrk="1" latinLnBrk="0" hangingPunct="1">
              <a:defRPr sz="3000" b="1" kern="1200">
                <a:solidFill>
                  <a:srgbClr val="000000"/>
                </a:solidFill>
                <a:latin typeface="Times New Roman"/>
                <a:ea typeface="黑体" pitchFamily="49" charset="-122"/>
                <a:cs typeface="+mn-cs"/>
              </a:defRPr>
            </a:lvl6pPr>
            <a:lvl7pPr marL="2743200" algn="l" defTabSz="914400" rtl="0" eaLnBrk="1" latinLnBrk="0" hangingPunct="1">
              <a:defRPr sz="3000" b="1" kern="1200">
                <a:solidFill>
                  <a:srgbClr val="000000"/>
                </a:solidFill>
                <a:latin typeface="Times New Roman"/>
                <a:ea typeface="黑体" pitchFamily="49" charset="-122"/>
                <a:cs typeface="+mn-cs"/>
              </a:defRPr>
            </a:lvl7pPr>
            <a:lvl8pPr marL="3200400" algn="l" defTabSz="914400" rtl="0" eaLnBrk="1" latinLnBrk="0" hangingPunct="1">
              <a:defRPr sz="3000" b="1" kern="1200">
                <a:solidFill>
                  <a:srgbClr val="000000"/>
                </a:solidFill>
                <a:latin typeface="Times New Roman"/>
                <a:ea typeface="黑体" pitchFamily="49" charset="-122"/>
                <a:cs typeface="+mn-cs"/>
              </a:defRPr>
            </a:lvl8pPr>
            <a:lvl9pPr marL="3657600" algn="l" defTabSz="914400" rtl="0" eaLnBrk="1" latinLnBrk="0" hangingPunct="1">
              <a:defRPr sz="3000" b="1" kern="1200">
                <a:solidFill>
                  <a:srgbClr val="000000"/>
                </a:solidFill>
                <a:latin typeface="Times New Roman"/>
                <a:ea typeface="黑体" pitchFamily="49" charset="-122"/>
                <a:cs typeface="+mn-cs"/>
              </a:defRPr>
            </a:lvl9pPr>
          </a:lstStyle>
          <a:p>
            <a:pPr algn="ctr"/>
            <a:endParaRPr lang="zh-CN" altLang="en-US"/>
          </a:p>
        </p:txBody>
      </p:sp>
      <p:sp>
        <p:nvSpPr>
          <p:cNvPr id="8" name="内容占位符 1" title=""/>
          <p:cNvSpPr txBox="1"/>
          <p:nvPr/>
        </p:nvSpPr>
        <p:spPr bwMode="auto">
          <a:xfrm>
            <a:off x="2594213" y="836712"/>
            <a:ext cx="9405649" cy="5529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defPPr>
              <a:defRPr lang="zh-CN"/>
            </a:defPPr>
            <a:lvl1pPr marL="0" indent="0" algn="just" rtl="0" eaLnBrk="1" fontAlgn="base" hangingPunct="1">
              <a:lnSpc>
                <a:spcPct val="150000"/>
              </a:lnSpc>
              <a:spcBef>
                <a:spcPct val="0"/>
              </a:spcBef>
              <a:spcAft>
                <a:spcPct val="0"/>
              </a:spcAft>
              <a:buFontTx/>
              <a:buNone/>
              <a:tabLst>
                <a:tab pos="5645150"/>
                <a:tab pos="9863138"/>
              </a:tabLst>
              <a:defRPr sz="3000" b="1" kern="1200">
                <a:solidFill>
                  <a:schemeClr val="tx1"/>
                </a:solidFill>
                <a:latin typeface="+mn-lt"/>
                <a:ea typeface="+mn-ea"/>
                <a:cs typeface="+mn-cs"/>
              </a:defRPr>
            </a:lvl1pPr>
            <a:lvl2pPr marL="457200" indent="0" algn="l" rtl="0" eaLnBrk="0" fontAlgn="base" hangingPunct="0">
              <a:spcBef>
                <a:spcPct val="20000"/>
              </a:spcBef>
              <a:spcAft>
                <a:spcPct val="0"/>
              </a:spcAft>
              <a:buFontTx/>
              <a:buNone/>
              <a:defRPr sz="2800" b="1" kern="1200">
                <a:solidFill>
                  <a:schemeClr val="tx1"/>
                </a:solidFill>
                <a:latin typeface="+mn-lt"/>
                <a:ea typeface="+mn-ea"/>
                <a:cs typeface="+mn-cs"/>
              </a:defRPr>
            </a:lvl2pPr>
            <a:lvl3pPr marL="914400" indent="0" algn="l" rtl="0" eaLnBrk="0" fontAlgn="base" hangingPunct="0">
              <a:spcBef>
                <a:spcPct val="20000"/>
              </a:spcBef>
              <a:spcAft>
                <a:spcPct val="0"/>
              </a:spcAft>
              <a:buFontTx/>
              <a:buNone/>
              <a:defRPr sz="2800" b="1" kern="1200">
                <a:solidFill>
                  <a:schemeClr val="tx1"/>
                </a:solidFill>
                <a:latin typeface="+mn-lt"/>
                <a:ea typeface="+mn-ea"/>
                <a:cs typeface="+mn-cs"/>
              </a:defRPr>
            </a:lvl3pPr>
            <a:lvl4pPr marL="1371600" indent="0" algn="l" rtl="0" eaLnBrk="0" fontAlgn="base" hangingPunct="0">
              <a:spcBef>
                <a:spcPct val="20000"/>
              </a:spcBef>
              <a:spcAft>
                <a:spcPct val="0"/>
              </a:spcAft>
              <a:buFontTx/>
              <a:buNone/>
              <a:defRPr sz="2800" b="1" kern="1200">
                <a:solidFill>
                  <a:schemeClr val="tx1"/>
                </a:solidFill>
                <a:latin typeface="+mn-lt"/>
                <a:ea typeface="+mn-ea"/>
                <a:cs typeface="+mn-cs"/>
              </a:defRPr>
            </a:lvl4pPr>
            <a:lvl5pPr marL="1828800" indent="0" algn="l" rtl="0" eaLnBrk="0" fontAlgn="base" hangingPunct="0">
              <a:spcBef>
                <a:spcPct val="20000"/>
              </a:spcBef>
              <a:spcAft>
                <a:spcPct val="0"/>
              </a:spcAft>
              <a:buFontTx/>
              <a:buNone/>
              <a:defRPr sz="2800" b="1"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9pPr>
          </a:lstStyle>
          <a:p>
            <a:pPr>
              <a:spcAft>
                <a:spcPct val="0"/>
              </a:spcAft>
            </a:pPr>
            <a:r>
              <a:rPr lang="zh-CN" altLang="zh-CN" kern="100" smtClean="0">
                <a:ea typeface="黑体"/>
                <a:cs typeface="Times New Roman"/>
              </a:rPr>
              <a:t>蒙古灭西夏：</a:t>
            </a:r>
            <a:r>
              <a:rPr lang="zh-CN" altLang="zh-CN" kern="100" smtClean="0">
                <a:cs typeface="Times New Roman"/>
              </a:rPr>
              <a:t>成吉思汗率领蒙古军队首先进攻</a:t>
            </a:r>
            <a:r>
              <a:rPr lang="en-US" altLang="zh-CN" kern="100" smtClean="0">
                <a:solidFill>
                  <a:srgbClr val="000000"/>
                </a:solidFill>
                <a:cs typeface="Courier New"/>
              </a:rPr>
              <a:t>______</a:t>
            </a:r>
            <a:r>
              <a:rPr lang="zh-CN" altLang="zh-CN" kern="100" smtClean="0">
                <a:latin typeface="宋体"/>
                <a:cs typeface="Times New Roman"/>
              </a:rPr>
              <a:t>，</a:t>
            </a:r>
            <a:r>
              <a:rPr lang="zh-CN" altLang="zh-CN" kern="100" smtClean="0">
                <a:cs typeface="Times New Roman"/>
              </a:rPr>
              <a:t>其向</a:t>
            </a:r>
            <a:r>
              <a:rPr lang="en-US" altLang="zh-CN" kern="100" smtClean="0">
                <a:solidFill>
                  <a:srgbClr val="000000"/>
                </a:solidFill>
                <a:cs typeface="Courier New"/>
              </a:rPr>
              <a:t>______</a:t>
            </a:r>
            <a:r>
              <a:rPr lang="zh-CN" altLang="zh-CN" kern="100" smtClean="0">
                <a:cs typeface="Times New Roman"/>
              </a:rPr>
              <a:t>求援。</a:t>
            </a:r>
            <a:r>
              <a:rPr lang="en-US" altLang="zh-CN" kern="100" smtClean="0">
                <a:cs typeface="Courier New"/>
              </a:rPr>
              <a:t>1227</a:t>
            </a:r>
            <a:r>
              <a:rPr lang="zh-CN" altLang="zh-CN" kern="100" smtClean="0">
                <a:cs typeface="Times New Roman"/>
              </a:rPr>
              <a:t>年</a:t>
            </a:r>
            <a:r>
              <a:rPr lang="zh-CN" altLang="zh-CN" kern="100" smtClean="0">
                <a:latin typeface="宋体"/>
                <a:cs typeface="Times New Roman"/>
              </a:rPr>
              <a:t>，</a:t>
            </a:r>
            <a:r>
              <a:rPr lang="zh-CN" altLang="zh-CN" kern="100" smtClean="0">
                <a:cs typeface="Times New Roman"/>
              </a:rPr>
              <a:t>西夏灭亡。</a:t>
            </a:r>
            <a:endParaRPr lang="zh-CN" altLang="zh-CN" sz="1050" kern="100" smtClean="0">
              <a:latin typeface="宋体"/>
              <a:cs typeface="Courier New"/>
            </a:endParaRPr>
          </a:p>
          <a:p>
            <a:pPr>
              <a:spcAft>
                <a:spcPct val="0"/>
              </a:spcAft>
            </a:pPr>
            <a:r>
              <a:rPr lang="zh-CN" altLang="zh-CN" kern="100" smtClean="0">
                <a:ea typeface="黑体"/>
                <a:cs typeface="Times New Roman"/>
              </a:rPr>
              <a:t>蒙古灭金：</a:t>
            </a:r>
            <a:r>
              <a:rPr lang="zh-CN" altLang="zh-CN" kern="100" smtClean="0">
                <a:cs typeface="Times New Roman"/>
              </a:rPr>
              <a:t>成吉思汗率军进攻西夏时</a:t>
            </a:r>
            <a:r>
              <a:rPr lang="zh-CN" altLang="zh-CN" kern="100" smtClean="0">
                <a:latin typeface="宋体"/>
                <a:cs typeface="Times New Roman"/>
              </a:rPr>
              <a:t>，</a:t>
            </a:r>
            <a:r>
              <a:rPr lang="zh-CN" altLang="zh-CN" kern="100" smtClean="0">
                <a:cs typeface="Times New Roman"/>
              </a:rPr>
              <a:t>在六盘水去世。此后</a:t>
            </a:r>
            <a:r>
              <a:rPr lang="zh-CN" altLang="zh-CN" kern="100" smtClean="0">
                <a:latin typeface="宋体"/>
                <a:cs typeface="Times New Roman"/>
              </a:rPr>
              <a:t>，</a:t>
            </a:r>
            <a:r>
              <a:rPr lang="zh-CN" altLang="zh-CN" kern="100" smtClean="0">
                <a:cs typeface="Times New Roman"/>
              </a:rPr>
              <a:t>蒙古和</a:t>
            </a:r>
            <a:r>
              <a:rPr lang="en-US" altLang="zh-CN" kern="100" smtClean="0">
                <a:solidFill>
                  <a:srgbClr val="000000"/>
                </a:solidFill>
                <a:cs typeface="Courier New"/>
              </a:rPr>
              <a:t>______</a:t>
            </a:r>
            <a:r>
              <a:rPr lang="zh-CN" altLang="zh-CN" kern="100" smtClean="0">
                <a:cs typeface="Times New Roman"/>
              </a:rPr>
              <a:t>结盟</a:t>
            </a:r>
            <a:r>
              <a:rPr lang="zh-CN" altLang="zh-CN" kern="100" smtClean="0">
                <a:latin typeface="宋体"/>
                <a:cs typeface="Times New Roman"/>
              </a:rPr>
              <a:t>，</a:t>
            </a:r>
            <a:r>
              <a:rPr lang="zh-CN" altLang="zh-CN" kern="100" smtClean="0">
                <a:cs typeface="Times New Roman"/>
              </a:rPr>
              <a:t>南北夹击</a:t>
            </a:r>
            <a:r>
              <a:rPr lang="en-US" altLang="zh-CN" kern="100" smtClean="0">
                <a:solidFill>
                  <a:srgbClr val="000000"/>
                </a:solidFill>
                <a:cs typeface="Courier New"/>
              </a:rPr>
              <a:t>______</a:t>
            </a:r>
            <a:r>
              <a:rPr lang="zh-CN" altLang="zh-CN" kern="100" smtClean="0">
                <a:cs typeface="Times New Roman"/>
              </a:rPr>
              <a:t>。</a:t>
            </a:r>
            <a:r>
              <a:rPr lang="en-US" altLang="zh-CN" kern="100" smtClean="0">
                <a:cs typeface="Courier New"/>
              </a:rPr>
              <a:t>1234</a:t>
            </a:r>
            <a:r>
              <a:rPr lang="zh-CN" altLang="zh-CN" kern="100" smtClean="0">
                <a:cs typeface="Times New Roman"/>
              </a:rPr>
              <a:t>年</a:t>
            </a:r>
            <a:r>
              <a:rPr lang="zh-CN" altLang="zh-CN" kern="100" smtClean="0">
                <a:latin typeface="宋体"/>
                <a:cs typeface="Times New Roman"/>
              </a:rPr>
              <a:t>，</a:t>
            </a:r>
            <a:r>
              <a:rPr lang="zh-CN" altLang="zh-CN" kern="100" smtClean="0">
                <a:cs typeface="Times New Roman"/>
              </a:rPr>
              <a:t>蒙古灭</a:t>
            </a:r>
            <a:r>
              <a:rPr lang="en-US" altLang="zh-CN" kern="100" smtClean="0">
                <a:solidFill>
                  <a:srgbClr val="000000"/>
                </a:solidFill>
                <a:cs typeface="Courier New"/>
              </a:rPr>
              <a:t>____</a:t>
            </a:r>
            <a:r>
              <a:rPr lang="zh-CN" altLang="zh-CN" kern="100" smtClean="0">
                <a:cs typeface="Times New Roman"/>
              </a:rPr>
              <a:t>。</a:t>
            </a:r>
            <a:endParaRPr lang="zh-CN" altLang="zh-CN" sz="1050" kern="100" smtClean="0">
              <a:latin typeface="宋体"/>
              <a:cs typeface="Courier New"/>
            </a:endParaRPr>
          </a:p>
          <a:p>
            <a:pPr>
              <a:spcAft>
                <a:spcPct val="0"/>
              </a:spcAft>
            </a:pPr>
            <a:r>
              <a:rPr lang="zh-CN" altLang="zh-CN" kern="100" smtClean="0">
                <a:ea typeface="黑体"/>
                <a:cs typeface="Times New Roman"/>
              </a:rPr>
              <a:t>与南宋对峙：</a:t>
            </a:r>
            <a:r>
              <a:rPr lang="zh-CN" altLang="zh-CN" kern="100" smtClean="0">
                <a:cs typeface="Times New Roman"/>
              </a:rPr>
              <a:t>金朝灭亡后</a:t>
            </a:r>
            <a:r>
              <a:rPr lang="zh-CN" altLang="zh-CN" kern="100" smtClean="0">
                <a:latin typeface="宋体"/>
                <a:cs typeface="Times New Roman"/>
              </a:rPr>
              <a:t>，</a:t>
            </a:r>
            <a:r>
              <a:rPr lang="zh-CN" altLang="zh-CN" kern="100" smtClean="0">
                <a:cs typeface="Times New Roman"/>
              </a:rPr>
              <a:t>南宋和蒙古直接对峙的局面形成。蒙古军队南下进攻</a:t>
            </a:r>
            <a:r>
              <a:rPr lang="en-US" altLang="zh-CN" kern="100" smtClean="0">
                <a:solidFill>
                  <a:srgbClr val="000000"/>
                </a:solidFill>
                <a:cs typeface="Courier New"/>
              </a:rPr>
              <a:t>______</a:t>
            </a:r>
            <a:r>
              <a:rPr lang="zh-CN" altLang="zh-CN" kern="100" smtClean="0">
                <a:latin typeface="宋体"/>
                <a:cs typeface="Times New Roman"/>
              </a:rPr>
              <a:t>，</a:t>
            </a:r>
            <a:r>
              <a:rPr lang="zh-CN" altLang="zh-CN" kern="100" smtClean="0">
                <a:cs typeface="Times New Roman"/>
              </a:rPr>
              <a:t>双方之间战争前后持续了</a:t>
            </a:r>
            <a:r>
              <a:rPr lang="en-US" altLang="zh-CN" kern="100" smtClean="0">
                <a:cs typeface="Courier New"/>
              </a:rPr>
              <a:t>40</a:t>
            </a:r>
            <a:r>
              <a:rPr lang="zh-CN" altLang="zh-CN" kern="100" smtClean="0">
                <a:cs typeface="Times New Roman"/>
              </a:rPr>
              <a:t>多年。</a:t>
            </a:r>
            <a:endParaRPr lang="zh-CN" altLang="zh-CN" sz="1050" kern="100">
              <a:latin typeface="宋体"/>
              <a:cs typeface="Courier New"/>
            </a:endParaRPr>
          </a:p>
        </p:txBody>
      </p:sp>
      <p:sp>
        <p:nvSpPr>
          <p:cNvPr id="10" name="左大括号 9" title=""/>
          <p:cNvSpPr/>
          <p:nvPr/>
        </p:nvSpPr>
        <p:spPr>
          <a:xfrm>
            <a:off x="2206774" y="543347"/>
            <a:ext cx="288032" cy="5832648"/>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algn="l" rtl="0" fontAlgn="base">
              <a:spcBef>
                <a:spcPct val="0"/>
              </a:spcBef>
              <a:spcAft>
                <a:spcPct val="0"/>
              </a:spcAft>
              <a:defRPr sz="3000" b="1" kern="1200">
                <a:solidFill>
                  <a:srgbClr val="000000"/>
                </a:solidFill>
                <a:latin typeface="Times New Roman"/>
                <a:ea typeface="黑体" pitchFamily="49" charset="-122"/>
                <a:cs typeface="+mn-cs"/>
              </a:defRPr>
            </a:lvl1pPr>
            <a:lvl2pPr marL="457200" algn="l" rtl="0" fontAlgn="base">
              <a:spcBef>
                <a:spcPct val="0"/>
              </a:spcBef>
              <a:spcAft>
                <a:spcPct val="0"/>
              </a:spcAft>
              <a:defRPr sz="3000" b="1" kern="1200">
                <a:solidFill>
                  <a:srgbClr val="000000"/>
                </a:solidFill>
                <a:latin typeface="Times New Roman"/>
                <a:ea typeface="黑体" pitchFamily="49" charset="-122"/>
                <a:cs typeface="+mn-cs"/>
              </a:defRPr>
            </a:lvl2pPr>
            <a:lvl3pPr marL="914400" algn="l" rtl="0" fontAlgn="base">
              <a:spcBef>
                <a:spcPct val="0"/>
              </a:spcBef>
              <a:spcAft>
                <a:spcPct val="0"/>
              </a:spcAft>
              <a:defRPr sz="3000" b="1" kern="1200">
                <a:solidFill>
                  <a:srgbClr val="000000"/>
                </a:solidFill>
                <a:latin typeface="Times New Roman"/>
                <a:ea typeface="黑体" pitchFamily="49" charset="-122"/>
                <a:cs typeface="+mn-cs"/>
              </a:defRPr>
            </a:lvl3pPr>
            <a:lvl4pPr marL="1371600" algn="l" rtl="0" fontAlgn="base">
              <a:spcBef>
                <a:spcPct val="0"/>
              </a:spcBef>
              <a:spcAft>
                <a:spcPct val="0"/>
              </a:spcAft>
              <a:defRPr sz="3000" b="1" kern="1200">
                <a:solidFill>
                  <a:srgbClr val="000000"/>
                </a:solidFill>
                <a:latin typeface="Times New Roman"/>
                <a:ea typeface="黑体" pitchFamily="49" charset="-122"/>
                <a:cs typeface="+mn-cs"/>
              </a:defRPr>
            </a:lvl4pPr>
            <a:lvl5pPr marL="1828800" algn="l" rtl="0" fontAlgn="base">
              <a:spcBef>
                <a:spcPct val="0"/>
              </a:spcBef>
              <a:spcAft>
                <a:spcPct val="0"/>
              </a:spcAft>
              <a:defRPr sz="3000" b="1" kern="1200">
                <a:solidFill>
                  <a:srgbClr val="000000"/>
                </a:solidFill>
                <a:latin typeface="Times New Roman"/>
                <a:ea typeface="黑体" pitchFamily="49" charset="-122"/>
                <a:cs typeface="+mn-cs"/>
              </a:defRPr>
            </a:lvl5pPr>
            <a:lvl6pPr marL="2286000" algn="l" defTabSz="914400" rtl="0" eaLnBrk="1" latinLnBrk="0" hangingPunct="1">
              <a:defRPr sz="3000" b="1" kern="1200">
                <a:solidFill>
                  <a:srgbClr val="000000"/>
                </a:solidFill>
                <a:latin typeface="Times New Roman"/>
                <a:ea typeface="黑体" pitchFamily="49" charset="-122"/>
                <a:cs typeface="+mn-cs"/>
              </a:defRPr>
            </a:lvl6pPr>
            <a:lvl7pPr marL="2743200" algn="l" defTabSz="914400" rtl="0" eaLnBrk="1" latinLnBrk="0" hangingPunct="1">
              <a:defRPr sz="3000" b="1" kern="1200">
                <a:solidFill>
                  <a:srgbClr val="000000"/>
                </a:solidFill>
                <a:latin typeface="Times New Roman"/>
                <a:ea typeface="黑体" pitchFamily="49" charset="-122"/>
                <a:cs typeface="+mn-cs"/>
              </a:defRPr>
            </a:lvl7pPr>
            <a:lvl8pPr marL="3200400" algn="l" defTabSz="914400" rtl="0" eaLnBrk="1" latinLnBrk="0" hangingPunct="1">
              <a:defRPr sz="3000" b="1" kern="1200">
                <a:solidFill>
                  <a:srgbClr val="000000"/>
                </a:solidFill>
                <a:latin typeface="Times New Roman"/>
                <a:ea typeface="黑体" pitchFamily="49" charset="-122"/>
                <a:cs typeface="+mn-cs"/>
              </a:defRPr>
            </a:lvl8pPr>
            <a:lvl9pPr marL="3657600" algn="l" defTabSz="914400" rtl="0" eaLnBrk="1" latinLnBrk="0" hangingPunct="1">
              <a:defRPr sz="3000" b="1" kern="1200">
                <a:solidFill>
                  <a:srgbClr val="000000"/>
                </a:solidFill>
                <a:latin typeface="Times New Roman"/>
                <a:ea typeface="黑体" pitchFamily="49" charset="-122"/>
                <a:cs typeface="+mn-cs"/>
              </a:defRPr>
            </a:lvl9pPr>
          </a:lstStyle>
          <a:p>
            <a:pPr algn="ctr"/>
            <a:endParaRPr lang="zh-CN" altLang="en-US"/>
          </a:p>
        </p:txBody>
      </p:sp>
      <p:sp>
        <p:nvSpPr>
          <p:cNvPr id="2" name="TextBox 1" title=""/>
          <p:cNvSpPr txBox="1"/>
          <p:nvPr/>
        </p:nvSpPr>
        <p:spPr>
          <a:xfrm>
            <a:off x="10487694" y="930786"/>
            <a:ext cx="957313"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zh-CN" altLang="zh-CN"/>
              <a:t>西夏</a:t>
            </a:r>
            <a:endParaRPr lang="zh-CN" altLang="en-US"/>
          </a:p>
        </p:txBody>
      </p:sp>
      <p:sp>
        <p:nvSpPr>
          <p:cNvPr id="3" name="TextBox 2" title=""/>
          <p:cNvSpPr txBox="1"/>
          <p:nvPr/>
        </p:nvSpPr>
        <p:spPr>
          <a:xfrm>
            <a:off x="3574926" y="1628800"/>
            <a:ext cx="957313"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zh-CN" altLang="zh-CN"/>
              <a:t>金朝</a:t>
            </a:r>
            <a:endParaRPr lang="zh-CN" altLang="en-US"/>
          </a:p>
        </p:txBody>
      </p:sp>
      <p:sp>
        <p:nvSpPr>
          <p:cNvPr id="4" name="TextBox 3" title=""/>
          <p:cNvSpPr txBox="1"/>
          <p:nvPr/>
        </p:nvSpPr>
        <p:spPr>
          <a:xfrm>
            <a:off x="5137893" y="3019018"/>
            <a:ext cx="957313"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zh-CN" altLang="zh-CN"/>
              <a:t>南宋</a:t>
            </a:r>
            <a:endParaRPr lang="zh-CN" altLang="en-US"/>
          </a:p>
        </p:txBody>
      </p:sp>
      <p:sp>
        <p:nvSpPr>
          <p:cNvPr id="9" name="TextBox 8" title=""/>
          <p:cNvSpPr txBox="1"/>
          <p:nvPr/>
        </p:nvSpPr>
        <p:spPr>
          <a:xfrm>
            <a:off x="8903518" y="3019018"/>
            <a:ext cx="957313"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zh-CN" altLang="zh-CN"/>
              <a:t>金朝</a:t>
            </a:r>
            <a:endParaRPr lang="zh-CN" altLang="en-US"/>
          </a:p>
        </p:txBody>
      </p:sp>
      <p:sp>
        <p:nvSpPr>
          <p:cNvPr id="11" name="TextBox 10" title=""/>
          <p:cNvSpPr txBox="1"/>
          <p:nvPr/>
        </p:nvSpPr>
        <p:spPr>
          <a:xfrm>
            <a:off x="3934966" y="3707507"/>
            <a:ext cx="570990"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zh-CN" altLang="zh-CN"/>
              <a:t>金</a:t>
            </a:r>
            <a:endParaRPr lang="zh-CN" altLang="en-US"/>
          </a:p>
        </p:txBody>
      </p:sp>
      <p:sp>
        <p:nvSpPr>
          <p:cNvPr id="12" name="TextBox 11" title=""/>
          <p:cNvSpPr txBox="1"/>
          <p:nvPr/>
        </p:nvSpPr>
        <p:spPr>
          <a:xfrm>
            <a:off x="7010101" y="5085184"/>
            <a:ext cx="957313"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zh-CN" altLang="zh-CN"/>
              <a:t>南宋</a:t>
            </a:r>
            <a:endParaRPr lang="zh-CN" altLang="en-US"/>
          </a:p>
        </p:txBody>
      </p:sp>
    </p:spTree>
    <p:extLst>
      <p:ext uri="{BB962C8B-B14F-4D97-AF65-F5344CB8AC3E}">
        <p14:creationId xmlns:p14="http://schemas.microsoft.com/office/powerpoint/2010/main" val="1159118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linds(horizontal)">
                                      <p:cBhvr>
                                        <p:cTn id="12" dur="500"/>
                                        <p:tgtEl>
                                          <p:spTgt spid="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linds(horizontal)">
                                      <p:cBhvr>
                                        <p:cTn id="17" dur="500"/>
                                        <p:tgtEl>
                                          <p:spTgt spid="4"/>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blinds(horizontal)">
                                      <p:cBhvr>
                                        <p:cTn id="22" dur="500"/>
                                        <p:tgtEl>
                                          <p:spTgt spid="9"/>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blinds(horizontal)">
                                      <p:cBhvr>
                                        <p:cTn id="27" dur="500"/>
                                        <p:tgtEl>
                                          <p:spTgt spid="11"/>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blinds(horizontal)">
                                      <p:cBhvr>
                                        <p:cTn id="3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9" grpId="0"/>
      <p:bldP spid="11" grpId="0"/>
      <p:bldP spid="12"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内容占位符 1" title=""/>
          <p:cNvSpPr txBox="1"/>
          <p:nvPr/>
        </p:nvSpPr>
        <p:spPr bwMode="auto">
          <a:xfrm>
            <a:off x="73933" y="2078846"/>
            <a:ext cx="980713"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defPPr>
              <a:defRPr lang="zh-CN"/>
            </a:defPPr>
            <a:lvl1pPr marL="0" indent="0" algn="just" rtl="0" eaLnBrk="1" fontAlgn="base" hangingPunct="1">
              <a:lnSpc>
                <a:spcPct val="150000"/>
              </a:lnSpc>
              <a:spcBef>
                <a:spcPct val="0"/>
              </a:spcBef>
              <a:spcAft>
                <a:spcPct val="0"/>
              </a:spcAft>
              <a:buFontTx/>
              <a:buNone/>
              <a:tabLst>
                <a:tab pos="5645150"/>
                <a:tab pos="9863138"/>
              </a:tabLst>
              <a:defRPr sz="3000" b="1" kern="1200">
                <a:solidFill>
                  <a:schemeClr val="tx1"/>
                </a:solidFill>
                <a:latin typeface="+mn-lt"/>
                <a:ea typeface="+mn-ea"/>
                <a:cs typeface="+mn-cs"/>
              </a:defRPr>
            </a:lvl1pPr>
            <a:lvl2pPr marL="457200" indent="0" algn="l" rtl="0" eaLnBrk="0" fontAlgn="base" hangingPunct="0">
              <a:spcBef>
                <a:spcPct val="20000"/>
              </a:spcBef>
              <a:spcAft>
                <a:spcPct val="0"/>
              </a:spcAft>
              <a:buFontTx/>
              <a:buNone/>
              <a:defRPr sz="2800" b="1" kern="1200">
                <a:solidFill>
                  <a:schemeClr val="tx1"/>
                </a:solidFill>
                <a:latin typeface="+mn-lt"/>
                <a:ea typeface="+mn-ea"/>
                <a:cs typeface="+mn-cs"/>
              </a:defRPr>
            </a:lvl2pPr>
            <a:lvl3pPr marL="914400" indent="0" algn="l" rtl="0" eaLnBrk="0" fontAlgn="base" hangingPunct="0">
              <a:spcBef>
                <a:spcPct val="20000"/>
              </a:spcBef>
              <a:spcAft>
                <a:spcPct val="0"/>
              </a:spcAft>
              <a:buFontTx/>
              <a:buNone/>
              <a:defRPr sz="2800" b="1" kern="1200">
                <a:solidFill>
                  <a:schemeClr val="tx1"/>
                </a:solidFill>
                <a:latin typeface="+mn-lt"/>
                <a:ea typeface="+mn-ea"/>
                <a:cs typeface="+mn-cs"/>
              </a:defRPr>
            </a:lvl3pPr>
            <a:lvl4pPr marL="1371600" indent="0" algn="l" rtl="0" eaLnBrk="0" fontAlgn="base" hangingPunct="0">
              <a:spcBef>
                <a:spcPct val="20000"/>
              </a:spcBef>
              <a:spcAft>
                <a:spcPct val="0"/>
              </a:spcAft>
              <a:buFontTx/>
              <a:buNone/>
              <a:defRPr sz="2800" b="1" kern="1200">
                <a:solidFill>
                  <a:schemeClr val="tx1"/>
                </a:solidFill>
                <a:latin typeface="+mn-lt"/>
                <a:ea typeface="+mn-ea"/>
                <a:cs typeface="+mn-cs"/>
              </a:defRPr>
            </a:lvl4pPr>
            <a:lvl5pPr marL="1828800" indent="0" algn="l" rtl="0" eaLnBrk="0" fontAlgn="base" hangingPunct="0">
              <a:spcBef>
                <a:spcPct val="20000"/>
              </a:spcBef>
              <a:spcAft>
                <a:spcPct val="0"/>
              </a:spcAft>
              <a:buFontTx/>
              <a:buNone/>
              <a:defRPr sz="2800" b="1"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9pPr>
          </a:lstStyle>
          <a:p>
            <a:pPr>
              <a:lnSpc>
                <a:spcPct val="100000"/>
              </a:lnSpc>
              <a:spcAft>
                <a:spcPct val="0"/>
              </a:spcAft>
            </a:pPr>
            <a:r>
              <a:rPr lang="zh-CN" altLang="zh-CN" kern="100" smtClean="0">
                <a:ea typeface="黑体"/>
                <a:cs typeface="Times New Roman"/>
              </a:rPr>
              <a:t>蒙古</a:t>
            </a:r>
            <a:endParaRPr lang="zh-CN" altLang="zh-CN" sz="1050" kern="100" smtClean="0">
              <a:latin typeface="宋体"/>
              <a:cs typeface="Courier New"/>
            </a:endParaRPr>
          </a:p>
          <a:p>
            <a:pPr>
              <a:lnSpc>
                <a:spcPct val="100000"/>
              </a:lnSpc>
              <a:spcAft>
                <a:spcPct val="0"/>
              </a:spcAft>
            </a:pPr>
            <a:r>
              <a:rPr lang="zh-CN" altLang="zh-CN" kern="100" smtClean="0">
                <a:ea typeface="黑体"/>
                <a:cs typeface="Times New Roman"/>
              </a:rPr>
              <a:t>族的</a:t>
            </a:r>
            <a:endParaRPr lang="zh-CN" altLang="zh-CN" sz="1050" kern="100" smtClean="0">
              <a:latin typeface="宋体"/>
              <a:cs typeface="Courier New"/>
            </a:endParaRPr>
          </a:p>
          <a:p>
            <a:pPr>
              <a:lnSpc>
                <a:spcPct val="100000"/>
              </a:lnSpc>
              <a:spcAft>
                <a:spcPct val="0"/>
              </a:spcAft>
            </a:pPr>
            <a:r>
              <a:rPr lang="zh-CN" altLang="zh-CN" kern="100" smtClean="0">
                <a:ea typeface="黑体"/>
                <a:cs typeface="Times New Roman"/>
              </a:rPr>
              <a:t>兴起</a:t>
            </a:r>
            <a:endParaRPr lang="zh-CN" altLang="zh-CN" sz="1050" kern="100" smtClean="0">
              <a:latin typeface="宋体"/>
              <a:cs typeface="Courier New"/>
            </a:endParaRPr>
          </a:p>
          <a:p>
            <a:pPr>
              <a:lnSpc>
                <a:spcPct val="100000"/>
              </a:lnSpc>
              <a:spcAft>
                <a:spcPct val="0"/>
              </a:spcAft>
            </a:pPr>
            <a:r>
              <a:rPr lang="zh-CN" altLang="zh-CN" kern="100" smtClean="0">
                <a:ea typeface="黑体"/>
                <a:cs typeface="Times New Roman"/>
              </a:rPr>
              <a:t>与元</a:t>
            </a:r>
            <a:endParaRPr lang="zh-CN" altLang="zh-CN" sz="1050" kern="100" smtClean="0">
              <a:latin typeface="宋体"/>
              <a:cs typeface="Courier New"/>
            </a:endParaRPr>
          </a:p>
          <a:p>
            <a:pPr>
              <a:lnSpc>
                <a:spcPct val="100000"/>
              </a:lnSpc>
              <a:spcAft>
                <a:spcPct val="0"/>
              </a:spcAft>
            </a:pPr>
            <a:r>
              <a:rPr lang="zh-CN" altLang="zh-CN" kern="100" smtClean="0">
                <a:ea typeface="黑体"/>
                <a:cs typeface="Times New Roman"/>
              </a:rPr>
              <a:t>朝的</a:t>
            </a:r>
            <a:endParaRPr lang="zh-CN" altLang="zh-CN" sz="1050" kern="100" smtClean="0">
              <a:latin typeface="宋体"/>
              <a:cs typeface="Courier New"/>
            </a:endParaRPr>
          </a:p>
          <a:p>
            <a:pPr>
              <a:lnSpc>
                <a:spcPct val="100000"/>
              </a:lnSpc>
              <a:spcAft>
                <a:spcPct val="0"/>
              </a:spcAft>
            </a:pPr>
            <a:r>
              <a:rPr lang="zh-CN" altLang="zh-CN" kern="100" smtClean="0">
                <a:ea typeface="黑体"/>
                <a:cs typeface="Times New Roman"/>
              </a:rPr>
              <a:t>建立</a:t>
            </a:r>
            <a:r>
              <a:rPr lang="zh-CN" altLang="zh-CN" kern="100" smtClean="0">
                <a:latin typeface="宋体"/>
                <a:ea typeface="Times New Roman"/>
                <a:cs typeface="Courier New"/>
              </a:rPr>
              <a:t> </a:t>
            </a:r>
            <a:endParaRPr lang="zh-CN" altLang="zh-CN" sz="1050" kern="100">
              <a:latin typeface="宋体"/>
              <a:cs typeface="Courier New"/>
            </a:endParaRPr>
          </a:p>
        </p:txBody>
      </p:sp>
      <p:sp>
        <p:nvSpPr>
          <p:cNvPr id="6" name="内容占位符 1" title=""/>
          <p:cNvSpPr txBox="1"/>
          <p:nvPr/>
        </p:nvSpPr>
        <p:spPr bwMode="auto">
          <a:xfrm>
            <a:off x="1145704" y="2016363"/>
            <a:ext cx="1052721"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defPPr>
              <a:defRPr lang="zh-CN"/>
            </a:defPPr>
            <a:lvl1pPr marL="0" indent="0" algn="just" rtl="0" eaLnBrk="1" fontAlgn="base" hangingPunct="1">
              <a:lnSpc>
                <a:spcPct val="150000"/>
              </a:lnSpc>
              <a:spcBef>
                <a:spcPct val="0"/>
              </a:spcBef>
              <a:spcAft>
                <a:spcPct val="0"/>
              </a:spcAft>
              <a:buFontTx/>
              <a:buNone/>
              <a:tabLst>
                <a:tab pos="5645150"/>
                <a:tab pos="9863138"/>
              </a:tabLst>
              <a:defRPr sz="3000" b="1" kern="1200">
                <a:solidFill>
                  <a:schemeClr val="tx1"/>
                </a:solidFill>
                <a:latin typeface="+mn-lt"/>
                <a:ea typeface="+mn-ea"/>
                <a:cs typeface="+mn-cs"/>
              </a:defRPr>
            </a:lvl1pPr>
            <a:lvl2pPr marL="457200" indent="0" algn="l" rtl="0" eaLnBrk="0" fontAlgn="base" hangingPunct="0">
              <a:spcBef>
                <a:spcPct val="20000"/>
              </a:spcBef>
              <a:spcAft>
                <a:spcPct val="0"/>
              </a:spcAft>
              <a:buFontTx/>
              <a:buNone/>
              <a:defRPr sz="2800" b="1" kern="1200">
                <a:solidFill>
                  <a:schemeClr val="tx1"/>
                </a:solidFill>
                <a:latin typeface="+mn-lt"/>
                <a:ea typeface="+mn-ea"/>
                <a:cs typeface="+mn-cs"/>
              </a:defRPr>
            </a:lvl2pPr>
            <a:lvl3pPr marL="914400" indent="0" algn="l" rtl="0" eaLnBrk="0" fontAlgn="base" hangingPunct="0">
              <a:spcBef>
                <a:spcPct val="20000"/>
              </a:spcBef>
              <a:spcAft>
                <a:spcPct val="0"/>
              </a:spcAft>
              <a:buFontTx/>
              <a:buNone/>
              <a:defRPr sz="2800" b="1" kern="1200">
                <a:solidFill>
                  <a:schemeClr val="tx1"/>
                </a:solidFill>
                <a:latin typeface="+mn-lt"/>
                <a:ea typeface="+mn-ea"/>
                <a:cs typeface="+mn-cs"/>
              </a:defRPr>
            </a:lvl3pPr>
            <a:lvl4pPr marL="1371600" indent="0" algn="l" rtl="0" eaLnBrk="0" fontAlgn="base" hangingPunct="0">
              <a:spcBef>
                <a:spcPct val="20000"/>
              </a:spcBef>
              <a:spcAft>
                <a:spcPct val="0"/>
              </a:spcAft>
              <a:buFontTx/>
              <a:buNone/>
              <a:defRPr sz="2800" b="1" kern="1200">
                <a:solidFill>
                  <a:schemeClr val="tx1"/>
                </a:solidFill>
                <a:latin typeface="+mn-lt"/>
                <a:ea typeface="+mn-ea"/>
                <a:cs typeface="+mn-cs"/>
              </a:defRPr>
            </a:lvl4pPr>
            <a:lvl5pPr marL="1828800" indent="0" algn="l" rtl="0" eaLnBrk="0" fontAlgn="base" hangingPunct="0">
              <a:spcBef>
                <a:spcPct val="20000"/>
              </a:spcBef>
              <a:spcAft>
                <a:spcPct val="0"/>
              </a:spcAft>
              <a:buFontTx/>
              <a:buNone/>
              <a:defRPr sz="2800" b="1"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9pPr>
          </a:lstStyle>
          <a:p>
            <a:pPr>
              <a:spcAft>
                <a:spcPct val="0"/>
              </a:spcAft>
            </a:pPr>
            <a:r>
              <a:rPr lang="zh-CN" altLang="en-US" kern="100">
                <a:cs typeface="Times New Roman"/>
              </a:rPr>
              <a:t>元朝</a:t>
            </a:r>
          </a:p>
          <a:p>
            <a:pPr>
              <a:spcAft>
                <a:spcPct val="0"/>
              </a:spcAft>
            </a:pPr>
            <a:r>
              <a:rPr lang="zh-CN" altLang="en-US" kern="100">
                <a:cs typeface="Times New Roman"/>
              </a:rPr>
              <a:t>的建</a:t>
            </a:r>
          </a:p>
          <a:p>
            <a:pPr>
              <a:spcAft>
                <a:spcPct val="0"/>
              </a:spcAft>
            </a:pPr>
            <a:r>
              <a:rPr lang="zh-CN" altLang="en-US" kern="100">
                <a:cs typeface="Times New Roman"/>
              </a:rPr>
              <a:t>立与</a:t>
            </a:r>
          </a:p>
          <a:p>
            <a:pPr>
              <a:spcAft>
                <a:spcPct val="0"/>
              </a:spcAft>
            </a:pPr>
            <a:r>
              <a:rPr lang="zh-CN" altLang="en-US" kern="100">
                <a:cs typeface="Times New Roman"/>
              </a:rPr>
              <a:t>统一</a:t>
            </a:r>
          </a:p>
        </p:txBody>
      </p:sp>
      <p:sp>
        <p:nvSpPr>
          <p:cNvPr id="7" name="左大括号 6" title=""/>
          <p:cNvSpPr/>
          <p:nvPr/>
        </p:nvSpPr>
        <p:spPr>
          <a:xfrm>
            <a:off x="982638" y="548680"/>
            <a:ext cx="288032" cy="5832648"/>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algn="l" rtl="0" fontAlgn="base">
              <a:spcBef>
                <a:spcPct val="0"/>
              </a:spcBef>
              <a:spcAft>
                <a:spcPct val="0"/>
              </a:spcAft>
              <a:defRPr sz="3000" b="1" kern="1200">
                <a:solidFill>
                  <a:srgbClr val="000000"/>
                </a:solidFill>
                <a:latin typeface="Times New Roman"/>
                <a:ea typeface="黑体" pitchFamily="49" charset="-122"/>
                <a:cs typeface="+mn-cs"/>
              </a:defRPr>
            </a:lvl1pPr>
            <a:lvl2pPr marL="457200" algn="l" rtl="0" fontAlgn="base">
              <a:spcBef>
                <a:spcPct val="0"/>
              </a:spcBef>
              <a:spcAft>
                <a:spcPct val="0"/>
              </a:spcAft>
              <a:defRPr sz="3000" b="1" kern="1200">
                <a:solidFill>
                  <a:srgbClr val="000000"/>
                </a:solidFill>
                <a:latin typeface="Times New Roman"/>
                <a:ea typeface="黑体" pitchFamily="49" charset="-122"/>
                <a:cs typeface="+mn-cs"/>
              </a:defRPr>
            </a:lvl2pPr>
            <a:lvl3pPr marL="914400" algn="l" rtl="0" fontAlgn="base">
              <a:spcBef>
                <a:spcPct val="0"/>
              </a:spcBef>
              <a:spcAft>
                <a:spcPct val="0"/>
              </a:spcAft>
              <a:defRPr sz="3000" b="1" kern="1200">
                <a:solidFill>
                  <a:srgbClr val="000000"/>
                </a:solidFill>
                <a:latin typeface="Times New Roman"/>
                <a:ea typeface="黑体" pitchFamily="49" charset="-122"/>
                <a:cs typeface="+mn-cs"/>
              </a:defRPr>
            </a:lvl3pPr>
            <a:lvl4pPr marL="1371600" algn="l" rtl="0" fontAlgn="base">
              <a:spcBef>
                <a:spcPct val="0"/>
              </a:spcBef>
              <a:spcAft>
                <a:spcPct val="0"/>
              </a:spcAft>
              <a:defRPr sz="3000" b="1" kern="1200">
                <a:solidFill>
                  <a:srgbClr val="000000"/>
                </a:solidFill>
                <a:latin typeface="Times New Roman"/>
                <a:ea typeface="黑体" pitchFamily="49" charset="-122"/>
                <a:cs typeface="+mn-cs"/>
              </a:defRPr>
            </a:lvl4pPr>
            <a:lvl5pPr marL="1828800" algn="l" rtl="0" fontAlgn="base">
              <a:spcBef>
                <a:spcPct val="0"/>
              </a:spcBef>
              <a:spcAft>
                <a:spcPct val="0"/>
              </a:spcAft>
              <a:defRPr sz="3000" b="1" kern="1200">
                <a:solidFill>
                  <a:srgbClr val="000000"/>
                </a:solidFill>
                <a:latin typeface="Times New Roman"/>
                <a:ea typeface="黑体" pitchFamily="49" charset="-122"/>
                <a:cs typeface="+mn-cs"/>
              </a:defRPr>
            </a:lvl5pPr>
            <a:lvl6pPr marL="2286000" algn="l" defTabSz="914400" rtl="0" eaLnBrk="1" latinLnBrk="0" hangingPunct="1">
              <a:defRPr sz="3000" b="1" kern="1200">
                <a:solidFill>
                  <a:srgbClr val="000000"/>
                </a:solidFill>
                <a:latin typeface="Times New Roman"/>
                <a:ea typeface="黑体" pitchFamily="49" charset="-122"/>
                <a:cs typeface="+mn-cs"/>
              </a:defRPr>
            </a:lvl6pPr>
            <a:lvl7pPr marL="2743200" algn="l" defTabSz="914400" rtl="0" eaLnBrk="1" latinLnBrk="0" hangingPunct="1">
              <a:defRPr sz="3000" b="1" kern="1200">
                <a:solidFill>
                  <a:srgbClr val="000000"/>
                </a:solidFill>
                <a:latin typeface="Times New Roman"/>
                <a:ea typeface="黑体" pitchFamily="49" charset="-122"/>
                <a:cs typeface="+mn-cs"/>
              </a:defRPr>
            </a:lvl7pPr>
            <a:lvl8pPr marL="3200400" algn="l" defTabSz="914400" rtl="0" eaLnBrk="1" latinLnBrk="0" hangingPunct="1">
              <a:defRPr sz="3000" b="1" kern="1200">
                <a:solidFill>
                  <a:srgbClr val="000000"/>
                </a:solidFill>
                <a:latin typeface="Times New Roman"/>
                <a:ea typeface="黑体" pitchFamily="49" charset="-122"/>
                <a:cs typeface="+mn-cs"/>
              </a:defRPr>
            </a:lvl8pPr>
            <a:lvl9pPr marL="3657600" algn="l" defTabSz="914400" rtl="0" eaLnBrk="1" latinLnBrk="0" hangingPunct="1">
              <a:defRPr sz="3000" b="1" kern="1200">
                <a:solidFill>
                  <a:srgbClr val="000000"/>
                </a:solidFill>
                <a:latin typeface="Times New Roman"/>
                <a:ea typeface="黑体" pitchFamily="49" charset="-122"/>
                <a:cs typeface="+mn-cs"/>
              </a:defRPr>
            </a:lvl9pPr>
          </a:lstStyle>
          <a:p>
            <a:pPr algn="ctr"/>
            <a:endParaRPr lang="zh-CN" altLang="en-US"/>
          </a:p>
        </p:txBody>
      </p:sp>
      <p:sp>
        <p:nvSpPr>
          <p:cNvPr id="8" name="内容占位符 1" title=""/>
          <p:cNvSpPr txBox="1"/>
          <p:nvPr/>
        </p:nvSpPr>
        <p:spPr bwMode="auto">
          <a:xfrm>
            <a:off x="2350790" y="980728"/>
            <a:ext cx="9433048" cy="5078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defPPr>
              <a:defRPr lang="zh-CN"/>
            </a:defPPr>
            <a:lvl1pPr marL="0" indent="0" algn="just" rtl="0" eaLnBrk="1" fontAlgn="base" hangingPunct="1">
              <a:lnSpc>
                <a:spcPct val="150000"/>
              </a:lnSpc>
              <a:spcBef>
                <a:spcPct val="0"/>
              </a:spcBef>
              <a:spcAft>
                <a:spcPct val="0"/>
              </a:spcAft>
              <a:buFontTx/>
              <a:buNone/>
              <a:tabLst>
                <a:tab pos="5645150"/>
                <a:tab pos="9863138"/>
              </a:tabLst>
              <a:defRPr sz="3000" b="1" kern="1200">
                <a:solidFill>
                  <a:schemeClr val="tx1"/>
                </a:solidFill>
                <a:latin typeface="+mn-lt"/>
                <a:ea typeface="+mn-ea"/>
                <a:cs typeface="+mn-cs"/>
              </a:defRPr>
            </a:lvl1pPr>
            <a:lvl2pPr marL="457200" indent="0" algn="l" rtl="0" eaLnBrk="0" fontAlgn="base" hangingPunct="0">
              <a:spcBef>
                <a:spcPct val="20000"/>
              </a:spcBef>
              <a:spcAft>
                <a:spcPct val="0"/>
              </a:spcAft>
              <a:buFontTx/>
              <a:buNone/>
              <a:defRPr sz="2800" b="1" kern="1200">
                <a:solidFill>
                  <a:schemeClr val="tx1"/>
                </a:solidFill>
                <a:latin typeface="+mn-lt"/>
                <a:ea typeface="+mn-ea"/>
                <a:cs typeface="+mn-cs"/>
              </a:defRPr>
            </a:lvl2pPr>
            <a:lvl3pPr marL="914400" indent="0" algn="l" rtl="0" eaLnBrk="0" fontAlgn="base" hangingPunct="0">
              <a:spcBef>
                <a:spcPct val="20000"/>
              </a:spcBef>
              <a:spcAft>
                <a:spcPct val="0"/>
              </a:spcAft>
              <a:buFontTx/>
              <a:buNone/>
              <a:defRPr sz="2800" b="1" kern="1200">
                <a:solidFill>
                  <a:schemeClr val="tx1"/>
                </a:solidFill>
                <a:latin typeface="+mn-lt"/>
                <a:ea typeface="+mn-ea"/>
                <a:cs typeface="+mn-cs"/>
              </a:defRPr>
            </a:lvl3pPr>
            <a:lvl4pPr marL="1371600" indent="0" algn="l" rtl="0" eaLnBrk="0" fontAlgn="base" hangingPunct="0">
              <a:spcBef>
                <a:spcPct val="20000"/>
              </a:spcBef>
              <a:spcAft>
                <a:spcPct val="0"/>
              </a:spcAft>
              <a:buFontTx/>
              <a:buNone/>
              <a:defRPr sz="2800" b="1" kern="1200">
                <a:solidFill>
                  <a:schemeClr val="tx1"/>
                </a:solidFill>
                <a:latin typeface="+mn-lt"/>
                <a:ea typeface="+mn-ea"/>
                <a:cs typeface="+mn-cs"/>
              </a:defRPr>
            </a:lvl4pPr>
            <a:lvl5pPr marL="1828800" indent="0" algn="l" rtl="0" eaLnBrk="0" fontAlgn="base" hangingPunct="0">
              <a:spcBef>
                <a:spcPct val="20000"/>
              </a:spcBef>
              <a:spcAft>
                <a:spcPct val="0"/>
              </a:spcAft>
              <a:buFontTx/>
              <a:buNone/>
              <a:defRPr sz="2800" b="1"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b="1" kern="1200">
                <a:solidFill>
                  <a:schemeClr val="tx1"/>
                </a:solidFill>
                <a:latin typeface="+mn-lt"/>
                <a:ea typeface="+mn-ea"/>
                <a:cs typeface="+mn-cs"/>
              </a:defRPr>
            </a:lvl9pPr>
          </a:lstStyle>
          <a:p>
            <a:pPr>
              <a:lnSpc>
                <a:spcPct val="120000"/>
              </a:lnSpc>
              <a:spcAft>
                <a:spcPct val="0"/>
              </a:spcAft>
            </a:pPr>
            <a:r>
              <a:rPr lang="zh-CN" altLang="zh-CN" kern="100">
                <a:ea typeface="黑体"/>
                <a:cs typeface="Times New Roman"/>
              </a:rPr>
              <a:t>元朝建立：</a:t>
            </a:r>
            <a:r>
              <a:rPr lang="en-US" altLang="zh-CN" kern="100">
                <a:solidFill>
                  <a:srgbClr val="000000"/>
                </a:solidFill>
                <a:cs typeface="Courier New"/>
              </a:rPr>
              <a:t>______</a:t>
            </a:r>
            <a:r>
              <a:rPr lang="zh-CN" altLang="zh-CN" kern="100">
                <a:cs typeface="Times New Roman"/>
              </a:rPr>
              <a:t>年</a:t>
            </a:r>
            <a:r>
              <a:rPr lang="zh-CN" altLang="zh-CN" kern="100">
                <a:latin typeface="宋体"/>
                <a:cs typeface="Times New Roman"/>
              </a:rPr>
              <a:t>，</a:t>
            </a:r>
            <a:r>
              <a:rPr lang="zh-CN" altLang="zh-CN" kern="100">
                <a:cs typeface="Times New Roman"/>
              </a:rPr>
              <a:t>忽必烈改国号为</a:t>
            </a:r>
            <a:r>
              <a:rPr lang="en-US" altLang="zh-CN" kern="100">
                <a:solidFill>
                  <a:srgbClr val="000000"/>
                </a:solidFill>
                <a:cs typeface="Courier New"/>
              </a:rPr>
              <a:t>____</a:t>
            </a:r>
            <a:r>
              <a:rPr lang="zh-CN" altLang="zh-CN" kern="100">
                <a:latin typeface="宋体"/>
                <a:cs typeface="Times New Roman"/>
              </a:rPr>
              <a:t>，</a:t>
            </a:r>
            <a:r>
              <a:rPr lang="zh-CN" altLang="zh-CN" kern="100">
                <a:cs typeface="Times New Roman"/>
              </a:rPr>
              <a:t>次年定都于</a:t>
            </a:r>
            <a:r>
              <a:rPr lang="en-US" altLang="zh-CN" kern="100">
                <a:solidFill>
                  <a:srgbClr val="000000"/>
                </a:solidFill>
                <a:cs typeface="Courier New"/>
              </a:rPr>
              <a:t>______</a:t>
            </a:r>
            <a:r>
              <a:rPr lang="zh-CN" altLang="zh-CN" kern="100">
                <a:cs typeface="Times New Roman"/>
              </a:rPr>
              <a:t>。</a:t>
            </a:r>
            <a:endParaRPr lang="zh-CN" altLang="zh-CN" sz="1050" kern="100">
              <a:latin typeface="宋体"/>
              <a:cs typeface="Courier New"/>
            </a:endParaRPr>
          </a:p>
          <a:p>
            <a:pPr>
              <a:lnSpc>
                <a:spcPct val="120000"/>
              </a:lnSpc>
              <a:spcAft>
                <a:spcPct val="0"/>
              </a:spcAft>
            </a:pPr>
            <a:r>
              <a:rPr lang="zh-CN" altLang="zh-CN" kern="100">
                <a:ea typeface="黑体"/>
                <a:cs typeface="Times New Roman"/>
              </a:rPr>
              <a:t>统治措施：</a:t>
            </a:r>
            <a:r>
              <a:rPr lang="zh-CN" altLang="zh-CN" kern="100">
                <a:cs typeface="Times New Roman"/>
              </a:rPr>
              <a:t>忽必烈施行</a:t>
            </a:r>
            <a:r>
              <a:rPr lang="en-US" altLang="zh-CN" kern="100">
                <a:latin typeface="宋体"/>
                <a:cs typeface="Times New Roman"/>
              </a:rPr>
              <a:t>“</a:t>
            </a:r>
            <a:r>
              <a:rPr lang="zh-CN" altLang="zh-CN" kern="100">
                <a:cs typeface="Times New Roman"/>
              </a:rPr>
              <a:t>治国安民</a:t>
            </a:r>
            <a:r>
              <a:rPr lang="en-US" altLang="zh-CN" kern="100">
                <a:latin typeface="宋体"/>
                <a:cs typeface="Times New Roman"/>
              </a:rPr>
              <a:t>”</a:t>
            </a:r>
            <a:r>
              <a:rPr lang="zh-CN" altLang="zh-CN" kern="100">
                <a:cs typeface="Times New Roman"/>
              </a:rPr>
              <a:t>的方略</a:t>
            </a:r>
            <a:r>
              <a:rPr lang="zh-CN" altLang="zh-CN" kern="100">
                <a:latin typeface="宋体"/>
                <a:cs typeface="Times New Roman"/>
              </a:rPr>
              <a:t>，</a:t>
            </a:r>
            <a:r>
              <a:rPr lang="zh-CN" altLang="zh-CN" kern="100">
                <a:cs typeface="Times New Roman"/>
              </a:rPr>
              <a:t>广开言路</a:t>
            </a:r>
            <a:r>
              <a:rPr lang="zh-CN" altLang="zh-CN" kern="100">
                <a:latin typeface="宋体"/>
                <a:cs typeface="Times New Roman"/>
              </a:rPr>
              <a:t>，</a:t>
            </a:r>
            <a:r>
              <a:rPr lang="zh-CN" altLang="zh-CN" kern="100">
                <a:cs typeface="Times New Roman"/>
              </a:rPr>
              <a:t>整顿吏治</a:t>
            </a:r>
            <a:r>
              <a:rPr lang="zh-CN" altLang="zh-CN" kern="100">
                <a:latin typeface="宋体"/>
                <a:cs typeface="Times New Roman"/>
              </a:rPr>
              <a:t>，</a:t>
            </a:r>
            <a:r>
              <a:rPr lang="zh-CN" altLang="zh-CN" kern="100">
                <a:cs typeface="Times New Roman"/>
              </a:rPr>
              <a:t>注重农桑。依照中原王朝的统治方法</a:t>
            </a:r>
            <a:r>
              <a:rPr lang="zh-CN" altLang="zh-CN" kern="100">
                <a:latin typeface="宋体"/>
                <a:cs typeface="Times New Roman"/>
              </a:rPr>
              <a:t>，</a:t>
            </a:r>
            <a:r>
              <a:rPr lang="zh-CN" altLang="zh-CN" kern="100">
                <a:cs typeface="Times New Roman"/>
              </a:rPr>
              <a:t>设立各种机构</a:t>
            </a:r>
            <a:r>
              <a:rPr lang="zh-CN" altLang="zh-CN" kern="100">
                <a:latin typeface="宋体"/>
                <a:cs typeface="Times New Roman"/>
              </a:rPr>
              <a:t>，</a:t>
            </a:r>
            <a:r>
              <a:rPr lang="zh-CN" altLang="zh-CN" kern="100">
                <a:cs typeface="Times New Roman"/>
              </a:rPr>
              <a:t>建立年号。</a:t>
            </a:r>
            <a:endParaRPr lang="zh-CN" altLang="zh-CN" sz="1050" kern="100">
              <a:latin typeface="宋体"/>
              <a:cs typeface="Courier New"/>
            </a:endParaRPr>
          </a:p>
          <a:p>
            <a:pPr>
              <a:lnSpc>
                <a:spcPct val="120000"/>
              </a:lnSpc>
              <a:spcAft>
                <a:spcPct val="0"/>
              </a:spcAft>
            </a:pPr>
            <a:r>
              <a:rPr lang="zh-CN" altLang="zh-CN" kern="100">
                <a:ea typeface="黑体"/>
                <a:cs typeface="Times New Roman"/>
              </a:rPr>
              <a:t>南宋灭亡：</a:t>
            </a:r>
            <a:r>
              <a:rPr lang="en-US" altLang="zh-CN" kern="100">
                <a:solidFill>
                  <a:srgbClr val="000000"/>
                </a:solidFill>
                <a:cs typeface="Courier New"/>
              </a:rPr>
              <a:t>______</a:t>
            </a:r>
            <a:r>
              <a:rPr lang="zh-CN" altLang="zh-CN" kern="100">
                <a:cs typeface="Times New Roman"/>
              </a:rPr>
              <a:t>年</a:t>
            </a:r>
            <a:r>
              <a:rPr lang="zh-CN" altLang="zh-CN" kern="100">
                <a:latin typeface="宋体"/>
                <a:cs typeface="Times New Roman"/>
              </a:rPr>
              <a:t>，</a:t>
            </a:r>
            <a:r>
              <a:rPr lang="zh-CN" altLang="zh-CN" kern="100">
                <a:cs typeface="Times New Roman"/>
              </a:rPr>
              <a:t>元军攻入南宋都城</a:t>
            </a:r>
            <a:r>
              <a:rPr lang="en-US" altLang="zh-CN" kern="100">
                <a:solidFill>
                  <a:srgbClr val="000000"/>
                </a:solidFill>
                <a:cs typeface="Courier New"/>
              </a:rPr>
              <a:t>______</a:t>
            </a:r>
            <a:r>
              <a:rPr lang="zh-CN" altLang="zh-CN" kern="100">
                <a:latin typeface="宋体"/>
                <a:cs typeface="Times New Roman"/>
              </a:rPr>
              <a:t>，</a:t>
            </a:r>
            <a:r>
              <a:rPr lang="zh-CN" altLang="zh-CN" kern="100">
                <a:cs typeface="Times New Roman"/>
              </a:rPr>
              <a:t>南宋灭亡。</a:t>
            </a:r>
            <a:r>
              <a:rPr lang="en-US" altLang="zh-CN" kern="100">
                <a:solidFill>
                  <a:srgbClr val="000000"/>
                </a:solidFill>
                <a:cs typeface="Courier New"/>
              </a:rPr>
              <a:t>______</a:t>
            </a:r>
            <a:r>
              <a:rPr lang="zh-CN" altLang="zh-CN" kern="100">
                <a:cs typeface="Times New Roman"/>
              </a:rPr>
              <a:t>年</a:t>
            </a:r>
            <a:r>
              <a:rPr lang="zh-CN" altLang="zh-CN" kern="100">
                <a:latin typeface="宋体"/>
                <a:cs typeface="Times New Roman"/>
              </a:rPr>
              <a:t>，</a:t>
            </a:r>
            <a:r>
              <a:rPr lang="zh-CN" altLang="zh-CN" kern="100">
                <a:cs typeface="Times New Roman"/>
              </a:rPr>
              <a:t>元朝完成了全国的</a:t>
            </a:r>
            <a:r>
              <a:rPr lang="en-US" altLang="zh-CN" kern="100">
                <a:solidFill>
                  <a:srgbClr val="000000"/>
                </a:solidFill>
                <a:cs typeface="Courier New"/>
              </a:rPr>
              <a:t>______</a:t>
            </a:r>
            <a:r>
              <a:rPr lang="zh-CN" altLang="zh-CN" kern="100">
                <a:cs typeface="Times New Roman"/>
              </a:rPr>
              <a:t>。</a:t>
            </a:r>
            <a:endParaRPr lang="zh-CN" altLang="zh-CN" sz="1050" kern="100">
              <a:latin typeface="宋体"/>
              <a:cs typeface="Courier New"/>
            </a:endParaRPr>
          </a:p>
          <a:p>
            <a:pPr>
              <a:lnSpc>
                <a:spcPct val="120000"/>
              </a:lnSpc>
              <a:spcAft>
                <a:spcPct val="0"/>
              </a:spcAft>
            </a:pPr>
            <a:r>
              <a:rPr lang="zh-CN" altLang="zh-CN" kern="100">
                <a:ea typeface="黑体"/>
                <a:cs typeface="Times New Roman"/>
              </a:rPr>
              <a:t>统一影响：</a:t>
            </a:r>
            <a:r>
              <a:rPr lang="zh-CN" altLang="zh-CN" kern="100">
                <a:cs typeface="Times New Roman"/>
              </a:rPr>
              <a:t>结束了我国历史上较长时期的</a:t>
            </a:r>
            <a:r>
              <a:rPr lang="en-US" altLang="zh-CN" kern="100">
                <a:solidFill>
                  <a:srgbClr val="000000"/>
                </a:solidFill>
                <a:cs typeface="Courier New"/>
              </a:rPr>
              <a:t>__________</a:t>
            </a:r>
            <a:r>
              <a:rPr lang="zh-CN" altLang="zh-CN" kern="100">
                <a:cs typeface="Times New Roman"/>
              </a:rPr>
              <a:t>局面</a:t>
            </a:r>
            <a:r>
              <a:rPr lang="zh-CN" altLang="zh-CN" kern="100">
                <a:latin typeface="宋体"/>
                <a:cs typeface="Times New Roman"/>
              </a:rPr>
              <a:t>，</a:t>
            </a:r>
            <a:r>
              <a:rPr lang="zh-CN" altLang="zh-CN" kern="100">
                <a:cs typeface="Times New Roman"/>
              </a:rPr>
              <a:t>为统一多民族国家的进一步发展奠定了基础。</a:t>
            </a:r>
            <a:endParaRPr lang="zh-CN" altLang="zh-CN" sz="1050" kern="100">
              <a:effectLst/>
              <a:latin typeface="宋体"/>
              <a:cs typeface="Courier New"/>
            </a:endParaRPr>
          </a:p>
        </p:txBody>
      </p:sp>
      <p:sp>
        <p:nvSpPr>
          <p:cNvPr id="10" name="左大括号 9" title=""/>
          <p:cNvSpPr/>
          <p:nvPr/>
        </p:nvSpPr>
        <p:spPr>
          <a:xfrm>
            <a:off x="2062758" y="543347"/>
            <a:ext cx="288032" cy="5832648"/>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algn="l" rtl="0" fontAlgn="base">
              <a:spcBef>
                <a:spcPct val="0"/>
              </a:spcBef>
              <a:spcAft>
                <a:spcPct val="0"/>
              </a:spcAft>
              <a:defRPr sz="3000" b="1" kern="1200">
                <a:solidFill>
                  <a:srgbClr val="000000"/>
                </a:solidFill>
                <a:latin typeface="Times New Roman"/>
                <a:ea typeface="黑体" pitchFamily="49" charset="-122"/>
                <a:cs typeface="+mn-cs"/>
              </a:defRPr>
            </a:lvl1pPr>
            <a:lvl2pPr marL="457200" algn="l" rtl="0" fontAlgn="base">
              <a:spcBef>
                <a:spcPct val="0"/>
              </a:spcBef>
              <a:spcAft>
                <a:spcPct val="0"/>
              </a:spcAft>
              <a:defRPr sz="3000" b="1" kern="1200">
                <a:solidFill>
                  <a:srgbClr val="000000"/>
                </a:solidFill>
                <a:latin typeface="Times New Roman"/>
                <a:ea typeface="黑体" pitchFamily="49" charset="-122"/>
                <a:cs typeface="+mn-cs"/>
              </a:defRPr>
            </a:lvl2pPr>
            <a:lvl3pPr marL="914400" algn="l" rtl="0" fontAlgn="base">
              <a:spcBef>
                <a:spcPct val="0"/>
              </a:spcBef>
              <a:spcAft>
                <a:spcPct val="0"/>
              </a:spcAft>
              <a:defRPr sz="3000" b="1" kern="1200">
                <a:solidFill>
                  <a:srgbClr val="000000"/>
                </a:solidFill>
                <a:latin typeface="Times New Roman"/>
                <a:ea typeface="黑体" pitchFamily="49" charset="-122"/>
                <a:cs typeface="+mn-cs"/>
              </a:defRPr>
            </a:lvl3pPr>
            <a:lvl4pPr marL="1371600" algn="l" rtl="0" fontAlgn="base">
              <a:spcBef>
                <a:spcPct val="0"/>
              </a:spcBef>
              <a:spcAft>
                <a:spcPct val="0"/>
              </a:spcAft>
              <a:defRPr sz="3000" b="1" kern="1200">
                <a:solidFill>
                  <a:srgbClr val="000000"/>
                </a:solidFill>
                <a:latin typeface="Times New Roman"/>
                <a:ea typeface="黑体" pitchFamily="49" charset="-122"/>
                <a:cs typeface="+mn-cs"/>
              </a:defRPr>
            </a:lvl4pPr>
            <a:lvl5pPr marL="1828800" algn="l" rtl="0" fontAlgn="base">
              <a:spcBef>
                <a:spcPct val="0"/>
              </a:spcBef>
              <a:spcAft>
                <a:spcPct val="0"/>
              </a:spcAft>
              <a:defRPr sz="3000" b="1" kern="1200">
                <a:solidFill>
                  <a:srgbClr val="000000"/>
                </a:solidFill>
                <a:latin typeface="Times New Roman"/>
                <a:ea typeface="黑体" pitchFamily="49" charset="-122"/>
                <a:cs typeface="+mn-cs"/>
              </a:defRPr>
            </a:lvl5pPr>
            <a:lvl6pPr marL="2286000" algn="l" defTabSz="914400" rtl="0" eaLnBrk="1" latinLnBrk="0" hangingPunct="1">
              <a:defRPr sz="3000" b="1" kern="1200">
                <a:solidFill>
                  <a:srgbClr val="000000"/>
                </a:solidFill>
                <a:latin typeface="Times New Roman"/>
                <a:ea typeface="黑体" pitchFamily="49" charset="-122"/>
                <a:cs typeface="+mn-cs"/>
              </a:defRPr>
            </a:lvl6pPr>
            <a:lvl7pPr marL="2743200" algn="l" defTabSz="914400" rtl="0" eaLnBrk="1" latinLnBrk="0" hangingPunct="1">
              <a:defRPr sz="3000" b="1" kern="1200">
                <a:solidFill>
                  <a:srgbClr val="000000"/>
                </a:solidFill>
                <a:latin typeface="Times New Roman"/>
                <a:ea typeface="黑体" pitchFamily="49" charset="-122"/>
                <a:cs typeface="+mn-cs"/>
              </a:defRPr>
            </a:lvl7pPr>
            <a:lvl8pPr marL="3200400" algn="l" defTabSz="914400" rtl="0" eaLnBrk="1" latinLnBrk="0" hangingPunct="1">
              <a:defRPr sz="3000" b="1" kern="1200">
                <a:solidFill>
                  <a:srgbClr val="000000"/>
                </a:solidFill>
                <a:latin typeface="Times New Roman"/>
                <a:ea typeface="黑体" pitchFamily="49" charset="-122"/>
                <a:cs typeface="+mn-cs"/>
              </a:defRPr>
            </a:lvl8pPr>
            <a:lvl9pPr marL="3657600" algn="l" defTabSz="914400" rtl="0" eaLnBrk="1" latinLnBrk="0" hangingPunct="1">
              <a:defRPr sz="3000" b="1" kern="1200">
                <a:solidFill>
                  <a:srgbClr val="000000"/>
                </a:solidFill>
                <a:latin typeface="Times New Roman"/>
                <a:ea typeface="黑体" pitchFamily="49" charset="-122"/>
                <a:cs typeface="+mn-cs"/>
              </a:defRPr>
            </a:lvl9pPr>
          </a:lstStyle>
          <a:p>
            <a:pPr algn="ctr"/>
            <a:endParaRPr lang="zh-CN" altLang="en-US"/>
          </a:p>
        </p:txBody>
      </p:sp>
      <p:sp>
        <p:nvSpPr>
          <p:cNvPr id="2" name="TextBox 1" title=""/>
          <p:cNvSpPr txBox="1"/>
          <p:nvPr/>
        </p:nvSpPr>
        <p:spPr>
          <a:xfrm>
            <a:off x="4511030" y="980728"/>
            <a:ext cx="954107"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en-US" altLang="zh-CN"/>
              <a:t>1271</a:t>
            </a:r>
            <a:endParaRPr lang="zh-CN" altLang="en-US"/>
          </a:p>
        </p:txBody>
      </p:sp>
      <p:sp>
        <p:nvSpPr>
          <p:cNvPr id="3" name="TextBox 2" title=""/>
          <p:cNvSpPr txBox="1"/>
          <p:nvPr/>
        </p:nvSpPr>
        <p:spPr>
          <a:xfrm>
            <a:off x="9119542" y="980728"/>
            <a:ext cx="570990"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zh-CN" altLang="zh-CN"/>
              <a:t>元</a:t>
            </a:r>
            <a:endParaRPr lang="zh-CN" altLang="en-US"/>
          </a:p>
        </p:txBody>
      </p:sp>
      <p:sp>
        <p:nvSpPr>
          <p:cNvPr id="4" name="TextBox 3" title=""/>
          <p:cNvSpPr txBox="1"/>
          <p:nvPr/>
        </p:nvSpPr>
        <p:spPr>
          <a:xfrm>
            <a:off x="2998862" y="1534726"/>
            <a:ext cx="957313"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zh-CN" altLang="zh-CN"/>
              <a:t>大都</a:t>
            </a:r>
            <a:endParaRPr lang="zh-CN" altLang="en-US"/>
          </a:p>
        </p:txBody>
      </p:sp>
      <p:sp>
        <p:nvSpPr>
          <p:cNvPr id="9" name="TextBox 8" title=""/>
          <p:cNvSpPr txBox="1"/>
          <p:nvPr/>
        </p:nvSpPr>
        <p:spPr>
          <a:xfrm>
            <a:off x="4511030" y="3739098"/>
            <a:ext cx="954107"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en-US" altLang="zh-CN"/>
              <a:t>1276</a:t>
            </a:r>
            <a:endParaRPr lang="zh-CN" altLang="en-US"/>
          </a:p>
        </p:txBody>
      </p:sp>
      <p:sp>
        <p:nvSpPr>
          <p:cNvPr id="11" name="TextBox 10" title=""/>
          <p:cNvSpPr txBox="1"/>
          <p:nvPr/>
        </p:nvSpPr>
        <p:spPr>
          <a:xfrm>
            <a:off x="9542065" y="3726557"/>
            <a:ext cx="957313"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zh-CN" altLang="zh-CN"/>
              <a:t>临安</a:t>
            </a:r>
            <a:endParaRPr lang="zh-CN" altLang="en-US"/>
          </a:p>
        </p:txBody>
      </p:sp>
      <p:sp>
        <p:nvSpPr>
          <p:cNvPr id="12" name="TextBox 11" title=""/>
          <p:cNvSpPr txBox="1"/>
          <p:nvPr/>
        </p:nvSpPr>
        <p:spPr>
          <a:xfrm>
            <a:off x="3718942" y="4280555"/>
            <a:ext cx="954107"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en-US" altLang="zh-CN"/>
              <a:t>1279</a:t>
            </a:r>
            <a:endParaRPr lang="zh-CN" altLang="en-US"/>
          </a:p>
        </p:txBody>
      </p:sp>
      <p:sp>
        <p:nvSpPr>
          <p:cNvPr id="13" name="TextBox 12" title=""/>
          <p:cNvSpPr txBox="1"/>
          <p:nvPr/>
        </p:nvSpPr>
        <p:spPr>
          <a:xfrm>
            <a:off x="8687494" y="4293096"/>
            <a:ext cx="957313"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zh-CN" altLang="zh-CN"/>
              <a:t>统一</a:t>
            </a:r>
            <a:endParaRPr lang="zh-CN" altLang="en-US"/>
          </a:p>
        </p:txBody>
      </p:sp>
      <p:sp>
        <p:nvSpPr>
          <p:cNvPr id="14" name="TextBox 13" title=""/>
          <p:cNvSpPr txBox="1"/>
          <p:nvPr/>
        </p:nvSpPr>
        <p:spPr>
          <a:xfrm>
            <a:off x="9479582" y="4850110"/>
            <a:ext cx="1729961"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zh-CN" altLang="zh-CN"/>
              <a:t>政权分立</a:t>
            </a:r>
            <a:endParaRPr lang="zh-CN" altLang="en-US"/>
          </a:p>
        </p:txBody>
      </p:sp>
    </p:spTree>
    <p:extLst>
      <p:ext uri="{BB962C8B-B14F-4D97-AF65-F5344CB8AC3E}">
        <p14:creationId xmlns:p14="http://schemas.microsoft.com/office/powerpoint/2010/main" val="162633983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linds(horizontal)">
                                      <p:cBhvr>
                                        <p:cTn id="12" dur="500"/>
                                        <p:tgtEl>
                                          <p:spTgt spid="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linds(horizontal)">
                                      <p:cBhvr>
                                        <p:cTn id="17" dur="500"/>
                                        <p:tgtEl>
                                          <p:spTgt spid="4"/>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blinds(horizontal)">
                                      <p:cBhvr>
                                        <p:cTn id="22" dur="500"/>
                                        <p:tgtEl>
                                          <p:spTgt spid="9"/>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blinds(horizontal)">
                                      <p:cBhvr>
                                        <p:cTn id="27" dur="500"/>
                                        <p:tgtEl>
                                          <p:spTgt spid="11"/>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blinds(horizontal)">
                                      <p:cBhvr>
                                        <p:cTn id="32" dur="500"/>
                                        <p:tgtEl>
                                          <p:spTgt spid="12"/>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blinds(horizontal)">
                                      <p:cBhvr>
                                        <p:cTn id="37" dur="500"/>
                                        <p:tgtEl>
                                          <p:spTgt spid="13"/>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3" presetClass="entr" presetSubtype="10" dur="50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blinds(horizontal)">
                                      <p:cBhvr>
                                        <p:cTn id="4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9" grpId="0"/>
      <p:bldP spid="11" grpId="0"/>
      <p:bldP spid="12" grpId="0"/>
      <p:bldP spid="13" grpId="0"/>
      <p:bldP spid="14"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145941" y="954301"/>
            <a:ext cx="11917220" cy="3554819"/>
          </a:xfrm>
        </p:spPr>
        <p:txBody>
          <a:bodyPr/>
          <a:lstStyle/>
          <a:p>
            <a:pPr>
              <a:spcAft>
                <a:spcPct val="0"/>
              </a:spcAft>
              <a:tabLst>
                <a:tab pos="4800600"/>
              </a:tabLst>
            </a:pPr>
            <a:r>
              <a:rPr lang="en-US" altLang="zh-CN" kern="100">
                <a:cs typeface="Courier New"/>
              </a:rPr>
              <a:t>1</a:t>
            </a:r>
            <a:r>
              <a:rPr lang="zh-CN" altLang="zh-CN" kern="100">
                <a:cs typeface="Times New Roman"/>
              </a:rPr>
              <a:t>．图一为</a:t>
            </a:r>
            <a:r>
              <a:rPr lang="en-US" altLang="zh-CN" kern="100">
                <a:solidFill>
                  <a:srgbClr val="000000"/>
                </a:solidFill>
                <a:ea typeface="黑体"/>
                <a:cs typeface="Courier New"/>
              </a:rPr>
              <a:t>__________</a:t>
            </a:r>
            <a:r>
              <a:rPr lang="en-US" altLang="zh-CN" kern="100">
                <a:cs typeface="Courier New"/>
              </a:rPr>
              <a:t>(</a:t>
            </a:r>
            <a:r>
              <a:rPr lang="zh-CN" altLang="zh-CN" kern="100">
                <a:cs typeface="Times New Roman"/>
              </a:rPr>
              <a:t>填人名</a:t>
            </a:r>
            <a:r>
              <a:rPr lang="en-US" altLang="zh-CN" kern="100">
                <a:cs typeface="Courier New"/>
              </a:rPr>
              <a:t>)</a:t>
            </a:r>
            <a:r>
              <a:rPr lang="zh-CN" altLang="zh-CN" kern="100">
                <a:cs typeface="Times New Roman"/>
              </a:rPr>
              <a:t>像。他的主要历史贡献是完成了对</a:t>
            </a:r>
            <a:r>
              <a:rPr lang="en-US" altLang="zh-CN" kern="100">
                <a:solidFill>
                  <a:srgbClr val="000000"/>
                </a:solidFill>
                <a:ea typeface="黑体"/>
                <a:cs typeface="Courier New"/>
              </a:rPr>
              <a:t>__________</a:t>
            </a:r>
            <a:r>
              <a:rPr lang="zh-CN" altLang="zh-CN" kern="100">
                <a:cs typeface="Times New Roman"/>
              </a:rPr>
              <a:t>的统一</a:t>
            </a:r>
            <a:r>
              <a:rPr lang="zh-CN" altLang="zh-CN" kern="100">
                <a:latin typeface="宋体"/>
                <a:cs typeface="Times New Roman"/>
              </a:rPr>
              <a:t>，</a:t>
            </a:r>
            <a:r>
              <a:rPr lang="zh-CN" altLang="zh-CN" kern="100">
                <a:cs typeface="Times New Roman"/>
              </a:rPr>
              <a:t>建立了蒙古政权。</a:t>
            </a:r>
            <a:endParaRPr lang="zh-CN" altLang="zh-CN" sz="1050" kern="100">
              <a:latin typeface="宋体"/>
              <a:cs typeface="Courier New"/>
            </a:endParaRPr>
          </a:p>
          <a:p>
            <a:pPr>
              <a:spcAft>
                <a:spcPct val="0"/>
              </a:spcAft>
              <a:tabLst>
                <a:tab pos="4800600"/>
              </a:tabLst>
            </a:pPr>
            <a:r>
              <a:rPr lang="en-US" altLang="zh-CN" kern="100">
                <a:cs typeface="Courier New"/>
              </a:rPr>
              <a:t>2</a:t>
            </a:r>
            <a:r>
              <a:rPr lang="zh-CN" altLang="zh-CN" kern="100">
                <a:latin typeface="宋体"/>
                <a:cs typeface="Times New Roman"/>
              </a:rPr>
              <a:t>．</a:t>
            </a:r>
            <a:r>
              <a:rPr lang="zh-CN" altLang="zh-CN" kern="100">
                <a:cs typeface="Times New Roman"/>
              </a:rPr>
              <a:t>图二为</a:t>
            </a:r>
            <a:r>
              <a:rPr lang="en-US" altLang="zh-CN" kern="100">
                <a:solidFill>
                  <a:srgbClr val="000000"/>
                </a:solidFill>
                <a:ea typeface="黑体"/>
                <a:cs typeface="Courier New"/>
              </a:rPr>
              <a:t>________</a:t>
            </a:r>
            <a:r>
              <a:rPr lang="zh-CN" altLang="zh-CN" kern="100">
                <a:cs typeface="Times New Roman"/>
              </a:rPr>
              <a:t>像。南宋灭亡后</a:t>
            </a:r>
            <a:r>
              <a:rPr lang="zh-CN" altLang="zh-CN" kern="100">
                <a:latin typeface="宋体"/>
                <a:cs typeface="Times New Roman"/>
              </a:rPr>
              <a:t>，</a:t>
            </a:r>
            <a:r>
              <a:rPr lang="zh-CN" altLang="zh-CN" kern="100">
                <a:cs typeface="Times New Roman"/>
              </a:rPr>
              <a:t>他继续展开抗元斗争。后来他兵败被俘</a:t>
            </a:r>
            <a:r>
              <a:rPr lang="zh-CN" altLang="zh-CN" kern="100">
                <a:latin typeface="宋体"/>
                <a:cs typeface="Times New Roman"/>
              </a:rPr>
              <a:t>，</a:t>
            </a:r>
            <a:r>
              <a:rPr lang="zh-CN" altLang="zh-CN" kern="100">
                <a:cs typeface="Times New Roman"/>
              </a:rPr>
              <a:t>在狱中写下了</a:t>
            </a:r>
            <a:r>
              <a:rPr lang="en-US" altLang="zh-CN" kern="100">
                <a:latin typeface="宋体"/>
                <a:cs typeface="Times New Roman"/>
              </a:rPr>
              <a:t>“</a:t>
            </a:r>
            <a:r>
              <a:rPr lang="en-US" altLang="zh-CN" kern="100">
                <a:solidFill>
                  <a:srgbClr val="000000"/>
                </a:solidFill>
                <a:ea typeface="黑体"/>
                <a:cs typeface="Courier New"/>
              </a:rPr>
              <a:t>_________________</a:t>
            </a:r>
            <a:r>
              <a:rPr lang="zh-CN" altLang="zh-CN" kern="100">
                <a:latin typeface="宋体"/>
                <a:cs typeface="Times New Roman"/>
              </a:rPr>
              <a:t>？</a:t>
            </a:r>
            <a:r>
              <a:rPr lang="en-US" altLang="zh-CN" kern="100">
                <a:solidFill>
                  <a:srgbClr val="000000"/>
                </a:solidFill>
                <a:ea typeface="黑体"/>
                <a:cs typeface="Courier New"/>
              </a:rPr>
              <a:t>________________</a:t>
            </a:r>
            <a:r>
              <a:rPr lang="zh-CN" altLang="zh-CN" kern="100">
                <a:latin typeface="宋体"/>
                <a:cs typeface="Times New Roman"/>
              </a:rPr>
              <a:t>”</a:t>
            </a:r>
            <a:r>
              <a:rPr lang="zh-CN" altLang="zh-CN" kern="100">
                <a:cs typeface="Times New Roman"/>
              </a:rPr>
              <a:t>的千古名句。</a:t>
            </a:r>
            <a:endParaRPr lang="zh-CN" altLang="zh-CN" sz="1050" kern="100">
              <a:effectLst/>
              <a:latin typeface="宋体"/>
              <a:cs typeface="Courier New"/>
            </a:endParaRPr>
          </a:p>
        </p:txBody>
      </p:sp>
      <p:pic>
        <p:nvPicPr>
          <p:cNvPr id="9218" name="图片 1"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90550" y="438945"/>
            <a:ext cx="2880320" cy="6639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图片 1" title=""/>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718942" y="3915836"/>
            <a:ext cx="4131319" cy="23214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title=""/>
          <p:cNvSpPr txBox="1"/>
          <p:nvPr/>
        </p:nvSpPr>
        <p:spPr>
          <a:xfrm>
            <a:off x="2278782" y="1083885"/>
            <a:ext cx="1729961"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zh-CN" altLang="zh-CN"/>
              <a:t>成吉思汗</a:t>
            </a:r>
            <a:endParaRPr lang="zh-CN" altLang="en-US"/>
          </a:p>
        </p:txBody>
      </p:sp>
      <p:sp>
        <p:nvSpPr>
          <p:cNvPr id="4" name="TextBox 3" title=""/>
          <p:cNvSpPr txBox="1"/>
          <p:nvPr/>
        </p:nvSpPr>
        <p:spPr>
          <a:xfrm>
            <a:off x="334566" y="1772816"/>
            <a:ext cx="1729961"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zh-CN" altLang="zh-CN"/>
              <a:t>蒙古草原</a:t>
            </a:r>
            <a:endParaRPr lang="zh-CN" altLang="en-US"/>
          </a:p>
        </p:txBody>
      </p:sp>
      <p:sp>
        <p:nvSpPr>
          <p:cNvPr id="5" name="TextBox 4" title=""/>
          <p:cNvSpPr txBox="1"/>
          <p:nvPr/>
        </p:nvSpPr>
        <p:spPr>
          <a:xfrm>
            <a:off x="2064527" y="2454796"/>
            <a:ext cx="1343638"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zh-CN" altLang="zh-CN"/>
              <a:t>文天祥</a:t>
            </a:r>
            <a:endParaRPr lang="zh-CN" altLang="en-US"/>
          </a:p>
        </p:txBody>
      </p:sp>
      <p:sp>
        <p:nvSpPr>
          <p:cNvPr id="6" name="TextBox 5" title=""/>
          <p:cNvSpPr txBox="1"/>
          <p:nvPr/>
        </p:nvSpPr>
        <p:spPr>
          <a:xfrm>
            <a:off x="4583038" y="3140968"/>
            <a:ext cx="2985113"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zh-CN" altLang="zh-CN"/>
              <a:t> 人生自古谁无死</a:t>
            </a:r>
            <a:endParaRPr lang="zh-CN" altLang="en-US"/>
          </a:p>
        </p:txBody>
      </p:sp>
      <p:sp>
        <p:nvSpPr>
          <p:cNvPr id="7" name="TextBox 6" title=""/>
          <p:cNvSpPr txBox="1"/>
          <p:nvPr/>
        </p:nvSpPr>
        <p:spPr>
          <a:xfrm>
            <a:off x="8246834" y="3131443"/>
            <a:ext cx="2888932"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zh-CN" altLang="zh-CN"/>
              <a:t>留取丹心照汗青</a:t>
            </a:r>
            <a:endParaRPr lang="zh-CN" altLang="en-US"/>
          </a:p>
        </p:txBody>
      </p:sp>
    </p:spTree>
    <p:extLst>
      <p:ext uri="{BB962C8B-B14F-4D97-AF65-F5344CB8AC3E}">
        <p14:creationId xmlns:p14="http://schemas.microsoft.com/office/powerpoint/2010/main" val="271065444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linds(horizontal)">
                                      <p:cBhvr>
                                        <p:cTn id="22" dur="500"/>
                                        <p:tgtEl>
                                          <p:spTgt spid="6"/>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blinds(horizontal)">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内容占位符 3" title=""/>
          <p:cNvSpPr>
            <a:spLocks noGrp="1"/>
          </p:cNvSpPr>
          <p:nvPr>
            <p:ph idx="1"/>
          </p:nvPr>
        </p:nvSpPr>
        <p:spPr>
          <a:xfrm>
            <a:off x="153988" y="1143794"/>
            <a:ext cx="11917362" cy="5493812"/>
          </a:xfrm>
        </p:spPr>
        <p:txBody>
          <a:bodyPr/>
          <a:lstStyle/>
          <a:p>
            <a:pPr>
              <a:lnSpc>
                <a:spcPct val="130000"/>
              </a:lnSpc>
              <a:spcAft>
                <a:spcPct val="0"/>
              </a:spcAft>
              <a:tabLst>
                <a:tab pos="4800600"/>
              </a:tabLst>
            </a:pPr>
            <a:r>
              <a:rPr lang="zh-CN" altLang="zh-CN" kern="100">
                <a:solidFill>
                  <a:srgbClr val="00AEEF"/>
                </a:solidFill>
                <a:ea typeface="黑体"/>
                <a:cs typeface="Times New Roman"/>
              </a:rPr>
              <a:t>核心点</a:t>
            </a:r>
            <a:r>
              <a:rPr lang="zh-CN" altLang="zh-CN" kern="100">
                <a:ea typeface="黑体"/>
                <a:cs typeface="Times New Roman"/>
              </a:rPr>
              <a:t>　忽必烈的汉化政策与元的统一</a:t>
            </a:r>
            <a:endParaRPr lang="zh-CN" altLang="zh-CN" sz="1050" kern="100">
              <a:latin typeface="宋体"/>
              <a:cs typeface="Courier New"/>
            </a:endParaRPr>
          </a:p>
          <a:p>
            <a:pPr>
              <a:lnSpc>
                <a:spcPct val="130000"/>
              </a:lnSpc>
              <a:spcAft>
                <a:spcPct val="0"/>
              </a:spcAft>
              <a:tabLst>
                <a:tab pos="4800600"/>
              </a:tabLst>
            </a:pPr>
            <a:r>
              <a:rPr lang="zh-CN" altLang="zh-CN" kern="100">
                <a:solidFill>
                  <a:srgbClr val="00B0F0"/>
                </a:solidFill>
                <a:ea typeface="黑体"/>
                <a:cs typeface="Times New Roman"/>
              </a:rPr>
              <a:t>【例】</a:t>
            </a:r>
            <a:r>
              <a:rPr lang="zh-CN" altLang="zh-CN" kern="100">
                <a:solidFill>
                  <a:srgbClr val="00B0F0"/>
                </a:solidFill>
                <a:latin typeface="宋体"/>
                <a:ea typeface="Times New Roman"/>
                <a:cs typeface="Courier New"/>
              </a:rPr>
              <a:t> </a:t>
            </a:r>
            <a:r>
              <a:rPr lang="zh-CN" altLang="zh-CN" kern="100">
                <a:cs typeface="Times New Roman"/>
              </a:rPr>
              <a:t>改革创新促进社会生产力的发展</a:t>
            </a:r>
            <a:r>
              <a:rPr lang="zh-CN" altLang="zh-CN" kern="100">
                <a:latin typeface="宋体"/>
                <a:cs typeface="Times New Roman"/>
              </a:rPr>
              <a:t>，</a:t>
            </a:r>
            <a:r>
              <a:rPr lang="zh-CN" altLang="zh-CN" kern="100">
                <a:cs typeface="Times New Roman"/>
              </a:rPr>
              <a:t>重要历史人物也能推动社会的进步。阅读下列材料</a:t>
            </a:r>
            <a:r>
              <a:rPr lang="zh-CN" altLang="zh-CN" kern="100">
                <a:latin typeface="宋体"/>
                <a:cs typeface="Times New Roman"/>
              </a:rPr>
              <a:t>，</a:t>
            </a:r>
            <a:r>
              <a:rPr lang="zh-CN" altLang="zh-CN" kern="100">
                <a:cs typeface="Times New Roman"/>
              </a:rPr>
              <a:t>回答问题。</a:t>
            </a:r>
            <a:endParaRPr lang="zh-CN" altLang="zh-CN" sz="1050" kern="100">
              <a:latin typeface="宋体"/>
              <a:cs typeface="Courier New"/>
            </a:endParaRPr>
          </a:p>
          <a:p>
            <a:pPr algn="l">
              <a:lnSpc>
                <a:spcPct val="130000"/>
              </a:lnSpc>
              <a:spcAft>
                <a:spcPct val="0"/>
              </a:spcAft>
              <a:tabLst>
                <a:tab pos="4800600"/>
              </a:tabLst>
            </a:pPr>
            <a:r>
              <a:rPr lang="zh-CN" altLang="zh-CN" kern="100">
                <a:ea typeface="黑体"/>
                <a:cs typeface="Times New Roman"/>
              </a:rPr>
              <a:t>材料一</a:t>
            </a:r>
            <a:r>
              <a:rPr lang="zh-CN" altLang="zh-CN" kern="100">
                <a:cs typeface="Times New Roman"/>
              </a:rPr>
              <a:t>：</a:t>
            </a:r>
            <a:r>
              <a:rPr lang="zh-CN" altLang="zh-CN" kern="100">
                <a:ea typeface="楷体"/>
                <a:cs typeface="Times New Roman"/>
              </a:rPr>
              <a:t>考之前代</a:t>
            </a:r>
            <a:r>
              <a:rPr lang="zh-CN" altLang="zh-CN" kern="100">
                <a:latin typeface="宋体"/>
                <a:cs typeface="MingLiU_HKSCS"/>
              </a:rPr>
              <a:t>，</a:t>
            </a:r>
            <a:r>
              <a:rPr lang="zh-CN" altLang="zh-CN" kern="100">
                <a:ea typeface="楷体"/>
                <a:cs typeface="Times New Roman"/>
              </a:rPr>
              <a:t>北方奄有中夏</a:t>
            </a:r>
            <a:r>
              <a:rPr lang="zh-CN" altLang="zh-CN" kern="100">
                <a:latin typeface="宋体"/>
                <a:cs typeface="MingLiU_HKSCS"/>
              </a:rPr>
              <a:t>，</a:t>
            </a:r>
            <a:r>
              <a:rPr lang="zh-CN" altLang="zh-CN" kern="100">
                <a:ea typeface="楷体"/>
                <a:cs typeface="Times New Roman"/>
              </a:rPr>
              <a:t>必行汉法</a:t>
            </a:r>
            <a:r>
              <a:rPr lang="zh-CN" altLang="zh-CN" kern="100">
                <a:latin typeface="宋体"/>
                <a:cs typeface="MingLiU_HKSCS"/>
              </a:rPr>
              <a:t>，</a:t>
            </a:r>
            <a:r>
              <a:rPr lang="zh-CN" altLang="zh-CN" kern="100">
                <a:ea typeface="楷体"/>
                <a:cs typeface="Times New Roman"/>
              </a:rPr>
              <a:t>可以长久</a:t>
            </a:r>
            <a:r>
              <a:rPr lang="zh-CN" altLang="zh-CN" kern="100">
                <a:cs typeface="Times New Roman"/>
              </a:rPr>
              <a:t>。</a:t>
            </a:r>
            <a:r>
              <a:rPr lang="zh-CN" altLang="zh-CN" kern="100">
                <a:ea typeface="楷体"/>
                <a:cs typeface="Times New Roman"/>
              </a:rPr>
              <a:t>故后魏</a:t>
            </a:r>
            <a:r>
              <a:rPr lang="zh-CN" altLang="zh-CN" kern="100">
                <a:cs typeface="Times New Roman"/>
              </a:rPr>
              <a:t>、</a:t>
            </a:r>
            <a:r>
              <a:rPr lang="zh-CN" altLang="zh-CN" kern="100">
                <a:ea typeface="楷体"/>
                <a:cs typeface="Times New Roman"/>
              </a:rPr>
              <a:t>辽</a:t>
            </a:r>
            <a:r>
              <a:rPr lang="zh-CN" altLang="zh-CN" kern="100">
                <a:cs typeface="Times New Roman"/>
              </a:rPr>
              <a:t>、</a:t>
            </a:r>
            <a:r>
              <a:rPr lang="zh-CN" altLang="zh-CN" kern="100">
                <a:ea typeface="楷体"/>
                <a:cs typeface="Times New Roman"/>
              </a:rPr>
              <a:t>金能用汉法</a:t>
            </a:r>
            <a:r>
              <a:rPr lang="zh-CN" altLang="zh-CN" kern="100">
                <a:latin typeface="宋体"/>
                <a:cs typeface="MingLiU_HKSCS"/>
              </a:rPr>
              <a:t>，</a:t>
            </a:r>
            <a:r>
              <a:rPr lang="zh-CN" altLang="zh-CN" kern="100">
                <a:ea typeface="楷体"/>
                <a:cs typeface="Times New Roman"/>
              </a:rPr>
              <a:t>历年最多</a:t>
            </a:r>
            <a:r>
              <a:rPr lang="zh-CN" altLang="zh-CN" kern="100">
                <a:latin typeface="宋体"/>
                <a:cs typeface="MingLiU_HKSCS"/>
              </a:rPr>
              <a:t>，</a:t>
            </a:r>
            <a:r>
              <a:rPr lang="zh-CN" altLang="zh-CN" kern="100">
                <a:ea typeface="楷体"/>
                <a:cs typeface="Times New Roman"/>
              </a:rPr>
              <a:t>其他不能实用汉法</a:t>
            </a:r>
            <a:r>
              <a:rPr lang="zh-CN" altLang="zh-CN" kern="100">
                <a:latin typeface="宋体"/>
                <a:cs typeface="MingLiU_HKSCS"/>
              </a:rPr>
              <a:t>，</a:t>
            </a:r>
            <a:r>
              <a:rPr lang="zh-CN" altLang="zh-CN" kern="100">
                <a:ea typeface="楷体"/>
                <a:cs typeface="Times New Roman"/>
              </a:rPr>
              <a:t>皆乱亡相继</a:t>
            </a:r>
            <a:r>
              <a:rPr lang="zh-CN" altLang="zh-CN" kern="100">
                <a:latin typeface="宋体"/>
                <a:cs typeface="MingLiU_HKSCS"/>
              </a:rPr>
              <a:t>，</a:t>
            </a:r>
            <a:r>
              <a:rPr lang="zh-CN" altLang="zh-CN" kern="100">
                <a:ea typeface="楷体"/>
                <a:cs typeface="Times New Roman"/>
              </a:rPr>
              <a:t>史册具载</a:t>
            </a:r>
            <a:r>
              <a:rPr lang="zh-CN" altLang="zh-CN" kern="100">
                <a:latin typeface="宋体"/>
                <a:cs typeface="MingLiU_HKSCS"/>
              </a:rPr>
              <a:t>，</a:t>
            </a:r>
            <a:r>
              <a:rPr lang="zh-CN" altLang="zh-CN" kern="100">
                <a:ea typeface="楷体"/>
                <a:cs typeface="Times New Roman"/>
              </a:rPr>
              <a:t>昭昭可见也</a:t>
            </a:r>
            <a:r>
              <a:rPr lang="zh-CN" altLang="zh-CN" kern="100" smtClean="0">
                <a:cs typeface="Times New Roman"/>
              </a:rPr>
              <a:t>。</a:t>
            </a:r>
            <a:endParaRPr lang="en-US" altLang="zh-CN" kern="100" smtClean="0">
              <a:cs typeface="Times New Roman"/>
            </a:endParaRPr>
          </a:p>
          <a:p>
            <a:pPr algn="r">
              <a:lnSpc>
                <a:spcPct val="130000"/>
              </a:lnSpc>
              <a:spcAft>
                <a:spcPct val="0"/>
              </a:spcAft>
              <a:tabLst>
                <a:tab pos="4800600"/>
              </a:tabLst>
            </a:pPr>
            <a:r>
              <a:rPr lang="en-US" altLang="zh-CN" kern="100" smtClean="0">
                <a:ea typeface="仿宋"/>
                <a:cs typeface="Courier New"/>
              </a:rPr>
              <a:t>——[</a:t>
            </a:r>
            <a:r>
              <a:rPr lang="zh-CN" altLang="zh-CN" kern="100">
                <a:ea typeface="仿宋"/>
                <a:cs typeface="Times New Roman"/>
              </a:rPr>
              <a:t>元</a:t>
            </a:r>
            <a:r>
              <a:rPr lang="en-US" altLang="zh-CN" kern="100">
                <a:ea typeface="仿宋"/>
                <a:cs typeface="Courier New"/>
              </a:rPr>
              <a:t>]</a:t>
            </a:r>
            <a:r>
              <a:rPr lang="zh-CN" altLang="zh-CN" kern="100">
                <a:ea typeface="仿宋"/>
                <a:cs typeface="Times New Roman"/>
              </a:rPr>
              <a:t>许衡《鲁斋遗书》</a:t>
            </a:r>
            <a:endParaRPr lang="zh-CN" altLang="zh-CN" sz="1050" kern="100">
              <a:latin typeface="宋体"/>
              <a:cs typeface="Courier New"/>
            </a:endParaRPr>
          </a:p>
          <a:p>
            <a:pPr>
              <a:lnSpc>
                <a:spcPct val="130000"/>
              </a:lnSpc>
              <a:spcAft>
                <a:spcPct val="0"/>
              </a:spcAft>
              <a:tabLst>
                <a:tab pos="4800600"/>
              </a:tabLst>
            </a:pPr>
            <a:r>
              <a:rPr lang="zh-CN" altLang="zh-CN" kern="100">
                <a:ea typeface="黑体"/>
                <a:cs typeface="Times New Roman"/>
              </a:rPr>
              <a:t>材料二</a:t>
            </a:r>
            <a:r>
              <a:rPr lang="zh-CN" altLang="zh-CN" kern="100">
                <a:cs typeface="Times New Roman"/>
              </a:rPr>
              <a:t>：</a:t>
            </a:r>
            <a:r>
              <a:rPr lang="zh-CN" altLang="zh-CN" kern="100">
                <a:ea typeface="楷体"/>
                <a:cs typeface="Times New Roman"/>
              </a:rPr>
              <a:t>他是入主中原的第一位蒙古族帝王</a:t>
            </a:r>
            <a:r>
              <a:rPr lang="zh-CN" altLang="zh-CN" kern="100">
                <a:latin typeface="宋体"/>
                <a:cs typeface="MingLiU_HKSCS"/>
              </a:rPr>
              <a:t>，</a:t>
            </a:r>
            <a:r>
              <a:rPr lang="zh-CN" altLang="zh-CN" kern="100">
                <a:ea typeface="楷体"/>
                <a:cs typeface="Times New Roman"/>
              </a:rPr>
              <a:t>大元帝国的创立者</a:t>
            </a:r>
            <a:r>
              <a:rPr lang="zh-CN" altLang="zh-CN" kern="100">
                <a:cs typeface="Times New Roman"/>
              </a:rPr>
              <a:t>。</a:t>
            </a:r>
            <a:r>
              <a:rPr lang="zh-CN" altLang="zh-CN" kern="100">
                <a:ea typeface="楷体"/>
                <a:cs typeface="Times New Roman"/>
              </a:rPr>
              <a:t>他结束了中华民族数百年的分裂局面</a:t>
            </a:r>
            <a:r>
              <a:rPr lang="zh-CN" altLang="zh-CN" kern="100">
                <a:latin typeface="宋体"/>
                <a:cs typeface="MingLiU_HKSCS"/>
              </a:rPr>
              <a:t>，</a:t>
            </a:r>
            <a:r>
              <a:rPr lang="zh-CN" altLang="zh-CN" kern="100">
                <a:ea typeface="楷体"/>
                <a:cs typeface="Times New Roman"/>
              </a:rPr>
              <a:t>重新统一了中国</a:t>
            </a:r>
            <a:r>
              <a:rPr lang="zh-CN" altLang="zh-CN" kern="100">
                <a:cs typeface="Times New Roman"/>
              </a:rPr>
              <a:t>。</a:t>
            </a:r>
            <a:endParaRPr lang="zh-CN" altLang="zh-CN" sz="1050" kern="100">
              <a:effectLst/>
              <a:latin typeface="宋体"/>
              <a:cs typeface="Courier New"/>
            </a:endParaRPr>
          </a:p>
        </p:txBody>
      </p:sp>
      <p:pic>
        <p:nvPicPr>
          <p:cNvPr id="6150" name="Picture 6" title=""/>
          <p:cNvPicPr>
            <a:picLocks noChangeAspect="1" noChangeArrowheads="1"/>
          </p:cNvPicPr>
          <p:nvPr/>
        </p:nvPicPr>
        <p:blipFill>
          <a:blip r:embed="rId3" r:link="rId2">
            <a:extLst>
              <a:ext uri="{28A0092B-C50C-407E-A947-70E740481C1C}">
                <a14:useLocalDpi xmlns:a14="http://schemas.microsoft.com/office/drawing/2010/main" val="0"/>
              </a:ext>
            </a:extLst>
          </a:blip>
          <a:stretch>
            <a:fillRect/>
          </a:stretch>
        </p:blipFill>
        <p:spPr bwMode="auto">
          <a:xfrm>
            <a:off x="118542" y="423714"/>
            <a:ext cx="12025336" cy="70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145941" y="308706"/>
            <a:ext cx="11917220" cy="6216638"/>
          </a:xfrm>
        </p:spPr>
        <p:txBody>
          <a:bodyPr/>
          <a:lstStyle/>
          <a:p>
            <a:pPr>
              <a:spcAft>
                <a:spcPct val="0"/>
              </a:spcAft>
              <a:tabLst>
                <a:tab pos="4800600"/>
              </a:tabLst>
            </a:pPr>
            <a:r>
              <a:rPr lang="en-US" altLang="zh-CN" kern="100">
                <a:cs typeface="Courier New"/>
              </a:rPr>
              <a:t>(1)</a:t>
            </a:r>
            <a:r>
              <a:rPr lang="zh-CN" altLang="zh-CN" kern="100">
                <a:cs typeface="Times New Roman"/>
              </a:rPr>
              <a:t>根据材料一</a:t>
            </a:r>
            <a:r>
              <a:rPr lang="zh-CN" altLang="zh-CN" kern="100">
                <a:latin typeface="宋体"/>
                <a:cs typeface="Times New Roman"/>
              </a:rPr>
              <a:t>，</a:t>
            </a:r>
            <a:r>
              <a:rPr lang="zh-CN" altLang="zh-CN" kern="100">
                <a:cs typeface="Times New Roman"/>
              </a:rPr>
              <a:t>以论从史出的核心观点说明许衡建议</a:t>
            </a:r>
            <a:r>
              <a:rPr lang="en-US" altLang="zh-CN" kern="100">
                <a:latin typeface="宋体"/>
                <a:cs typeface="Times New Roman"/>
              </a:rPr>
              <a:t>“</a:t>
            </a:r>
            <a:r>
              <a:rPr lang="zh-CN" altLang="zh-CN" kern="100">
                <a:cs typeface="Times New Roman"/>
              </a:rPr>
              <a:t>行汉法</a:t>
            </a:r>
            <a:r>
              <a:rPr lang="en-US" altLang="zh-CN" kern="100">
                <a:latin typeface="宋体"/>
                <a:cs typeface="Times New Roman"/>
              </a:rPr>
              <a:t>”</a:t>
            </a:r>
            <a:r>
              <a:rPr lang="zh-CN" altLang="zh-CN" kern="100">
                <a:cs typeface="Times New Roman"/>
              </a:rPr>
              <a:t>的主要历史依据。</a:t>
            </a:r>
            <a:endParaRPr lang="zh-CN" altLang="zh-CN" sz="1050" kern="100">
              <a:latin typeface="宋体"/>
              <a:cs typeface="Courier New"/>
            </a:endParaRPr>
          </a:p>
          <a:p>
            <a:pPr fontAlgn="ctr">
              <a:spcAft>
                <a:spcPct val="0"/>
              </a:spcAft>
              <a:tabLst>
                <a:tab pos="4800600"/>
              </a:tabLst>
            </a:pPr>
            <a:r>
              <a:rPr lang="zh-CN" altLang="zh-CN" kern="100">
                <a:ea typeface="黑体"/>
                <a:cs typeface="Times New Roman"/>
              </a:rPr>
              <a:t>　　解题思路</a:t>
            </a:r>
            <a:r>
              <a:rPr lang="zh-CN" altLang="zh-CN" kern="100">
                <a:cs typeface="Times New Roman"/>
              </a:rPr>
              <a:t>：</a:t>
            </a:r>
            <a:r>
              <a:rPr lang="zh-CN" altLang="zh-CN" kern="100">
                <a:ea typeface="仿宋"/>
                <a:cs typeface="Times New Roman"/>
              </a:rPr>
              <a:t>由材料一</a:t>
            </a:r>
            <a:r>
              <a:rPr lang="en-US" altLang="zh-CN" kern="100">
                <a:latin typeface="宋体"/>
                <a:cs typeface="Times New Roman"/>
              </a:rPr>
              <a:t>“</a:t>
            </a:r>
            <a:r>
              <a:rPr lang="zh-CN" altLang="zh-CN" kern="100">
                <a:ea typeface="仿宋"/>
                <a:cs typeface="Times New Roman"/>
              </a:rPr>
              <a:t>考之前代</a:t>
            </a:r>
            <a:r>
              <a:rPr lang="zh-CN" altLang="zh-CN" kern="100">
                <a:latin typeface="宋体"/>
                <a:cs typeface="MingLiU_HKSCS"/>
              </a:rPr>
              <a:t>，</a:t>
            </a:r>
            <a:r>
              <a:rPr lang="zh-CN" altLang="zh-CN" kern="100">
                <a:ea typeface="仿宋"/>
                <a:cs typeface="Times New Roman"/>
              </a:rPr>
              <a:t>北方奄有中夏</a:t>
            </a:r>
            <a:r>
              <a:rPr lang="zh-CN" altLang="zh-CN" kern="100">
                <a:latin typeface="宋体"/>
                <a:cs typeface="MingLiU_HKSCS"/>
              </a:rPr>
              <a:t>，</a:t>
            </a:r>
            <a:r>
              <a:rPr lang="zh-CN" altLang="zh-CN" kern="100">
                <a:ea typeface="仿宋"/>
                <a:cs typeface="Times New Roman"/>
              </a:rPr>
              <a:t>必行汉法</a:t>
            </a:r>
            <a:r>
              <a:rPr lang="zh-CN" altLang="zh-CN" kern="100">
                <a:latin typeface="宋体"/>
                <a:cs typeface="MingLiU_HKSCS"/>
              </a:rPr>
              <a:t>，</a:t>
            </a:r>
            <a:r>
              <a:rPr lang="zh-CN" altLang="zh-CN" kern="100">
                <a:ea typeface="仿宋"/>
                <a:cs typeface="Times New Roman"/>
              </a:rPr>
              <a:t>可以长久</a:t>
            </a:r>
            <a:r>
              <a:rPr lang="zh-CN" altLang="zh-CN" kern="100">
                <a:cs typeface="Times New Roman"/>
              </a:rPr>
              <a:t>。</a:t>
            </a:r>
            <a:r>
              <a:rPr lang="zh-CN" altLang="zh-CN" kern="100">
                <a:ea typeface="仿宋"/>
                <a:cs typeface="Times New Roman"/>
              </a:rPr>
              <a:t>故后魏</a:t>
            </a:r>
            <a:r>
              <a:rPr lang="zh-CN" altLang="zh-CN" kern="100">
                <a:cs typeface="Times New Roman"/>
              </a:rPr>
              <a:t>、</a:t>
            </a:r>
            <a:r>
              <a:rPr lang="zh-CN" altLang="zh-CN" kern="100">
                <a:ea typeface="仿宋"/>
                <a:cs typeface="Times New Roman"/>
              </a:rPr>
              <a:t>辽</a:t>
            </a:r>
            <a:r>
              <a:rPr lang="zh-CN" altLang="zh-CN" kern="100">
                <a:cs typeface="Times New Roman"/>
              </a:rPr>
              <a:t>、</a:t>
            </a:r>
            <a:r>
              <a:rPr lang="zh-CN" altLang="zh-CN" kern="100">
                <a:ea typeface="仿宋"/>
                <a:cs typeface="Times New Roman"/>
              </a:rPr>
              <a:t>金能用汉法</a:t>
            </a:r>
            <a:r>
              <a:rPr lang="zh-CN" altLang="zh-CN" kern="100">
                <a:latin typeface="宋体"/>
                <a:cs typeface="MingLiU_HKSCS"/>
              </a:rPr>
              <a:t>，</a:t>
            </a:r>
            <a:r>
              <a:rPr lang="zh-CN" altLang="zh-CN" kern="100">
                <a:ea typeface="仿宋"/>
                <a:cs typeface="Times New Roman"/>
              </a:rPr>
              <a:t>历年最多</a:t>
            </a:r>
            <a:r>
              <a:rPr lang="zh-CN" altLang="zh-CN" kern="100">
                <a:latin typeface="宋体"/>
                <a:cs typeface="MingLiU_HKSCS"/>
              </a:rPr>
              <a:t>，</a:t>
            </a:r>
            <a:r>
              <a:rPr lang="zh-CN" altLang="zh-CN" kern="100">
                <a:ea typeface="仿宋"/>
                <a:cs typeface="Times New Roman"/>
              </a:rPr>
              <a:t>其他不能实用汉法</a:t>
            </a:r>
            <a:r>
              <a:rPr lang="zh-CN" altLang="zh-CN" kern="100">
                <a:latin typeface="宋体"/>
                <a:cs typeface="MingLiU_HKSCS"/>
              </a:rPr>
              <a:t>，</a:t>
            </a:r>
            <a:r>
              <a:rPr lang="zh-CN" altLang="zh-CN" kern="100">
                <a:ea typeface="仿宋"/>
                <a:cs typeface="Times New Roman"/>
              </a:rPr>
              <a:t>皆乱亡相继</a:t>
            </a:r>
            <a:r>
              <a:rPr lang="zh-CN" altLang="zh-CN" kern="100">
                <a:latin typeface="宋体"/>
                <a:cs typeface="MingLiU_HKSCS"/>
              </a:rPr>
              <a:t>，</a:t>
            </a:r>
            <a:r>
              <a:rPr lang="zh-CN" altLang="zh-CN" kern="100">
                <a:ea typeface="仿宋"/>
                <a:cs typeface="Times New Roman"/>
              </a:rPr>
              <a:t>史册具载</a:t>
            </a:r>
            <a:r>
              <a:rPr lang="zh-CN" altLang="zh-CN" kern="100">
                <a:latin typeface="宋体"/>
                <a:cs typeface="MingLiU_HKSCS"/>
              </a:rPr>
              <a:t>，</a:t>
            </a:r>
            <a:r>
              <a:rPr lang="zh-CN" altLang="zh-CN" kern="100">
                <a:ea typeface="仿宋"/>
                <a:cs typeface="Times New Roman"/>
              </a:rPr>
              <a:t>昭昭可见也</a:t>
            </a:r>
            <a:r>
              <a:rPr lang="en-US" altLang="zh-CN" kern="100">
                <a:latin typeface="宋体"/>
                <a:cs typeface="Times New Roman"/>
              </a:rPr>
              <a:t>”</a:t>
            </a:r>
            <a:r>
              <a:rPr lang="zh-CN" altLang="zh-CN" kern="100">
                <a:ea typeface="仿宋"/>
                <a:cs typeface="Times New Roman"/>
              </a:rPr>
              <a:t>可知</a:t>
            </a:r>
            <a:r>
              <a:rPr lang="zh-CN" altLang="zh-CN" kern="100">
                <a:latin typeface="宋体"/>
                <a:cs typeface="MingLiU_HKSCS"/>
              </a:rPr>
              <a:t>，</a:t>
            </a:r>
            <a:r>
              <a:rPr lang="zh-CN" altLang="zh-CN" kern="100">
                <a:ea typeface="仿宋"/>
                <a:cs typeface="Times New Roman"/>
              </a:rPr>
              <a:t>许衡建议</a:t>
            </a:r>
            <a:r>
              <a:rPr lang="zh-CN" altLang="zh-CN" kern="100">
                <a:latin typeface="宋体"/>
                <a:cs typeface="Times New Roman"/>
              </a:rPr>
              <a:t>“</a:t>
            </a:r>
            <a:r>
              <a:rPr lang="zh-CN" altLang="zh-CN" kern="100">
                <a:ea typeface="仿宋"/>
                <a:cs typeface="Times New Roman"/>
              </a:rPr>
              <a:t>行汉法</a:t>
            </a:r>
            <a:r>
              <a:rPr lang="zh-CN" altLang="zh-CN" kern="100">
                <a:latin typeface="宋体"/>
                <a:cs typeface="Times New Roman"/>
              </a:rPr>
              <a:t>”</a:t>
            </a:r>
            <a:r>
              <a:rPr lang="zh-CN" altLang="zh-CN" kern="100">
                <a:ea typeface="仿宋"/>
                <a:cs typeface="Times New Roman"/>
              </a:rPr>
              <a:t>的主要历史依据是北魏</a:t>
            </a:r>
            <a:r>
              <a:rPr lang="zh-CN" altLang="zh-CN" kern="100">
                <a:cs typeface="Times New Roman"/>
              </a:rPr>
              <a:t>、</a:t>
            </a:r>
            <a:r>
              <a:rPr lang="zh-CN" altLang="zh-CN" kern="100">
                <a:ea typeface="仿宋"/>
                <a:cs typeface="Times New Roman"/>
              </a:rPr>
              <a:t>辽</a:t>
            </a:r>
            <a:r>
              <a:rPr lang="zh-CN" altLang="zh-CN" kern="100">
                <a:cs typeface="Times New Roman"/>
              </a:rPr>
              <a:t>、</a:t>
            </a:r>
            <a:r>
              <a:rPr lang="zh-CN" altLang="zh-CN" kern="100">
                <a:ea typeface="仿宋"/>
                <a:cs typeface="Times New Roman"/>
              </a:rPr>
              <a:t>金因推行汉法统治时间较长</a:t>
            </a:r>
            <a:r>
              <a:rPr lang="zh-CN" altLang="zh-CN" kern="100">
                <a:latin typeface="宋体"/>
                <a:cs typeface="MingLiU_HKSCS"/>
              </a:rPr>
              <a:t>，</a:t>
            </a:r>
            <a:r>
              <a:rPr lang="zh-CN" altLang="zh-CN" kern="100">
                <a:ea typeface="仿宋"/>
                <a:cs typeface="Times New Roman"/>
              </a:rPr>
              <a:t>其他不行汉法的少数民族政权都很快相继败亡</a:t>
            </a:r>
            <a:r>
              <a:rPr lang="zh-CN" altLang="zh-CN" kern="100">
                <a:cs typeface="Times New Roman"/>
              </a:rPr>
              <a:t>。</a:t>
            </a:r>
            <a:endParaRPr lang="zh-CN" altLang="zh-CN" sz="1050" kern="100">
              <a:latin typeface="宋体"/>
              <a:cs typeface="Courier New"/>
            </a:endParaRPr>
          </a:p>
          <a:p>
            <a:pPr>
              <a:spcAft>
                <a:spcPct val="0"/>
              </a:spcAft>
              <a:tabLst>
                <a:tab pos="4800600"/>
              </a:tabLst>
            </a:pPr>
            <a:r>
              <a:rPr lang="zh-CN" altLang="zh-CN" kern="100">
                <a:solidFill>
                  <a:srgbClr val="FF0000"/>
                </a:solidFill>
                <a:ea typeface="黑体"/>
                <a:cs typeface="Times New Roman"/>
              </a:rPr>
              <a:t>北魏</a:t>
            </a:r>
            <a:r>
              <a:rPr lang="zh-CN" altLang="zh-CN" kern="100">
                <a:solidFill>
                  <a:srgbClr val="FF0000"/>
                </a:solidFill>
                <a:cs typeface="Times New Roman"/>
              </a:rPr>
              <a:t>、</a:t>
            </a:r>
            <a:r>
              <a:rPr lang="zh-CN" altLang="zh-CN" kern="100">
                <a:solidFill>
                  <a:srgbClr val="FF0000"/>
                </a:solidFill>
                <a:ea typeface="黑体"/>
                <a:cs typeface="Times New Roman"/>
              </a:rPr>
              <a:t>辽</a:t>
            </a:r>
            <a:r>
              <a:rPr lang="zh-CN" altLang="zh-CN" kern="100">
                <a:solidFill>
                  <a:srgbClr val="FF0000"/>
                </a:solidFill>
                <a:cs typeface="Times New Roman"/>
              </a:rPr>
              <a:t>、</a:t>
            </a:r>
            <a:r>
              <a:rPr lang="zh-CN" altLang="zh-CN" kern="100">
                <a:solidFill>
                  <a:srgbClr val="FF0000"/>
                </a:solidFill>
                <a:ea typeface="黑体"/>
                <a:cs typeface="Times New Roman"/>
              </a:rPr>
              <a:t>金因推行汉法统治时间较长</a:t>
            </a:r>
            <a:r>
              <a:rPr lang="zh-CN" altLang="zh-CN" kern="100">
                <a:solidFill>
                  <a:srgbClr val="FF0000"/>
                </a:solidFill>
                <a:latin typeface="宋体"/>
                <a:cs typeface="MingLiU_HKSCS"/>
              </a:rPr>
              <a:t>，</a:t>
            </a:r>
            <a:r>
              <a:rPr lang="zh-CN" altLang="zh-CN" kern="100">
                <a:solidFill>
                  <a:srgbClr val="FF0000"/>
                </a:solidFill>
                <a:ea typeface="黑体"/>
                <a:cs typeface="Times New Roman"/>
              </a:rPr>
              <a:t>其他不行汉法的少数民族政权都很快相继败亡</a:t>
            </a:r>
            <a:r>
              <a:rPr lang="zh-CN" altLang="zh-CN" kern="100">
                <a:solidFill>
                  <a:srgbClr val="FF0000"/>
                </a:solidFill>
                <a:cs typeface="Times New Roman"/>
              </a:rPr>
              <a:t>。</a:t>
            </a:r>
            <a:endParaRPr lang="zh-CN" altLang="zh-CN" sz="1050" kern="100">
              <a:effectLst/>
              <a:latin typeface="宋体"/>
              <a:cs typeface="Courier New"/>
            </a:endParaRPr>
          </a:p>
        </p:txBody>
      </p:sp>
      <p:pic>
        <p:nvPicPr>
          <p:cNvPr id="10242" name="Picture 2"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6574" y="1968969"/>
            <a:ext cx="504825" cy="436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3253128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10242"/>
                                        </p:tgtEl>
                                        <p:attrNameLst>
                                          <p:attrName>style.visibility</p:attrName>
                                        </p:attrNameLst>
                                      </p:cBhvr>
                                      <p:to>
                                        <p:strVal val="visible"/>
                                      </p:to>
                                    </p:set>
                                    <p:animEffect transition="in" filter="blinds(horizontal)">
                                      <p:cBhvr>
                                        <p:cTn id="10" dur="500"/>
                                        <p:tgtEl>
                                          <p:spTgt spid="10242"/>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3" presetClass="entr" presetSubtype="10" dur="50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blinds(horizontal)">
                                      <p:cBhvr>
                                        <p:cTn id="15"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145941" y="260648"/>
            <a:ext cx="11917220" cy="6324808"/>
          </a:xfrm>
        </p:spPr>
        <p:txBody>
          <a:bodyPr/>
          <a:lstStyle/>
          <a:p>
            <a:pPr>
              <a:spcAft>
                <a:spcPct val="0"/>
              </a:spcAft>
              <a:tabLst>
                <a:tab pos="4800600"/>
              </a:tabLst>
            </a:pPr>
            <a:r>
              <a:rPr lang="en-US" altLang="zh-CN" kern="100">
                <a:ea typeface="仿宋"/>
                <a:cs typeface="Courier New"/>
              </a:rPr>
              <a:t>(2)</a:t>
            </a:r>
            <a:r>
              <a:rPr lang="zh-CN" altLang="zh-CN" kern="100">
                <a:latin typeface="+mn-ea"/>
                <a:cs typeface="Times New Roman"/>
              </a:rPr>
              <a:t>材料二赞颂的历史人物是谁？他在继承汗位后</a:t>
            </a:r>
            <a:r>
              <a:rPr lang="zh-CN" altLang="zh-CN" kern="100">
                <a:latin typeface="+mn-ea"/>
                <a:cs typeface="MingLiU_HKSCS"/>
              </a:rPr>
              <a:t>，</a:t>
            </a:r>
            <a:r>
              <a:rPr lang="zh-CN" altLang="zh-CN" kern="100">
                <a:latin typeface="+mn-ea"/>
                <a:cs typeface="Times New Roman"/>
              </a:rPr>
              <a:t>接受汉族儒臣建议对统治地区的管辖有哪些具体举措</a:t>
            </a:r>
            <a:r>
              <a:rPr lang="zh-CN" altLang="zh-CN" kern="100">
                <a:latin typeface="宋体"/>
                <a:cs typeface="Times New Roman"/>
              </a:rPr>
              <a:t>？</a:t>
            </a:r>
            <a:endParaRPr lang="zh-CN" altLang="zh-CN" sz="1050" kern="100">
              <a:latin typeface="宋体"/>
              <a:cs typeface="Courier New"/>
            </a:endParaRPr>
          </a:p>
          <a:p>
            <a:pPr fontAlgn="ctr">
              <a:spcAft>
                <a:spcPct val="0"/>
              </a:spcAft>
              <a:tabLst>
                <a:tab pos="4800600"/>
              </a:tabLst>
            </a:pPr>
            <a:r>
              <a:rPr lang="zh-CN" altLang="zh-CN" kern="100">
                <a:ea typeface="黑体"/>
                <a:cs typeface="Times New Roman"/>
              </a:rPr>
              <a:t>　　解题思路</a:t>
            </a:r>
            <a:r>
              <a:rPr lang="zh-CN" altLang="zh-CN" kern="100">
                <a:cs typeface="Times New Roman"/>
              </a:rPr>
              <a:t>：</a:t>
            </a:r>
            <a:r>
              <a:rPr lang="zh-CN" altLang="zh-CN" kern="100">
                <a:ea typeface="仿宋"/>
                <a:cs typeface="Times New Roman"/>
              </a:rPr>
              <a:t>由材料二</a:t>
            </a:r>
            <a:r>
              <a:rPr lang="en-US" altLang="zh-CN" kern="100">
                <a:latin typeface="宋体"/>
                <a:cs typeface="Times New Roman"/>
              </a:rPr>
              <a:t>“</a:t>
            </a:r>
            <a:r>
              <a:rPr lang="zh-CN" altLang="zh-CN" kern="100">
                <a:ea typeface="仿宋"/>
                <a:cs typeface="Times New Roman"/>
              </a:rPr>
              <a:t>大元帝国的创立者</a:t>
            </a:r>
            <a:r>
              <a:rPr lang="en-US" altLang="zh-CN" kern="100">
                <a:latin typeface="宋体"/>
                <a:cs typeface="Times New Roman"/>
              </a:rPr>
              <a:t>”</a:t>
            </a:r>
            <a:r>
              <a:rPr lang="zh-CN" altLang="zh-CN" kern="100">
                <a:ea typeface="仿宋"/>
                <a:cs typeface="Times New Roman"/>
              </a:rPr>
              <a:t>可知是忽必烈</a:t>
            </a:r>
            <a:r>
              <a:rPr lang="zh-CN" altLang="zh-CN" kern="100">
                <a:cs typeface="Times New Roman"/>
              </a:rPr>
              <a:t>。</a:t>
            </a:r>
            <a:r>
              <a:rPr lang="zh-CN" altLang="zh-CN" kern="100">
                <a:ea typeface="仿宋"/>
                <a:cs typeface="Times New Roman"/>
              </a:rPr>
              <a:t>他在继承汗位后</a:t>
            </a:r>
            <a:r>
              <a:rPr lang="zh-CN" altLang="zh-CN" kern="100">
                <a:latin typeface="宋体"/>
                <a:cs typeface="MingLiU_HKSCS"/>
              </a:rPr>
              <a:t>，</a:t>
            </a:r>
            <a:r>
              <a:rPr lang="zh-CN" altLang="zh-CN" kern="100">
                <a:ea typeface="仿宋"/>
                <a:cs typeface="Times New Roman"/>
              </a:rPr>
              <a:t>接受汉族儒臣建议推行的发展举措是</a:t>
            </a:r>
            <a:r>
              <a:rPr lang="zh-CN" altLang="zh-CN" kern="100">
                <a:latin typeface="宋体"/>
                <a:cs typeface="Times New Roman"/>
              </a:rPr>
              <a:t>“</a:t>
            </a:r>
            <a:r>
              <a:rPr lang="zh-CN" altLang="zh-CN" kern="100">
                <a:ea typeface="仿宋"/>
                <a:cs typeface="Times New Roman"/>
              </a:rPr>
              <a:t>行汉法</a:t>
            </a:r>
            <a:r>
              <a:rPr lang="zh-CN" altLang="zh-CN" kern="100">
                <a:latin typeface="宋体"/>
                <a:cs typeface="Times New Roman"/>
              </a:rPr>
              <a:t>”“</a:t>
            </a:r>
            <a:r>
              <a:rPr lang="zh-CN" altLang="zh-CN" kern="100">
                <a:ea typeface="仿宋"/>
                <a:cs typeface="Times New Roman"/>
              </a:rPr>
              <a:t>行仁政</a:t>
            </a:r>
            <a:r>
              <a:rPr lang="zh-CN" altLang="zh-CN" kern="100">
                <a:latin typeface="宋体"/>
                <a:cs typeface="Times New Roman"/>
              </a:rPr>
              <a:t>”“</a:t>
            </a:r>
            <a:r>
              <a:rPr lang="zh-CN" altLang="zh-CN" kern="100">
                <a:ea typeface="仿宋"/>
                <a:cs typeface="Times New Roman"/>
              </a:rPr>
              <a:t>不嗜杀</a:t>
            </a:r>
            <a:r>
              <a:rPr lang="zh-CN" altLang="zh-CN" kern="100">
                <a:latin typeface="宋体"/>
                <a:cs typeface="Times New Roman"/>
              </a:rPr>
              <a:t>”</a:t>
            </a:r>
            <a:r>
              <a:rPr lang="zh-CN" altLang="zh-CN" kern="100">
                <a:latin typeface="宋体"/>
                <a:cs typeface="MingLiU_HKSCS"/>
              </a:rPr>
              <a:t>，</a:t>
            </a:r>
            <a:r>
              <a:rPr lang="zh-CN" altLang="zh-CN" kern="100">
                <a:ea typeface="仿宋"/>
                <a:cs typeface="Times New Roman"/>
              </a:rPr>
              <a:t>施行</a:t>
            </a:r>
            <a:r>
              <a:rPr lang="zh-CN" altLang="zh-CN" kern="100">
                <a:latin typeface="宋体"/>
                <a:cs typeface="Times New Roman"/>
              </a:rPr>
              <a:t>“</a:t>
            </a:r>
            <a:r>
              <a:rPr lang="zh-CN" altLang="zh-CN" kern="100">
                <a:ea typeface="仿宋"/>
                <a:cs typeface="Times New Roman"/>
              </a:rPr>
              <a:t>治国安民</a:t>
            </a:r>
            <a:r>
              <a:rPr lang="zh-CN" altLang="zh-CN" kern="100">
                <a:latin typeface="宋体"/>
                <a:cs typeface="Times New Roman"/>
              </a:rPr>
              <a:t>”</a:t>
            </a:r>
            <a:r>
              <a:rPr lang="zh-CN" altLang="zh-CN" kern="100">
                <a:ea typeface="仿宋"/>
                <a:cs typeface="Times New Roman"/>
              </a:rPr>
              <a:t>的方略</a:t>
            </a:r>
            <a:r>
              <a:rPr lang="zh-CN" altLang="zh-CN" kern="100">
                <a:latin typeface="宋体"/>
                <a:cs typeface="MingLiU_HKSCS"/>
              </a:rPr>
              <a:t>，</a:t>
            </a:r>
            <a:r>
              <a:rPr lang="zh-CN" altLang="zh-CN" kern="100">
                <a:ea typeface="仿宋"/>
                <a:cs typeface="Times New Roman"/>
              </a:rPr>
              <a:t>广开言路</a:t>
            </a:r>
            <a:r>
              <a:rPr lang="zh-CN" altLang="zh-CN" kern="100">
                <a:latin typeface="宋体"/>
                <a:cs typeface="MingLiU_HKSCS"/>
              </a:rPr>
              <a:t>，</a:t>
            </a:r>
            <a:r>
              <a:rPr lang="zh-CN" altLang="zh-CN" kern="100">
                <a:ea typeface="仿宋"/>
                <a:cs typeface="Times New Roman"/>
              </a:rPr>
              <a:t>整顿吏治</a:t>
            </a:r>
            <a:r>
              <a:rPr lang="zh-CN" altLang="zh-CN" kern="100">
                <a:latin typeface="宋体"/>
                <a:cs typeface="MingLiU_HKSCS"/>
              </a:rPr>
              <a:t>，</a:t>
            </a:r>
            <a:r>
              <a:rPr lang="zh-CN" altLang="zh-CN" kern="100">
                <a:ea typeface="仿宋"/>
                <a:cs typeface="Times New Roman"/>
              </a:rPr>
              <a:t>注重农桑</a:t>
            </a:r>
            <a:r>
              <a:rPr lang="zh-CN" altLang="zh-CN" kern="100">
                <a:cs typeface="Times New Roman"/>
              </a:rPr>
              <a:t>。</a:t>
            </a:r>
            <a:r>
              <a:rPr lang="zh-CN" altLang="zh-CN" kern="100">
                <a:ea typeface="仿宋"/>
                <a:cs typeface="Times New Roman"/>
              </a:rPr>
              <a:t>依照中原王朝的统治办法</a:t>
            </a:r>
            <a:r>
              <a:rPr lang="zh-CN" altLang="zh-CN" kern="100">
                <a:latin typeface="宋体"/>
                <a:cs typeface="MingLiU_HKSCS"/>
              </a:rPr>
              <a:t>，</a:t>
            </a:r>
            <a:r>
              <a:rPr lang="zh-CN" altLang="zh-CN" kern="100">
                <a:ea typeface="仿宋"/>
                <a:cs typeface="Times New Roman"/>
              </a:rPr>
              <a:t>设立各种机构</a:t>
            </a:r>
            <a:r>
              <a:rPr lang="zh-CN" altLang="zh-CN" kern="100">
                <a:latin typeface="宋体"/>
                <a:cs typeface="MingLiU_HKSCS"/>
              </a:rPr>
              <a:t>，</a:t>
            </a:r>
            <a:r>
              <a:rPr lang="zh-CN" altLang="zh-CN" kern="100">
                <a:ea typeface="仿宋"/>
                <a:cs typeface="Times New Roman"/>
              </a:rPr>
              <a:t>建立年号</a:t>
            </a:r>
            <a:r>
              <a:rPr lang="zh-CN" altLang="zh-CN" kern="100">
                <a:cs typeface="Times New Roman"/>
              </a:rPr>
              <a:t>。</a:t>
            </a:r>
            <a:endParaRPr lang="zh-CN" altLang="zh-CN" sz="1050" kern="100">
              <a:latin typeface="宋体"/>
              <a:cs typeface="Courier New"/>
            </a:endParaRPr>
          </a:p>
          <a:p>
            <a:pPr>
              <a:spcAft>
                <a:spcPct val="0"/>
              </a:spcAft>
              <a:tabLst>
                <a:tab pos="4800600"/>
              </a:tabLst>
            </a:pPr>
            <a:r>
              <a:rPr lang="zh-CN" altLang="zh-CN" kern="100">
                <a:solidFill>
                  <a:srgbClr val="FF0000"/>
                </a:solidFill>
                <a:ea typeface="黑体"/>
                <a:cs typeface="Times New Roman"/>
              </a:rPr>
              <a:t>元世祖忽必烈</a:t>
            </a:r>
            <a:r>
              <a:rPr lang="zh-CN" altLang="zh-CN" kern="100">
                <a:solidFill>
                  <a:srgbClr val="FF0000"/>
                </a:solidFill>
                <a:cs typeface="Times New Roman"/>
              </a:rPr>
              <a:t>。</a:t>
            </a:r>
            <a:r>
              <a:rPr lang="zh-CN" altLang="zh-CN" kern="100">
                <a:solidFill>
                  <a:srgbClr val="FF0000"/>
                </a:solidFill>
                <a:ea typeface="黑体"/>
                <a:cs typeface="Times New Roman"/>
              </a:rPr>
              <a:t>措施</a:t>
            </a:r>
            <a:r>
              <a:rPr lang="zh-CN" altLang="zh-CN" kern="100">
                <a:solidFill>
                  <a:srgbClr val="FF0000"/>
                </a:solidFill>
                <a:cs typeface="Times New Roman"/>
              </a:rPr>
              <a:t>：</a:t>
            </a:r>
            <a:r>
              <a:rPr lang="en-US" altLang="zh-CN" kern="100">
                <a:solidFill>
                  <a:srgbClr val="FF0000"/>
                </a:solidFill>
                <a:latin typeface="宋体"/>
                <a:ea typeface="黑体"/>
                <a:cs typeface="Times New Roman"/>
              </a:rPr>
              <a:t>“</a:t>
            </a:r>
            <a:r>
              <a:rPr lang="zh-CN" altLang="zh-CN" kern="100">
                <a:solidFill>
                  <a:srgbClr val="FF0000"/>
                </a:solidFill>
                <a:ea typeface="黑体"/>
                <a:cs typeface="Times New Roman"/>
              </a:rPr>
              <a:t>行汉法</a:t>
            </a:r>
            <a:r>
              <a:rPr lang="en-US" altLang="zh-CN" kern="100">
                <a:solidFill>
                  <a:srgbClr val="FF0000"/>
                </a:solidFill>
                <a:latin typeface="宋体"/>
                <a:ea typeface="黑体"/>
                <a:cs typeface="Times New Roman"/>
              </a:rPr>
              <a:t>”“</a:t>
            </a:r>
            <a:r>
              <a:rPr lang="zh-CN" altLang="zh-CN" kern="100">
                <a:solidFill>
                  <a:srgbClr val="FF0000"/>
                </a:solidFill>
                <a:ea typeface="黑体"/>
                <a:cs typeface="Times New Roman"/>
              </a:rPr>
              <a:t>行仁政</a:t>
            </a:r>
            <a:r>
              <a:rPr lang="en-US" altLang="zh-CN" kern="100">
                <a:solidFill>
                  <a:srgbClr val="FF0000"/>
                </a:solidFill>
                <a:latin typeface="宋体"/>
                <a:ea typeface="黑体"/>
                <a:cs typeface="Times New Roman"/>
              </a:rPr>
              <a:t>”“</a:t>
            </a:r>
            <a:r>
              <a:rPr lang="zh-CN" altLang="zh-CN" kern="100">
                <a:solidFill>
                  <a:srgbClr val="FF0000"/>
                </a:solidFill>
                <a:ea typeface="黑体"/>
                <a:cs typeface="Times New Roman"/>
              </a:rPr>
              <a:t>不嗜杀</a:t>
            </a:r>
            <a:r>
              <a:rPr lang="en-US" altLang="zh-CN" kern="100">
                <a:solidFill>
                  <a:srgbClr val="FF0000"/>
                </a:solidFill>
                <a:latin typeface="宋体"/>
                <a:ea typeface="黑体"/>
                <a:cs typeface="Times New Roman"/>
              </a:rPr>
              <a:t>”</a:t>
            </a:r>
            <a:r>
              <a:rPr lang="zh-CN" altLang="zh-CN" kern="100">
                <a:solidFill>
                  <a:srgbClr val="FF0000"/>
                </a:solidFill>
                <a:latin typeface="宋体"/>
                <a:cs typeface="MingLiU_HKSCS"/>
              </a:rPr>
              <a:t>，</a:t>
            </a:r>
            <a:r>
              <a:rPr lang="zh-CN" altLang="zh-CN" kern="100">
                <a:solidFill>
                  <a:srgbClr val="FF0000"/>
                </a:solidFill>
                <a:ea typeface="黑体"/>
                <a:cs typeface="Times New Roman"/>
              </a:rPr>
              <a:t>施行</a:t>
            </a:r>
            <a:r>
              <a:rPr lang="en-US" altLang="zh-CN" kern="100">
                <a:solidFill>
                  <a:srgbClr val="FF0000"/>
                </a:solidFill>
                <a:latin typeface="宋体"/>
                <a:ea typeface="黑体"/>
                <a:cs typeface="Times New Roman"/>
              </a:rPr>
              <a:t>“</a:t>
            </a:r>
            <a:r>
              <a:rPr lang="zh-CN" altLang="zh-CN" kern="100">
                <a:solidFill>
                  <a:srgbClr val="FF0000"/>
                </a:solidFill>
                <a:ea typeface="黑体"/>
                <a:cs typeface="Times New Roman"/>
              </a:rPr>
              <a:t>治国安民</a:t>
            </a:r>
            <a:r>
              <a:rPr lang="en-US" altLang="zh-CN" kern="100">
                <a:solidFill>
                  <a:srgbClr val="FF0000"/>
                </a:solidFill>
                <a:latin typeface="宋体"/>
                <a:ea typeface="黑体"/>
                <a:cs typeface="Times New Roman"/>
              </a:rPr>
              <a:t>”</a:t>
            </a:r>
            <a:r>
              <a:rPr lang="zh-CN" altLang="zh-CN" kern="100">
                <a:solidFill>
                  <a:srgbClr val="FF0000"/>
                </a:solidFill>
                <a:ea typeface="黑体"/>
                <a:cs typeface="Times New Roman"/>
              </a:rPr>
              <a:t>的方略</a:t>
            </a:r>
            <a:r>
              <a:rPr lang="zh-CN" altLang="zh-CN" kern="100">
                <a:solidFill>
                  <a:srgbClr val="FF0000"/>
                </a:solidFill>
                <a:latin typeface="宋体"/>
                <a:cs typeface="MingLiU_HKSCS"/>
              </a:rPr>
              <a:t>，</a:t>
            </a:r>
            <a:r>
              <a:rPr lang="zh-CN" altLang="zh-CN" kern="100">
                <a:solidFill>
                  <a:srgbClr val="FF0000"/>
                </a:solidFill>
                <a:ea typeface="黑体"/>
                <a:cs typeface="Times New Roman"/>
              </a:rPr>
              <a:t>广开言路</a:t>
            </a:r>
            <a:r>
              <a:rPr lang="zh-CN" altLang="zh-CN" kern="100">
                <a:solidFill>
                  <a:srgbClr val="FF0000"/>
                </a:solidFill>
                <a:latin typeface="宋体"/>
                <a:cs typeface="MingLiU_HKSCS"/>
              </a:rPr>
              <a:t>，</a:t>
            </a:r>
            <a:r>
              <a:rPr lang="zh-CN" altLang="zh-CN" kern="100">
                <a:solidFill>
                  <a:srgbClr val="FF0000"/>
                </a:solidFill>
                <a:ea typeface="黑体"/>
                <a:cs typeface="Times New Roman"/>
              </a:rPr>
              <a:t>整顿吏治</a:t>
            </a:r>
            <a:r>
              <a:rPr lang="zh-CN" altLang="zh-CN" kern="100">
                <a:solidFill>
                  <a:srgbClr val="FF0000"/>
                </a:solidFill>
                <a:latin typeface="宋体"/>
                <a:cs typeface="MingLiU_HKSCS"/>
              </a:rPr>
              <a:t>，</a:t>
            </a:r>
            <a:r>
              <a:rPr lang="zh-CN" altLang="zh-CN" kern="100">
                <a:solidFill>
                  <a:srgbClr val="FF0000"/>
                </a:solidFill>
                <a:ea typeface="黑体"/>
                <a:cs typeface="Times New Roman"/>
              </a:rPr>
              <a:t>注重农桑</a:t>
            </a:r>
            <a:r>
              <a:rPr lang="zh-CN" altLang="zh-CN" kern="100">
                <a:solidFill>
                  <a:srgbClr val="FF0000"/>
                </a:solidFill>
                <a:cs typeface="Times New Roman"/>
              </a:rPr>
              <a:t>。</a:t>
            </a:r>
            <a:r>
              <a:rPr lang="zh-CN" altLang="zh-CN" kern="100">
                <a:solidFill>
                  <a:srgbClr val="FF0000"/>
                </a:solidFill>
                <a:ea typeface="黑体"/>
                <a:cs typeface="Times New Roman"/>
              </a:rPr>
              <a:t>依照中原王朝的统治办法</a:t>
            </a:r>
            <a:r>
              <a:rPr lang="zh-CN" altLang="zh-CN" kern="100">
                <a:solidFill>
                  <a:srgbClr val="FF0000"/>
                </a:solidFill>
                <a:latin typeface="宋体"/>
                <a:cs typeface="MingLiU_HKSCS"/>
              </a:rPr>
              <a:t>，</a:t>
            </a:r>
            <a:r>
              <a:rPr lang="zh-CN" altLang="zh-CN" kern="100">
                <a:solidFill>
                  <a:srgbClr val="FF0000"/>
                </a:solidFill>
                <a:ea typeface="黑体"/>
                <a:cs typeface="Times New Roman"/>
              </a:rPr>
              <a:t>设立各种机构</a:t>
            </a:r>
            <a:r>
              <a:rPr lang="zh-CN" altLang="zh-CN" kern="100">
                <a:solidFill>
                  <a:srgbClr val="FF0000"/>
                </a:solidFill>
                <a:latin typeface="宋体"/>
                <a:cs typeface="MingLiU_HKSCS"/>
              </a:rPr>
              <a:t>，</a:t>
            </a:r>
            <a:r>
              <a:rPr lang="zh-CN" altLang="zh-CN" kern="100">
                <a:solidFill>
                  <a:srgbClr val="FF0000"/>
                </a:solidFill>
                <a:ea typeface="黑体"/>
                <a:cs typeface="Times New Roman"/>
              </a:rPr>
              <a:t>建立年号</a:t>
            </a:r>
            <a:r>
              <a:rPr lang="zh-CN" altLang="zh-CN" kern="100">
                <a:solidFill>
                  <a:srgbClr val="FF0000"/>
                </a:solidFill>
                <a:cs typeface="Times New Roman"/>
              </a:rPr>
              <a:t>。</a:t>
            </a:r>
            <a:endParaRPr lang="zh-CN" altLang="zh-CN" sz="1050" kern="100">
              <a:effectLst/>
              <a:latin typeface="宋体"/>
              <a:cs typeface="Courier New"/>
            </a:endParaRPr>
          </a:p>
        </p:txBody>
      </p:sp>
      <p:pic>
        <p:nvPicPr>
          <p:cNvPr id="3" name="Picture 2"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6574" y="1897782"/>
            <a:ext cx="504825" cy="436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7921567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linds(horizontal)">
                                      <p:cBhvr>
                                        <p:cTn id="10" dur="500"/>
                                        <p:tgtEl>
                                          <p:spTgt spid="3"/>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3" presetClass="entr" presetSubtype="10" dur="50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blinds(horizontal)">
                                      <p:cBhvr>
                                        <p:cTn id="15"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145941" y="987986"/>
            <a:ext cx="11917220" cy="3554819"/>
          </a:xfrm>
        </p:spPr>
        <p:txBody>
          <a:bodyPr/>
          <a:lstStyle/>
          <a:p>
            <a:pPr>
              <a:spcAft>
                <a:spcPct val="0"/>
              </a:spcAft>
              <a:tabLst>
                <a:tab pos="4800600"/>
              </a:tabLst>
            </a:pPr>
            <a:r>
              <a:rPr lang="en-US" altLang="zh-CN" kern="100">
                <a:ea typeface="仿宋"/>
                <a:cs typeface="Courier New"/>
              </a:rPr>
              <a:t>(3)</a:t>
            </a:r>
            <a:r>
              <a:rPr lang="zh-CN" altLang="zh-CN" kern="100">
                <a:latin typeface="宋体"/>
                <a:cs typeface="Times New Roman"/>
              </a:rPr>
              <a:t>材料二赞颂的历史人物最终完成了全国的统一</a:t>
            </a:r>
            <a:r>
              <a:rPr lang="zh-CN" altLang="zh-CN" kern="100">
                <a:latin typeface="宋体"/>
                <a:cs typeface="MingLiU_HKSCS"/>
              </a:rPr>
              <a:t>，</a:t>
            </a:r>
            <a:r>
              <a:rPr lang="zh-CN" altLang="zh-CN" kern="100">
                <a:latin typeface="宋体"/>
                <a:cs typeface="Times New Roman"/>
              </a:rPr>
              <a:t>有何重大意义？</a:t>
            </a:r>
            <a:endParaRPr lang="zh-CN" altLang="zh-CN" sz="1050" kern="100">
              <a:latin typeface="宋体"/>
              <a:cs typeface="Courier New"/>
            </a:endParaRPr>
          </a:p>
          <a:p>
            <a:pPr fontAlgn="ctr">
              <a:spcAft>
                <a:spcPct val="0"/>
              </a:spcAft>
              <a:tabLst>
                <a:tab pos="4800600"/>
              </a:tabLst>
            </a:pPr>
            <a:r>
              <a:rPr lang="zh-CN" altLang="zh-CN" kern="100">
                <a:ea typeface="黑体"/>
                <a:cs typeface="Times New Roman"/>
              </a:rPr>
              <a:t>　　解题思路</a:t>
            </a:r>
            <a:r>
              <a:rPr lang="zh-CN" altLang="zh-CN" kern="100">
                <a:cs typeface="Times New Roman"/>
              </a:rPr>
              <a:t>：</a:t>
            </a:r>
            <a:r>
              <a:rPr lang="zh-CN" altLang="zh-CN" kern="100">
                <a:ea typeface="仿宋"/>
                <a:cs typeface="Times New Roman"/>
              </a:rPr>
              <a:t>元的统一</a:t>
            </a:r>
            <a:r>
              <a:rPr lang="zh-CN" altLang="zh-CN" kern="100">
                <a:latin typeface="宋体"/>
                <a:cs typeface="MingLiU_HKSCS"/>
              </a:rPr>
              <a:t>，</a:t>
            </a:r>
            <a:r>
              <a:rPr lang="zh-CN" altLang="zh-CN" kern="100">
                <a:ea typeface="仿宋"/>
                <a:cs typeface="Times New Roman"/>
              </a:rPr>
              <a:t>结束了我国历史上较长时期的分裂割据局面</a:t>
            </a:r>
            <a:r>
              <a:rPr lang="zh-CN" altLang="zh-CN" kern="100">
                <a:latin typeface="宋体"/>
                <a:cs typeface="MingLiU_HKSCS"/>
              </a:rPr>
              <a:t>，</a:t>
            </a:r>
            <a:r>
              <a:rPr lang="zh-CN" altLang="zh-CN" kern="100">
                <a:ea typeface="仿宋"/>
                <a:cs typeface="Times New Roman"/>
              </a:rPr>
              <a:t>为统一多民族国家的进一步发展奠定了基础</a:t>
            </a:r>
            <a:r>
              <a:rPr lang="zh-CN" altLang="zh-CN" kern="100">
                <a:cs typeface="Times New Roman"/>
              </a:rPr>
              <a:t>。</a:t>
            </a:r>
            <a:endParaRPr lang="zh-CN" altLang="zh-CN" sz="1050" kern="100">
              <a:latin typeface="宋体"/>
              <a:cs typeface="Courier New"/>
            </a:endParaRPr>
          </a:p>
          <a:p>
            <a:pPr>
              <a:spcAft>
                <a:spcPct val="0"/>
              </a:spcAft>
              <a:tabLst>
                <a:tab pos="4800600"/>
              </a:tabLst>
            </a:pPr>
            <a:r>
              <a:rPr lang="zh-CN" altLang="zh-CN" kern="100">
                <a:solidFill>
                  <a:srgbClr val="FF0000"/>
                </a:solidFill>
                <a:ea typeface="黑体"/>
                <a:cs typeface="Times New Roman"/>
              </a:rPr>
              <a:t>元的统一</a:t>
            </a:r>
            <a:r>
              <a:rPr lang="zh-CN" altLang="zh-CN" kern="100">
                <a:solidFill>
                  <a:srgbClr val="FF0000"/>
                </a:solidFill>
                <a:latin typeface="宋体"/>
                <a:cs typeface="MingLiU_HKSCS"/>
              </a:rPr>
              <a:t>，</a:t>
            </a:r>
            <a:r>
              <a:rPr lang="zh-CN" altLang="zh-CN" kern="100">
                <a:solidFill>
                  <a:srgbClr val="FF0000"/>
                </a:solidFill>
                <a:ea typeface="黑体"/>
                <a:cs typeface="Times New Roman"/>
              </a:rPr>
              <a:t>结束了我国历史上较长时期的分裂割据局面</a:t>
            </a:r>
            <a:r>
              <a:rPr lang="zh-CN" altLang="zh-CN" kern="100">
                <a:solidFill>
                  <a:srgbClr val="FF0000"/>
                </a:solidFill>
                <a:latin typeface="宋体"/>
                <a:cs typeface="MingLiU_HKSCS"/>
              </a:rPr>
              <a:t>，</a:t>
            </a:r>
            <a:r>
              <a:rPr lang="zh-CN" altLang="zh-CN" kern="100">
                <a:solidFill>
                  <a:srgbClr val="FF0000"/>
                </a:solidFill>
                <a:ea typeface="黑体"/>
                <a:cs typeface="Times New Roman"/>
              </a:rPr>
              <a:t>为统一多民族国家的进一步发展奠定了基础</a:t>
            </a:r>
            <a:r>
              <a:rPr lang="zh-CN" altLang="zh-CN" kern="100">
                <a:solidFill>
                  <a:srgbClr val="FF0000"/>
                </a:solidFill>
                <a:cs typeface="Times New Roman"/>
              </a:rPr>
              <a:t>。</a:t>
            </a:r>
            <a:endParaRPr lang="zh-CN" altLang="zh-CN" sz="1050" kern="100">
              <a:effectLst/>
              <a:latin typeface="宋体"/>
              <a:cs typeface="Courier New"/>
            </a:endParaRPr>
          </a:p>
        </p:txBody>
      </p:sp>
      <p:pic>
        <p:nvPicPr>
          <p:cNvPr id="3" name="Picture 2"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6574" y="1955751"/>
            <a:ext cx="504825" cy="436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7094181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linds(horizontal)">
                                      <p:cBhvr>
                                        <p:cTn id="10" dur="500"/>
                                        <p:tgtEl>
                                          <p:spTgt spid="3"/>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3" presetClass="entr" presetSubtype="10" dur="50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blinds(horizontal)">
                                      <p:cBhvr>
                                        <p:cTn id="15"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145941" y="987986"/>
            <a:ext cx="11917220" cy="2862322"/>
          </a:xfrm>
        </p:spPr>
        <p:txBody>
          <a:bodyPr/>
          <a:lstStyle/>
          <a:p>
            <a:pPr>
              <a:spcAft>
                <a:spcPct val="0"/>
              </a:spcAft>
              <a:tabLst>
                <a:tab pos="4800600"/>
              </a:tabLst>
            </a:pPr>
            <a:r>
              <a:rPr lang="en-US" altLang="zh-CN" kern="100">
                <a:ea typeface="仿宋"/>
                <a:cs typeface="Courier New"/>
              </a:rPr>
              <a:t>(4)</a:t>
            </a:r>
            <a:r>
              <a:rPr lang="zh-CN" altLang="zh-CN" kern="100">
                <a:latin typeface="宋体"/>
                <a:cs typeface="Times New Roman"/>
              </a:rPr>
              <a:t>综合上述材料</a:t>
            </a:r>
            <a:r>
              <a:rPr lang="zh-CN" altLang="zh-CN" kern="100">
                <a:latin typeface="宋体"/>
                <a:cs typeface="MingLiU_HKSCS"/>
              </a:rPr>
              <a:t>，</a:t>
            </a:r>
            <a:r>
              <a:rPr lang="zh-CN" altLang="zh-CN" kern="100">
                <a:latin typeface="宋体"/>
                <a:cs typeface="Times New Roman"/>
              </a:rPr>
              <a:t>谈谈你从中得到的启示</a:t>
            </a:r>
            <a:r>
              <a:rPr lang="zh-CN" altLang="zh-CN" kern="100">
                <a:cs typeface="Times New Roman"/>
              </a:rPr>
              <a:t>。</a:t>
            </a:r>
            <a:endParaRPr lang="zh-CN" altLang="zh-CN" sz="1050" kern="100">
              <a:latin typeface="宋体"/>
              <a:cs typeface="Courier New"/>
            </a:endParaRPr>
          </a:p>
          <a:p>
            <a:pPr fontAlgn="ctr">
              <a:spcAft>
                <a:spcPct val="0"/>
              </a:spcAft>
              <a:tabLst>
                <a:tab pos="4800600"/>
              </a:tabLst>
            </a:pPr>
            <a:r>
              <a:rPr lang="zh-CN" altLang="zh-CN" kern="100">
                <a:ea typeface="黑体"/>
                <a:cs typeface="Times New Roman"/>
              </a:rPr>
              <a:t>　　解题思路</a:t>
            </a:r>
            <a:r>
              <a:rPr lang="zh-CN" altLang="zh-CN" kern="100">
                <a:cs typeface="Times New Roman"/>
              </a:rPr>
              <a:t>：</a:t>
            </a:r>
            <a:r>
              <a:rPr lang="zh-CN" altLang="zh-CN" kern="100">
                <a:ea typeface="仿宋"/>
                <a:cs typeface="Times New Roman"/>
              </a:rPr>
              <a:t>本题是开放性试题</a:t>
            </a:r>
            <a:r>
              <a:rPr lang="zh-CN" altLang="zh-CN" kern="100">
                <a:latin typeface="宋体"/>
                <a:cs typeface="MingLiU_HKSCS"/>
              </a:rPr>
              <a:t>，</a:t>
            </a:r>
            <a:r>
              <a:rPr lang="zh-CN" altLang="zh-CN" kern="100">
                <a:ea typeface="仿宋"/>
                <a:cs typeface="Times New Roman"/>
              </a:rPr>
              <a:t>言之有理即可</a:t>
            </a:r>
            <a:r>
              <a:rPr lang="zh-CN" altLang="zh-CN" kern="100">
                <a:cs typeface="Times New Roman"/>
              </a:rPr>
              <a:t>。</a:t>
            </a:r>
            <a:r>
              <a:rPr lang="zh-CN" altLang="zh-CN" kern="100">
                <a:ea typeface="仿宋"/>
                <a:cs typeface="Times New Roman"/>
              </a:rPr>
              <a:t>如</a:t>
            </a:r>
            <a:r>
              <a:rPr lang="zh-CN" altLang="zh-CN" kern="100">
                <a:cs typeface="Times New Roman"/>
              </a:rPr>
              <a:t>：</a:t>
            </a:r>
            <a:r>
              <a:rPr lang="zh-CN" altLang="zh-CN" kern="100">
                <a:ea typeface="仿宋"/>
                <a:cs typeface="Times New Roman"/>
              </a:rPr>
              <a:t>我们要有锐意进取的精神</a:t>
            </a:r>
            <a:r>
              <a:rPr lang="zh-CN" altLang="zh-CN" kern="100">
                <a:latin typeface="宋体"/>
                <a:cs typeface="MingLiU_HKSCS"/>
              </a:rPr>
              <a:t>，</a:t>
            </a:r>
            <a:r>
              <a:rPr lang="zh-CN" altLang="zh-CN" kern="100">
                <a:ea typeface="仿宋"/>
                <a:cs typeface="Times New Roman"/>
              </a:rPr>
              <a:t>学习先进文化</a:t>
            </a:r>
            <a:r>
              <a:rPr lang="zh-CN" altLang="zh-CN" kern="100">
                <a:latin typeface="宋体"/>
                <a:cs typeface="MingLiU_HKSCS"/>
              </a:rPr>
              <a:t>，</a:t>
            </a:r>
            <a:r>
              <a:rPr lang="zh-CN" altLang="zh-CN" kern="100">
                <a:ea typeface="仿宋"/>
                <a:cs typeface="Times New Roman"/>
              </a:rPr>
              <a:t>敢于创新</a:t>
            </a:r>
            <a:r>
              <a:rPr lang="zh-CN" altLang="zh-CN" kern="100">
                <a:latin typeface="宋体"/>
                <a:cs typeface="MingLiU_HKSCS"/>
              </a:rPr>
              <a:t>，</a:t>
            </a:r>
            <a:r>
              <a:rPr lang="zh-CN" altLang="zh-CN" kern="100">
                <a:ea typeface="仿宋"/>
                <a:cs typeface="Times New Roman"/>
              </a:rPr>
              <a:t>与时俱进</a:t>
            </a:r>
            <a:r>
              <a:rPr lang="zh-CN" altLang="zh-CN" kern="100">
                <a:cs typeface="Times New Roman"/>
              </a:rPr>
              <a:t>。</a:t>
            </a:r>
            <a:r>
              <a:rPr lang="zh-CN" altLang="zh-CN" kern="100">
                <a:latin typeface="宋体"/>
                <a:ea typeface="Times New Roman"/>
                <a:cs typeface="Courier New"/>
              </a:rPr>
              <a:t> </a:t>
            </a:r>
            <a:endParaRPr lang="zh-CN" altLang="zh-CN" sz="1050" kern="100">
              <a:latin typeface="宋体"/>
              <a:cs typeface="Courier New"/>
            </a:endParaRPr>
          </a:p>
          <a:p>
            <a:pPr>
              <a:spcAft>
                <a:spcPct val="0"/>
              </a:spcAft>
              <a:tabLst>
                <a:tab pos="4800600"/>
              </a:tabLst>
            </a:pPr>
            <a:r>
              <a:rPr lang="zh-CN" altLang="zh-CN" kern="100">
                <a:solidFill>
                  <a:srgbClr val="FF0000"/>
                </a:solidFill>
                <a:ea typeface="黑体"/>
                <a:cs typeface="Times New Roman"/>
              </a:rPr>
              <a:t>我们要有锐意进取的精神</a:t>
            </a:r>
            <a:r>
              <a:rPr lang="zh-CN" altLang="zh-CN" kern="100">
                <a:solidFill>
                  <a:srgbClr val="FF0000"/>
                </a:solidFill>
                <a:latin typeface="宋体"/>
                <a:cs typeface="MingLiU_HKSCS"/>
              </a:rPr>
              <a:t>，</a:t>
            </a:r>
            <a:r>
              <a:rPr lang="zh-CN" altLang="zh-CN" kern="100">
                <a:solidFill>
                  <a:srgbClr val="FF0000"/>
                </a:solidFill>
                <a:ea typeface="黑体"/>
                <a:cs typeface="Times New Roman"/>
              </a:rPr>
              <a:t>学习先进文化</a:t>
            </a:r>
            <a:r>
              <a:rPr lang="zh-CN" altLang="zh-CN" kern="100">
                <a:solidFill>
                  <a:srgbClr val="FF0000"/>
                </a:solidFill>
                <a:latin typeface="宋体"/>
                <a:cs typeface="MingLiU_HKSCS"/>
              </a:rPr>
              <a:t>，</a:t>
            </a:r>
            <a:r>
              <a:rPr lang="zh-CN" altLang="zh-CN" kern="100">
                <a:solidFill>
                  <a:srgbClr val="FF0000"/>
                </a:solidFill>
                <a:ea typeface="黑体"/>
                <a:cs typeface="Times New Roman"/>
              </a:rPr>
              <a:t>敢于创新</a:t>
            </a:r>
            <a:r>
              <a:rPr lang="zh-CN" altLang="zh-CN" kern="100">
                <a:solidFill>
                  <a:srgbClr val="FF0000"/>
                </a:solidFill>
                <a:latin typeface="宋体"/>
                <a:cs typeface="MingLiU_HKSCS"/>
              </a:rPr>
              <a:t>，</a:t>
            </a:r>
            <a:r>
              <a:rPr lang="zh-CN" altLang="zh-CN" kern="100">
                <a:solidFill>
                  <a:srgbClr val="FF0000"/>
                </a:solidFill>
                <a:ea typeface="黑体"/>
                <a:cs typeface="Times New Roman"/>
              </a:rPr>
              <a:t>与时俱进</a:t>
            </a:r>
            <a:r>
              <a:rPr lang="zh-CN" altLang="zh-CN" kern="100">
                <a:solidFill>
                  <a:srgbClr val="FF0000"/>
                </a:solidFill>
                <a:cs typeface="Times New Roman"/>
              </a:rPr>
              <a:t>。</a:t>
            </a:r>
            <a:endParaRPr lang="zh-CN" altLang="zh-CN" sz="1050" kern="100">
              <a:effectLst/>
              <a:latin typeface="宋体"/>
              <a:cs typeface="Courier New"/>
            </a:endParaRPr>
          </a:p>
        </p:txBody>
      </p:sp>
      <p:pic>
        <p:nvPicPr>
          <p:cNvPr id="3" name="Picture 2"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6574" y="1955751"/>
            <a:ext cx="504825" cy="436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7094181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linds(horizontal)">
                                      <p:cBhvr>
                                        <p:cTn id="10" dur="500"/>
                                        <p:tgtEl>
                                          <p:spTgt spid="3"/>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3" presetClass="entr" presetSubtype="10" dur="50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blinds(horizontal)">
                                      <p:cBhvr>
                                        <p:cTn id="15"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145941" y="987986"/>
            <a:ext cx="11917220" cy="2061655"/>
          </a:xfrm>
        </p:spPr>
        <p:txBody>
          <a:bodyPr/>
          <a:lstStyle/>
          <a:p>
            <a:pPr>
              <a:spcAft>
                <a:spcPct val="0"/>
              </a:spcAft>
              <a:tabLst>
                <a:tab pos="4800600"/>
              </a:tabLst>
            </a:pPr>
            <a:r>
              <a:rPr lang="zh-CN" altLang="zh-CN" kern="100">
                <a:solidFill>
                  <a:srgbClr val="00AEEF"/>
                </a:solidFill>
                <a:ea typeface="黑体"/>
                <a:cs typeface="Times New Roman"/>
              </a:rPr>
              <a:t>【易错易混】</a:t>
            </a:r>
            <a:r>
              <a:rPr lang="en-US" altLang="zh-CN" kern="100">
                <a:solidFill>
                  <a:srgbClr val="00AEEF"/>
                </a:solidFill>
                <a:ea typeface="黑体"/>
                <a:cs typeface="Courier New"/>
              </a:rPr>
              <a:t>   </a:t>
            </a:r>
            <a:endParaRPr lang="zh-CN" altLang="zh-CN" sz="1050" kern="100">
              <a:latin typeface="宋体"/>
              <a:cs typeface="Courier New"/>
            </a:endParaRPr>
          </a:p>
          <a:p>
            <a:pPr>
              <a:spcAft>
                <a:spcPct val="0"/>
              </a:spcAft>
              <a:tabLst>
                <a:tab pos="4800600"/>
              </a:tabLst>
            </a:pPr>
            <a:r>
              <a:rPr lang="zh-CN" altLang="zh-CN" kern="100">
                <a:cs typeface="Times New Roman"/>
              </a:rPr>
              <a:t>　　成吉思汗建立了蒙古政权国</a:t>
            </a:r>
            <a:r>
              <a:rPr lang="zh-CN" altLang="zh-CN" kern="100">
                <a:latin typeface="宋体"/>
                <a:cs typeface="Times New Roman"/>
              </a:rPr>
              <a:t>，</a:t>
            </a:r>
            <a:r>
              <a:rPr lang="zh-CN" altLang="zh-CN" kern="100">
                <a:cs typeface="Times New Roman"/>
              </a:rPr>
              <a:t>但成吉思汗不是元朝的建立者。忽必烈建立元朝</a:t>
            </a:r>
            <a:r>
              <a:rPr lang="zh-CN" altLang="zh-CN" kern="100">
                <a:latin typeface="宋体"/>
                <a:cs typeface="Times New Roman"/>
              </a:rPr>
              <a:t>，</a:t>
            </a:r>
            <a:r>
              <a:rPr lang="zh-CN" altLang="zh-CN" kern="100">
                <a:cs typeface="Times New Roman"/>
              </a:rPr>
              <a:t>统一了全国。</a:t>
            </a:r>
            <a:endParaRPr lang="zh-CN" altLang="zh-CN" sz="1050" kern="100">
              <a:effectLst/>
              <a:latin typeface="宋体"/>
              <a:cs typeface="Courier New"/>
            </a:endParaRPr>
          </a:p>
        </p:txBody>
      </p:sp>
    </p:spTree>
    <p:extLst>
      <p:ext uri="{BB962C8B-B14F-4D97-AF65-F5344CB8AC3E}">
        <p14:creationId xmlns:p14="http://schemas.microsoft.com/office/powerpoint/2010/main" val="1070941813"/>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145941" y="200536"/>
            <a:ext cx="11917220" cy="6324808"/>
          </a:xfrm>
        </p:spPr>
        <p:txBody>
          <a:bodyPr/>
          <a:lstStyle/>
          <a:p>
            <a:pPr>
              <a:spcAft>
                <a:spcPct val="0"/>
              </a:spcAft>
              <a:tabLst>
                <a:tab pos="4800600"/>
              </a:tabLst>
            </a:pPr>
            <a:r>
              <a:rPr lang="zh-CN" altLang="zh-CN" kern="100">
                <a:solidFill>
                  <a:srgbClr val="00AEEF"/>
                </a:solidFill>
                <a:ea typeface="黑体"/>
                <a:cs typeface="Times New Roman"/>
              </a:rPr>
              <a:t>【重难疑惑】</a:t>
            </a:r>
            <a:endParaRPr lang="zh-CN" altLang="zh-CN" sz="1050" kern="100">
              <a:latin typeface="宋体"/>
              <a:cs typeface="Courier New"/>
            </a:endParaRPr>
          </a:p>
          <a:p>
            <a:pPr>
              <a:spcAft>
                <a:spcPct val="0"/>
              </a:spcAft>
              <a:tabLst>
                <a:tab pos="4800600"/>
              </a:tabLst>
            </a:pPr>
            <a:r>
              <a:rPr lang="zh-CN" altLang="zh-CN" kern="100">
                <a:cs typeface="Times New Roman"/>
              </a:rPr>
              <a:t>　　如何看待元的统一战争和文天祥的抗元斗争</a:t>
            </a:r>
            <a:r>
              <a:rPr lang="zh-CN" altLang="zh-CN" kern="100">
                <a:latin typeface="宋体"/>
                <a:cs typeface="Times New Roman"/>
              </a:rPr>
              <a:t>？</a:t>
            </a:r>
            <a:endParaRPr lang="zh-CN" altLang="zh-CN" sz="1050" kern="100">
              <a:latin typeface="宋体"/>
              <a:cs typeface="Courier New"/>
            </a:endParaRPr>
          </a:p>
          <a:p>
            <a:pPr>
              <a:spcAft>
                <a:spcPct val="0"/>
              </a:spcAft>
              <a:tabLst>
                <a:tab pos="4800600"/>
              </a:tabLst>
            </a:pPr>
            <a:r>
              <a:rPr lang="zh-CN" altLang="zh-CN" kern="100">
                <a:cs typeface="Times New Roman"/>
              </a:rPr>
              <a:t>　　</a:t>
            </a:r>
            <a:r>
              <a:rPr lang="en-US" altLang="zh-CN" kern="100">
                <a:cs typeface="Courier New"/>
              </a:rPr>
              <a:t>(1)</a:t>
            </a:r>
            <a:r>
              <a:rPr lang="zh-CN" altLang="zh-CN" kern="100">
                <a:cs typeface="Times New Roman"/>
              </a:rPr>
              <a:t>元朝统一全国</a:t>
            </a:r>
            <a:r>
              <a:rPr lang="zh-CN" altLang="zh-CN" kern="100">
                <a:latin typeface="宋体"/>
                <a:cs typeface="Times New Roman"/>
              </a:rPr>
              <a:t>，</a:t>
            </a:r>
            <a:r>
              <a:rPr lang="zh-CN" altLang="zh-CN" kern="100">
                <a:cs typeface="Times New Roman"/>
              </a:rPr>
              <a:t>无论从整个中国历史</a:t>
            </a:r>
            <a:r>
              <a:rPr lang="zh-CN" altLang="zh-CN" kern="100">
                <a:latin typeface="宋体"/>
                <a:cs typeface="Times New Roman"/>
              </a:rPr>
              <a:t>，</a:t>
            </a:r>
            <a:r>
              <a:rPr lang="zh-CN" altLang="zh-CN" kern="100">
                <a:cs typeface="Times New Roman"/>
              </a:rPr>
              <a:t>还是从蒙古族的历史发展角度看</a:t>
            </a:r>
            <a:r>
              <a:rPr lang="zh-CN" altLang="zh-CN" kern="100">
                <a:latin typeface="宋体"/>
                <a:cs typeface="Times New Roman"/>
              </a:rPr>
              <a:t>，</a:t>
            </a:r>
            <a:r>
              <a:rPr lang="zh-CN" altLang="zh-CN" kern="100">
                <a:cs typeface="Times New Roman"/>
              </a:rPr>
              <a:t>都应加以肯定。但也必须看到</a:t>
            </a:r>
            <a:r>
              <a:rPr lang="zh-CN" altLang="zh-CN" kern="100">
                <a:latin typeface="宋体"/>
                <a:cs typeface="Times New Roman"/>
              </a:rPr>
              <a:t>，</a:t>
            </a:r>
            <a:r>
              <a:rPr lang="zh-CN" altLang="zh-CN" kern="100">
                <a:cs typeface="Times New Roman"/>
              </a:rPr>
              <a:t>在元统一全国的过程中</a:t>
            </a:r>
            <a:r>
              <a:rPr lang="zh-CN" altLang="zh-CN" kern="100">
                <a:latin typeface="宋体"/>
                <a:cs typeface="Times New Roman"/>
              </a:rPr>
              <a:t>，</a:t>
            </a:r>
            <a:r>
              <a:rPr lang="zh-CN" altLang="zh-CN" kern="100">
                <a:cs typeface="Times New Roman"/>
              </a:rPr>
              <a:t>汉族人民遭受了残酷的屠杀和压迫。</a:t>
            </a:r>
            <a:endParaRPr lang="zh-CN" altLang="zh-CN" sz="1050" kern="100">
              <a:latin typeface="宋体"/>
              <a:cs typeface="Courier New"/>
            </a:endParaRPr>
          </a:p>
          <a:p>
            <a:pPr>
              <a:spcAft>
                <a:spcPct val="0"/>
              </a:spcAft>
              <a:tabLst>
                <a:tab pos="4800600"/>
              </a:tabLst>
            </a:pPr>
            <a:r>
              <a:rPr lang="zh-CN" altLang="zh-CN" kern="100">
                <a:cs typeface="Times New Roman"/>
              </a:rPr>
              <a:t>　　</a:t>
            </a:r>
            <a:r>
              <a:rPr lang="en-US" altLang="zh-CN" kern="100">
                <a:cs typeface="Courier New"/>
              </a:rPr>
              <a:t>(2)</a:t>
            </a:r>
            <a:r>
              <a:rPr lang="zh-CN" altLang="zh-CN" kern="100">
                <a:cs typeface="Times New Roman"/>
              </a:rPr>
              <a:t>文天祥反抗蒙古贵族的民族压迫</a:t>
            </a:r>
            <a:r>
              <a:rPr lang="zh-CN" altLang="zh-CN" kern="100">
                <a:latin typeface="宋体"/>
                <a:cs typeface="Times New Roman"/>
              </a:rPr>
              <a:t>，</a:t>
            </a:r>
            <a:r>
              <a:rPr lang="zh-CN" altLang="zh-CN" kern="100">
                <a:cs typeface="Times New Roman"/>
              </a:rPr>
              <a:t>是正义的行为。他在抗元失败后</a:t>
            </a:r>
            <a:r>
              <a:rPr lang="zh-CN" altLang="zh-CN" kern="100">
                <a:latin typeface="宋体"/>
                <a:cs typeface="Times New Roman"/>
              </a:rPr>
              <a:t>，</a:t>
            </a:r>
            <a:r>
              <a:rPr lang="zh-CN" altLang="zh-CN" kern="100">
                <a:cs typeface="Times New Roman"/>
              </a:rPr>
              <a:t>又表现出宁死不屈的精神和崇高气节</a:t>
            </a:r>
            <a:r>
              <a:rPr lang="zh-CN" altLang="zh-CN" kern="100">
                <a:latin typeface="宋体"/>
                <a:cs typeface="Times New Roman"/>
              </a:rPr>
              <a:t>，</a:t>
            </a:r>
            <a:r>
              <a:rPr lang="zh-CN" altLang="zh-CN" kern="100">
                <a:cs typeface="Times New Roman"/>
              </a:rPr>
              <a:t>理应受到后人的敬仰和纪念。我们肯定文天祥的抗元斗争</a:t>
            </a:r>
            <a:r>
              <a:rPr lang="zh-CN" altLang="zh-CN" kern="100">
                <a:latin typeface="宋体"/>
                <a:cs typeface="Times New Roman"/>
              </a:rPr>
              <a:t>，</a:t>
            </a:r>
            <a:r>
              <a:rPr lang="zh-CN" altLang="zh-CN" kern="100">
                <a:cs typeface="Times New Roman"/>
              </a:rPr>
              <a:t>但并不否定元朝统一的进步性</a:t>
            </a:r>
            <a:r>
              <a:rPr lang="zh-CN" altLang="zh-CN" kern="100">
                <a:latin typeface="宋体"/>
                <a:cs typeface="Times New Roman"/>
              </a:rPr>
              <a:t>，</a:t>
            </a:r>
            <a:r>
              <a:rPr lang="zh-CN" altLang="zh-CN" kern="100">
                <a:cs typeface="Times New Roman"/>
              </a:rPr>
              <a:t>只是二者的角度不同。</a:t>
            </a:r>
            <a:endParaRPr lang="zh-CN" altLang="zh-CN" sz="1050" kern="100">
              <a:effectLst/>
              <a:latin typeface="宋体"/>
              <a:cs typeface="Courier New"/>
            </a:endParaRPr>
          </a:p>
        </p:txBody>
      </p:sp>
    </p:spTree>
    <p:extLst>
      <p:ext uri="{BB962C8B-B14F-4D97-AF65-F5344CB8AC3E}">
        <p14:creationId xmlns:p14="http://schemas.microsoft.com/office/powerpoint/2010/main" val="1070941813"/>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145941" y="987986"/>
            <a:ext cx="11917220" cy="4939814"/>
          </a:xfrm>
        </p:spPr>
        <p:txBody>
          <a:bodyPr/>
          <a:lstStyle/>
          <a:p>
            <a:pPr>
              <a:spcAft>
                <a:spcPct val="0"/>
              </a:spcAft>
              <a:tabLst>
                <a:tab pos="4800600"/>
              </a:tabLst>
            </a:pPr>
            <a:r>
              <a:rPr lang="zh-CN" altLang="zh-CN" kern="100">
                <a:solidFill>
                  <a:srgbClr val="00AEEF"/>
                </a:solidFill>
                <a:ea typeface="黑体"/>
                <a:cs typeface="Times New Roman"/>
              </a:rPr>
              <a:t>【史料分析】</a:t>
            </a:r>
            <a:endParaRPr lang="zh-CN" altLang="zh-CN" sz="1050" kern="100">
              <a:latin typeface="宋体"/>
              <a:cs typeface="Courier New"/>
            </a:endParaRPr>
          </a:p>
          <a:p>
            <a:pPr>
              <a:spcAft>
                <a:spcPct val="0"/>
              </a:spcAft>
              <a:tabLst>
                <a:tab pos="4800600"/>
              </a:tabLst>
            </a:pPr>
            <a:r>
              <a:rPr lang="zh-CN" altLang="zh-CN" kern="100">
                <a:cs typeface="Times New Roman"/>
              </a:rPr>
              <a:t>　　</a:t>
            </a:r>
            <a:r>
              <a:rPr lang="zh-CN" altLang="zh-CN" kern="100">
                <a:ea typeface="楷体"/>
                <a:cs typeface="Times New Roman"/>
              </a:rPr>
              <a:t>毛泽东曾说</a:t>
            </a:r>
            <a:r>
              <a:rPr lang="zh-CN" altLang="zh-CN" kern="100">
                <a:cs typeface="Times New Roman"/>
              </a:rPr>
              <a:t>：</a:t>
            </a:r>
            <a:r>
              <a:rPr lang="en-US" altLang="zh-CN" kern="100">
                <a:latin typeface="宋体"/>
                <a:cs typeface="Times New Roman"/>
              </a:rPr>
              <a:t>“</a:t>
            </a:r>
            <a:r>
              <a:rPr lang="zh-CN" altLang="zh-CN" kern="100">
                <a:ea typeface="楷体"/>
                <a:cs typeface="Times New Roman"/>
              </a:rPr>
              <a:t>一代天骄</a:t>
            </a:r>
            <a:r>
              <a:rPr lang="zh-CN" altLang="zh-CN" kern="100">
                <a:latin typeface="宋体"/>
                <a:cs typeface="MingLiU_HKSCS"/>
              </a:rPr>
              <a:t>，</a:t>
            </a:r>
            <a:r>
              <a:rPr lang="zh-CN" altLang="zh-CN" kern="100">
                <a:ea typeface="楷体"/>
                <a:cs typeface="Times New Roman"/>
              </a:rPr>
              <a:t>成吉思汗</a:t>
            </a:r>
            <a:r>
              <a:rPr lang="zh-CN" altLang="zh-CN" kern="100">
                <a:latin typeface="宋体"/>
                <a:cs typeface="MingLiU_HKSCS"/>
              </a:rPr>
              <a:t>，</a:t>
            </a:r>
            <a:r>
              <a:rPr lang="zh-CN" altLang="zh-CN" kern="100">
                <a:ea typeface="楷体"/>
                <a:cs typeface="Times New Roman"/>
              </a:rPr>
              <a:t>只识弯弓射大雕</a:t>
            </a:r>
            <a:r>
              <a:rPr lang="zh-CN" altLang="zh-CN" kern="100">
                <a:cs typeface="Times New Roman"/>
              </a:rPr>
              <a:t>。</a:t>
            </a:r>
            <a:r>
              <a:rPr lang="en-US" altLang="zh-CN" kern="100">
                <a:latin typeface="宋体"/>
                <a:cs typeface="Times New Roman"/>
              </a:rPr>
              <a:t>”</a:t>
            </a:r>
            <a:r>
              <a:rPr lang="zh-CN" altLang="zh-CN" kern="100">
                <a:ea typeface="楷体"/>
                <a:cs typeface="Times New Roman"/>
              </a:rPr>
              <a:t>从历史发展角度</a:t>
            </a:r>
            <a:r>
              <a:rPr lang="zh-CN" altLang="zh-CN" kern="100">
                <a:latin typeface="宋体"/>
                <a:cs typeface="MingLiU_HKSCS"/>
              </a:rPr>
              <a:t>，</a:t>
            </a:r>
            <a:r>
              <a:rPr lang="zh-CN" altLang="zh-CN" kern="100">
                <a:ea typeface="楷体"/>
                <a:cs typeface="Times New Roman"/>
              </a:rPr>
              <a:t>你怎样理解这句话</a:t>
            </a:r>
            <a:r>
              <a:rPr lang="zh-CN" altLang="zh-CN" kern="100">
                <a:latin typeface="宋体"/>
                <a:cs typeface="Times New Roman"/>
              </a:rPr>
              <a:t>？</a:t>
            </a:r>
            <a:endParaRPr lang="zh-CN" altLang="zh-CN" sz="1050" kern="100">
              <a:latin typeface="宋体"/>
              <a:cs typeface="Courier New"/>
            </a:endParaRPr>
          </a:p>
          <a:p>
            <a:pPr indent="723900">
              <a:spcAft>
                <a:spcPct val="0"/>
              </a:spcAft>
              <a:tabLst>
                <a:tab pos="4800600"/>
              </a:tabLst>
            </a:pPr>
            <a:r>
              <a:rPr lang="zh-CN" altLang="zh-CN" kern="100">
                <a:ea typeface="黑体"/>
                <a:cs typeface="Times New Roman"/>
              </a:rPr>
              <a:t>解读</a:t>
            </a:r>
            <a:r>
              <a:rPr lang="zh-CN" altLang="zh-CN" kern="100">
                <a:cs typeface="Times New Roman"/>
              </a:rPr>
              <a:t>：</a:t>
            </a:r>
            <a:r>
              <a:rPr lang="zh-CN" altLang="zh-CN" kern="100">
                <a:ea typeface="仿宋"/>
                <a:cs typeface="Times New Roman"/>
              </a:rPr>
              <a:t>从其成长经历来看</a:t>
            </a:r>
            <a:r>
              <a:rPr lang="zh-CN" altLang="zh-CN" kern="100">
                <a:latin typeface="宋体"/>
                <a:cs typeface="MingLiU_HKSCS"/>
              </a:rPr>
              <a:t>，</a:t>
            </a:r>
            <a:r>
              <a:rPr lang="zh-CN" altLang="zh-CN" kern="100">
                <a:ea typeface="仿宋"/>
                <a:cs typeface="Times New Roman"/>
              </a:rPr>
              <a:t>成吉思汗没有受过专门的文化教育</a:t>
            </a:r>
            <a:r>
              <a:rPr lang="zh-CN" altLang="zh-CN" kern="100">
                <a:latin typeface="宋体"/>
                <a:cs typeface="MingLiU_HKSCS"/>
              </a:rPr>
              <a:t>，</a:t>
            </a:r>
            <a:r>
              <a:rPr lang="zh-CN" altLang="zh-CN" kern="100">
                <a:ea typeface="仿宋"/>
                <a:cs typeface="Times New Roman"/>
              </a:rPr>
              <a:t>在这种条件下成长起来的成吉思汗</a:t>
            </a:r>
            <a:r>
              <a:rPr lang="zh-CN" altLang="zh-CN" kern="100">
                <a:latin typeface="宋体"/>
                <a:cs typeface="MingLiU_HKSCS"/>
              </a:rPr>
              <a:t>，</a:t>
            </a:r>
            <a:r>
              <a:rPr lang="zh-CN" altLang="zh-CN" kern="100">
                <a:ea typeface="仿宋"/>
                <a:cs typeface="Times New Roman"/>
              </a:rPr>
              <a:t>虽然</a:t>
            </a:r>
            <a:r>
              <a:rPr lang="en-US" altLang="zh-CN" kern="100">
                <a:latin typeface="宋体"/>
                <a:cs typeface="Times New Roman"/>
              </a:rPr>
              <a:t>“</a:t>
            </a:r>
            <a:r>
              <a:rPr lang="zh-CN" altLang="zh-CN" kern="100">
                <a:ea typeface="仿宋"/>
                <a:cs typeface="Times New Roman"/>
              </a:rPr>
              <a:t>只识弯弓射大雕</a:t>
            </a:r>
            <a:r>
              <a:rPr lang="en-US" altLang="zh-CN" kern="100">
                <a:latin typeface="宋体"/>
                <a:cs typeface="Times New Roman"/>
              </a:rPr>
              <a:t>”</a:t>
            </a:r>
            <a:r>
              <a:rPr lang="zh-CN" altLang="zh-CN" kern="100">
                <a:latin typeface="宋体"/>
                <a:cs typeface="MingLiU_HKSCS"/>
              </a:rPr>
              <a:t>，</a:t>
            </a:r>
            <a:r>
              <a:rPr lang="zh-CN" altLang="zh-CN" kern="100">
                <a:ea typeface="仿宋"/>
                <a:cs typeface="Times New Roman"/>
              </a:rPr>
              <a:t>却统一了蒙古各部</a:t>
            </a:r>
            <a:r>
              <a:rPr lang="zh-CN" altLang="zh-CN" kern="100">
                <a:latin typeface="宋体"/>
                <a:cs typeface="MingLiU_HKSCS"/>
              </a:rPr>
              <a:t>，</a:t>
            </a:r>
            <a:r>
              <a:rPr lang="zh-CN" altLang="zh-CN" kern="100">
                <a:ea typeface="仿宋"/>
                <a:cs typeface="Times New Roman"/>
              </a:rPr>
              <a:t>建立了蒙古政权</a:t>
            </a:r>
            <a:r>
              <a:rPr lang="zh-CN" altLang="zh-CN" kern="100">
                <a:latin typeface="宋体"/>
                <a:cs typeface="MingLiU_HKSCS"/>
              </a:rPr>
              <a:t>，</a:t>
            </a:r>
            <a:r>
              <a:rPr lang="zh-CN" altLang="zh-CN" kern="100">
                <a:ea typeface="仿宋"/>
                <a:cs typeface="Times New Roman"/>
              </a:rPr>
              <a:t>结束了蒙古草原长期混战的局面</a:t>
            </a:r>
            <a:r>
              <a:rPr lang="zh-CN" altLang="zh-CN" kern="100">
                <a:latin typeface="宋体"/>
                <a:cs typeface="MingLiU_HKSCS"/>
              </a:rPr>
              <a:t>，</a:t>
            </a:r>
            <a:r>
              <a:rPr lang="zh-CN" altLang="zh-CN" kern="100">
                <a:ea typeface="仿宋"/>
                <a:cs typeface="Times New Roman"/>
              </a:rPr>
              <a:t>推动了蒙古历史的发展</a:t>
            </a:r>
            <a:r>
              <a:rPr lang="zh-CN" altLang="zh-CN" kern="100">
                <a:latin typeface="宋体"/>
                <a:cs typeface="MingLiU_HKSCS"/>
              </a:rPr>
              <a:t>，</a:t>
            </a:r>
            <a:r>
              <a:rPr lang="zh-CN" altLang="zh-CN" kern="100">
                <a:ea typeface="仿宋"/>
                <a:cs typeface="Times New Roman"/>
              </a:rPr>
              <a:t>所以毛泽东称他为</a:t>
            </a:r>
            <a:r>
              <a:rPr lang="en-US" altLang="zh-CN" kern="100">
                <a:latin typeface="宋体"/>
                <a:cs typeface="Times New Roman"/>
              </a:rPr>
              <a:t>“</a:t>
            </a:r>
            <a:r>
              <a:rPr lang="zh-CN" altLang="zh-CN" kern="100">
                <a:ea typeface="仿宋"/>
                <a:cs typeface="Times New Roman"/>
              </a:rPr>
              <a:t>一代天骄</a:t>
            </a:r>
            <a:r>
              <a:rPr lang="en-US" altLang="zh-CN" kern="100">
                <a:latin typeface="宋体"/>
                <a:cs typeface="Times New Roman"/>
              </a:rPr>
              <a:t>”</a:t>
            </a:r>
            <a:r>
              <a:rPr lang="zh-CN" altLang="zh-CN" kern="100">
                <a:cs typeface="Times New Roman"/>
              </a:rPr>
              <a:t>。</a:t>
            </a:r>
            <a:endParaRPr lang="zh-CN" altLang="zh-CN" sz="1050" kern="100">
              <a:effectLst/>
              <a:latin typeface="宋体"/>
              <a:cs typeface="Courier New"/>
            </a:endParaRPr>
          </a:p>
        </p:txBody>
      </p:sp>
    </p:spTree>
    <p:extLst>
      <p:ext uri="{BB962C8B-B14F-4D97-AF65-F5344CB8AC3E}">
        <p14:creationId xmlns:p14="http://schemas.microsoft.com/office/powerpoint/2010/main" val="107094181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blinds(horizontal)">
                                      <p:cBhvr>
                                        <p:cTn id="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内容占位符 3" title=""/>
          <p:cNvSpPr>
            <a:spLocks noGrp="1"/>
          </p:cNvSpPr>
          <p:nvPr>
            <p:ph idx="1"/>
          </p:nvPr>
        </p:nvSpPr>
        <p:spPr>
          <a:xfrm>
            <a:off x="153988" y="1124744"/>
            <a:ext cx="11917362" cy="3467168"/>
          </a:xfrm>
        </p:spPr>
        <p:txBody>
          <a:bodyPr/>
          <a:lstStyle/>
          <a:p>
            <a:pPr fontAlgn="ctr">
              <a:spcAft>
                <a:spcPct val="0"/>
              </a:spcAft>
              <a:tabLst>
                <a:tab pos="4800600"/>
              </a:tabLst>
            </a:pPr>
            <a:r>
              <a:rPr lang="zh-CN" altLang="zh-CN" kern="100">
                <a:solidFill>
                  <a:srgbClr val="00AEEF"/>
                </a:solidFill>
                <a:ea typeface="黑体"/>
                <a:cs typeface="Times New Roman"/>
              </a:rPr>
              <a:t>知识点</a:t>
            </a:r>
            <a:r>
              <a:rPr lang="zh-CN" altLang="zh-CN" kern="100">
                <a:solidFill>
                  <a:srgbClr val="00AEEF"/>
                </a:solidFill>
                <a:latin typeface="宋体"/>
                <a:ea typeface="MS Mincho"/>
                <a:cs typeface="MS Mincho"/>
              </a:rPr>
              <a:t>❶</a:t>
            </a:r>
            <a:r>
              <a:rPr lang="zh-CN" altLang="zh-CN" kern="100">
                <a:latin typeface="宋体"/>
                <a:ea typeface="Times New Roman"/>
                <a:cs typeface="Courier New"/>
              </a:rPr>
              <a:t> </a:t>
            </a:r>
            <a:r>
              <a:rPr lang="zh-CN" altLang="zh-CN" kern="100">
                <a:ea typeface="黑体"/>
                <a:cs typeface="Times New Roman"/>
              </a:rPr>
              <a:t>成吉思汗统一蒙古</a:t>
            </a:r>
            <a:endParaRPr lang="zh-CN" altLang="zh-CN" sz="1050" kern="100">
              <a:latin typeface="宋体"/>
              <a:cs typeface="Courier New"/>
            </a:endParaRPr>
          </a:p>
          <a:p>
            <a:pPr>
              <a:spcAft>
                <a:spcPct val="0"/>
              </a:spcAft>
              <a:tabLst>
                <a:tab pos="4800600"/>
              </a:tabLst>
            </a:pPr>
            <a:r>
              <a:rPr lang="en-US" altLang="zh-CN" kern="100">
                <a:cs typeface="Courier New"/>
              </a:rPr>
              <a:t>1</a:t>
            </a:r>
            <a:r>
              <a:rPr lang="zh-CN" altLang="zh-CN" kern="100">
                <a:latin typeface="宋体"/>
                <a:cs typeface="MingLiU_HKSCS"/>
              </a:rPr>
              <a:t>．</a:t>
            </a:r>
            <a:r>
              <a:rPr lang="zh-CN" altLang="zh-CN" kern="100">
                <a:cs typeface="Times New Roman"/>
              </a:rPr>
              <a:t>成吉思汗被毛泽东称为</a:t>
            </a:r>
            <a:r>
              <a:rPr lang="en-US" altLang="zh-CN" kern="100">
                <a:latin typeface="宋体"/>
                <a:cs typeface="Times New Roman"/>
              </a:rPr>
              <a:t>“</a:t>
            </a:r>
            <a:r>
              <a:rPr lang="zh-CN" altLang="zh-CN" kern="100">
                <a:cs typeface="Times New Roman"/>
              </a:rPr>
              <a:t>一代天骄</a:t>
            </a:r>
            <a:r>
              <a:rPr lang="en-US" altLang="zh-CN" kern="100">
                <a:latin typeface="宋体"/>
                <a:cs typeface="Times New Roman"/>
              </a:rPr>
              <a:t>”</a:t>
            </a:r>
            <a:r>
              <a:rPr lang="zh-CN" altLang="zh-CN" kern="100">
                <a:latin typeface="宋体"/>
                <a:cs typeface="Times New Roman"/>
              </a:rPr>
              <a:t>，</a:t>
            </a:r>
            <a:r>
              <a:rPr lang="zh-CN" altLang="zh-CN" kern="100">
                <a:cs typeface="Times New Roman"/>
              </a:rPr>
              <a:t>下列属于他的历史功绩的是</a:t>
            </a:r>
            <a:r>
              <a:rPr lang="en-US" altLang="zh-CN" kern="100">
                <a:cs typeface="Courier New"/>
              </a:rPr>
              <a:t>(</a:t>
            </a:r>
            <a:r>
              <a:rPr lang="zh-CN" altLang="zh-CN" kern="100">
                <a:cs typeface="Times New Roman"/>
              </a:rPr>
              <a:t>　　</a:t>
            </a:r>
            <a:r>
              <a:rPr lang="en-US" altLang="zh-CN" kern="100">
                <a:cs typeface="Courier New"/>
              </a:rPr>
              <a:t>)</a:t>
            </a:r>
            <a:endParaRPr lang="zh-CN" altLang="zh-CN" sz="1050" kern="100">
              <a:latin typeface="宋体"/>
              <a:cs typeface="Courier New"/>
            </a:endParaRPr>
          </a:p>
          <a:p>
            <a:pPr>
              <a:spcAft>
                <a:spcPct val="0"/>
              </a:spcAft>
              <a:tabLst>
                <a:tab pos="4800600"/>
              </a:tabLst>
            </a:pPr>
            <a:r>
              <a:rPr lang="en-US" altLang="zh-CN" kern="100">
                <a:cs typeface="Courier New"/>
              </a:rPr>
              <a:t>A</a:t>
            </a:r>
            <a:r>
              <a:rPr lang="zh-CN" altLang="zh-CN" kern="100">
                <a:latin typeface="宋体"/>
                <a:cs typeface="Times New Roman"/>
              </a:rPr>
              <a:t>．</a:t>
            </a:r>
            <a:r>
              <a:rPr lang="zh-CN" altLang="zh-CN" kern="100">
                <a:cs typeface="Times New Roman"/>
              </a:rPr>
              <a:t>建立北宋</a:t>
            </a:r>
            <a:r>
              <a:rPr lang="en-US" altLang="zh-CN" kern="100">
                <a:cs typeface="Courier New"/>
              </a:rPr>
              <a:t>	B</a:t>
            </a:r>
            <a:r>
              <a:rPr lang="zh-CN" altLang="zh-CN" kern="100">
                <a:cs typeface="Times New Roman"/>
              </a:rPr>
              <a:t>．统一蒙古　　　</a:t>
            </a:r>
            <a:endParaRPr lang="zh-CN" altLang="zh-CN" sz="1050" kern="100">
              <a:latin typeface="宋体"/>
              <a:cs typeface="Courier New"/>
            </a:endParaRPr>
          </a:p>
          <a:p>
            <a:pPr>
              <a:spcAft>
                <a:spcPct val="0"/>
              </a:spcAft>
              <a:tabLst>
                <a:tab pos="4800600"/>
              </a:tabLst>
            </a:pPr>
            <a:r>
              <a:rPr lang="en-US" altLang="zh-CN" kern="100">
                <a:cs typeface="Courier New"/>
              </a:rPr>
              <a:t>C</a:t>
            </a:r>
            <a:r>
              <a:rPr lang="zh-CN" altLang="zh-CN" kern="100">
                <a:cs typeface="Times New Roman"/>
              </a:rPr>
              <a:t>．统一全国</a:t>
            </a:r>
            <a:r>
              <a:rPr lang="en-US" altLang="zh-CN" kern="100">
                <a:cs typeface="Courier New"/>
              </a:rPr>
              <a:t>	D</a:t>
            </a:r>
            <a:r>
              <a:rPr lang="zh-CN" altLang="zh-CN" kern="100">
                <a:cs typeface="Times New Roman"/>
              </a:rPr>
              <a:t>．灭亡南宋</a:t>
            </a:r>
            <a:endParaRPr lang="zh-CN" altLang="zh-CN" sz="1050" kern="100">
              <a:effectLst/>
              <a:latin typeface="宋体"/>
              <a:cs typeface="Courier New"/>
            </a:endParaRPr>
          </a:p>
        </p:txBody>
      </p:sp>
      <p:pic>
        <p:nvPicPr>
          <p:cNvPr id="11266" name="Picture 2"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8541" y="443904"/>
            <a:ext cx="11953329" cy="639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title=""/>
          <p:cNvSpPr txBox="1"/>
          <p:nvPr/>
        </p:nvSpPr>
        <p:spPr>
          <a:xfrm>
            <a:off x="560115" y="2636912"/>
            <a:ext cx="441146"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en-US" altLang="zh-CN"/>
              <a:t>B</a:t>
            </a: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145941" y="987986"/>
            <a:ext cx="11917220" cy="4247317"/>
          </a:xfrm>
        </p:spPr>
        <p:txBody>
          <a:bodyPr/>
          <a:lstStyle/>
          <a:p>
            <a:pPr fontAlgn="ctr">
              <a:spcAft>
                <a:spcPct val="0"/>
              </a:spcAft>
              <a:tabLst>
                <a:tab pos="4800600"/>
              </a:tabLst>
            </a:pPr>
            <a:r>
              <a:rPr lang="zh-CN" altLang="zh-CN" kern="100">
                <a:solidFill>
                  <a:srgbClr val="00AEEF"/>
                </a:solidFill>
                <a:ea typeface="黑体"/>
                <a:cs typeface="Times New Roman"/>
              </a:rPr>
              <a:t>知识点</a:t>
            </a:r>
            <a:r>
              <a:rPr lang="zh-CN" altLang="zh-CN" kern="100">
                <a:solidFill>
                  <a:srgbClr val="00AEEF"/>
                </a:solidFill>
                <a:latin typeface="宋体"/>
                <a:ea typeface="MS Mincho"/>
                <a:cs typeface="MS Mincho"/>
              </a:rPr>
              <a:t>❷</a:t>
            </a:r>
            <a:r>
              <a:rPr lang="zh-CN" altLang="zh-CN" kern="100">
                <a:latin typeface="宋体"/>
                <a:ea typeface="Times New Roman"/>
                <a:cs typeface="Courier New"/>
              </a:rPr>
              <a:t> </a:t>
            </a:r>
            <a:r>
              <a:rPr lang="zh-CN" altLang="zh-CN" kern="100">
                <a:ea typeface="黑体"/>
                <a:cs typeface="Times New Roman"/>
              </a:rPr>
              <a:t>蒙古灭西夏与金</a:t>
            </a:r>
            <a:endParaRPr lang="zh-CN" altLang="zh-CN" sz="1050" kern="100">
              <a:latin typeface="宋体"/>
              <a:cs typeface="Courier New"/>
            </a:endParaRPr>
          </a:p>
          <a:p>
            <a:pPr>
              <a:spcAft>
                <a:spcPct val="0"/>
              </a:spcAft>
              <a:tabLst>
                <a:tab pos="4800600"/>
              </a:tabLst>
            </a:pPr>
            <a:r>
              <a:rPr lang="en-US" altLang="zh-CN" kern="100">
                <a:cs typeface="Courier New"/>
              </a:rPr>
              <a:t>2</a:t>
            </a:r>
            <a:r>
              <a:rPr lang="zh-CN" altLang="zh-CN" kern="100">
                <a:latin typeface="宋体"/>
                <a:cs typeface="MingLiU_HKSCS"/>
              </a:rPr>
              <a:t>．</a:t>
            </a:r>
            <a:r>
              <a:rPr lang="en-US" altLang="zh-CN" kern="100">
                <a:latin typeface="宋体"/>
                <a:cs typeface="Times New Roman"/>
              </a:rPr>
              <a:t>“</a:t>
            </a:r>
            <a:r>
              <a:rPr lang="zh-CN" altLang="zh-CN" kern="100">
                <a:cs typeface="Times New Roman"/>
              </a:rPr>
              <a:t>醉里挑灯看剑</a:t>
            </a:r>
            <a:r>
              <a:rPr lang="zh-CN" altLang="zh-CN" kern="100">
                <a:latin typeface="宋体"/>
                <a:cs typeface="Times New Roman"/>
              </a:rPr>
              <a:t>，</a:t>
            </a:r>
            <a:r>
              <a:rPr lang="zh-CN" altLang="zh-CN" kern="100">
                <a:cs typeface="Times New Roman"/>
              </a:rPr>
              <a:t>梦回吹角连营。八百里分麾下炙</a:t>
            </a:r>
            <a:r>
              <a:rPr lang="zh-CN" altLang="zh-CN" kern="100">
                <a:latin typeface="宋体"/>
                <a:cs typeface="Times New Roman"/>
              </a:rPr>
              <a:t>，</a:t>
            </a:r>
            <a:r>
              <a:rPr lang="zh-CN" altLang="zh-CN" kern="100">
                <a:cs typeface="Times New Roman"/>
              </a:rPr>
              <a:t>五十弦翻塞外声</a:t>
            </a:r>
            <a:r>
              <a:rPr lang="zh-CN" altLang="zh-CN" kern="100">
                <a:latin typeface="宋体"/>
                <a:cs typeface="Times New Roman"/>
              </a:rPr>
              <a:t>，</a:t>
            </a:r>
            <a:r>
              <a:rPr lang="zh-CN" altLang="zh-CN" kern="100">
                <a:cs typeface="Times New Roman"/>
              </a:rPr>
              <a:t>沙场秋点兵。</a:t>
            </a:r>
            <a:r>
              <a:rPr lang="en-US" altLang="zh-CN" kern="100">
                <a:latin typeface="宋体"/>
                <a:cs typeface="Times New Roman"/>
              </a:rPr>
              <a:t>”</a:t>
            </a:r>
            <a:r>
              <a:rPr lang="zh-CN" altLang="zh-CN" kern="100">
                <a:cs typeface="Times New Roman"/>
              </a:rPr>
              <a:t>这是南宋抗金将领辛弃疾写的词</a:t>
            </a:r>
            <a:r>
              <a:rPr lang="zh-CN" altLang="zh-CN" kern="100">
                <a:latin typeface="宋体"/>
                <a:cs typeface="Times New Roman"/>
              </a:rPr>
              <a:t>，</a:t>
            </a:r>
            <a:r>
              <a:rPr lang="zh-CN" altLang="zh-CN" kern="100">
                <a:cs typeface="Times New Roman"/>
              </a:rPr>
              <a:t>描写的是南宋抗金军队的情景。最终灭掉金的少数民族是</a:t>
            </a:r>
            <a:r>
              <a:rPr lang="en-US" altLang="zh-CN" kern="100">
                <a:cs typeface="Courier New"/>
              </a:rPr>
              <a:t>(</a:t>
            </a:r>
            <a:r>
              <a:rPr lang="zh-CN" altLang="zh-CN" kern="100">
                <a:cs typeface="Times New Roman"/>
              </a:rPr>
              <a:t>　　</a:t>
            </a:r>
            <a:r>
              <a:rPr lang="en-US" altLang="zh-CN" kern="100">
                <a:cs typeface="Courier New"/>
              </a:rPr>
              <a:t>)</a:t>
            </a:r>
            <a:endParaRPr lang="zh-CN" altLang="zh-CN" sz="1050" kern="100">
              <a:latin typeface="宋体"/>
              <a:cs typeface="Courier New"/>
            </a:endParaRPr>
          </a:p>
          <a:p>
            <a:pPr>
              <a:spcAft>
                <a:spcPct val="0"/>
              </a:spcAft>
              <a:tabLst>
                <a:tab pos="4800600"/>
              </a:tabLst>
            </a:pPr>
            <a:r>
              <a:rPr lang="en-US" altLang="zh-CN" kern="100">
                <a:cs typeface="Courier New"/>
              </a:rPr>
              <a:t>A</a:t>
            </a:r>
            <a:r>
              <a:rPr lang="zh-CN" altLang="zh-CN" kern="100">
                <a:latin typeface="宋体"/>
                <a:cs typeface="Times New Roman"/>
              </a:rPr>
              <a:t>．</a:t>
            </a:r>
            <a:r>
              <a:rPr lang="zh-CN" altLang="zh-CN" kern="100">
                <a:cs typeface="Times New Roman"/>
              </a:rPr>
              <a:t>契丹族</a:t>
            </a:r>
            <a:r>
              <a:rPr lang="en-US" altLang="zh-CN" kern="100">
                <a:cs typeface="Courier New"/>
              </a:rPr>
              <a:t>	B</a:t>
            </a:r>
            <a:r>
              <a:rPr lang="zh-CN" altLang="zh-CN" kern="100">
                <a:cs typeface="Times New Roman"/>
              </a:rPr>
              <a:t>．蒙古族</a:t>
            </a:r>
            <a:endParaRPr lang="zh-CN" altLang="zh-CN" sz="1050" kern="100">
              <a:latin typeface="宋体"/>
              <a:cs typeface="Courier New"/>
            </a:endParaRPr>
          </a:p>
          <a:p>
            <a:pPr>
              <a:spcAft>
                <a:spcPct val="0"/>
              </a:spcAft>
              <a:tabLst>
                <a:tab pos="4800600"/>
              </a:tabLst>
            </a:pPr>
            <a:r>
              <a:rPr lang="en-US" altLang="zh-CN" kern="100">
                <a:cs typeface="Courier New"/>
              </a:rPr>
              <a:t>C</a:t>
            </a:r>
            <a:r>
              <a:rPr lang="zh-CN" altLang="zh-CN" kern="100">
                <a:cs typeface="Times New Roman"/>
              </a:rPr>
              <a:t>．党项族</a:t>
            </a:r>
            <a:r>
              <a:rPr lang="en-US" altLang="zh-CN" kern="100">
                <a:cs typeface="Courier New"/>
              </a:rPr>
              <a:t>	D</a:t>
            </a:r>
            <a:r>
              <a:rPr lang="zh-CN" altLang="zh-CN" kern="100">
                <a:cs typeface="Times New Roman"/>
              </a:rPr>
              <a:t>．匈奴族</a:t>
            </a:r>
            <a:endParaRPr lang="zh-CN" altLang="zh-CN" sz="1050" kern="100">
              <a:effectLst/>
              <a:latin typeface="宋体"/>
              <a:cs typeface="Courier New"/>
            </a:endParaRPr>
          </a:p>
        </p:txBody>
      </p:sp>
      <p:sp>
        <p:nvSpPr>
          <p:cNvPr id="3" name="TextBox 2" title=""/>
          <p:cNvSpPr txBox="1"/>
          <p:nvPr/>
        </p:nvSpPr>
        <p:spPr>
          <a:xfrm>
            <a:off x="7851973" y="3212976"/>
            <a:ext cx="441146"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en-US" altLang="zh-CN"/>
              <a:t>B</a:t>
            </a:r>
            <a:endParaRPr lang="zh-CN" altLang="en-US"/>
          </a:p>
        </p:txBody>
      </p:sp>
    </p:spTree>
    <p:extLst>
      <p:ext uri="{BB962C8B-B14F-4D97-AF65-F5344CB8AC3E}">
        <p14:creationId xmlns:p14="http://schemas.microsoft.com/office/powerpoint/2010/main" val="107094181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145941" y="987986"/>
            <a:ext cx="11917220" cy="3554819"/>
          </a:xfrm>
        </p:spPr>
        <p:txBody>
          <a:bodyPr/>
          <a:lstStyle/>
          <a:p>
            <a:pPr fontAlgn="ctr">
              <a:spcAft>
                <a:spcPct val="0"/>
              </a:spcAft>
              <a:tabLst>
                <a:tab pos="4800600"/>
              </a:tabLst>
            </a:pPr>
            <a:r>
              <a:rPr lang="zh-CN" altLang="zh-CN" kern="100">
                <a:solidFill>
                  <a:srgbClr val="00AEEF"/>
                </a:solidFill>
                <a:ea typeface="黑体"/>
                <a:cs typeface="Times New Roman"/>
              </a:rPr>
              <a:t>知识点</a:t>
            </a:r>
            <a:r>
              <a:rPr lang="zh-CN" altLang="zh-CN" kern="100">
                <a:solidFill>
                  <a:srgbClr val="00AEEF"/>
                </a:solidFill>
                <a:latin typeface="宋体"/>
                <a:ea typeface="MS Mincho"/>
                <a:cs typeface="MS Mincho"/>
              </a:rPr>
              <a:t>❸</a:t>
            </a:r>
            <a:r>
              <a:rPr lang="zh-CN" altLang="zh-CN" kern="100">
                <a:latin typeface="宋体"/>
                <a:ea typeface="Times New Roman"/>
                <a:cs typeface="Courier New"/>
              </a:rPr>
              <a:t> </a:t>
            </a:r>
            <a:r>
              <a:rPr lang="zh-CN" altLang="zh-CN" kern="100">
                <a:ea typeface="黑体"/>
                <a:cs typeface="Times New Roman"/>
              </a:rPr>
              <a:t>元朝的建立与统一</a:t>
            </a:r>
            <a:endParaRPr lang="zh-CN" altLang="zh-CN" sz="1050" kern="100">
              <a:latin typeface="宋体"/>
              <a:cs typeface="Courier New"/>
            </a:endParaRPr>
          </a:p>
          <a:p>
            <a:pPr>
              <a:spcAft>
                <a:spcPct val="0"/>
              </a:spcAft>
              <a:tabLst>
                <a:tab pos="4800600"/>
              </a:tabLst>
            </a:pPr>
            <a:r>
              <a:rPr lang="en-US" altLang="zh-CN" kern="100">
                <a:cs typeface="Courier New"/>
              </a:rPr>
              <a:t>3</a:t>
            </a:r>
            <a:r>
              <a:rPr lang="zh-CN" altLang="zh-CN" kern="100">
                <a:latin typeface="宋体"/>
                <a:cs typeface="MingLiU_HKSCS"/>
              </a:rPr>
              <a:t>．</a:t>
            </a:r>
            <a:r>
              <a:rPr lang="zh-CN" altLang="zh-CN" kern="100">
                <a:cs typeface="Times New Roman"/>
              </a:rPr>
              <a:t>《剑桥中国史》一书中写道：</a:t>
            </a:r>
            <a:r>
              <a:rPr lang="en-US" altLang="zh-CN" kern="100">
                <a:latin typeface="宋体"/>
                <a:cs typeface="Times New Roman"/>
              </a:rPr>
              <a:t>“</a:t>
            </a:r>
            <a:r>
              <a:rPr lang="zh-CN" altLang="zh-CN" kern="100">
                <a:cs typeface="Times New Roman"/>
              </a:rPr>
              <a:t>北京和杭州两方的皇帝当然都认为自己是君临中国世界的正统的统治者。</a:t>
            </a:r>
            <a:r>
              <a:rPr lang="en-US" altLang="zh-CN" kern="100">
                <a:latin typeface="宋体"/>
                <a:cs typeface="Times New Roman"/>
              </a:rPr>
              <a:t>”</a:t>
            </a:r>
            <a:r>
              <a:rPr lang="zh-CN" altLang="zh-CN" kern="100">
                <a:cs typeface="Times New Roman"/>
              </a:rPr>
              <a:t>这一观点体现了</a:t>
            </a:r>
            <a:r>
              <a:rPr lang="en-US" altLang="zh-CN" kern="100">
                <a:cs typeface="Courier New"/>
              </a:rPr>
              <a:t>(</a:t>
            </a:r>
            <a:r>
              <a:rPr lang="zh-CN" altLang="zh-CN" kern="100">
                <a:cs typeface="Times New Roman"/>
              </a:rPr>
              <a:t>　　</a:t>
            </a:r>
            <a:r>
              <a:rPr lang="en-US" altLang="zh-CN" kern="100">
                <a:cs typeface="Courier New"/>
              </a:rPr>
              <a:t>)</a:t>
            </a:r>
            <a:endParaRPr lang="zh-CN" altLang="zh-CN" sz="1050" kern="100">
              <a:latin typeface="宋体"/>
              <a:cs typeface="Courier New"/>
            </a:endParaRPr>
          </a:p>
          <a:p>
            <a:pPr>
              <a:spcAft>
                <a:spcPct val="0"/>
              </a:spcAft>
              <a:tabLst>
                <a:tab pos="4800600"/>
              </a:tabLst>
            </a:pPr>
            <a:r>
              <a:rPr lang="en-US" altLang="zh-CN" kern="100">
                <a:cs typeface="Courier New"/>
              </a:rPr>
              <a:t>A</a:t>
            </a:r>
            <a:r>
              <a:rPr lang="zh-CN" altLang="zh-CN" kern="100">
                <a:latin typeface="宋体"/>
                <a:cs typeface="Times New Roman"/>
              </a:rPr>
              <a:t>．</a:t>
            </a:r>
            <a:r>
              <a:rPr lang="zh-CN" altLang="zh-CN" kern="100">
                <a:cs typeface="Times New Roman"/>
              </a:rPr>
              <a:t>辽宋并立</a:t>
            </a:r>
            <a:r>
              <a:rPr lang="en-US" altLang="zh-CN" kern="100">
                <a:cs typeface="Courier New"/>
              </a:rPr>
              <a:t>	B</a:t>
            </a:r>
            <a:r>
              <a:rPr lang="zh-CN" altLang="zh-CN" kern="100">
                <a:cs typeface="Times New Roman"/>
              </a:rPr>
              <a:t>．宋与西夏并立</a:t>
            </a:r>
            <a:endParaRPr lang="zh-CN" altLang="zh-CN" sz="1050" kern="100">
              <a:latin typeface="宋体"/>
              <a:cs typeface="Courier New"/>
            </a:endParaRPr>
          </a:p>
          <a:p>
            <a:pPr>
              <a:spcAft>
                <a:spcPct val="0"/>
              </a:spcAft>
              <a:tabLst>
                <a:tab pos="4800600"/>
              </a:tabLst>
            </a:pPr>
            <a:r>
              <a:rPr lang="en-US" altLang="zh-CN" kern="100">
                <a:cs typeface="Courier New"/>
              </a:rPr>
              <a:t>C</a:t>
            </a:r>
            <a:r>
              <a:rPr lang="zh-CN" altLang="zh-CN" kern="100">
                <a:cs typeface="Times New Roman"/>
              </a:rPr>
              <a:t>．北宋与金并立</a:t>
            </a:r>
            <a:r>
              <a:rPr lang="en-US" altLang="zh-CN" kern="100">
                <a:cs typeface="Courier New"/>
              </a:rPr>
              <a:t>	D</a:t>
            </a:r>
            <a:r>
              <a:rPr lang="zh-CN" altLang="zh-CN" kern="100">
                <a:cs typeface="Times New Roman"/>
              </a:rPr>
              <a:t>．南宋与元并立</a:t>
            </a:r>
            <a:endParaRPr lang="zh-CN" altLang="zh-CN" sz="1050" kern="100">
              <a:effectLst/>
              <a:latin typeface="宋体"/>
              <a:cs typeface="Courier New"/>
            </a:endParaRPr>
          </a:p>
        </p:txBody>
      </p:sp>
      <p:sp>
        <p:nvSpPr>
          <p:cNvPr id="3" name="TextBox 2" title=""/>
          <p:cNvSpPr txBox="1"/>
          <p:nvPr/>
        </p:nvSpPr>
        <p:spPr>
          <a:xfrm>
            <a:off x="10180612" y="2514962"/>
            <a:ext cx="461986"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en-US" altLang="zh-CN"/>
              <a:t>D</a:t>
            </a:r>
            <a:endParaRPr lang="zh-CN" altLang="en-US"/>
          </a:p>
        </p:txBody>
      </p:sp>
    </p:spTree>
    <p:extLst>
      <p:ext uri="{BB962C8B-B14F-4D97-AF65-F5344CB8AC3E}">
        <p14:creationId xmlns:p14="http://schemas.microsoft.com/office/powerpoint/2010/main" val="107094181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145941" y="987986"/>
            <a:ext cx="11917220" cy="4247317"/>
          </a:xfrm>
        </p:spPr>
        <p:txBody>
          <a:bodyPr/>
          <a:lstStyle/>
          <a:p>
            <a:pPr>
              <a:spcAft>
                <a:spcPct val="0"/>
              </a:spcAft>
              <a:tabLst>
                <a:tab pos="4800600"/>
              </a:tabLst>
            </a:pPr>
            <a:r>
              <a:rPr lang="en-US" altLang="zh-CN" kern="100">
                <a:cs typeface="Courier New"/>
              </a:rPr>
              <a:t>4</a:t>
            </a:r>
            <a:r>
              <a:rPr lang="zh-CN" altLang="zh-CN" kern="100">
                <a:latin typeface="宋体"/>
                <a:cs typeface="Times New Roman"/>
              </a:rPr>
              <a:t>．</a:t>
            </a:r>
            <a:r>
              <a:rPr lang="zh-CN" altLang="zh-CN" kern="100">
                <a:cs typeface="Times New Roman"/>
              </a:rPr>
              <a:t>下图是宋元时期的政权更替图</a:t>
            </a:r>
            <a:r>
              <a:rPr lang="zh-CN" altLang="zh-CN" kern="100">
                <a:latin typeface="宋体"/>
                <a:cs typeface="Times New Roman"/>
              </a:rPr>
              <a:t>，</a:t>
            </a:r>
            <a:r>
              <a:rPr lang="zh-CN" altLang="zh-CN" kern="100">
                <a:cs typeface="Times New Roman"/>
              </a:rPr>
              <a:t>从图中可以看出</a:t>
            </a:r>
            <a:r>
              <a:rPr lang="zh-CN" altLang="zh-CN" kern="100">
                <a:latin typeface="宋体"/>
                <a:cs typeface="Times New Roman"/>
              </a:rPr>
              <a:t>，</a:t>
            </a:r>
            <a:r>
              <a:rPr lang="zh-CN" altLang="zh-CN" kern="100">
                <a:cs typeface="Times New Roman"/>
              </a:rPr>
              <a:t>宋元时期的时代特征是</a:t>
            </a:r>
            <a:r>
              <a:rPr lang="en-US" altLang="zh-CN" kern="100">
                <a:cs typeface="Courier New"/>
              </a:rPr>
              <a:t>(</a:t>
            </a:r>
            <a:r>
              <a:rPr lang="zh-CN" altLang="zh-CN" kern="100">
                <a:cs typeface="Times New Roman"/>
              </a:rPr>
              <a:t>　　</a:t>
            </a:r>
            <a:r>
              <a:rPr lang="en-US" altLang="zh-CN" kern="100">
                <a:cs typeface="Courier New"/>
              </a:rPr>
              <a:t>)</a:t>
            </a:r>
            <a:endParaRPr lang="zh-CN" altLang="zh-CN" sz="1050" kern="100">
              <a:latin typeface="宋体"/>
              <a:cs typeface="Courier New"/>
            </a:endParaRPr>
          </a:p>
          <a:p>
            <a:pPr>
              <a:spcAft>
                <a:spcPct val="0"/>
              </a:spcAft>
              <a:tabLst>
                <a:tab pos="4800600"/>
              </a:tabLst>
            </a:pPr>
            <a:r>
              <a:rPr lang="en-US" altLang="zh-CN" kern="100">
                <a:cs typeface="Courier New"/>
              </a:rPr>
              <a:t>A</a:t>
            </a:r>
            <a:r>
              <a:rPr lang="zh-CN" altLang="zh-CN" kern="100">
                <a:latin typeface="宋体"/>
                <a:cs typeface="Times New Roman"/>
              </a:rPr>
              <a:t>．</a:t>
            </a:r>
            <a:r>
              <a:rPr lang="zh-CN" altLang="zh-CN" kern="100">
                <a:cs typeface="Times New Roman"/>
              </a:rPr>
              <a:t>繁荣与开放</a:t>
            </a:r>
            <a:endParaRPr lang="zh-CN" altLang="zh-CN" sz="1050" kern="100">
              <a:latin typeface="宋体"/>
              <a:cs typeface="Courier New"/>
            </a:endParaRPr>
          </a:p>
          <a:p>
            <a:pPr>
              <a:spcAft>
                <a:spcPct val="0"/>
              </a:spcAft>
              <a:tabLst>
                <a:tab pos="4800600"/>
              </a:tabLst>
            </a:pPr>
            <a:r>
              <a:rPr lang="en-US" altLang="zh-CN" kern="100">
                <a:cs typeface="Courier New"/>
              </a:rPr>
              <a:t>B</a:t>
            </a:r>
            <a:r>
              <a:rPr lang="zh-CN" altLang="zh-CN" kern="100">
                <a:latin typeface="宋体"/>
                <a:cs typeface="Times New Roman"/>
              </a:rPr>
              <a:t>．</a:t>
            </a:r>
            <a:r>
              <a:rPr lang="zh-CN" altLang="zh-CN" kern="100">
                <a:cs typeface="Times New Roman"/>
              </a:rPr>
              <a:t>从民族政权并立到统一</a:t>
            </a:r>
            <a:endParaRPr lang="zh-CN" altLang="zh-CN" sz="1050" kern="100">
              <a:latin typeface="宋体"/>
              <a:cs typeface="Courier New"/>
            </a:endParaRPr>
          </a:p>
          <a:p>
            <a:pPr>
              <a:spcAft>
                <a:spcPct val="0"/>
              </a:spcAft>
              <a:tabLst>
                <a:tab pos="4800600"/>
              </a:tabLst>
            </a:pPr>
            <a:r>
              <a:rPr lang="en-US" altLang="zh-CN" kern="100">
                <a:cs typeface="Courier New"/>
              </a:rPr>
              <a:t>C</a:t>
            </a:r>
            <a:r>
              <a:rPr lang="zh-CN" altLang="zh-CN" kern="100">
                <a:latin typeface="宋体"/>
                <a:cs typeface="Times New Roman"/>
              </a:rPr>
              <a:t>．</a:t>
            </a:r>
            <a:r>
              <a:rPr lang="zh-CN" altLang="zh-CN" kern="100">
                <a:cs typeface="Times New Roman"/>
              </a:rPr>
              <a:t>经济重心的南移</a:t>
            </a:r>
            <a:endParaRPr lang="zh-CN" altLang="zh-CN" sz="1050" kern="100">
              <a:latin typeface="宋体"/>
              <a:cs typeface="Courier New"/>
            </a:endParaRPr>
          </a:p>
          <a:p>
            <a:pPr>
              <a:spcAft>
                <a:spcPct val="0"/>
              </a:spcAft>
              <a:tabLst>
                <a:tab pos="4800600"/>
              </a:tabLst>
            </a:pPr>
            <a:r>
              <a:rPr lang="en-US" altLang="zh-CN" kern="100">
                <a:cs typeface="Courier New"/>
              </a:rPr>
              <a:t>D</a:t>
            </a:r>
            <a:r>
              <a:rPr lang="zh-CN" altLang="zh-CN" kern="100">
                <a:latin typeface="宋体"/>
                <a:cs typeface="Times New Roman"/>
              </a:rPr>
              <a:t>．</a:t>
            </a:r>
            <a:r>
              <a:rPr lang="zh-CN" altLang="zh-CN" kern="100">
                <a:cs typeface="Times New Roman"/>
              </a:rPr>
              <a:t>民族交融</a:t>
            </a:r>
            <a:endParaRPr lang="zh-CN" altLang="zh-CN" sz="1050" kern="100">
              <a:effectLst/>
              <a:latin typeface="宋体"/>
              <a:cs typeface="Courier New"/>
            </a:endParaRPr>
          </a:p>
        </p:txBody>
      </p:sp>
      <p:pic>
        <p:nvPicPr>
          <p:cNvPr id="2050" name="Picture 2"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303118" y="2492896"/>
            <a:ext cx="6659563" cy="185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title=""/>
          <p:cNvSpPr txBox="1"/>
          <p:nvPr/>
        </p:nvSpPr>
        <p:spPr>
          <a:xfrm>
            <a:off x="1774726" y="1844824"/>
            <a:ext cx="441146"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en-US" altLang="zh-CN"/>
              <a:t>B</a:t>
            </a:r>
            <a:endParaRPr lang="zh-CN" altLang="en-US"/>
          </a:p>
        </p:txBody>
      </p:sp>
    </p:spTree>
    <p:extLst>
      <p:ext uri="{BB962C8B-B14F-4D97-AF65-F5344CB8AC3E}">
        <p14:creationId xmlns:p14="http://schemas.microsoft.com/office/powerpoint/2010/main" val="107094181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title=""/>
          <p:cNvSpPr>
            <a:spLocks noGrp="1"/>
          </p:cNvSpPr>
          <p:nvPr>
            <p:ph idx="1"/>
          </p:nvPr>
        </p:nvSpPr>
        <p:spPr>
          <a:xfrm>
            <a:off x="145941" y="987986"/>
            <a:ext cx="11917220" cy="3554819"/>
          </a:xfrm>
        </p:spPr>
        <p:txBody>
          <a:bodyPr/>
          <a:lstStyle/>
          <a:p>
            <a:pPr>
              <a:spcAft>
                <a:spcPct val="0"/>
              </a:spcAft>
              <a:tabLst>
                <a:tab pos="4800600"/>
              </a:tabLst>
            </a:pPr>
            <a:r>
              <a:rPr lang="en-US" altLang="zh-CN" kern="100">
                <a:cs typeface="Courier New"/>
              </a:rPr>
              <a:t>5</a:t>
            </a:r>
            <a:r>
              <a:rPr lang="zh-CN" altLang="zh-CN" kern="100">
                <a:latin typeface="宋体"/>
                <a:cs typeface="Times New Roman"/>
              </a:rPr>
              <a:t>．</a:t>
            </a:r>
            <a:r>
              <a:rPr lang="zh-CN" altLang="zh-CN" kern="100">
                <a:cs typeface="Times New Roman"/>
              </a:rPr>
              <a:t>元灭南宋的战争是进步的战争</a:t>
            </a:r>
            <a:r>
              <a:rPr lang="zh-CN" altLang="zh-CN" kern="100">
                <a:latin typeface="宋体"/>
                <a:cs typeface="Times New Roman"/>
              </a:rPr>
              <a:t>，</a:t>
            </a:r>
            <a:r>
              <a:rPr lang="zh-CN" altLang="zh-CN" kern="100">
                <a:cs typeface="Times New Roman"/>
              </a:rPr>
              <a:t>主要是因为</a:t>
            </a:r>
            <a:r>
              <a:rPr lang="en-US" altLang="zh-CN" kern="100">
                <a:cs typeface="Courier New"/>
              </a:rPr>
              <a:t>(</a:t>
            </a:r>
            <a:r>
              <a:rPr lang="zh-CN" altLang="zh-CN" kern="100">
                <a:cs typeface="Times New Roman"/>
              </a:rPr>
              <a:t>　　</a:t>
            </a:r>
            <a:r>
              <a:rPr lang="en-US" altLang="zh-CN" kern="100">
                <a:cs typeface="Courier New"/>
              </a:rPr>
              <a:t>)</a:t>
            </a:r>
            <a:endParaRPr lang="zh-CN" altLang="zh-CN" sz="1050" kern="100">
              <a:latin typeface="宋体"/>
              <a:cs typeface="Courier New"/>
            </a:endParaRPr>
          </a:p>
          <a:p>
            <a:pPr>
              <a:spcAft>
                <a:spcPct val="0"/>
              </a:spcAft>
              <a:tabLst>
                <a:tab pos="4800600"/>
              </a:tabLst>
            </a:pPr>
            <a:r>
              <a:rPr lang="en-US" altLang="zh-CN" kern="100">
                <a:cs typeface="Courier New"/>
              </a:rPr>
              <a:t>A</a:t>
            </a:r>
            <a:r>
              <a:rPr lang="zh-CN" altLang="zh-CN" kern="100">
                <a:latin typeface="宋体"/>
                <a:cs typeface="Times New Roman"/>
              </a:rPr>
              <a:t>．</a:t>
            </a:r>
            <a:r>
              <a:rPr lang="zh-CN" altLang="zh-CN" kern="100">
                <a:cs typeface="Times New Roman"/>
              </a:rPr>
              <a:t>当时的南宋政权十分腐朽</a:t>
            </a:r>
            <a:r>
              <a:rPr lang="en-US" altLang="zh-CN" kern="100">
                <a:cs typeface="Courier New"/>
              </a:rPr>
              <a:t>	</a:t>
            </a:r>
            <a:endParaRPr lang="zh-CN" altLang="zh-CN" sz="1050" kern="100">
              <a:latin typeface="宋体"/>
              <a:cs typeface="Courier New"/>
            </a:endParaRPr>
          </a:p>
          <a:p>
            <a:pPr>
              <a:spcAft>
                <a:spcPct val="0"/>
              </a:spcAft>
              <a:tabLst>
                <a:tab pos="4800600"/>
              </a:tabLst>
            </a:pPr>
            <a:r>
              <a:rPr lang="en-US" altLang="zh-CN" kern="100">
                <a:cs typeface="Courier New"/>
              </a:rPr>
              <a:t>B</a:t>
            </a:r>
            <a:r>
              <a:rPr lang="zh-CN" altLang="zh-CN" kern="100">
                <a:cs typeface="Times New Roman"/>
              </a:rPr>
              <a:t>．有利于国家的统一和社会的重新稳定</a:t>
            </a:r>
            <a:endParaRPr lang="zh-CN" altLang="zh-CN" sz="1050" kern="100">
              <a:latin typeface="宋体"/>
              <a:cs typeface="Courier New"/>
            </a:endParaRPr>
          </a:p>
          <a:p>
            <a:pPr>
              <a:spcAft>
                <a:spcPct val="0"/>
              </a:spcAft>
              <a:tabLst>
                <a:tab pos="4800600"/>
              </a:tabLst>
            </a:pPr>
            <a:r>
              <a:rPr lang="en-US" altLang="zh-CN" kern="100">
                <a:cs typeface="Courier New"/>
              </a:rPr>
              <a:t>C</a:t>
            </a:r>
            <a:r>
              <a:rPr lang="zh-CN" altLang="zh-CN" kern="100">
                <a:latin typeface="宋体"/>
                <a:cs typeface="Times New Roman"/>
              </a:rPr>
              <a:t>．</a:t>
            </a:r>
            <a:r>
              <a:rPr lang="zh-CN" altLang="zh-CN" kern="100">
                <a:cs typeface="Times New Roman"/>
              </a:rPr>
              <a:t>促进了民族交融</a:t>
            </a:r>
            <a:r>
              <a:rPr lang="en-US" altLang="zh-CN" kern="100">
                <a:cs typeface="Courier New"/>
              </a:rPr>
              <a:t>	</a:t>
            </a:r>
            <a:endParaRPr lang="zh-CN" altLang="zh-CN" sz="1050" kern="100">
              <a:latin typeface="宋体"/>
              <a:cs typeface="Courier New"/>
            </a:endParaRPr>
          </a:p>
          <a:p>
            <a:pPr>
              <a:spcAft>
                <a:spcPct val="0"/>
              </a:spcAft>
              <a:tabLst>
                <a:tab pos="4800600"/>
              </a:tabLst>
            </a:pPr>
            <a:r>
              <a:rPr lang="en-US" altLang="zh-CN" kern="100">
                <a:cs typeface="Courier New"/>
              </a:rPr>
              <a:t>D</a:t>
            </a:r>
            <a:r>
              <a:rPr lang="zh-CN" altLang="zh-CN" kern="100">
                <a:cs typeface="Times New Roman"/>
              </a:rPr>
              <a:t>．是先进生产力替代落后生产力的需要</a:t>
            </a:r>
            <a:endParaRPr lang="zh-CN" altLang="zh-CN" sz="1050" kern="100">
              <a:effectLst/>
              <a:latin typeface="宋体"/>
              <a:cs typeface="Courier New"/>
            </a:endParaRPr>
          </a:p>
        </p:txBody>
      </p:sp>
      <p:sp>
        <p:nvSpPr>
          <p:cNvPr id="3" name="TextBox 2" title=""/>
          <p:cNvSpPr txBox="1"/>
          <p:nvPr/>
        </p:nvSpPr>
        <p:spPr>
          <a:xfrm>
            <a:off x="8418512" y="1143794"/>
            <a:ext cx="441146" cy="553998"/>
          </a:xfrm>
          <a:prstGeom prst="rect">
            <a:avLst/>
          </a:prstGeom>
          <a:noFill/>
        </p:spPr>
        <p:txBody>
          <a:bodyPr wrap="none" rtlCol="0">
            <a:spAutoFit/>
          </a:bodyPr>
          <a:lstStyle>
            <a:defPPr>
              <a:defRPr lang="zh-CN"/>
            </a:defPPr>
            <a:lvl1pPr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1pPr>
            <a:lvl2pPr marL="4572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2pPr>
            <a:lvl3pPr marL="9144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3pPr>
            <a:lvl4pPr marL="13716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4pPr>
            <a:lvl5pPr marL="1828800" algn="l" rtl="0" fontAlgn="base">
              <a:spcBef>
                <a:spcPct val="0"/>
              </a:spcBef>
              <a:spcAft>
                <a:spcPct val="0"/>
              </a:spcAft>
              <a:defRPr sz="3000" b="1" kern="1200">
                <a:solidFill>
                  <a:srgbClr val="FF0000"/>
                </a:solidFill>
                <a:latin typeface="Times New Roman" panose="02020603050405020304" pitchFamily="18" charset="0"/>
                <a:ea typeface="黑体" pitchFamily="49" charset="-122"/>
                <a:cs typeface="+mn-cs"/>
              </a:defRPr>
            </a:lvl5pPr>
            <a:lvl6pPr marL="22860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6pPr>
            <a:lvl7pPr marL="27432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7pPr>
            <a:lvl8pPr marL="32004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8pPr>
            <a:lvl9pPr marL="3657600" algn="l" defTabSz="914400" rtl="0" eaLnBrk="1" latinLnBrk="0" hangingPunct="1">
              <a:defRPr sz="3000" b="1" kern="1200">
                <a:solidFill>
                  <a:srgbClr val="FF0000"/>
                </a:solidFill>
                <a:latin typeface="Times New Roman" panose="02020603050405020304" pitchFamily="18" charset="0"/>
                <a:ea typeface="黑体" pitchFamily="49" charset="-122"/>
                <a:cs typeface="+mn-cs"/>
              </a:defRPr>
            </a:lvl9pPr>
          </a:lstStyle>
          <a:p>
            <a:r>
              <a:rPr lang="en-US" altLang="zh-CN"/>
              <a:t>B</a:t>
            </a:r>
            <a:endParaRPr lang="zh-CN" altLang="en-US"/>
          </a:p>
        </p:txBody>
      </p:sp>
    </p:spTree>
    <p:extLst>
      <p:ext uri="{BB962C8B-B14F-4D97-AF65-F5344CB8AC3E}">
        <p14:creationId xmlns:p14="http://schemas.microsoft.com/office/powerpoint/2010/main" val="107094181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413"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https://d.book118.com/106224034142010101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0">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自定义 1">
      <a:majorFont>
        <a:latin typeface="Times New Roman"/>
        <a:ea typeface="宋体"/>
        <a:cs typeface="Arial"/>
      </a:majorFont>
      <a:minorFont>
        <a:latin typeface="Times New Roman"/>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lgn="ctr">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spAutoFit/>
      </a:bodyPr>
      <a:lstStyle>
        <a:defPPr algn="just">
          <a:spcAft>
            <a:spcPts val="0"/>
          </a:spcAft>
          <a:defRPr sz="2800" kern="100" dirty="0" smtClean="0">
            <a:solidFill>
              <a:srgbClr val="FF0000"/>
            </a:solidFill>
          </a:defRPr>
        </a:defPPr>
      </a:lst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125</Paragraphs>
  <Slides>20</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20</vt:i4>
      </vt:variant>
    </vt:vector>
  </HeadingPairs>
  <TitlesOfParts>
    <vt:vector baseType="lpstr" size="33">
      <vt:lpstr>Arial</vt:lpstr>
      <vt:lpstr>Calibri</vt:lpstr>
      <vt:lpstr>Times New Roman</vt:lpstr>
      <vt:lpstr>宋体</vt:lpstr>
      <vt:lpstr>黑体</vt:lpstr>
      <vt:lpstr>体坛粗黑简体</vt:lpstr>
      <vt:lpstr>汉仪超级战甲简</vt:lpstr>
      <vt:lpstr>Courier New</vt:lpstr>
      <vt:lpstr>楷体</vt:lpstr>
      <vt:lpstr>MingLiU_HKSCS</vt:lpstr>
      <vt:lpstr>仿宋</vt:lpstr>
      <vt:lpstr>MS Mincho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2024-09-26T03:57:56.470</cp:lastPrinted>
  <dcterms:created xsi:type="dcterms:W3CDTF">2024-09-25T19:57:56Z</dcterms:created>
  <dcterms:modified xsi:type="dcterms:W3CDTF">2024-09-25T19:57:57Z</dcterms:modified>
</cp:coreProperties>
</file>