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3716000" cy="10287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742BB-63A8-4412-BCD1-209AE030B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23616-5B77-4508-8BFD-0A554CEAB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E7D90-B808-4786-ABE6-46D66FD5C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CC187-3025-429C-8D7F-964BCDE1F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ECC65A-BFB7-474C-A112-6C2F8CBE1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217C7C-1DAE-47CA-A566-8A646EEE8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A74BA9-4A1D-416E-8F36-3E633697A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929C7-5CA1-4EA6-A908-A4F499AC2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59B62-368D-42F4-9579-71225EAE4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86469-FA78-4862-875B-60DAA15F9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5D81A-E1B3-4711-BAAB-5A3C2DCC4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028700" y="3195640"/>
            <a:ext cx="11658600" cy="2205038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057400" y="5829300"/>
            <a:ext cx="9601200" cy="26289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E4E5F2-7A9F-4EEE-8E32-548E625C5C2D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E4E5F2-7A9F-4EEE-8E32-548E625C5C2D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83470" y="6610352"/>
            <a:ext cx="11658600" cy="2043113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083470" y="4360070"/>
            <a:ext cx="11658600" cy="2250281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E4E5F2-7A9F-4EEE-8E32-548E625C5C2D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028700" y="2400302"/>
            <a:ext cx="9144000" cy="67889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0401300" y="2400302"/>
            <a:ext cx="9144000" cy="67889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E4E5F2-7A9F-4EEE-8E32-548E625C5C2D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411957"/>
            <a:ext cx="12344400" cy="17145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85800" y="2302670"/>
            <a:ext cx="6060282" cy="95964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85800" y="3262313"/>
            <a:ext cx="6060282" cy="592693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967539" y="2302670"/>
            <a:ext cx="6062663" cy="95964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967539" y="3262313"/>
            <a:ext cx="6062663" cy="592693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E4E5F2-7A9F-4EEE-8E32-548E625C5C2D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E4E5F2-7A9F-4EEE-8E32-548E625C5C2D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E4E5F2-7A9F-4EEE-8E32-548E625C5C2D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1" y="409575"/>
            <a:ext cx="4512470" cy="17430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362576" y="409577"/>
            <a:ext cx="7667625" cy="877967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85801" y="2152652"/>
            <a:ext cx="4512470" cy="703659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E4E5F2-7A9F-4EEE-8E32-548E625C5C2D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688432" y="7200900"/>
            <a:ext cx="8229600" cy="85010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688432" y="919163"/>
            <a:ext cx="8229600" cy="61722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688432" y="8051007"/>
            <a:ext cx="8229600" cy="120729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E4E5F2-7A9F-4EEE-8E32-548E625C5C2D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E4E5F2-7A9F-4EEE-8E32-548E625C5C2D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4916150" y="411959"/>
            <a:ext cx="4629150" cy="877728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028700" y="411959"/>
            <a:ext cx="13658850" cy="877728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E4E5F2-7A9F-4EEE-8E32-548E625C5C2D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685800" y="412750"/>
            <a:ext cx="12344400" cy="17145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685800" y="2400300"/>
            <a:ext cx="12344400" cy="678973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85800" y="9534525"/>
            <a:ext cx="32004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3E4E5F2-7A9F-4EEE-8E32-548E625C5C2D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686300" y="9534525"/>
            <a:ext cx="43434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9829800" y="9534525"/>
            <a:ext cx="32004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3.png" /><Relationship Id="rId11" Type="http://schemas.openxmlformats.org/officeDocument/2006/relationships/image" Target="../media/image24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Relationship Id="rId7" Type="http://schemas.openxmlformats.org/officeDocument/2006/relationships/image" Target="../media/image20.png" /><Relationship Id="rId8" Type="http://schemas.openxmlformats.org/officeDocument/2006/relationships/image" Target="../media/image21.png" /><Relationship Id="rId9" Type="http://schemas.openxmlformats.org/officeDocument/2006/relationships/image" Target="../media/image2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33.png" /><Relationship Id="rId11" Type="http://schemas.openxmlformats.org/officeDocument/2006/relationships/image" Target="../media/image34.png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Relationship Id="rId6" Type="http://schemas.openxmlformats.org/officeDocument/2006/relationships/image" Target="../media/image29.png" /><Relationship Id="rId7" Type="http://schemas.openxmlformats.org/officeDocument/2006/relationships/image" Target="../media/image30.png" /><Relationship Id="rId8" Type="http://schemas.openxmlformats.org/officeDocument/2006/relationships/image" Target="../media/image31.png" /><Relationship Id="rId9" Type="http://schemas.openxmlformats.org/officeDocument/2006/relationships/image" Target="../media/image3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3.png" /><Relationship Id="rId11" Type="http://schemas.openxmlformats.org/officeDocument/2006/relationships/image" Target="../media/image44.png" /><Relationship Id="rId12" Type="http://schemas.openxmlformats.org/officeDocument/2006/relationships/image" Target="../media/image45.png" /><Relationship Id="rId2" Type="http://schemas.openxmlformats.org/officeDocument/2006/relationships/image" Target="../media/image35.png" /><Relationship Id="rId3" Type="http://schemas.openxmlformats.org/officeDocument/2006/relationships/image" Target="../media/image36.png" /><Relationship Id="rId4" Type="http://schemas.openxmlformats.org/officeDocument/2006/relationships/image" Target="../media/image37.png" /><Relationship Id="rId5" Type="http://schemas.openxmlformats.org/officeDocument/2006/relationships/image" Target="../media/image38.png" /><Relationship Id="rId6" Type="http://schemas.openxmlformats.org/officeDocument/2006/relationships/image" Target="../media/image39.png" /><Relationship Id="rId7" Type="http://schemas.openxmlformats.org/officeDocument/2006/relationships/image" Target="../media/image40.png" /><Relationship Id="rId8" Type="http://schemas.openxmlformats.org/officeDocument/2006/relationships/image" Target="../media/image41.png" /><Relationship Id="rId9" Type="http://schemas.openxmlformats.org/officeDocument/2006/relationships/image" Target="../media/image4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53.png" /><Relationship Id="rId11" Type="http://schemas.openxmlformats.org/officeDocument/2006/relationships/image" Target="../media/image54.png" /><Relationship Id="rId12" Type="http://schemas.openxmlformats.org/officeDocument/2006/relationships/image" Target="../media/image55.png" /><Relationship Id="rId13" Type="http://schemas.openxmlformats.org/officeDocument/2006/relationships/image" Target="../media/image56.png" /><Relationship Id="rId14" Type="http://schemas.openxmlformats.org/officeDocument/2006/relationships/image" Target="../media/image57.png" /><Relationship Id="rId15" Type="http://schemas.openxmlformats.org/officeDocument/2006/relationships/image" Target="../media/image58.png" /><Relationship Id="rId16" Type="http://schemas.openxmlformats.org/officeDocument/2006/relationships/image" Target="../media/image59.png" /><Relationship Id="rId17" Type="http://schemas.openxmlformats.org/officeDocument/2006/relationships/image" Target="../media/image60.png" /><Relationship Id="rId18" Type="http://schemas.openxmlformats.org/officeDocument/2006/relationships/image" Target="../media/image61.png" /><Relationship Id="rId2" Type="http://schemas.openxmlformats.org/officeDocument/2006/relationships/image" Target="../media/image46.png" /><Relationship Id="rId3" Type="http://schemas.openxmlformats.org/officeDocument/2006/relationships/image" Target="../media/image47.png" /><Relationship Id="rId4" Type="http://schemas.openxmlformats.org/officeDocument/2006/relationships/image" Target="../media/image48.png" /><Relationship Id="rId5" Type="http://schemas.openxmlformats.org/officeDocument/2006/relationships/image" Target="../media/image49.png" /><Relationship Id="rId6" Type="http://schemas.openxmlformats.org/officeDocument/2006/relationships/image" Target="../media/image50.png" /><Relationship Id="rId7" Type="http://schemas.openxmlformats.org/officeDocument/2006/relationships/image" Target="../media/image40.png" /><Relationship Id="rId8" Type="http://schemas.openxmlformats.org/officeDocument/2006/relationships/image" Target="../media/image51.png" /><Relationship Id="rId9" Type="http://schemas.openxmlformats.org/officeDocument/2006/relationships/image" Target="../media/image5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70.png" /><Relationship Id="rId2" Type="http://schemas.openxmlformats.org/officeDocument/2006/relationships/image" Target="../media/image62.png" /><Relationship Id="rId3" Type="http://schemas.openxmlformats.org/officeDocument/2006/relationships/image" Target="../media/image63.png" /><Relationship Id="rId4" Type="http://schemas.openxmlformats.org/officeDocument/2006/relationships/image" Target="../media/image64.png" /><Relationship Id="rId5" Type="http://schemas.openxmlformats.org/officeDocument/2006/relationships/image" Target="../media/image65.png" /><Relationship Id="rId6" Type="http://schemas.openxmlformats.org/officeDocument/2006/relationships/image" Target="../media/image66.png" /><Relationship Id="rId7" Type="http://schemas.openxmlformats.org/officeDocument/2006/relationships/image" Target="../media/image67.png" /><Relationship Id="rId8" Type="http://schemas.openxmlformats.org/officeDocument/2006/relationships/image" Target="../media/image68.png" /><Relationship Id="rId9" Type="http://schemas.openxmlformats.org/officeDocument/2006/relationships/image" Target="../media/image6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79.png" /><Relationship Id="rId11" Type="http://schemas.openxmlformats.org/officeDocument/2006/relationships/image" Target="../media/image80.png" /><Relationship Id="rId12" Type="http://schemas.openxmlformats.org/officeDocument/2006/relationships/image" Target="../media/image81.png" /><Relationship Id="rId2" Type="http://schemas.openxmlformats.org/officeDocument/2006/relationships/image" Target="../media/image71.png" /><Relationship Id="rId3" Type="http://schemas.openxmlformats.org/officeDocument/2006/relationships/image" Target="../media/image72.png" /><Relationship Id="rId4" Type="http://schemas.openxmlformats.org/officeDocument/2006/relationships/image" Target="../media/image73.png" /><Relationship Id="rId5" Type="http://schemas.openxmlformats.org/officeDocument/2006/relationships/image" Target="../media/image74.png" /><Relationship Id="rId6" Type="http://schemas.openxmlformats.org/officeDocument/2006/relationships/image" Target="../media/image75.png" /><Relationship Id="rId7" Type="http://schemas.openxmlformats.org/officeDocument/2006/relationships/image" Target="../media/image76.png" /><Relationship Id="rId8" Type="http://schemas.openxmlformats.org/officeDocument/2006/relationships/image" Target="../media/image77.png" /><Relationship Id="rId9" Type="http://schemas.openxmlformats.org/officeDocument/2006/relationships/image" Target="../media/image7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2.png" /><Relationship Id="rId3" Type="http://schemas.openxmlformats.org/officeDocument/2006/relationships/image" Target="../media/image83.png" /><Relationship Id="rId4" Type="http://schemas.openxmlformats.org/officeDocument/2006/relationships/image" Target="../media/image84.png" /><Relationship Id="rId5" Type="http://schemas.openxmlformats.org/officeDocument/2006/relationships/image" Target="../media/image85.png" /><Relationship Id="rId6" Type="http://schemas.openxmlformats.org/officeDocument/2006/relationships/image" Target="../media/image86.png" /><Relationship Id="rId7" Type="http://schemas.openxmlformats.org/officeDocument/2006/relationships/image" Target="../media/image87.png" /><Relationship Id="rId8" Type="http://schemas.openxmlformats.org/officeDocument/2006/relationships/image" Target="../media/image8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97.png" /><Relationship Id="rId11" Type="http://schemas.openxmlformats.org/officeDocument/2006/relationships/image" Target="../media/image98.png" /><Relationship Id="rId12" Type="http://schemas.openxmlformats.org/officeDocument/2006/relationships/image" Target="../media/image99.png" /><Relationship Id="rId2" Type="http://schemas.openxmlformats.org/officeDocument/2006/relationships/image" Target="../media/image89.png" /><Relationship Id="rId3" Type="http://schemas.openxmlformats.org/officeDocument/2006/relationships/image" Target="../media/image90.png" /><Relationship Id="rId4" Type="http://schemas.openxmlformats.org/officeDocument/2006/relationships/image" Target="../media/image91.png" /><Relationship Id="rId5" Type="http://schemas.openxmlformats.org/officeDocument/2006/relationships/image" Target="../media/image92.png" /><Relationship Id="rId6" Type="http://schemas.openxmlformats.org/officeDocument/2006/relationships/image" Target="../media/image93.png" /><Relationship Id="rId7" Type="http://schemas.openxmlformats.org/officeDocument/2006/relationships/image" Target="../media/image94.png" /><Relationship Id="rId8" Type="http://schemas.openxmlformats.org/officeDocument/2006/relationships/image" Target="../media/image95.png" /><Relationship Id="rId9" Type="http://schemas.openxmlformats.org/officeDocument/2006/relationships/image" Target="../media/image9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2504302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6350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1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8953500" y="5930900"/>
            <a:ext cx="1130300" cy="4356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2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7226300" y="5969000"/>
            <a:ext cx="2959100" cy="1524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3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317500" y="635000"/>
            <a:ext cx="12776200" cy="647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4" name="TextBox 6"/>
          <p:cNvSpPr txBox="1"/>
          <p:nvPr/>
        </p:nvSpPr>
        <p:spPr>
          <a:xfrm>
            <a:off x="5168900" y="2819400"/>
            <a:ext cx="3352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成语故事</a:t>
            </a:r>
            <a:endParaRPr lang="zh-CN" altLang="en-US" sz="66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055" name="TextBox 7"/>
          <p:cNvSpPr txBox="1"/>
          <p:nvPr/>
        </p:nvSpPr>
        <p:spPr>
          <a:xfrm>
            <a:off x="8534400" y="2819400"/>
            <a:ext cx="228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66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6" name="TextBox 8"/>
          <p:cNvSpPr txBox="1"/>
          <p:nvPr/>
        </p:nvSpPr>
        <p:spPr>
          <a:xfrm>
            <a:off x="12738100" y="9461500"/>
            <a:ext cx="2159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1 </a:t>
            </a:r>
            <a:endParaRPr lang="zh-CN" altLang="en-US" sz="21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7" name="TextBox 2056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6350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5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8953500" y="5930900"/>
            <a:ext cx="1130300" cy="4356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6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7226300" y="5969000"/>
            <a:ext cx="2959100" cy="1524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7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317500" y="635000"/>
            <a:ext cx="12776200" cy="647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8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4521200" y="2641600"/>
            <a:ext cx="4914900" cy="7099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9" name="TextBox 6"/>
          <p:cNvSpPr txBox="1"/>
          <p:nvPr/>
        </p:nvSpPr>
        <p:spPr>
          <a:xfrm>
            <a:off x="2247900" y="901700"/>
            <a:ext cx="2514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>
                <a:solidFill>
                  <a:srgbClr val="00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猜一猜</a:t>
            </a:r>
            <a:endParaRPr lang="zh-CN" altLang="en-US" sz="6600">
              <a:solidFill>
                <a:srgbClr val="00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3080" name="TextBox 7"/>
          <p:cNvSpPr txBox="1"/>
          <p:nvPr/>
        </p:nvSpPr>
        <p:spPr>
          <a:xfrm>
            <a:off x="4762500" y="901700"/>
            <a:ext cx="8382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>
                <a:solidFill>
                  <a:srgbClr val="00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  </a:t>
            </a:r>
            <a:endParaRPr lang="zh-CN" altLang="en-US" sz="6600">
              <a:solidFill>
                <a:srgbClr val="00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3081" name="TextBox 8"/>
          <p:cNvSpPr txBox="1"/>
          <p:nvPr/>
        </p:nvSpPr>
        <p:spPr>
          <a:xfrm>
            <a:off x="5588000" y="901700"/>
            <a:ext cx="5867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>
                <a:solidFill>
                  <a:srgbClr val="00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这是什么成语？</a:t>
            </a:r>
            <a:endParaRPr lang="zh-CN" altLang="en-US" sz="6600">
              <a:solidFill>
                <a:srgbClr val="00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3082" name="TextBox 9"/>
          <p:cNvSpPr txBox="1"/>
          <p:nvPr/>
        </p:nvSpPr>
        <p:spPr>
          <a:xfrm>
            <a:off x="11455400" y="901700"/>
            <a:ext cx="419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>
                <a:solidFill>
                  <a:srgbClr val="00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 </a:t>
            </a:r>
            <a:endParaRPr lang="zh-CN" altLang="en-US" sz="6600">
              <a:solidFill>
                <a:srgbClr val="00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3083" name="TextBox 10"/>
          <p:cNvSpPr txBox="1"/>
          <p:nvPr/>
        </p:nvSpPr>
        <p:spPr>
          <a:xfrm>
            <a:off x="12738100" y="9461500"/>
            <a:ext cx="2159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2 </a:t>
            </a:r>
            <a:endParaRPr lang="zh-CN" altLang="en-US" sz="21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6350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99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2471400" y="8343900"/>
            <a:ext cx="9779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00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11506200" y="8407400"/>
            <a:ext cx="2070100" cy="62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01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11684000" y="8597900"/>
            <a:ext cx="1663700" cy="279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02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1282700" y="1016000"/>
            <a:ext cx="10833100" cy="8813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103" name="TextBox 6"/>
          <p:cNvSpPr txBox="1"/>
          <p:nvPr/>
        </p:nvSpPr>
        <p:spPr>
          <a:xfrm>
            <a:off x="12738100" y="9461500"/>
            <a:ext cx="2159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>
                <a:solidFill>
                  <a:srgbClr val="000000"/>
                </a:solidFill>
                <a:latin typeface="cb1f3d63804d2b160b4ec0710030003"/>
                <a:ea typeface="宋体" panose="02010600030101010101" pitchFamily="2" charset="-122"/>
              </a:rPr>
              <a:t>3 </a:t>
            </a:r>
            <a:endParaRPr lang="zh-CN" altLang="en-US" sz="2100">
              <a:solidFill>
                <a:srgbClr val="000000"/>
              </a:solidFill>
              <a:latin typeface="cb1f3d63804d2b160b4ec0710030003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6350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3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2471400" y="8343900"/>
            <a:ext cx="9779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4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11506200" y="8407400"/>
            <a:ext cx="2070100" cy="62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5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11684000" y="8597900"/>
            <a:ext cx="1663700" cy="279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6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7" name="图片 6"/>
          <p:cNvPicPr/>
          <p:nvPr/>
        </p:nvPicPr>
        <p:blipFill>
          <a:blip r:embed="rId7"/>
          <a:stretch>
            <a:fillRect/>
          </a:stretch>
        </p:blipFill>
        <p:spPr>
          <a:xfrm>
            <a:off x="10871200" y="241300"/>
            <a:ext cx="2844800" cy="596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8" name="图片 7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8343900"/>
            <a:ext cx="6350000" cy="1879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9" name="图片 8"/>
          <p:cNvPicPr/>
          <p:nvPr/>
        </p:nvPicPr>
        <p:blipFill>
          <a:blip r:embed="rId9"/>
          <a:stretch>
            <a:fillRect/>
          </a:stretch>
        </p:blipFill>
        <p:spPr>
          <a:xfrm>
            <a:off x="152400" y="8559800"/>
            <a:ext cx="6083300" cy="495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30" name="图片 9"/>
          <p:cNvPicPr/>
          <p:nvPr/>
        </p:nvPicPr>
        <p:blipFill>
          <a:blip r:embed="rId10"/>
          <a:stretch>
            <a:fillRect/>
          </a:stretch>
        </p:blipFill>
        <p:spPr>
          <a:xfrm>
            <a:off x="190500" y="9105900"/>
            <a:ext cx="6045200" cy="495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31" name="图片 10"/>
          <p:cNvPicPr/>
          <p:nvPr/>
        </p:nvPicPr>
        <p:blipFill>
          <a:blip r:embed="rId11"/>
          <a:stretch>
            <a:fillRect/>
          </a:stretch>
        </p:blipFill>
        <p:spPr>
          <a:xfrm>
            <a:off x="165100" y="9715500"/>
            <a:ext cx="3048000" cy="495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32" name="TextBox 11"/>
          <p:cNvSpPr txBox="1"/>
          <p:nvPr/>
        </p:nvSpPr>
        <p:spPr>
          <a:xfrm>
            <a:off x="11099800" y="203200"/>
            <a:ext cx="2438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拔苗助长</a:t>
            </a:r>
            <a:endParaRPr lang="zh-CN" altLang="en-US" sz="4800" b="1">
              <a:solidFill>
                <a:srgbClr val="FFFFFF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5133" name="TextBox 12"/>
          <p:cNvSpPr txBox="1"/>
          <p:nvPr/>
        </p:nvSpPr>
        <p:spPr>
          <a:xfrm>
            <a:off x="13550900" y="203200"/>
            <a:ext cx="16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800" b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34" name="TextBox 13"/>
          <p:cNvSpPr txBox="1"/>
          <p:nvPr/>
        </p:nvSpPr>
        <p:spPr>
          <a:xfrm>
            <a:off x="393700" y="8559800"/>
            <a:ext cx="5499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古时候有个人，盼望着自己</a:t>
            </a:r>
            <a:endParaRPr lang="zh-CN" altLang="en-US" sz="36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5135" name="TextBox 14"/>
          <p:cNvSpPr txBox="1"/>
          <p:nvPr/>
        </p:nvSpPr>
        <p:spPr>
          <a:xfrm>
            <a:off x="393700" y="9105900"/>
            <a:ext cx="5499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田里的禾苗长得快些，天天</a:t>
            </a:r>
            <a:endParaRPr lang="zh-CN" altLang="en-US" sz="36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5136" name="TextBox 15"/>
          <p:cNvSpPr txBox="1"/>
          <p:nvPr/>
        </p:nvSpPr>
        <p:spPr>
          <a:xfrm>
            <a:off x="393700" y="9702800"/>
            <a:ext cx="27432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到田边去看。</a:t>
            </a:r>
            <a:endParaRPr lang="zh-CN" altLang="en-US" sz="36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5137" name="TextBox 16"/>
          <p:cNvSpPr txBox="1"/>
          <p:nvPr/>
        </p:nvSpPr>
        <p:spPr>
          <a:xfrm>
            <a:off x="3149600" y="9639300"/>
            <a:ext cx="292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44A1B"/>
                </a:solidFill>
                <a:latin typeface="Arial" pitchFamily="34" charset="0"/>
                <a:ea typeface="宋体" panose="02010600030101010101" pitchFamily="2" charset="-122"/>
              </a:rPr>
              <a:t>  </a:t>
            </a:r>
            <a:endParaRPr lang="zh-CN" altLang="en-US" sz="4100" b="1">
              <a:solidFill>
                <a:srgbClr val="044A1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38" name="TextBox 17"/>
          <p:cNvSpPr txBox="1"/>
          <p:nvPr/>
        </p:nvSpPr>
        <p:spPr>
          <a:xfrm>
            <a:off x="12738100" y="9461500"/>
            <a:ext cx="2159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4 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6350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7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2471400" y="8343900"/>
            <a:ext cx="9779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8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11506200" y="8407400"/>
            <a:ext cx="2070100" cy="62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9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11684000" y="8597900"/>
            <a:ext cx="1663700" cy="279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0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1" name="图片 6"/>
          <p:cNvPicPr/>
          <p:nvPr/>
        </p:nvPicPr>
        <p:blipFill>
          <a:blip r:embed="rId7"/>
          <a:stretch>
            <a:fillRect/>
          </a:stretch>
        </p:blipFill>
        <p:spPr>
          <a:xfrm>
            <a:off x="1066800" y="647700"/>
            <a:ext cx="6896100" cy="2514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2" name="图片 7"/>
          <p:cNvPicPr/>
          <p:nvPr/>
        </p:nvPicPr>
        <p:blipFill>
          <a:blip r:embed="rId8"/>
          <a:stretch>
            <a:fillRect/>
          </a:stretch>
        </p:blipFill>
        <p:spPr>
          <a:xfrm>
            <a:off x="1676400" y="1511300"/>
            <a:ext cx="5143500" cy="825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3" name="图片 8"/>
          <p:cNvPicPr/>
          <p:nvPr/>
        </p:nvPicPr>
        <p:blipFill>
          <a:blip r:embed="rId9"/>
          <a:stretch>
            <a:fillRect/>
          </a:stretch>
        </p:blipFill>
        <p:spPr>
          <a:xfrm>
            <a:off x="10871200" y="241300"/>
            <a:ext cx="2844800" cy="596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4" name="图片 9"/>
          <p:cNvPicPr/>
          <p:nvPr/>
        </p:nvPicPr>
        <p:blipFill>
          <a:blip r:embed="rId10"/>
          <a:stretch>
            <a:fillRect/>
          </a:stretch>
        </p:blipFill>
        <p:spPr>
          <a:xfrm>
            <a:off x="1066800" y="673100"/>
            <a:ext cx="6896100" cy="2514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5" name="图片 10"/>
          <p:cNvPicPr/>
          <p:nvPr/>
        </p:nvPicPr>
        <p:blipFill>
          <a:blip r:embed="rId11"/>
          <a:stretch>
            <a:fillRect/>
          </a:stretch>
        </p:blipFill>
        <p:spPr>
          <a:xfrm>
            <a:off x="1676400" y="1536700"/>
            <a:ext cx="5156200" cy="838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56" name="TextBox 11"/>
          <p:cNvSpPr txBox="1"/>
          <p:nvPr/>
        </p:nvSpPr>
        <p:spPr>
          <a:xfrm>
            <a:off x="11099800" y="203200"/>
            <a:ext cx="2438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拔苗助长</a:t>
            </a:r>
            <a:endParaRPr lang="zh-CN" altLang="en-US" sz="4800" b="1">
              <a:solidFill>
                <a:srgbClr val="FFFFFF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6157" name="TextBox 12"/>
          <p:cNvSpPr txBox="1"/>
          <p:nvPr/>
        </p:nvSpPr>
        <p:spPr>
          <a:xfrm>
            <a:off x="13550900" y="203200"/>
            <a:ext cx="16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800" b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158" name="TextBox 13"/>
          <p:cNvSpPr txBox="1"/>
          <p:nvPr/>
        </p:nvSpPr>
        <p:spPr>
          <a:xfrm>
            <a:off x="1917700" y="1485900"/>
            <a:ext cx="4584700" cy="381000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可是一天，两天，三天，禾</a:t>
            </a:r>
            <a:endParaRPr lang="zh-CN" altLang="en-US" sz="30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6159" name="TextBox 14"/>
          <p:cNvSpPr txBox="1"/>
          <p:nvPr/>
        </p:nvSpPr>
        <p:spPr>
          <a:xfrm>
            <a:off x="1917700" y="1943100"/>
            <a:ext cx="4597400" cy="381000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苗好像一点儿也没有长高。</a:t>
            </a:r>
            <a:endParaRPr lang="zh-CN" altLang="en-US" sz="30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6160" name="TextBox 15"/>
          <p:cNvSpPr txBox="1"/>
          <p:nvPr/>
        </p:nvSpPr>
        <p:spPr>
          <a:xfrm>
            <a:off x="6527800" y="2006600"/>
            <a:ext cx="152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300" b="1">
                <a:solidFill>
                  <a:srgbClr val="044A1B"/>
                </a:solidFill>
                <a:latin typeface="Arial" pitchFamily="34" charset="0"/>
                <a:ea typeface="宋体" panose="02010600030101010101" pitchFamily="2" charset="-122"/>
              </a:rPr>
              <a:t>  </a:t>
            </a:r>
            <a:endParaRPr lang="zh-CN" altLang="en-US" sz="2300" b="1">
              <a:solidFill>
                <a:srgbClr val="044A1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161" name="TextBox 16"/>
          <p:cNvSpPr txBox="1"/>
          <p:nvPr/>
        </p:nvSpPr>
        <p:spPr>
          <a:xfrm>
            <a:off x="12738100" y="9461500"/>
            <a:ext cx="2159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5 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6350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1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2471400" y="8343900"/>
            <a:ext cx="9779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2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11506200" y="8407400"/>
            <a:ext cx="2070100" cy="62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3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11684000" y="8597900"/>
            <a:ext cx="1663700" cy="279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4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3716000" cy="10045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5" name="图片 6"/>
          <p:cNvPicPr/>
          <p:nvPr/>
        </p:nvPicPr>
        <p:blipFill>
          <a:blip r:embed="rId7"/>
          <a:stretch>
            <a:fillRect/>
          </a:stretch>
        </p:blipFill>
        <p:spPr>
          <a:xfrm>
            <a:off x="533400" y="508000"/>
            <a:ext cx="7594600" cy="3784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6" name="图片 7"/>
          <p:cNvPicPr/>
          <p:nvPr/>
        </p:nvPicPr>
        <p:blipFill>
          <a:blip r:embed="rId8"/>
          <a:stretch>
            <a:fillRect/>
          </a:stretch>
        </p:blipFill>
        <p:spPr>
          <a:xfrm>
            <a:off x="10871200" y="241300"/>
            <a:ext cx="2844800" cy="596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7" name="图片 8"/>
          <p:cNvPicPr/>
          <p:nvPr/>
        </p:nvPicPr>
        <p:blipFill>
          <a:blip r:embed="rId9"/>
          <a:stretch>
            <a:fillRect/>
          </a:stretch>
        </p:blipFill>
        <p:spPr>
          <a:xfrm>
            <a:off x="685800" y="990600"/>
            <a:ext cx="9156700" cy="571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8" name="图片 9"/>
          <p:cNvPicPr/>
          <p:nvPr/>
        </p:nvPicPr>
        <p:blipFill>
          <a:blip r:embed="rId10"/>
          <a:stretch>
            <a:fillRect/>
          </a:stretch>
        </p:blipFill>
        <p:spPr>
          <a:xfrm>
            <a:off x="698500" y="1727200"/>
            <a:ext cx="1651000" cy="571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9" name="图片 10"/>
          <p:cNvPicPr/>
          <p:nvPr/>
        </p:nvPicPr>
        <p:blipFill>
          <a:blip r:embed="rId11"/>
          <a:stretch>
            <a:fillRect/>
          </a:stretch>
        </p:blipFill>
        <p:spPr>
          <a:xfrm>
            <a:off x="1790700" y="1790700"/>
            <a:ext cx="990600" cy="4572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80" name="图片 11"/>
          <p:cNvPicPr/>
          <p:nvPr/>
        </p:nvPicPr>
        <p:blipFill>
          <a:blip r:embed="rId12"/>
          <a:stretch>
            <a:fillRect/>
          </a:stretch>
        </p:blipFill>
        <p:spPr>
          <a:xfrm>
            <a:off x="2209800" y="1727200"/>
            <a:ext cx="6248400" cy="571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81" name="TextBox 12"/>
          <p:cNvSpPr txBox="1"/>
          <p:nvPr/>
        </p:nvSpPr>
        <p:spPr>
          <a:xfrm>
            <a:off x="11099800" y="203200"/>
            <a:ext cx="2438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拔苗助长</a:t>
            </a:r>
            <a:endParaRPr lang="zh-CN" altLang="en-US" sz="4800" b="1">
              <a:solidFill>
                <a:srgbClr val="FFFFFF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7182" name="TextBox 13"/>
          <p:cNvSpPr txBox="1"/>
          <p:nvPr/>
        </p:nvSpPr>
        <p:spPr>
          <a:xfrm>
            <a:off x="13550900" y="203200"/>
            <a:ext cx="16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800" b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183" name="TextBox 14"/>
          <p:cNvSpPr txBox="1"/>
          <p:nvPr/>
        </p:nvSpPr>
        <p:spPr>
          <a:xfrm>
            <a:off x="939800" y="977900"/>
            <a:ext cx="8559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他在田里焦急地转来转去，自言自语</a:t>
            </a:r>
            <a:endParaRPr lang="zh-CN" altLang="en-US" sz="41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7184" name="TextBox 15"/>
          <p:cNvSpPr txBox="1"/>
          <p:nvPr/>
        </p:nvSpPr>
        <p:spPr>
          <a:xfrm>
            <a:off x="939800" y="1714500"/>
            <a:ext cx="1066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地说</a:t>
            </a:r>
            <a:endParaRPr lang="zh-CN" altLang="en-US" sz="41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7185" name="TextBox 16"/>
          <p:cNvSpPr txBox="1"/>
          <p:nvPr/>
        </p:nvSpPr>
        <p:spPr>
          <a:xfrm>
            <a:off x="2019300" y="1714500"/>
            <a:ext cx="4445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100" b="1">
                <a:solidFill>
                  <a:srgbClr val="044A1B"/>
                </a:solidFill>
                <a:latin typeface="Arial" pitchFamily="34" charset="0"/>
                <a:ea typeface="宋体" panose="02010600030101010101" pitchFamily="2" charset="-122"/>
              </a:rPr>
              <a:t>:“</a:t>
            </a:r>
            <a:endParaRPr lang="zh-CN" altLang="en-US" sz="4100" b="1">
              <a:solidFill>
                <a:srgbClr val="044A1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186" name="TextBox 17"/>
          <p:cNvSpPr txBox="1"/>
          <p:nvPr/>
        </p:nvSpPr>
        <p:spPr>
          <a:xfrm>
            <a:off x="2463800" y="1714500"/>
            <a:ext cx="5892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我得想办法帮它们长。”</a:t>
            </a:r>
            <a:endParaRPr lang="zh-CN" altLang="en-US" sz="41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7187" name="TextBox 18"/>
          <p:cNvSpPr txBox="1"/>
          <p:nvPr/>
        </p:nvSpPr>
        <p:spPr>
          <a:xfrm>
            <a:off x="8356600" y="1714500"/>
            <a:ext cx="139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44A1B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100" b="1">
              <a:solidFill>
                <a:srgbClr val="044A1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188" name="TextBox 19"/>
          <p:cNvSpPr txBox="1"/>
          <p:nvPr/>
        </p:nvSpPr>
        <p:spPr>
          <a:xfrm>
            <a:off x="12738100" y="9461500"/>
            <a:ext cx="2159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6 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6350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5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2471400" y="8343900"/>
            <a:ext cx="9779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6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11506200" y="8407400"/>
            <a:ext cx="2070100" cy="62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7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11684000" y="8597900"/>
            <a:ext cx="1663700" cy="279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8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3716000" cy="10045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9" name="图片 6"/>
          <p:cNvPicPr/>
          <p:nvPr/>
        </p:nvPicPr>
        <p:blipFill>
          <a:blip r:embed="rId7"/>
          <a:stretch>
            <a:fillRect/>
          </a:stretch>
        </p:blipFill>
        <p:spPr>
          <a:xfrm>
            <a:off x="533400" y="508000"/>
            <a:ext cx="7594600" cy="3784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0" name="图片 7"/>
          <p:cNvPicPr/>
          <p:nvPr/>
        </p:nvPicPr>
        <p:blipFill>
          <a:blip r:embed="rId8"/>
          <a:stretch>
            <a:fillRect/>
          </a:stretch>
        </p:blipFill>
        <p:spPr>
          <a:xfrm>
            <a:off x="10871200" y="241300"/>
            <a:ext cx="2844800" cy="596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1" name="图片 8"/>
          <p:cNvPicPr/>
          <p:nvPr/>
        </p:nvPicPr>
        <p:blipFill>
          <a:blip r:embed="rId9"/>
          <a:stretch>
            <a:fillRect/>
          </a:stretch>
        </p:blipFill>
        <p:spPr>
          <a:xfrm>
            <a:off x="317500" y="3784600"/>
            <a:ext cx="6946900" cy="2171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2" name="图片 9"/>
          <p:cNvPicPr/>
          <p:nvPr/>
        </p:nvPicPr>
        <p:blipFill>
          <a:blip r:embed="rId10"/>
          <a:stretch>
            <a:fillRect/>
          </a:stretch>
        </p:blipFill>
        <p:spPr>
          <a:xfrm>
            <a:off x="1257300" y="4419600"/>
            <a:ext cx="4521200" cy="1117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3" name="图片 10"/>
          <p:cNvPicPr/>
          <p:nvPr/>
        </p:nvPicPr>
        <p:blipFill>
          <a:blip r:embed="rId11"/>
          <a:stretch>
            <a:fillRect/>
          </a:stretch>
        </p:blipFill>
        <p:spPr>
          <a:xfrm>
            <a:off x="1231900" y="4406900"/>
            <a:ext cx="4521200" cy="533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4" name="图片 11"/>
          <p:cNvPicPr/>
          <p:nvPr/>
        </p:nvPicPr>
        <p:blipFill>
          <a:blip r:embed="rId12"/>
          <a:stretch>
            <a:fillRect/>
          </a:stretch>
        </p:blipFill>
        <p:spPr>
          <a:xfrm>
            <a:off x="1270000" y="4978400"/>
            <a:ext cx="2044700" cy="533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5" name="图片 12"/>
          <p:cNvPicPr/>
          <p:nvPr/>
        </p:nvPicPr>
        <p:blipFill>
          <a:blip r:embed="rId13"/>
          <a:stretch>
            <a:fillRect/>
          </a:stretch>
        </p:blipFill>
        <p:spPr>
          <a:xfrm>
            <a:off x="2908300" y="5270500"/>
            <a:ext cx="711200" cy="215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6" name="图片 13"/>
          <p:cNvPicPr/>
          <p:nvPr/>
        </p:nvPicPr>
        <p:blipFill>
          <a:blip r:embed="rId14"/>
          <a:stretch>
            <a:fillRect/>
          </a:stretch>
        </p:blipFill>
        <p:spPr>
          <a:xfrm>
            <a:off x="304800" y="3797300"/>
            <a:ext cx="6946900" cy="2171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7" name="图片 14"/>
          <p:cNvPicPr/>
          <p:nvPr/>
        </p:nvPicPr>
        <p:blipFill>
          <a:blip r:embed="rId15"/>
          <a:stretch>
            <a:fillRect/>
          </a:stretch>
        </p:blipFill>
        <p:spPr>
          <a:xfrm>
            <a:off x="1244600" y="4432300"/>
            <a:ext cx="4521200" cy="1117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8" name="图片 15"/>
          <p:cNvPicPr/>
          <p:nvPr/>
        </p:nvPicPr>
        <p:blipFill>
          <a:blip r:embed="rId16"/>
          <a:stretch>
            <a:fillRect/>
          </a:stretch>
        </p:blipFill>
        <p:spPr>
          <a:xfrm>
            <a:off x="1219200" y="4432300"/>
            <a:ext cx="4521200" cy="533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9" name="图片 16"/>
          <p:cNvPicPr/>
          <p:nvPr/>
        </p:nvPicPr>
        <p:blipFill>
          <a:blip r:embed="rId17"/>
          <a:stretch>
            <a:fillRect/>
          </a:stretch>
        </p:blipFill>
        <p:spPr>
          <a:xfrm>
            <a:off x="1257300" y="5003800"/>
            <a:ext cx="2044700" cy="520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10" name="图片 17"/>
          <p:cNvPicPr/>
          <p:nvPr/>
        </p:nvPicPr>
        <p:blipFill>
          <a:blip r:embed="rId18"/>
          <a:stretch>
            <a:fillRect/>
          </a:stretch>
        </p:blipFill>
        <p:spPr>
          <a:xfrm>
            <a:off x="2895600" y="5283200"/>
            <a:ext cx="711200" cy="203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11" name="TextBox 18"/>
          <p:cNvSpPr txBox="1"/>
          <p:nvPr/>
        </p:nvSpPr>
        <p:spPr>
          <a:xfrm>
            <a:off x="11099800" y="203200"/>
            <a:ext cx="2438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拔苗助长</a:t>
            </a:r>
            <a:endParaRPr lang="zh-CN" altLang="en-US" sz="4800" b="1">
              <a:solidFill>
                <a:srgbClr val="FFFFFF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8212" name="TextBox 19"/>
          <p:cNvSpPr txBox="1"/>
          <p:nvPr/>
        </p:nvSpPr>
        <p:spPr>
          <a:xfrm>
            <a:off x="13550900" y="203200"/>
            <a:ext cx="16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800" b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213" name="TextBox 20"/>
          <p:cNvSpPr txBox="1"/>
          <p:nvPr/>
        </p:nvSpPr>
        <p:spPr>
          <a:xfrm>
            <a:off x="1473200" y="4419600"/>
            <a:ext cx="397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9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一天，他终于想出</a:t>
            </a:r>
            <a:endParaRPr lang="zh-CN" altLang="en-US" sz="39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8214" name="TextBox 21"/>
          <p:cNvSpPr txBox="1"/>
          <p:nvPr/>
        </p:nvSpPr>
        <p:spPr>
          <a:xfrm>
            <a:off x="1473200" y="4991100"/>
            <a:ext cx="14859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9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了办法</a:t>
            </a:r>
            <a:endParaRPr lang="zh-CN" altLang="en-US" sz="39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8215" name="TextBox 22"/>
          <p:cNvSpPr txBox="1"/>
          <p:nvPr/>
        </p:nvSpPr>
        <p:spPr>
          <a:xfrm>
            <a:off x="2971800" y="49911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900" b="1">
                <a:solidFill>
                  <a:srgbClr val="044A1B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3900" b="1">
              <a:solidFill>
                <a:srgbClr val="044A1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216" name="TextBox 23"/>
          <p:cNvSpPr txBox="1"/>
          <p:nvPr/>
        </p:nvSpPr>
        <p:spPr>
          <a:xfrm>
            <a:off x="3111500" y="4991100"/>
            <a:ext cx="495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9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，</a:t>
            </a:r>
            <a:endParaRPr lang="zh-CN" altLang="en-US" sz="39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8217" name="TextBox 24"/>
          <p:cNvSpPr txBox="1"/>
          <p:nvPr/>
        </p:nvSpPr>
        <p:spPr>
          <a:xfrm>
            <a:off x="3606800" y="49911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900" b="1">
                <a:solidFill>
                  <a:srgbClr val="044A1B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3900" b="1">
              <a:solidFill>
                <a:srgbClr val="044A1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218" name="TextBox 25"/>
          <p:cNvSpPr txBox="1"/>
          <p:nvPr/>
        </p:nvSpPr>
        <p:spPr>
          <a:xfrm>
            <a:off x="12738100" y="9461500"/>
            <a:ext cx="2159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7 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6350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19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2471400" y="8343900"/>
            <a:ext cx="9779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0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11506200" y="8407400"/>
            <a:ext cx="2070100" cy="62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1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11684000" y="8597900"/>
            <a:ext cx="1663700" cy="279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2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3716000" cy="9791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3" name="图片 6"/>
          <p:cNvPicPr/>
          <p:nvPr/>
        </p:nvPicPr>
        <p:blipFill>
          <a:blip r:embed="rId7"/>
          <a:stretch>
            <a:fillRect/>
          </a:stretch>
        </p:blipFill>
        <p:spPr>
          <a:xfrm>
            <a:off x="10439400" y="1016000"/>
            <a:ext cx="2997200" cy="5842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4" name="图片 7"/>
          <p:cNvPicPr/>
          <p:nvPr/>
        </p:nvPicPr>
        <p:blipFill>
          <a:blip r:embed="rId8"/>
          <a:stretch>
            <a:fillRect/>
          </a:stretch>
        </p:blipFill>
        <p:spPr>
          <a:xfrm>
            <a:off x="2108200" y="647700"/>
            <a:ext cx="7289800" cy="647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5" name="图片 8"/>
          <p:cNvPicPr/>
          <p:nvPr/>
        </p:nvPicPr>
        <p:blipFill>
          <a:blip r:embed="rId9"/>
          <a:stretch>
            <a:fillRect/>
          </a:stretch>
        </p:blipFill>
        <p:spPr>
          <a:xfrm>
            <a:off x="901700" y="1409700"/>
            <a:ext cx="8534400" cy="647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6" name="图片 9"/>
          <p:cNvPicPr/>
          <p:nvPr/>
        </p:nvPicPr>
        <p:blipFill>
          <a:blip r:embed="rId10"/>
          <a:stretch>
            <a:fillRect/>
          </a:stretch>
        </p:blipFill>
        <p:spPr>
          <a:xfrm>
            <a:off x="927100" y="2108200"/>
            <a:ext cx="6934200" cy="647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7" name="TextBox 10"/>
          <p:cNvSpPr txBox="1"/>
          <p:nvPr/>
        </p:nvSpPr>
        <p:spPr>
          <a:xfrm>
            <a:off x="1155700" y="635000"/>
            <a:ext cx="1181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      </a:t>
            </a:r>
            <a:endParaRPr lang="zh-CN" altLang="en-US" sz="48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28" name="TextBox 11"/>
          <p:cNvSpPr txBox="1"/>
          <p:nvPr/>
        </p:nvSpPr>
        <p:spPr>
          <a:xfrm>
            <a:off x="2336800" y="635000"/>
            <a:ext cx="6731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00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急忙跑到田里，将禾苗一</a:t>
            </a:r>
            <a:endParaRPr lang="zh-CN" altLang="en-US" sz="4800" b="1">
              <a:solidFill>
                <a:srgbClr val="000000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9229" name="TextBox 12"/>
          <p:cNvSpPr txBox="1"/>
          <p:nvPr/>
        </p:nvSpPr>
        <p:spPr>
          <a:xfrm>
            <a:off x="1155700" y="1397000"/>
            <a:ext cx="79375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00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棵一棵往上拔，从中午一直忙</a:t>
            </a:r>
            <a:endParaRPr lang="zh-CN" altLang="en-US" sz="4800" b="1">
              <a:solidFill>
                <a:srgbClr val="000000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9230" name="TextBox 13"/>
          <p:cNvSpPr txBox="1"/>
          <p:nvPr/>
        </p:nvSpPr>
        <p:spPr>
          <a:xfrm>
            <a:off x="1155700" y="2108200"/>
            <a:ext cx="6718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00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到天黑，累得筋疲力尽。</a:t>
            </a:r>
            <a:endParaRPr lang="zh-CN" altLang="en-US" sz="4800" b="1">
              <a:solidFill>
                <a:srgbClr val="000000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9231" name="TextBox 14"/>
          <p:cNvSpPr txBox="1"/>
          <p:nvPr/>
        </p:nvSpPr>
        <p:spPr>
          <a:xfrm>
            <a:off x="7886700" y="2108200"/>
            <a:ext cx="16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8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32" name="TextBox 15"/>
          <p:cNvSpPr txBox="1"/>
          <p:nvPr/>
        </p:nvSpPr>
        <p:spPr>
          <a:xfrm>
            <a:off x="10668000" y="965200"/>
            <a:ext cx="2438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拔苗助长</a:t>
            </a:r>
            <a:endParaRPr lang="zh-CN" altLang="en-US" sz="4800" b="1">
              <a:solidFill>
                <a:srgbClr val="FFFFFF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9233" name="TextBox 16"/>
          <p:cNvSpPr txBox="1"/>
          <p:nvPr/>
        </p:nvSpPr>
        <p:spPr>
          <a:xfrm>
            <a:off x="13106400" y="965200"/>
            <a:ext cx="16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800" b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34" name="TextBox 17"/>
          <p:cNvSpPr txBox="1"/>
          <p:nvPr/>
        </p:nvSpPr>
        <p:spPr>
          <a:xfrm>
            <a:off x="12738100" y="9461500"/>
            <a:ext cx="2159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8 </a:t>
            </a:r>
            <a:endParaRPr lang="zh-CN" altLang="en-US" sz="21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6350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3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2471400" y="8343900"/>
            <a:ext cx="9779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4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11506200" y="8407400"/>
            <a:ext cx="2070100" cy="62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5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11684000" y="8597900"/>
            <a:ext cx="1663700" cy="279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6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7" name="图片 6"/>
          <p:cNvPicPr/>
          <p:nvPr/>
        </p:nvPicPr>
        <p:blipFill>
          <a:blip r:embed="rId7"/>
          <a:stretch>
            <a:fillRect/>
          </a:stretch>
        </p:blipFill>
        <p:spPr>
          <a:xfrm>
            <a:off x="10871200" y="241300"/>
            <a:ext cx="2844800" cy="596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8" name="图片 7"/>
          <p:cNvPicPr/>
          <p:nvPr/>
        </p:nvPicPr>
        <p:blipFill>
          <a:blip r:embed="rId8"/>
          <a:stretch>
            <a:fillRect/>
          </a:stretch>
        </p:blipFill>
        <p:spPr>
          <a:xfrm>
            <a:off x="3822700" y="5803900"/>
            <a:ext cx="7010400" cy="2197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9" name="图片 8"/>
          <p:cNvPicPr/>
          <p:nvPr/>
        </p:nvPicPr>
        <p:blipFill>
          <a:blip r:embed="rId9"/>
          <a:stretch>
            <a:fillRect/>
          </a:stretch>
        </p:blipFill>
        <p:spPr>
          <a:xfrm>
            <a:off x="5664200" y="6489700"/>
            <a:ext cx="4572000" cy="1117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50" name="图片 9"/>
          <p:cNvPicPr/>
          <p:nvPr/>
        </p:nvPicPr>
        <p:blipFill>
          <a:blip r:embed="rId10"/>
          <a:stretch>
            <a:fillRect/>
          </a:stretch>
        </p:blipFill>
        <p:spPr>
          <a:xfrm>
            <a:off x="5651500" y="6489700"/>
            <a:ext cx="4572000" cy="533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51" name="图片 10"/>
          <p:cNvPicPr/>
          <p:nvPr/>
        </p:nvPicPr>
        <p:blipFill>
          <a:blip r:embed="rId11"/>
          <a:stretch>
            <a:fillRect/>
          </a:stretch>
        </p:blipFill>
        <p:spPr>
          <a:xfrm>
            <a:off x="5664200" y="7061200"/>
            <a:ext cx="3060700" cy="533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52" name="图片 11"/>
          <p:cNvPicPr/>
          <p:nvPr/>
        </p:nvPicPr>
        <p:blipFill>
          <a:blip r:embed="rId12"/>
          <a:stretch>
            <a:fillRect/>
          </a:stretch>
        </p:blipFill>
        <p:spPr>
          <a:xfrm>
            <a:off x="8318500" y="7353300"/>
            <a:ext cx="698500" cy="203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53" name="TextBox 12"/>
          <p:cNvSpPr txBox="1"/>
          <p:nvPr/>
        </p:nvSpPr>
        <p:spPr>
          <a:xfrm>
            <a:off x="11099800" y="203200"/>
            <a:ext cx="2438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拔苗助长</a:t>
            </a:r>
            <a:endParaRPr lang="zh-CN" altLang="en-US" sz="4800" b="1">
              <a:solidFill>
                <a:srgbClr val="FFFFFF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4" name="TextBox 13"/>
          <p:cNvSpPr txBox="1"/>
          <p:nvPr/>
        </p:nvSpPr>
        <p:spPr>
          <a:xfrm>
            <a:off x="13550900" y="203200"/>
            <a:ext cx="16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800" b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55" name="TextBox 14"/>
          <p:cNvSpPr txBox="1"/>
          <p:nvPr/>
        </p:nvSpPr>
        <p:spPr>
          <a:xfrm>
            <a:off x="5905500" y="6477000"/>
            <a:ext cx="397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9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他回到家里，一边</a:t>
            </a:r>
            <a:endParaRPr lang="zh-CN" altLang="en-US" sz="39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6" name="TextBox 15"/>
          <p:cNvSpPr txBox="1"/>
          <p:nvPr/>
        </p:nvSpPr>
        <p:spPr>
          <a:xfrm>
            <a:off x="5905500" y="7048500"/>
            <a:ext cx="24892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9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喘气一边说</a:t>
            </a:r>
            <a:endParaRPr lang="zh-CN" altLang="en-US" sz="39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7" name="TextBox 16"/>
          <p:cNvSpPr txBox="1"/>
          <p:nvPr/>
        </p:nvSpPr>
        <p:spPr>
          <a:xfrm>
            <a:off x="8394700" y="70485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900" b="1">
                <a:solidFill>
                  <a:srgbClr val="044A1B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3900" b="1">
              <a:solidFill>
                <a:srgbClr val="044A1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58" name="TextBox 17"/>
          <p:cNvSpPr txBox="1"/>
          <p:nvPr/>
        </p:nvSpPr>
        <p:spPr>
          <a:xfrm>
            <a:off x="8521700" y="7048500"/>
            <a:ext cx="4953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9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，</a:t>
            </a:r>
            <a:endParaRPr lang="zh-CN" altLang="en-US" sz="39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259" name="TextBox 18"/>
          <p:cNvSpPr txBox="1"/>
          <p:nvPr/>
        </p:nvSpPr>
        <p:spPr>
          <a:xfrm>
            <a:off x="9029700" y="7048500"/>
            <a:ext cx="1270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900" b="1">
                <a:solidFill>
                  <a:srgbClr val="044A1B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3900" b="1">
              <a:solidFill>
                <a:srgbClr val="044A1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60" name="TextBox 19"/>
          <p:cNvSpPr txBox="1"/>
          <p:nvPr/>
        </p:nvSpPr>
        <p:spPr>
          <a:xfrm>
            <a:off x="12738100" y="9461500"/>
            <a:ext cx="2159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9 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6350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7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2471400" y="8343900"/>
            <a:ext cx="9779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8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11506200" y="8407400"/>
            <a:ext cx="2070100" cy="62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9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11684000" y="8597900"/>
            <a:ext cx="1663700" cy="279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0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1" name="图片 6"/>
          <p:cNvPicPr/>
          <p:nvPr/>
        </p:nvPicPr>
        <p:blipFill>
          <a:blip r:embed="rId7"/>
          <a:stretch>
            <a:fillRect/>
          </a:stretch>
        </p:blipFill>
        <p:spPr>
          <a:xfrm>
            <a:off x="10871200" y="241300"/>
            <a:ext cx="2844800" cy="596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2" name="图片 7"/>
          <p:cNvPicPr/>
          <p:nvPr/>
        </p:nvPicPr>
        <p:blipFill>
          <a:blip r:embed="rId8"/>
          <a:stretch>
            <a:fillRect/>
          </a:stretch>
        </p:blipFill>
        <p:spPr>
          <a:xfrm>
            <a:off x="1917700" y="1117600"/>
            <a:ext cx="7518400" cy="4559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73" name="TextBox 8"/>
          <p:cNvSpPr txBox="1"/>
          <p:nvPr/>
        </p:nvSpPr>
        <p:spPr>
          <a:xfrm>
            <a:off x="11099800" y="203200"/>
            <a:ext cx="2438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拔苗助长</a:t>
            </a:r>
            <a:endParaRPr lang="zh-CN" altLang="en-US" sz="4800" b="1">
              <a:solidFill>
                <a:srgbClr val="FFFFFF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1274" name="TextBox 9"/>
          <p:cNvSpPr txBox="1"/>
          <p:nvPr/>
        </p:nvSpPr>
        <p:spPr>
          <a:xfrm>
            <a:off x="13550900" y="203200"/>
            <a:ext cx="16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800" b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275" name="TextBox 10"/>
          <p:cNvSpPr txBox="1"/>
          <p:nvPr/>
        </p:nvSpPr>
        <p:spPr>
          <a:xfrm>
            <a:off x="3098800" y="2070100"/>
            <a:ext cx="5499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00"/>
                </a:solidFill>
                <a:latin typeface="楷体" panose="02010609060101010101" pitchFamily="49" charset="-122"/>
                <a:ea typeface="宋体" panose="02010600030101010101" pitchFamily="2" charset="-122"/>
              </a:rPr>
              <a:t>今天可把我累坏了！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1276" name="TextBox 11"/>
          <p:cNvSpPr txBox="1"/>
          <p:nvPr/>
        </p:nvSpPr>
        <p:spPr>
          <a:xfrm>
            <a:off x="3098800" y="2806700"/>
            <a:ext cx="5499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00"/>
                </a:solidFill>
                <a:latin typeface="楷体" panose="02010609060101010101" pitchFamily="49" charset="-122"/>
                <a:ea typeface="宋体" panose="02010600030101010101" pitchFamily="2" charset="-122"/>
              </a:rPr>
              <a:t>力气总算没白费，禾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1277" name="TextBox 12"/>
          <p:cNvSpPr txBox="1"/>
          <p:nvPr/>
        </p:nvSpPr>
        <p:spPr>
          <a:xfrm>
            <a:off x="3098800" y="3530600"/>
            <a:ext cx="5499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00"/>
                </a:solidFill>
                <a:latin typeface="楷体" panose="02010609060101010101" pitchFamily="49" charset="-122"/>
                <a:ea typeface="宋体" panose="02010600030101010101" pitchFamily="2" charset="-122"/>
              </a:rPr>
              <a:t>苗都长高了一大截。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1278" name="TextBox 13"/>
          <p:cNvSpPr txBox="1"/>
          <p:nvPr/>
        </p:nvSpPr>
        <p:spPr>
          <a:xfrm>
            <a:off x="8610600" y="3530600"/>
            <a:ext cx="3048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0000"/>
                </a:solidFill>
                <a:latin typeface="楷体" panose="02010609060101010101" pitchFamily="49" charset="-122"/>
                <a:ea typeface="宋体" panose="02010600030101010101" pitchFamily="2" charset="-122"/>
              </a:rPr>
              <a:t> 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1279" name="TextBox 14"/>
          <p:cNvSpPr txBox="1"/>
          <p:nvPr/>
        </p:nvSpPr>
        <p:spPr>
          <a:xfrm>
            <a:off x="12585700" y="9461500"/>
            <a:ext cx="3683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10 </a:t>
            </a:r>
            <a:endParaRPr lang="zh-CN" altLang="en-US" sz="21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6350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1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2471400" y="8343900"/>
            <a:ext cx="9779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2" name="图片 3"/>
          <p:cNvPicPr/>
          <p:nvPr/>
        </p:nvPicPr>
        <p:blipFill>
          <a:blip r:embed="rId4"/>
          <a:stretch>
            <a:fillRect/>
          </a:stretch>
        </p:blipFill>
        <p:spPr>
          <a:xfrm>
            <a:off x="11506200" y="8407400"/>
            <a:ext cx="2070100" cy="62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3" name="图片 4"/>
          <p:cNvPicPr/>
          <p:nvPr/>
        </p:nvPicPr>
        <p:blipFill>
          <a:blip r:embed="rId5"/>
          <a:stretch>
            <a:fillRect/>
          </a:stretch>
        </p:blipFill>
        <p:spPr>
          <a:xfrm>
            <a:off x="11684000" y="8597900"/>
            <a:ext cx="1663700" cy="279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4" name="图片 5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5" name="图片 6"/>
          <p:cNvPicPr/>
          <p:nvPr/>
        </p:nvPicPr>
        <p:blipFill>
          <a:blip r:embed="rId7"/>
          <a:stretch>
            <a:fillRect/>
          </a:stretch>
        </p:blipFill>
        <p:spPr>
          <a:xfrm>
            <a:off x="10871200" y="241300"/>
            <a:ext cx="2844800" cy="596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6" name="图片 7"/>
          <p:cNvPicPr/>
          <p:nvPr/>
        </p:nvPicPr>
        <p:blipFill>
          <a:blip r:embed="rId8"/>
          <a:stretch>
            <a:fillRect/>
          </a:stretch>
        </p:blipFill>
        <p:spPr>
          <a:xfrm>
            <a:off x="3200400" y="8851900"/>
            <a:ext cx="10515600" cy="1435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7" name="图片 8"/>
          <p:cNvPicPr/>
          <p:nvPr/>
        </p:nvPicPr>
        <p:blipFill>
          <a:blip r:embed="rId9"/>
          <a:stretch>
            <a:fillRect/>
          </a:stretch>
        </p:blipFill>
        <p:spPr>
          <a:xfrm>
            <a:off x="3365500" y="9042400"/>
            <a:ext cx="10210800" cy="1181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8" name="图片 9"/>
          <p:cNvPicPr/>
          <p:nvPr/>
        </p:nvPicPr>
        <p:blipFill>
          <a:blip r:embed="rId10"/>
          <a:stretch>
            <a:fillRect/>
          </a:stretch>
        </p:blipFill>
        <p:spPr>
          <a:xfrm>
            <a:off x="3175000" y="8763000"/>
            <a:ext cx="10541000" cy="1435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9" name="图片 10"/>
          <p:cNvPicPr/>
          <p:nvPr/>
        </p:nvPicPr>
        <p:blipFill>
          <a:blip r:embed="rId11"/>
          <a:stretch>
            <a:fillRect/>
          </a:stretch>
        </p:blipFill>
        <p:spPr>
          <a:xfrm>
            <a:off x="3327400" y="9004300"/>
            <a:ext cx="10210800" cy="571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0" name="图片 11"/>
          <p:cNvPicPr/>
          <p:nvPr/>
        </p:nvPicPr>
        <p:blipFill>
          <a:blip r:embed="rId12"/>
          <a:stretch>
            <a:fillRect/>
          </a:stretch>
        </p:blipFill>
        <p:spPr>
          <a:xfrm>
            <a:off x="3390900" y="9626600"/>
            <a:ext cx="6642100" cy="571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301" name="TextBox 12"/>
          <p:cNvSpPr txBox="1"/>
          <p:nvPr/>
        </p:nvSpPr>
        <p:spPr>
          <a:xfrm>
            <a:off x="11099800" y="203200"/>
            <a:ext cx="24384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拔苗助长</a:t>
            </a:r>
            <a:endParaRPr lang="zh-CN" altLang="en-US" sz="4800" b="1">
              <a:solidFill>
                <a:srgbClr val="FFFFFF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2302" name="TextBox 13"/>
          <p:cNvSpPr txBox="1"/>
          <p:nvPr/>
        </p:nvSpPr>
        <p:spPr>
          <a:xfrm>
            <a:off x="13550900" y="203200"/>
            <a:ext cx="1651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800" b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303" name="TextBox 14"/>
          <p:cNvSpPr txBox="1"/>
          <p:nvPr/>
        </p:nvSpPr>
        <p:spPr>
          <a:xfrm>
            <a:off x="3581400" y="9004300"/>
            <a:ext cx="96266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他的儿子不明白是怎么回事，第二天跑到</a:t>
            </a:r>
            <a:endParaRPr lang="zh-CN" altLang="en-US" sz="41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2304" name="TextBox 15"/>
          <p:cNvSpPr txBox="1"/>
          <p:nvPr/>
        </p:nvSpPr>
        <p:spPr>
          <a:xfrm>
            <a:off x="12611100" y="9461500"/>
            <a:ext cx="342900" cy="646113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11 </a:t>
            </a:r>
            <a:endParaRPr lang="zh-CN" altLang="en-US" sz="2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305" name="TextBox 16"/>
          <p:cNvSpPr txBox="1"/>
          <p:nvPr/>
        </p:nvSpPr>
        <p:spPr>
          <a:xfrm>
            <a:off x="3581400" y="9613900"/>
            <a:ext cx="64135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44A1B"/>
                </a:solidFill>
                <a:latin typeface="新宋体" panose="02010609030101010101" pitchFamily="49" charset="-122"/>
                <a:ea typeface="宋体" panose="02010600030101010101" pitchFamily="2" charset="-122"/>
              </a:rPr>
              <a:t>田里一看，禾苗都枯死了。</a:t>
            </a:r>
            <a:endParaRPr lang="zh-CN" altLang="en-US" sz="4100" b="1">
              <a:solidFill>
                <a:srgbClr val="044A1B"/>
              </a:solidFill>
              <a:latin typeface="新宋体" panose="0201060903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2306" name="TextBox 17"/>
          <p:cNvSpPr txBox="1"/>
          <p:nvPr/>
        </p:nvSpPr>
        <p:spPr>
          <a:xfrm>
            <a:off x="10007600" y="9613900"/>
            <a:ext cx="139700" cy="369888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044A1B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100" b="1">
              <a:solidFill>
                <a:srgbClr val="044A1B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2446000" cy="9017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https://d.book118.com/106225043022010041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宋体</vt:lpstr>
      <vt:lpstr>黑体</vt:lpstr>
      <vt:lpstr>cb1f3d63804d2b160b4ec0710030003</vt:lpstr>
      <vt:lpstr>新宋体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2024-09-07T20:40:11.479</cp:lastPrinted>
  <dcterms:created xsi:type="dcterms:W3CDTF">2024-09-07T12:40:11Z</dcterms:created>
  <dcterms:modified xsi:type="dcterms:W3CDTF">2024-09-07T12:40:13Z</dcterms:modified>
</cp:coreProperties>
</file>