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7F0D0F-A412-4959-94E6-1A8949D49F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5060B4-5860-4A1E-9B9E-7800D1366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45B907-B4A7-4259-9425-B764E7C746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A2CB4E-0433-4DA3-9EEE-2F9877053C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46C6D4-C5A5-495D-86F3-395FB1A74A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E77588-48D9-488B-A4BC-22806C6A0C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8CFCAA-1AE3-461D-AA7E-D63DF38825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D58835-C490-4DE2-9D4B-DB8953AFDA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4CCE7D-C026-42A2-9DB9-ADF56DB967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D3B186-2900-4806-8212-05B897C0B2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7B5821-0E15-4A11-854C-AC3089C9B6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0201414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大学主题演讲稿</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大学的意义与价值</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大学的学术自由与责任</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大学的创新与发展</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大学的国际化与本土化</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大学的未来与展望</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结论与致谢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112193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激发思考</a:t>
            </a:r>
          </a:p>
        </p:txBody>
      </p:sp>
      <p:sp>
        <p:nvSpPr>
          <p:cNvPr id="7" name="AutoShape 7"/>
          <p:cNvSpPr/>
          <p:nvPr/>
        </p:nvSpPr>
        <p:spPr>
          <a:xfrm>
            <a:off x="83032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通过分享观点和见解，激发听众对大学教育、个人成长等议题的思考。</a:t>
            </a:r>
            <a:endParaRPr lang="en-US" sz="1100"/>
          </a:p>
        </p:txBody>
      </p:sp>
      <p:sp>
        <p:nvSpPr>
          <p:cNvPr id="8" name="AutoShape 8"/>
          <p:cNvSpPr/>
          <p:nvPr/>
        </p:nvSpPr>
        <p:spPr>
          <a:xfrm>
            <a:off x="513055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传递价值</a:t>
            </a:r>
          </a:p>
        </p:txBody>
      </p:sp>
      <p:sp>
        <p:nvSpPr>
          <p:cNvPr id="10" name="AutoShape 10"/>
          <p:cNvSpPr/>
          <p:nvPr/>
        </p:nvSpPr>
        <p:spPr>
          <a:xfrm>
            <a:off x="483894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传递积极向上、引人深思的价值观，帮助听众树立正确的世界观、人生观。</a:t>
            </a:r>
            <a:endParaRPr lang="en-US" sz="1100"/>
          </a:p>
        </p:txBody>
      </p:sp>
      <p:sp>
        <p:nvSpPr>
          <p:cNvPr id="11" name="AutoShape 11"/>
          <p:cNvSpPr/>
          <p:nvPr/>
        </p:nvSpPr>
        <p:spPr>
          <a:xfrm>
            <a:off x="913917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增进交流</a:t>
            </a:r>
          </a:p>
        </p:txBody>
      </p:sp>
      <p:sp>
        <p:nvSpPr>
          <p:cNvPr id="13" name="AutoShape 13"/>
          <p:cNvSpPr/>
          <p:nvPr/>
        </p:nvSpPr>
        <p:spPr>
          <a:xfrm>
            <a:off x="884756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搭建一个交流的平台，促进不同背景、不同经历的听众之间的交流与合作。</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演讲目的和背景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探讨大学在人生中的意义，以及大学教育对个人成长和社会发展的重要性。</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大学的意义</a:t>
              </a:r>
              <a:endParaRPr lang="en-US" sz="1100"/>
            </a:p>
          </p:txBody>
        </p:sp>
      </p:grpSp>
      <p:sp>
        <p:nvSpPr>
          <p:cNvPr id="14" name="AutoShape 14"/>
          <p:cNvSpPr/>
          <p:nvPr/>
        </p:nvSpPr>
        <p:spPr>
          <a:xfrm>
            <a:off x="8335955" y="2434470"/>
            <a:ext cx="3133738" cy="9945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分析当前大学生面临的挑战，如学业压力、职业规划、人际关系等，并提出应对建议。</a:t>
            </a:r>
            <a:endParaRPr lang="en-US" sz="1100"/>
          </a:p>
        </p:txBody>
      </p:sp>
      <p:sp>
        <p:nvSpPr>
          <p:cNvPr id="15" name="AutoShape 15"/>
          <p:cNvSpPr/>
          <p:nvPr/>
        </p:nvSpPr>
        <p:spPr>
          <a:xfrm>
            <a:off x="8948027" y="1918374"/>
            <a:ext cx="1897171" cy="36933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大学的挑战</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探讨大学提供的各种机会，如学术研究、社会实践、国际交流等，并鼓励听众积极把握这些机会。</a:t>
            </a:r>
            <a:endParaRPr lang="en-US" sz="1100"/>
          </a:p>
        </p:txBody>
      </p:sp>
      <p:sp>
        <p:nvSpPr>
          <p:cNvPr id="30" name="AutoShape 30"/>
          <p:cNvSpPr/>
          <p:nvPr/>
        </p:nvSpPr>
        <p:spPr>
          <a:xfrm>
            <a:off x="5554448" y="4293614"/>
            <a:ext cx="1897171" cy="36933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大学的机会</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展望大学的未来发展趋势，如在线教育、跨学科研究、国际化等，并探讨这些趋势对个人和社会的影响。</a:t>
            </a:r>
            <a:endParaRPr lang="en-US" sz="1100"/>
          </a:p>
        </p:txBody>
      </p:sp>
      <p:sp>
        <p:nvSpPr>
          <p:cNvPr id="43" name="AutoShape 43"/>
          <p:cNvSpPr/>
          <p:nvPr/>
        </p:nvSpPr>
        <p:spPr>
          <a:xfrm>
            <a:off x="8948027" y="4293614"/>
            <a:ext cx="1897171" cy="36933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大学的未来</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9174" r="19174"/>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演讲主题概述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大学的意义与价值</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a:pPr algn="ctr">
              <a:defRPr/>
            </a:pPr>
            <a:r>
              <a:rPr lang="en-US" sz="2799">
                <a:solidFill>
                  <a:schemeClr val="lt1"/>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a:pPr algn="ctr">
              <a:defRPr/>
            </a:pPr>
            <a:r>
              <a:rPr lang="en-US" sz="2799">
                <a:solidFill>
                  <a:schemeClr val="lt1"/>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a:pPr algn="ctr">
              <a:defRPr/>
            </a:pPr>
            <a:r>
              <a:rPr lang="en-US" sz="2799">
                <a:solidFill>
                  <a:schemeClr val="lt1"/>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起源于12世纪的欧洲中世纪大学，如巴黎大学、牛津大学等，是学术研究和教育的中心，奠定了现代大学的基础。</a:t>
            </a:r>
            <a:endParaRPr lang="en-US" sz="1100"/>
          </a:p>
        </p:txBody>
      </p:sp>
      <p:sp>
        <p:nvSpPr>
          <p:cNvPr id="6" name="AutoShape 6"/>
          <p:cNvSpPr/>
          <p:nvPr/>
        </p:nvSpPr>
        <p:spPr>
          <a:xfrm>
            <a:off x="619358" y="3627301"/>
            <a:ext cx="3358143" cy="36933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中世纪大学</a:t>
            </a:r>
            <a:endParaRPr lang="en-US" sz="1100"/>
          </a:p>
        </p:txBody>
      </p:sp>
      <p:sp>
        <p:nvSpPr>
          <p:cNvPr id="7" name="AutoShape 7"/>
          <p:cNvSpPr/>
          <p:nvPr/>
        </p:nvSpPr>
        <p:spPr>
          <a:xfrm>
            <a:off x="4363925" y="4213754"/>
            <a:ext cx="3464154" cy="127119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文艺复兴时期大学成为人文主义和科学知识传播的重要场所，宗教改革则推动了大学教育与宗教的分离。</a:t>
            </a:r>
            <a:endParaRPr lang="en-US" sz="1100"/>
          </a:p>
        </p:txBody>
      </p:sp>
      <p:sp>
        <p:nvSpPr>
          <p:cNvPr id="8" name="AutoShape 8"/>
          <p:cNvSpPr/>
          <p:nvPr/>
        </p:nvSpPr>
        <p:spPr>
          <a:xfrm>
            <a:off x="4363925" y="3627301"/>
            <a:ext cx="3335471" cy="36933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文艺复兴与宗教改革</a:t>
            </a:r>
            <a:endParaRPr lang="en-US" sz="1100"/>
          </a:p>
        </p:txBody>
      </p:sp>
      <p:sp>
        <p:nvSpPr>
          <p:cNvPr id="9" name="AutoShape 9"/>
          <p:cNvSpPr/>
          <p:nvPr/>
        </p:nvSpPr>
        <p:spPr>
          <a:xfrm>
            <a:off x="8108491" y="4213754"/>
            <a:ext cx="3464154" cy="144585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19世纪工业革命和科技进步促进了大学学科门类的丰富和学术研究的深入，大学逐渐从精英教育向大众教育转变。</a:t>
            </a:r>
            <a:endParaRPr lang="en-US" sz="1100"/>
          </a:p>
        </p:txBody>
      </p:sp>
      <p:sp>
        <p:nvSpPr>
          <p:cNvPr id="10" name="AutoShape 10"/>
          <p:cNvSpPr/>
          <p:nvPr/>
        </p:nvSpPr>
        <p:spPr>
          <a:xfrm>
            <a:off x="8108491" y="3627301"/>
            <a:ext cx="3373750" cy="36933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近代大学的发展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大学的起源和历史</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大学是科学研究和技术创新的重要基地，通过学术研究推动科技进步和社会发展。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知识创新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pic>
        <p:nvPicPr>
          <p:cNvPr id="9" name="Picture 9"/>
          <p:cNvPicPr>
            <a:picLocks noChangeAspect="1"/>
          </p:cNvPicPr>
          <p:nvPr/>
        </p:nvPicPr>
        <p:blipFill>
          <a:blip r:embed="rId2"/>
          <a:srcRect l="542" r="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人才培养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pic>
        <p:nvPicPr>
          <p:cNvPr id="15" name="Picture 15"/>
          <p:cNvPicPr>
            <a:picLocks noChangeAspect="1"/>
          </p:cNvPicPr>
          <p:nvPr/>
        </p:nvPicPr>
        <p:blipFill>
          <a:blip r:embed="rId3"/>
          <a:srcRect l="6500" r="6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社会服务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大学通过专业教育和通识教育相结合的方式，培养具有创新精神和实践能力的高素质人才。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大学通过产学研合作、科技成果转化等方式，为社会提供智力支持和服务。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大学在现代社会中的角色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1673654" y="2016804"/>
            <a:ext cx="2532763" cy="318180"/>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知识积累</a:t>
            </a:r>
            <a:endParaRPr lang="en-US" sz="1100"/>
          </a:p>
        </p:txBody>
      </p:sp>
      <p:sp>
        <p:nvSpPr>
          <p:cNvPr id="5" name="AutoShape 5"/>
          <p:cNvSpPr/>
          <p:nvPr/>
        </p:nvSpPr>
        <p:spPr>
          <a:xfrm>
            <a:off x="1673654" y="2271013"/>
            <a:ext cx="2532763" cy="124189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solidFill>
                <a:latin typeface="Microsoft Yahei"/>
                <a:ea typeface="Microsoft Yahei"/>
                <a:cs typeface="Microsoft Yahei"/>
              </a:rPr>
              <a:t>大学提供了系统的专业知识和通识教育，帮助学生建立全面的知识体系和认知框架。</a:t>
            </a:r>
            <a:endParaRPr lang="en-US" sz="1100"/>
          </a:p>
        </p:txBody>
      </p:sp>
      <p:sp>
        <p:nvSpPr>
          <p:cNvPr id="6" name="AutoShape 6"/>
          <p:cNvSpPr/>
          <p:nvPr/>
        </p:nvSpPr>
        <p:spPr>
          <a:xfrm>
            <a:off x="1067480" y="3781051"/>
            <a:ext cx="2532763" cy="318180"/>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能力提升</a:t>
            </a:r>
            <a:endParaRPr lang="en-US" sz="1100"/>
          </a:p>
        </p:txBody>
      </p:sp>
      <p:sp>
        <p:nvSpPr>
          <p:cNvPr id="7" name="AutoShape 7"/>
          <p:cNvSpPr/>
          <p:nvPr/>
        </p:nvSpPr>
        <p:spPr>
          <a:xfrm>
            <a:off x="1067480" y="4035260"/>
            <a:ext cx="2532763" cy="124189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solidFill>
                <a:latin typeface="Microsoft Yahei"/>
                <a:ea typeface="Microsoft Yahei"/>
                <a:cs typeface="Microsoft Yahei"/>
              </a:rPr>
              <a:t>大学通过课程学习、实践活动等方式，培养学生的批判性思维、创新能力和实践能力。</a:t>
            </a:r>
            <a:endParaRPr lang="en-US" sz="1100"/>
          </a:p>
        </p:txBody>
      </p:sp>
      <p:sp>
        <p:nvSpPr>
          <p:cNvPr id="8" name="AutoShape 8"/>
          <p:cNvSpPr/>
          <p:nvPr/>
        </p:nvSpPr>
        <p:spPr>
          <a:xfrm>
            <a:off x="8402519" y="2032650"/>
            <a:ext cx="2532763" cy="318180"/>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人格塑造</a:t>
            </a:r>
            <a:endParaRPr lang="en-US" sz="1100"/>
          </a:p>
        </p:txBody>
      </p:sp>
      <p:sp>
        <p:nvSpPr>
          <p:cNvPr id="9" name="AutoShape 9"/>
          <p:cNvSpPr/>
          <p:nvPr/>
        </p:nvSpPr>
        <p:spPr>
          <a:xfrm>
            <a:off x="8402519" y="2286858"/>
            <a:ext cx="2532763" cy="124189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solidFill>
                <a:latin typeface="Microsoft Yahei"/>
                <a:ea typeface="Microsoft Yahei"/>
                <a:cs typeface="Microsoft Yahei"/>
              </a:rPr>
              <a:t>大学生活丰富多彩，学生在参与各种社团、志愿服务等活动中，塑造自己的价值观、人生观和世界观。</a:t>
            </a:r>
            <a:endParaRPr lang="en-US" sz="1100"/>
          </a:p>
        </p:txBody>
      </p:sp>
      <p:sp>
        <p:nvSpPr>
          <p:cNvPr id="10" name="AutoShape 10"/>
          <p:cNvSpPr/>
          <p:nvPr/>
        </p:nvSpPr>
        <p:spPr>
          <a:xfrm>
            <a:off x="7901767" y="3781052"/>
            <a:ext cx="2532763" cy="318180"/>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人脉拓展</a:t>
            </a:r>
            <a:endParaRPr lang="en-US" sz="1100"/>
          </a:p>
        </p:txBody>
      </p:sp>
      <p:sp>
        <p:nvSpPr>
          <p:cNvPr id="11" name="AutoShape 11"/>
          <p:cNvSpPr/>
          <p:nvPr/>
        </p:nvSpPr>
        <p:spPr>
          <a:xfrm>
            <a:off x="7901767" y="4035260"/>
            <a:ext cx="2532763" cy="124189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solidFill>
                <a:latin typeface="Microsoft Yahei"/>
                <a:ea typeface="Microsoft Yahei"/>
                <a:cs typeface="Microsoft Yahei"/>
              </a:rPr>
              <a:t>大学汇聚了来自不同地域、不同背景的学生和教师，为学生提供了广阔的人脉资源和社交圈子。</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大学对个人成长的影响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大学的学术自由与责任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学术自由是指学者在学术研究、教学和出版等方面的自由权利，是大学精神的核心。</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包括研究自由、教学自由、学习自由和出版自由，是保障学者追求真理、创新知识和培养人才的基础。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学术自由的定义和内涵</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学术自由的内涵</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学术自由的基本定义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学术自由与学术责任的内在联系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学术自由是学者追求真理的权利，而学术责任则是学者在享有自由的同时应承担的义务，二者相辅相成。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学术责任对学术自由的保障作用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学术责任要求学者在享有自由的同时，必须遵守学术规范和道德准则，保证学术研究的真实性和客观性，从而维护了学术自由的健康发展。</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学术自由与学术责任的关系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学术自由是大学精神的基石</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大学作为追求真理、创新知识和培养人才的殿堂，必须以学术自由为基础，才能充分发挥其职能和作用。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学术自由是创新知识的必要条件</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只有给予学者充分的学术自由，才能激发他们的创新精神和创造力，推动知识的不断进步和发展。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学术自由是培养人才的重要保障</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大学通过自由的学术研究、教学和出版等活动，为学生提供广阔的知识视野和多元的文化氛围，有利于培养具有创新精神和实践能力的人才。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维护学术自由的重要性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大学的创新与发展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pic>
        <p:nvPicPr>
          <p:cNvPr id="8" name="Picture 8"/>
          <p:cNvPicPr>
            <a:picLocks noChangeAspect="1"/>
          </p:cNvPicPr>
          <p:nvPr/>
        </p:nvPicPr>
        <p:blipFill>
          <a:blip r:embed="rId2"/>
          <a:srcRect t="14323" b="1432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493" r="24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5" b="66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大学在科技创新中的作用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知识创新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大学作为知识创新的源泉，通过科研活动不断推动学术进步，产生新的理论、观点和科技成果。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人才培养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大学通过系统的教育和培训，培养具有创新精神和实践能力的人才，为科技创新提供源源不断的人力资源。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科研合作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大学与企业、科研机构等开展广泛合作，共同推动科技创新和成果转化，促进经济社会发展。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https://d.book118.com/107002014140006033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2024-09-07T07:57:12.190</cp:lastPrinted>
  <dcterms:created xsi:type="dcterms:W3CDTF">2024-09-06T23:57:12Z</dcterms:created>
  <dcterms:modified xsi:type="dcterms:W3CDTF">2024-09-06T23:57:14Z</dcterms:modified>
</cp:coreProperties>
</file>