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9144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2D5ABB26-0587-4C30-8999-92F81FD0307C}" styleName="No Style, No Grid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C0D88F-EB6B-4D98-9002-30FDFE9BD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7DC1EE-347A-4139-91D1-3385C9EFC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5C15F6-7886-48CE-85BB-61277818A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53F705-D2DB-4D0A-9B06-4534EDDAA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007CBF-3367-4806-99BD-81F3971EE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FEC9CD-A895-4564-9FA0-578D18F7C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321D3E-DA61-48FD-B5F7-34F575F30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EC0630-F620-4313-A93A-EA3DA22A5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3F0F3D-E106-40D2-8E16-485F11CE5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3C038F-E1A7-4372-B72B-C243F575B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31964C-39A4-46FB-AFFE-94CE10B46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231139" y="290353"/>
            <a:ext cx="2463800" cy="5130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1" i="0">
                <a:solidFill>
                  <a:schemeClr val="bg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0" i="0">
                <a:solidFill>
                  <a:schemeClr val="tx1"/>
                </a:solidFill>
                <a:latin typeface="黑体"/>
                <a:cs typeface="黑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chemeClr val="bg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000" b="0" i="0">
                <a:solidFill>
                  <a:schemeClr val="tx1"/>
                </a:solidFill>
                <a:latin typeface="黑体"/>
                <a:cs typeface="黑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chemeClr val="bg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chemeClr val="bg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image" Target="../media/image2.jpeg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5791200"/>
            <a:ext cx="9144000" cy="1066800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7"/>
          <a:stretch>
            <a:fillRect/>
          </a:stretch>
        </p:blipFill>
        <p:spPr>
          <a:xfrm>
            <a:off x="114300" y="190500"/>
            <a:ext cx="6972300" cy="695325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20028" y="306228"/>
            <a:ext cx="2463800" cy="5130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1" i="0">
                <a:solidFill>
                  <a:schemeClr val="bg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410653" y="1874100"/>
            <a:ext cx="5995034" cy="23139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0" i="0">
                <a:solidFill>
                  <a:schemeClr val="tx1"/>
                </a:solidFill>
                <a:latin typeface="黑体"/>
                <a:cs typeface="黑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8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9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03414410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755139" y="2320537"/>
            <a:ext cx="5867400" cy="1976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spc="-5">
                <a:latin typeface="黑体"/>
                <a:cs typeface="黑体"/>
              </a:rPr>
              <a:t>辛卫华：浪潮集团常务副总裁、信息化领导小组组长</a:t>
            </a:r>
            <a:endParaRPr sz="2000">
              <a:latin typeface="黑体"/>
              <a:cs typeface="黑体"/>
            </a:endParaRP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1450">
              <a:latin typeface="黑体"/>
              <a:cs typeface="黑体"/>
            </a:endParaRPr>
          </a:p>
          <a:p>
            <a:pPr marL="12700">
              <a:lnSpc>
                <a:spcPct val="100000"/>
              </a:lnSpc>
            </a:pPr>
            <a:r>
              <a:rPr sz="2000" spc="-5">
                <a:latin typeface="黑体"/>
                <a:cs typeface="黑体"/>
              </a:rPr>
              <a:t>陶连山: 浪潮集团企业发展部总经理</a:t>
            </a:r>
            <a:endParaRPr sz="2000">
              <a:latin typeface="黑体"/>
              <a:cs typeface="黑体"/>
            </a:endParaRPr>
          </a:p>
          <a:p>
            <a:pPr marL="12700">
              <a:lnSpc>
                <a:spcPct val="100000"/>
              </a:lnSpc>
              <a:spcBef>
                <a:spcPts val="1770"/>
              </a:spcBef>
            </a:pPr>
            <a:r>
              <a:rPr sz="2000">
                <a:latin typeface="黑体"/>
                <a:cs typeface="黑体"/>
              </a:rPr>
              <a:t>高传贵：浪潮IT运营服务中心总经理 </a:t>
            </a:r>
            <a:r>
              <a:rPr sz="2000" spc="-25">
                <a:latin typeface="Arial"/>
                <a:cs typeface="Arial"/>
              </a:rPr>
              <a:t>MBA</a:t>
            </a:r>
            <a:endParaRPr sz="20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2000" spc="-5">
                <a:latin typeface="黑体"/>
                <a:cs typeface="黑体"/>
              </a:rPr>
              <a:t>徐俊刚：浪潮管理咨询部 高级咨询顾问 博士</a:t>
            </a:r>
            <a:endParaRPr sz="2000">
              <a:latin typeface="黑体"/>
              <a:cs typeface="黑体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402590" y="322103"/>
            <a:ext cx="24638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参加汇报人员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82613" y="307657"/>
            <a:ext cx="11684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697865"/>
              </a:tabLst>
            </a:pPr>
            <a:r>
              <a:rPr sz="3600" b="1" spc="-50">
                <a:solidFill>
                  <a:srgbClr val="FF3300"/>
                </a:solidFill>
                <a:latin typeface="Microsoft JhengHei"/>
                <a:cs typeface="Microsoft JhengHei"/>
              </a:rPr>
              <a:t>目</a:t>
            </a:r>
            <a:r>
              <a:rPr sz="3600" b="1">
                <a:solidFill>
                  <a:srgbClr val="FF3300"/>
                </a:solidFill>
                <a:latin typeface="Microsoft JhengHei"/>
                <a:cs typeface="Microsoft JhengHei"/>
              </a:rPr>
              <a:t>	</a:t>
            </a:r>
            <a:r>
              <a:rPr sz="3600" b="1" spc="-50">
                <a:solidFill>
                  <a:srgbClr val="FF3300"/>
                </a:solidFill>
                <a:latin typeface="Microsoft JhengHei"/>
                <a:cs typeface="Microsoft JhengHei"/>
              </a:rPr>
              <a:t>录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994978" y="1412387"/>
            <a:ext cx="3683000" cy="27565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40000"/>
              </a:lnSpc>
              <a:spcBef>
                <a:spcPts val="100"/>
              </a:spcBef>
            </a:pPr>
            <a:r>
              <a:rPr u="heavy" spc="-10">
                <a:solidFill>
                  <a:srgbClr val="FF3300"/>
                </a:solidFill>
                <a:uFill>
                  <a:solidFill>
                    <a:srgbClr val="FF3300"/>
                  </a:solidFill>
                </a:uFill>
              </a:rPr>
              <a:t>浪潮集团信息化现状</a:t>
            </a:r>
            <a:r>
              <a:rPr spc="-10">
                <a:solidFill>
                  <a:srgbClr val="000000"/>
                </a:solidFill>
              </a:rPr>
              <a:t>项目建设的必要性</a:t>
            </a:r>
            <a:r>
              <a:rPr spc="-50">
                <a:solidFill>
                  <a:srgbClr val="000000"/>
                </a:solidFill>
              </a:rPr>
              <a:t> </a:t>
            </a:r>
            <a:r>
              <a:rPr spc="-10">
                <a:solidFill>
                  <a:srgbClr val="000000"/>
                </a:solidFill>
              </a:rPr>
              <a:t>项目建设内容与目标项目组织形式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994978" y="4143395"/>
            <a:ext cx="3683000" cy="1391285"/>
          </a:xfrm>
          <a:prstGeom prst="rect">
            <a:avLst/>
          </a:prstGeom>
        </p:spPr>
        <p:txBody>
          <a:bodyPr vert="horz" wrap="square" lIns="0" tIns="2076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35"/>
              </a:spcBef>
            </a:pPr>
            <a:r>
              <a:rPr sz="3200" b="1" spc="-10">
                <a:latin typeface="Microsoft JhengHei"/>
                <a:cs typeface="Microsoft JhengHei"/>
              </a:rPr>
              <a:t>项目基础条件</a:t>
            </a:r>
            <a:endParaRPr sz="32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1535"/>
              </a:spcBef>
            </a:pPr>
            <a:r>
              <a:rPr sz="3200" b="1" spc="-10">
                <a:latin typeface="Microsoft JhengHei"/>
                <a:cs typeface="Microsoft JhengHei"/>
              </a:rPr>
              <a:t>投资预算与效益分析</a:t>
            </a:r>
            <a:endParaRPr sz="3200">
              <a:latin typeface="Microsoft JhengHei"/>
              <a:cs typeface="Microsoft JhengHei"/>
            </a:endParaRPr>
          </a:p>
        </p:txBody>
      </p:sp>
      <p:pic>
        <p:nvPicPr>
          <p:cNvPr id="5" name="object 5"/>
          <p:cNvPicPr/>
          <p:nvPr/>
        </p:nvPicPr>
        <p:blipFill>
          <a:blip r:embed="rId2"/>
          <a:stretch>
            <a:fillRect/>
          </a:stretch>
        </p:blipFill>
        <p:spPr>
          <a:xfrm>
            <a:off x="2195513" y="1557337"/>
            <a:ext cx="635000" cy="62071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533525" y="1295478"/>
            <a:ext cx="5207000" cy="3609975"/>
          </a:xfrm>
          <a:prstGeom prst="rect">
            <a:avLst/>
          </a:prstGeom>
        </p:spPr>
        <p:txBody>
          <a:bodyPr vert="horz" wrap="square" lIns="0" tIns="158750" rIns="0" bIns="0" rtlCol="0">
            <a:spAutoFit/>
          </a:bodyPr>
          <a:lstStyle/>
          <a:p>
            <a:pPr marL="469265" indent="-456565">
              <a:lnSpc>
                <a:spcPct val="100000"/>
              </a:lnSpc>
              <a:spcBef>
                <a:spcPts val="1250"/>
              </a:spcBef>
              <a:buClr>
                <a:srgbClr val="FF3300"/>
              </a:buClr>
              <a:buSzPct val="91666"/>
              <a:buFont typeface="Wingdings"/>
              <a:buChar char=""/>
              <a:tabLst>
                <a:tab pos="469265"/>
                <a:tab pos="469900"/>
              </a:tabLst>
            </a:pPr>
            <a:r>
              <a:rPr sz="2400" b="1">
                <a:latin typeface="Microsoft JhengHei"/>
                <a:cs typeface="Microsoft JhengHei"/>
              </a:rPr>
              <a:t>国内重点综合性</a:t>
            </a:r>
            <a:r>
              <a:rPr sz="2400" b="1" spc="114">
                <a:latin typeface="Microsoft JhengHei"/>
                <a:cs typeface="Microsoft JhengHei"/>
              </a:rPr>
              <a:t>IT</a:t>
            </a:r>
            <a:r>
              <a:rPr sz="2400" b="1" spc="-15">
                <a:latin typeface="Microsoft JhengHei"/>
                <a:cs typeface="Microsoft JhengHei"/>
              </a:rPr>
              <a:t>企业集团</a:t>
            </a:r>
            <a:endParaRPr sz="2400">
              <a:latin typeface="Microsoft JhengHei"/>
              <a:cs typeface="Microsoft JhengHei"/>
            </a:endParaRPr>
          </a:p>
          <a:p>
            <a:pPr marL="469265" indent="-456565">
              <a:lnSpc>
                <a:spcPct val="100000"/>
              </a:lnSpc>
              <a:spcBef>
                <a:spcPts val="1155"/>
              </a:spcBef>
              <a:buClr>
                <a:srgbClr val="FF3300"/>
              </a:buClr>
              <a:buSzPct val="91666"/>
              <a:buFont typeface="Wingdings"/>
              <a:buChar char=""/>
              <a:tabLst>
                <a:tab pos="469265"/>
                <a:tab pos="469900"/>
              </a:tabLst>
            </a:pPr>
            <a:r>
              <a:rPr sz="2400" b="1">
                <a:latin typeface="Microsoft JhengHei"/>
                <a:cs typeface="Microsoft JhengHei"/>
              </a:rPr>
              <a:t>国家</a:t>
            </a:r>
            <a:r>
              <a:rPr sz="2400" b="1" spc="-250">
                <a:latin typeface="Microsoft JhengHei"/>
                <a:cs typeface="Microsoft JhengHei"/>
              </a:rPr>
              <a:t>520</a:t>
            </a:r>
            <a:r>
              <a:rPr sz="2400" b="1" spc="-10">
                <a:latin typeface="Microsoft JhengHei"/>
                <a:cs typeface="Microsoft JhengHei"/>
              </a:rPr>
              <a:t>户重点企业之一</a:t>
            </a:r>
            <a:endParaRPr sz="2400">
              <a:latin typeface="Microsoft JhengHei"/>
              <a:cs typeface="Microsoft JhengHei"/>
            </a:endParaRPr>
          </a:p>
          <a:p>
            <a:pPr marL="469265" indent="-456565">
              <a:lnSpc>
                <a:spcPct val="100000"/>
              </a:lnSpc>
              <a:spcBef>
                <a:spcPts val="1150"/>
              </a:spcBef>
              <a:buClr>
                <a:srgbClr val="FF3300"/>
              </a:buClr>
              <a:buSzPct val="91666"/>
              <a:buFont typeface="Wingdings"/>
              <a:buChar char=""/>
              <a:tabLst>
                <a:tab pos="469265"/>
                <a:tab pos="469900"/>
              </a:tabLst>
            </a:pPr>
            <a:r>
              <a:rPr sz="2400" b="1" spc="-70">
                <a:latin typeface="Microsoft JhengHei"/>
                <a:cs typeface="Microsoft JhengHei"/>
              </a:rPr>
              <a:t>员工：</a:t>
            </a:r>
            <a:r>
              <a:rPr sz="2400" b="1" spc="-200">
                <a:latin typeface="Microsoft JhengHei"/>
                <a:cs typeface="Microsoft JhengHei"/>
              </a:rPr>
              <a:t>3200</a:t>
            </a:r>
            <a:r>
              <a:rPr sz="2400" b="1" spc="-50">
                <a:latin typeface="Microsoft JhengHei"/>
                <a:cs typeface="Microsoft JhengHei"/>
              </a:rPr>
              <a:t>人</a:t>
            </a:r>
            <a:endParaRPr sz="2400">
              <a:latin typeface="Microsoft JhengHei"/>
              <a:cs typeface="Microsoft JhengHei"/>
            </a:endParaRPr>
          </a:p>
          <a:p>
            <a:pPr marL="774700">
              <a:lnSpc>
                <a:spcPct val="100000"/>
              </a:lnSpc>
              <a:spcBef>
                <a:spcPts val="1150"/>
              </a:spcBef>
            </a:pPr>
            <a:r>
              <a:rPr sz="2400" b="1">
                <a:latin typeface="Microsoft JhengHei"/>
                <a:cs typeface="Microsoft JhengHei"/>
              </a:rPr>
              <a:t>其中，软件技术人员</a:t>
            </a:r>
            <a:r>
              <a:rPr sz="2400" b="1" spc="-250">
                <a:latin typeface="Microsoft JhengHei"/>
                <a:cs typeface="Microsoft JhengHei"/>
              </a:rPr>
              <a:t>1900</a:t>
            </a:r>
            <a:r>
              <a:rPr sz="2400" b="1" spc="-50">
                <a:latin typeface="Microsoft JhengHei"/>
                <a:cs typeface="Microsoft JhengHei"/>
              </a:rPr>
              <a:t>人</a:t>
            </a:r>
            <a:endParaRPr sz="2400">
              <a:latin typeface="Microsoft JhengHei"/>
              <a:cs typeface="Microsoft JhengHei"/>
            </a:endParaRPr>
          </a:p>
          <a:p>
            <a:pPr marL="469265" indent="-456565">
              <a:lnSpc>
                <a:spcPct val="100000"/>
              </a:lnSpc>
              <a:spcBef>
                <a:spcPts val="1155"/>
              </a:spcBef>
              <a:buClr>
                <a:srgbClr val="FF3300"/>
              </a:buClr>
              <a:buSzPct val="91666"/>
              <a:buFont typeface="Wingdings"/>
              <a:buChar char=""/>
              <a:tabLst>
                <a:tab pos="469265"/>
                <a:tab pos="469900"/>
              </a:tabLst>
            </a:pPr>
            <a:r>
              <a:rPr sz="2400" b="1" spc="-250">
                <a:latin typeface="Microsoft JhengHei"/>
                <a:cs typeface="Microsoft JhengHei"/>
              </a:rPr>
              <a:t>2003</a:t>
            </a:r>
            <a:r>
              <a:rPr sz="2400" b="1" spc="-30">
                <a:latin typeface="Microsoft JhengHei"/>
                <a:cs typeface="Microsoft JhengHei"/>
              </a:rPr>
              <a:t>年销售收入：</a:t>
            </a:r>
            <a:r>
              <a:rPr sz="2400" b="1" spc="-170">
                <a:latin typeface="Microsoft JhengHei"/>
                <a:cs typeface="Microsoft JhengHei"/>
              </a:rPr>
              <a:t>83</a:t>
            </a:r>
            <a:r>
              <a:rPr sz="2400" b="1" spc="-25">
                <a:latin typeface="Microsoft JhengHei"/>
                <a:cs typeface="Microsoft JhengHei"/>
              </a:rPr>
              <a:t>亿元</a:t>
            </a:r>
            <a:endParaRPr sz="2400">
              <a:latin typeface="Microsoft JhengHei"/>
              <a:cs typeface="Microsoft JhengHei"/>
            </a:endParaRPr>
          </a:p>
          <a:p>
            <a:pPr marL="763270">
              <a:lnSpc>
                <a:spcPct val="100000"/>
              </a:lnSpc>
              <a:spcBef>
                <a:spcPts val="1000"/>
              </a:spcBef>
            </a:pPr>
            <a:r>
              <a:rPr sz="2400" b="1">
                <a:latin typeface="Microsoft JhengHei"/>
                <a:cs typeface="Microsoft JhengHei"/>
              </a:rPr>
              <a:t>其中，软件和服务收入</a:t>
            </a:r>
            <a:r>
              <a:rPr sz="2400" b="1">
                <a:latin typeface="Times New Roman"/>
                <a:cs typeface="Times New Roman"/>
              </a:rPr>
              <a:t>18</a:t>
            </a:r>
            <a:r>
              <a:rPr sz="2400" b="1" spc="-50">
                <a:latin typeface="Microsoft JhengHei"/>
                <a:cs typeface="Microsoft JhengHei"/>
              </a:rPr>
              <a:t>亿</a:t>
            </a:r>
            <a:endParaRPr sz="2400">
              <a:latin typeface="Microsoft JhengHei"/>
              <a:cs typeface="Microsoft JhengHei"/>
            </a:endParaRPr>
          </a:p>
          <a:p>
            <a:pPr marL="469265" indent="-456565">
              <a:lnSpc>
                <a:spcPct val="100000"/>
              </a:lnSpc>
              <a:spcBef>
                <a:spcPts val="1305"/>
              </a:spcBef>
              <a:buClr>
                <a:srgbClr val="FF3300"/>
              </a:buClr>
              <a:buSzPct val="91666"/>
              <a:buFont typeface="Wingdings"/>
              <a:buChar char=""/>
              <a:tabLst>
                <a:tab pos="469265"/>
                <a:tab pos="469900"/>
              </a:tabLst>
            </a:pPr>
            <a:r>
              <a:rPr sz="2400" b="1">
                <a:latin typeface="Microsoft JhengHei"/>
                <a:cs typeface="Microsoft JhengHei"/>
              </a:rPr>
              <a:t>电子百强第</a:t>
            </a:r>
            <a:r>
              <a:rPr sz="2400" b="1" spc="-250">
                <a:latin typeface="Microsoft JhengHei"/>
                <a:cs typeface="Microsoft JhengHei"/>
              </a:rPr>
              <a:t>20</a:t>
            </a:r>
            <a:r>
              <a:rPr sz="2400" b="1" spc="35">
                <a:latin typeface="Microsoft JhengHei"/>
                <a:cs typeface="Microsoft JhengHei"/>
              </a:rPr>
              <a:t>位，</a:t>
            </a:r>
            <a:r>
              <a:rPr sz="2400" b="1" spc="75">
                <a:latin typeface="Microsoft JhengHei"/>
                <a:cs typeface="Microsoft JhengHei"/>
              </a:rPr>
              <a:t>IT</a:t>
            </a:r>
            <a:r>
              <a:rPr sz="2400" b="1">
                <a:latin typeface="Microsoft JhengHei"/>
                <a:cs typeface="Microsoft JhengHei"/>
              </a:rPr>
              <a:t>综合实力第</a:t>
            </a:r>
            <a:r>
              <a:rPr sz="2400" b="1" spc="-250">
                <a:latin typeface="Microsoft JhengHei"/>
                <a:cs typeface="Microsoft JhengHei"/>
              </a:rPr>
              <a:t>4</a:t>
            </a:r>
            <a:r>
              <a:rPr sz="2400" b="1" spc="-50">
                <a:latin typeface="Microsoft JhengHei"/>
                <a:cs typeface="Microsoft JhengHei"/>
              </a:rPr>
              <a:t>位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58127" y="306228"/>
            <a:ext cx="24638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浪潮集团概况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8128" y="303053"/>
            <a:ext cx="32766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浪潮集团产业布局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684212" y="2438400"/>
            <a:ext cx="2087880" cy="538480"/>
            <a:chOff x="684212" y="2438400"/>
            <a:chExt cx="2087880" cy="538480"/>
          </a:xfrm>
        </p:grpSpPr>
        <p:sp>
          <p:nvSpPr>
            <p:cNvPr id="4" name="object 4"/>
            <p:cNvSpPr/>
            <p:nvPr/>
          </p:nvSpPr>
          <p:spPr>
            <a:xfrm>
              <a:off x="684212" y="2438400"/>
              <a:ext cx="2087880" cy="67310"/>
            </a:xfrm>
            <a:custGeom>
              <a:rect l="l" t="t" r="r" b="b"/>
              <a:pathLst>
                <a:path w="2087880" h="67310">
                  <a:moveTo>
                    <a:pt x="2020292" y="67270"/>
                  </a:moveTo>
                  <a:lnTo>
                    <a:pt x="67270" y="67270"/>
                  </a:lnTo>
                  <a:lnTo>
                    <a:pt x="0" y="0"/>
                  </a:lnTo>
                  <a:lnTo>
                    <a:pt x="2087562" y="0"/>
                  </a:lnTo>
                  <a:lnTo>
                    <a:pt x="2020292" y="67270"/>
                  </a:lnTo>
                  <a:close/>
                </a:path>
              </a:pathLst>
            </a:custGeom>
            <a:solidFill>
              <a:srgbClr val="33853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684212" y="2909292"/>
              <a:ext cx="2087880" cy="67310"/>
            </a:xfrm>
            <a:custGeom>
              <a:rect l="l" t="t" r="r" b="b"/>
              <a:pathLst>
                <a:path w="2087880" h="67310">
                  <a:moveTo>
                    <a:pt x="2087562" y="67270"/>
                  </a:moveTo>
                  <a:lnTo>
                    <a:pt x="0" y="67270"/>
                  </a:lnTo>
                  <a:lnTo>
                    <a:pt x="67270" y="0"/>
                  </a:lnTo>
                  <a:lnTo>
                    <a:pt x="2020292" y="0"/>
                  </a:lnTo>
                  <a:lnTo>
                    <a:pt x="2087562" y="67270"/>
                  </a:lnTo>
                  <a:close/>
                </a:path>
              </a:pathLst>
            </a:custGeom>
            <a:solidFill>
              <a:srgbClr val="0051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684212" y="2438400"/>
              <a:ext cx="67310" cy="538480"/>
            </a:xfrm>
            <a:custGeom>
              <a:rect l="l" t="t" r="r" b="b"/>
              <a:pathLst>
                <a:path w="67309" h="538480">
                  <a:moveTo>
                    <a:pt x="0" y="538162"/>
                  </a:moveTo>
                  <a:lnTo>
                    <a:pt x="0" y="0"/>
                  </a:lnTo>
                  <a:lnTo>
                    <a:pt x="67270" y="67270"/>
                  </a:lnTo>
                  <a:lnTo>
                    <a:pt x="67270" y="470892"/>
                  </a:lnTo>
                  <a:lnTo>
                    <a:pt x="0" y="538162"/>
                  </a:lnTo>
                  <a:close/>
                </a:path>
              </a:pathLst>
            </a:custGeom>
            <a:solidFill>
              <a:srgbClr val="66A46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2704505" y="2438400"/>
              <a:ext cx="67310" cy="538480"/>
            </a:xfrm>
            <a:custGeom>
              <a:rect l="l" t="t" r="r" b="b"/>
              <a:pathLst>
                <a:path w="67310" h="538480">
                  <a:moveTo>
                    <a:pt x="67270" y="538162"/>
                  </a:moveTo>
                  <a:lnTo>
                    <a:pt x="0" y="470892"/>
                  </a:lnTo>
                  <a:lnTo>
                    <a:pt x="0" y="67270"/>
                  </a:lnTo>
                  <a:lnTo>
                    <a:pt x="67270" y="0"/>
                  </a:lnTo>
                  <a:lnTo>
                    <a:pt x="67270" y="538162"/>
                  </a:lnTo>
                  <a:close/>
                </a:path>
              </a:pathLst>
            </a:custGeom>
            <a:solidFill>
              <a:srgbClr val="003D0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751483" y="2505670"/>
            <a:ext cx="1953260" cy="403860"/>
          </a:xfrm>
          <a:prstGeom prst="rect">
            <a:avLst/>
          </a:prstGeom>
          <a:solidFill>
            <a:srgbClr val="006600"/>
          </a:solidFill>
        </p:spPr>
        <p:txBody>
          <a:bodyPr vert="horz" wrap="square" lIns="0" tIns="71755" rIns="0" bIns="0" rtlCol="0">
            <a:spAutoFit/>
          </a:bodyPr>
          <a:lstStyle/>
          <a:p>
            <a:pPr marL="290195">
              <a:lnSpc>
                <a:spcPct val="100000"/>
              </a:lnSpc>
              <a:spcBef>
                <a:spcPts val="565"/>
              </a:spcBef>
            </a:pPr>
            <a:r>
              <a:rPr sz="1800" b="1" spc="-10">
                <a:solidFill>
                  <a:srgbClr val="FFFFFF"/>
                </a:solidFill>
                <a:latin typeface="Microsoft JhengHei"/>
                <a:cs typeface="Microsoft JhengHei"/>
              </a:rPr>
              <a:t>计算机业务群</a:t>
            </a:r>
            <a:endParaRPr sz="1800">
              <a:latin typeface="Microsoft JhengHei"/>
              <a:cs typeface="Microsoft JhengHei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2959100" y="2438400"/>
            <a:ext cx="1971675" cy="538480"/>
            <a:chOff x="2959100" y="2438400"/>
            <a:chExt cx="1971675" cy="538480"/>
          </a:xfrm>
        </p:grpSpPr>
        <p:sp>
          <p:nvSpPr>
            <p:cNvPr id="10" name="object 10"/>
            <p:cNvSpPr/>
            <p:nvPr/>
          </p:nvSpPr>
          <p:spPr>
            <a:xfrm>
              <a:off x="2959100" y="2438400"/>
              <a:ext cx="1971675" cy="67310"/>
            </a:xfrm>
            <a:custGeom>
              <a:rect l="l" t="t" r="r" b="b"/>
              <a:pathLst>
                <a:path w="1971675" h="67310">
                  <a:moveTo>
                    <a:pt x="1904404" y="67270"/>
                  </a:moveTo>
                  <a:lnTo>
                    <a:pt x="67270" y="67270"/>
                  </a:lnTo>
                  <a:lnTo>
                    <a:pt x="0" y="0"/>
                  </a:lnTo>
                  <a:lnTo>
                    <a:pt x="1971674" y="0"/>
                  </a:lnTo>
                  <a:lnTo>
                    <a:pt x="1904404" y="67270"/>
                  </a:lnTo>
                  <a:close/>
                </a:path>
              </a:pathLst>
            </a:custGeom>
            <a:solidFill>
              <a:srgbClr val="FF333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2959100" y="2909292"/>
              <a:ext cx="1971675" cy="67310"/>
            </a:xfrm>
            <a:custGeom>
              <a:rect l="l" t="t" r="r" b="b"/>
              <a:pathLst>
                <a:path w="1971675" h="67310">
                  <a:moveTo>
                    <a:pt x="1971674" y="67270"/>
                  </a:moveTo>
                  <a:lnTo>
                    <a:pt x="0" y="67270"/>
                  </a:lnTo>
                  <a:lnTo>
                    <a:pt x="67270" y="0"/>
                  </a:lnTo>
                  <a:lnTo>
                    <a:pt x="1904404" y="0"/>
                  </a:lnTo>
                  <a:lnTo>
                    <a:pt x="1971674" y="67270"/>
                  </a:lnTo>
                  <a:close/>
                </a:path>
              </a:pathLst>
            </a:custGeom>
            <a:solidFill>
              <a:srgbClr val="CC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2959100" y="2438400"/>
              <a:ext cx="67310" cy="538480"/>
            </a:xfrm>
            <a:custGeom>
              <a:rect l="l" t="t" r="r" b="b"/>
              <a:pathLst>
                <a:path w="67310" h="538480">
                  <a:moveTo>
                    <a:pt x="0" y="538162"/>
                  </a:moveTo>
                  <a:lnTo>
                    <a:pt x="0" y="0"/>
                  </a:lnTo>
                  <a:lnTo>
                    <a:pt x="67270" y="67270"/>
                  </a:lnTo>
                  <a:lnTo>
                    <a:pt x="67270" y="470892"/>
                  </a:lnTo>
                  <a:lnTo>
                    <a:pt x="0" y="538162"/>
                  </a:lnTo>
                  <a:close/>
                </a:path>
              </a:pathLst>
            </a:custGeom>
            <a:solidFill>
              <a:srgbClr val="FF666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4863505" y="2438400"/>
              <a:ext cx="67310" cy="538480"/>
            </a:xfrm>
            <a:custGeom>
              <a:rect l="l" t="t" r="r" b="b"/>
              <a:pathLst>
                <a:path w="67310" h="538480">
                  <a:moveTo>
                    <a:pt x="67270" y="538162"/>
                  </a:moveTo>
                  <a:lnTo>
                    <a:pt x="0" y="470892"/>
                  </a:lnTo>
                  <a:lnTo>
                    <a:pt x="0" y="67270"/>
                  </a:lnTo>
                  <a:lnTo>
                    <a:pt x="67270" y="0"/>
                  </a:lnTo>
                  <a:lnTo>
                    <a:pt x="67270" y="538162"/>
                  </a:lnTo>
                  <a:close/>
                </a:path>
              </a:pathLst>
            </a:custGeom>
            <a:solidFill>
              <a:srgbClr val="99000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4" name="object 14"/>
          <p:cNvSpPr txBox="1"/>
          <p:nvPr/>
        </p:nvSpPr>
        <p:spPr>
          <a:xfrm>
            <a:off x="3026370" y="2505670"/>
            <a:ext cx="1837689" cy="403860"/>
          </a:xfrm>
          <a:prstGeom prst="rect">
            <a:avLst/>
          </a:prstGeom>
          <a:solidFill>
            <a:srgbClr val="FF0000"/>
          </a:solidFill>
        </p:spPr>
        <p:txBody>
          <a:bodyPr vert="horz" wrap="square" lIns="0" tIns="71755" rIns="0" bIns="0" rtlCol="0">
            <a:spAutoFit/>
          </a:bodyPr>
          <a:lstStyle/>
          <a:p>
            <a:pPr marL="314960">
              <a:lnSpc>
                <a:spcPct val="100000"/>
              </a:lnSpc>
              <a:spcBef>
                <a:spcPts val="565"/>
              </a:spcBef>
            </a:pPr>
            <a:r>
              <a:rPr sz="1800" b="1" spc="-10">
                <a:solidFill>
                  <a:srgbClr val="FFFFFF"/>
                </a:solidFill>
                <a:latin typeface="Microsoft JhengHei"/>
                <a:cs typeface="Microsoft JhengHei"/>
              </a:rPr>
              <a:t>软件业务群</a:t>
            </a:r>
            <a:endParaRPr sz="1800">
              <a:latin typeface="Microsoft JhengHei"/>
              <a:cs typeface="Microsoft JhengHei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5146675" y="2438400"/>
            <a:ext cx="1577975" cy="538480"/>
            <a:chOff x="5146675" y="2438400"/>
            <a:chExt cx="1577975" cy="538480"/>
          </a:xfrm>
        </p:grpSpPr>
        <p:sp>
          <p:nvSpPr>
            <p:cNvPr id="16" name="object 16"/>
            <p:cNvSpPr/>
            <p:nvPr/>
          </p:nvSpPr>
          <p:spPr>
            <a:xfrm>
              <a:off x="5146675" y="2438400"/>
              <a:ext cx="1577975" cy="67310"/>
            </a:xfrm>
            <a:custGeom>
              <a:rect l="l" t="t" r="r" b="b"/>
              <a:pathLst>
                <a:path w="1577975" h="67310">
                  <a:moveTo>
                    <a:pt x="1510704" y="67270"/>
                  </a:moveTo>
                  <a:lnTo>
                    <a:pt x="67270" y="67270"/>
                  </a:lnTo>
                  <a:lnTo>
                    <a:pt x="0" y="0"/>
                  </a:lnTo>
                  <a:lnTo>
                    <a:pt x="1577975" y="0"/>
                  </a:lnTo>
                  <a:lnTo>
                    <a:pt x="1510704" y="67270"/>
                  </a:lnTo>
                  <a:close/>
                </a:path>
              </a:pathLst>
            </a:custGeom>
            <a:solidFill>
              <a:srgbClr val="335CD7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5146675" y="2909292"/>
              <a:ext cx="1577975" cy="67310"/>
            </a:xfrm>
            <a:custGeom>
              <a:rect l="l" t="t" r="r" b="b"/>
              <a:pathLst>
                <a:path w="1577975" h="67310">
                  <a:moveTo>
                    <a:pt x="1577975" y="67270"/>
                  </a:moveTo>
                  <a:lnTo>
                    <a:pt x="0" y="67270"/>
                  </a:lnTo>
                  <a:lnTo>
                    <a:pt x="67270" y="0"/>
                  </a:lnTo>
                  <a:lnTo>
                    <a:pt x="1510704" y="0"/>
                  </a:lnTo>
                  <a:lnTo>
                    <a:pt x="1577975" y="67270"/>
                  </a:lnTo>
                  <a:close/>
                </a:path>
              </a:pathLst>
            </a:custGeom>
            <a:solidFill>
              <a:srgbClr val="0028A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5146675" y="2438400"/>
              <a:ext cx="67310" cy="538480"/>
            </a:xfrm>
            <a:custGeom>
              <a:rect l="l" t="t" r="r" b="b"/>
              <a:pathLst>
                <a:path w="67310" h="538480">
                  <a:moveTo>
                    <a:pt x="0" y="538162"/>
                  </a:moveTo>
                  <a:lnTo>
                    <a:pt x="0" y="0"/>
                  </a:lnTo>
                  <a:lnTo>
                    <a:pt x="67270" y="67270"/>
                  </a:lnTo>
                  <a:lnTo>
                    <a:pt x="67270" y="470892"/>
                  </a:lnTo>
                  <a:lnTo>
                    <a:pt x="0" y="538162"/>
                  </a:lnTo>
                  <a:close/>
                </a:path>
              </a:pathLst>
            </a:custGeom>
            <a:solidFill>
              <a:srgbClr val="6685E1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9" name="object 19"/>
            <p:cNvSpPr/>
            <p:nvPr/>
          </p:nvSpPr>
          <p:spPr>
            <a:xfrm>
              <a:off x="6657379" y="2438400"/>
              <a:ext cx="67310" cy="538480"/>
            </a:xfrm>
            <a:custGeom>
              <a:rect l="l" t="t" r="r" b="b"/>
              <a:pathLst>
                <a:path w="67309" h="538480">
                  <a:moveTo>
                    <a:pt x="67270" y="538162"/>
                  </a:moveTo>
                  <a:lnTo>
                    <a:pt x="0" y="470892"/>
                  </a:lnTo>
                  <a:lnTo>
                    <a:pt x="0" y="67270"/>
                  </a:lnTo>
                  <a:lnTo>
                    <a:pt x="67270" y="0"/>
                  </a:lnTo>
                  <a:lnTo>
                    <a:pt x="67270" y="538162"/>
                  </a:lnTo>
                  <a:close/>
                </a:path>
              </a:pathLst>
            </a:custGeom>
            <a:solidFill>
              <a:srgbClr val="001E79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0" name="object 20"/>
          <p:cNvSpPr txBox="1"/>
          <p:nvPr/>
        </p:nvSpPr>
        <p:spPr>
          <a:xfrm>
            <a:off x="5213945" y="2505670"/>
            <a:ext cx="1443990" cy="403860"/>
          </a:xfrm>
          <a:prstGeom prst="rect">
            <a:avLst/>
          </a:prstGeom>
          <a:solidFill>
            <a:srgbClr val="0033CC"/>
          </a:solidFill>
        </p:spPr>
        <p:txBody>
          <a:bodyPr vert="horz" wrap="square" lIns="0" tIns="71755" rIns="0" bIns="0" rtlCol="0">
            <a:spAutoFit/>
          </a:bodyPr>
          <a:lstStyle/>
          <a:p>
            <a:pPr marL="118110">
              <a:lnSpc>
                <a:spcPct val="100000"/>
              </a:lnSpc>
              <a:spcBef>
                <a:spcPts val="565"/>
              </a:spcBef>
            </a:pPr>
            <a:r>
              <a:rPr sz="1800" b="1" spc="-10">
                <a:solidFill>
                  <a:srgbClr val="FFFFFF"/>
                </a:solidFill>
                <a:latin typeface="Microsoft JhengHei"/>
                <a:cs typeface="Microsoft JhengHei"/>
              </a:rPr>
              <a:t>通信业务群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21" name="object 21"/>
          <p:cNvSpPr/>
          <p:nvPr/>
        </p:nvSpPr>
        <p:spPr>
          <a:xfrm>
            <a:off x="754062" y="3248025"/>
            <a:ext cx="554355" cy="1981200"/>
          </a:xfrm>
          <a:custGeom>
            <a:rect l="l" t="t" r="r" b="b"/>
            <a:pathLst>
              <a:path w="554355" h="1981200">
                <a:moveTo>
                  <a:pt x="554037" y="1981199"/>
                </a:moveTo>
                <a:lnTo>
                  <a:pt x="0" y="1981199"/>
                </a:lnTo>
                <a:lnTo>
                  <a:pt x="0" y="0"/>
                </a:lnTo>
                <a:lnTo>
                  <a:pt x="554037" y="0"/>
                </a:lnTo>
                <a:lnTo>
                  <a:pt x="554037" y="1981199"/>
                </a:lnTo>
                <a:close/>
              </a:path>
            </a:pathLst>
          </a:custGeom>
          <a:solidFill>
            <a:srgbClr val="008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>
            <a:off x="1454150" y="3248025"/>
            <a:ext cx="525780" cy="1981200"/>
          </a:xfrm>
          <a:custGeom>
            <a:rect l="l" t="t" r="r" b="b"/>
            <a:pathLst>
              <a:path w="525780" h="1981200">
                <a:moveTo>
                  <a:pt x="525462" y="1981199"/>
                </a:moveTo>
                <a:lnTo>
                  <a:pt x="0" y="1981199"/>
                </a:lnTo>
                <a:lnTo>
                  <a:pt x="0" y="0"/>
                </a:lnTo>
                <a:lnTo>
                  <a:pt x="525462" y="0"/>
                </a:lnTo>
                <a:lnTo>
                  <a:pt x="525462" y="1981199"/>
                </a:lnTo>
                <a:close/>
              </a:path>
            </a:pathLst>
          </a:custGeom>
          <a:solidFill>
            <a:srgbClr val="008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 txBox="1"/>
          <p:nvPr/>
        </p:nvSpPr>
        <p:spPr>
          <a:xfrm>
            <a:off x="819626" y="3616325"/>
            <a:ext cx="1066800" cy="1305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ts val="2640"/>
              </a:lnSpc>
              <a:spcBef>
                <a:spcPts val="100"/>
              </a:spcBef>
              <a:tabLst>
                <a:tab pos="723265"/>
              </a:tabLst>
            </a:pPr>
            <a:r>
              <a:rPr sz="2400" spc="-50">
                <a:solidFill>
                  <a:srgbClr val="FFFFFF"/>
                </a:solidFill>
                <a:latin typeface="黑体"/>
                <a:cs typeface="黑体"/>
              </a:rPr>
              <a:t>服</a:t>
            </a:r>
            <a:r>
              <a:rPr sz="2400">
                <a:solidFill>
                  <a:srgbClr val="FFFFFF"/>
                </a:solidFill>
                <a:latin typeface="黑体"/>
                <a:cs typeface="黑体"/>
              </a:rPr>
              <a:t>	</a:t>
            </a:r>
            <a:r>
              <a:rPr sz="2400" spc="-50">
                <a:solidFill>
                  <a:srgbClr val="FFFFFF"/>
                </a:solidFill>
                <a:latin typeface="黑体"/>
                <a:cs typeface="黑体"/>
              </a:rPr>
              <a:t>商</a:t>
            </a:r>
            <a:endParaRPr sz="2400">
              <a:latin typeface="黑体"/>
              <a:cs typeface="黑体"/>
            </a:endParaRPr>
          </a:p>
          <a:p>
            <a:pPr marL="723265" marR="30480" indent="-685800" algn="r">
              <a:lnSpc>
                <a:spcPts val="2400"/>
              </a:lnSpc>
              <a:spcBef>
                <a:spcPts val="240"/>
              </a:spcBef>
              <a:tabLst>
                <a:tab pos="723265"/>
              </a:tabLst>
            </a:pPr>
            <a:r>
              <a:rPr sz="3600" spc="-75" baseline="-27777">
                <a:solidFill>
                  <a:srgbClr val="FFFFFF"/>
                </a:solidFill>
                <a:latin typeface="黑体"/>
                <a:cs typeface="黑体"/>
              </a:rPr>
              <a:t>务</a:t>
            </a:r>
            <a:r>
              <a:rPr sz="3600" baseline="-27777">
                <a:solidFill>
                  <a:srgbClr val="FFFFFF"/>
                </a:solidFill>
                <a:latin typeface="黑体"/>
                <a:cs typeface="黑体"/>
              </a:rPr>
              <a:t>	</a:t>
            </a:r>
            <a:r>
              <a:rPr sz="2400" spc="-50">
                <a:solidFill>
                  <a:srgbClr val="FFFFFF"/>
                </a:solidFill>
                <a:latin typeface="黑体"/>
                <a:cs typeface="黑体"/>
              </a:rPr>
              <a:t>用电</a:t>
            </a:r>
            <a:endParaRPr sz="2400">
              <a:latin typeface="黑体"/>
              <a:cs typeface="黑体"/>
            </a:endParaRPr>
          </a:p>
          <a:p>
            <a:pPr marL="38100">
              <a:lnSpc>
                <a:spcPts val="2400"/>
              </a:lnSpc>
              <a:tabLst>
                <a:tab pos="723265"/>
              </a:tabLst>
            </a:pPr>
            <a:r>
              <a:rPr sz="2400" spc="-50">
                <a:solidFill>
                  <a:srgbClr val="FFFFFF"/>
                </a:solidFill>
                <a:latin typeface="黑体"/>
                <a:cs typeface="黑体"/>
              </a:rPr>
              <a:t>器</a:t>
            </a:r>
            <a:r>
              <a:rPr sz="2400">
                <a:solidFill>
                  <a:srgbClr val="FFFFFF"/>
                </a:solidFill>
                <a:latin typeface="黑体"/>
                <a:cs typeface="黑体"/>
              </a:rPr>
              <a:t>	</a:t>
            </a:r>
            <a:r>
              <a:rPr sz="2400" spc="-50">
                <a:solidFill>
                  <a:srgbClr val="FFFFFF"/>
                </a:solidFill>
                <a:latin typeface="黑体"/>
                <a:cs typeface="黑体"/>
              </a:rPr>
              <a:t>脑</a:t>
            </a:r>
            <a:endParaRPr sz="2400">
              <a:latin typeface="黑体"/>
              <a:cs typeface="黑体"/>
            </a:endParaRPr>
          </a:p>
        </p:txBody>
      </p:sp>
      <p:sp>
        <p:nvSpPr>
          <p:cNvPr id="24" name="object 24"/>
          <p:cNvSpPr/>
          <p:nvPr/>
        </p:nvSpPr>
        <p:spPr>
          <a:xfrm>
            <a:off x="6934200" y="3235325"/>
            <a:ext cx="504825" cy="1981200"/>
          </a:xfrm>
          <a:custGeom>
            <a:rect l="l" t="t" r="r" b="b"/>
            <a:pathLst>
              <a:path w="504825" h="1981200">
                <a:moveTo>
                  <a:pt x="504825" y="1981199"/>
                </a:moveTo>
                <a:lnTo>
                  <a:pt x="0" y="1981199"/>
                </a:lnTo>
                <a:lnTo>
                  <a:pt x="0" y="0"/>
                </a:lnTo>
                <a:lnTo>
                  <a:pt x="504825" y="0"/>
                </a:lnTo>
                <a:lnTo>
                  <a:pt x="504825" y="1981199"/>
                </a:lnTo>
                <a:close/>
              </a:path>
            </a:pathLst>
          </a:custGeom>
          <a:solidFill>
            <a:srgbClr val="FF66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>
            <a:off x="7510462" y="3236912"/>
            <a:ext cx="504825" cy="1981200"/>
          </a:xfrm>
          <a:custGeom>
            <a:rect l="l" t="t" r="r" b="b"/>
            <a:pathLst>
              <a:path w="504825" h="1981200">
                <a:moveTo>
                  <a:pt x="504825" y="1981199"/>
                </a:moveTo>
                <a:lnTo>
                  <a:pt x="0" y="1981199"/>
                </a:lnTo>
                <a:lnTo>
                  <a:pt x="0" y="0"/>
                </a:lnTo>
                <a:lnTo>
                  <a:pt x="504825" y="0"/>
                </a:lnTo>
                <a:lnTo>
                  <a:pt x="504825" y="1981199"/>
                </a:lnTo>
                <a:close/>
              </a:path>
            </a:pathLst>
          </a:custGeom>
          <a:solidFill>
            <a:srgbClr val="FF66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>
            <a:off x="2914650" y="3230563"/>
            <a:ext cx="457200" cy="1981200"/>
          </a:xfrm>
          <a:custGeom>
            <a:rect l="l" t="t" r="r" b="b"/>
            <a:pathLst>
              <a:path w="457200" h="1981200">
                <a:moveTo>
                  <a:pt x="457200" y="1981199"/>
                </a:moveTo>
                <a:lnTo>
                  <a:pt x="0" y="1981199"/>
                </a:lnTo>
                <a:lnTo>
                  <a:pt x="0" y="0"/>
                </a:lnTo>
                <a:lnTo>
                  <a:pt x="457200" y="0"/>
                </a:lnTo>
                <a:lnTo>
                  <a:pt x="457200" y="1981199"/>
                </a:lnTo>
                <a:close/>
              </a:path>
            </a:pathLst>
          </a:custGeom>
          <a:solidFill>
            <a:srgbClr val="FF33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/>
          <p:nvPr/>
        </p:nvSpPr>
        <p:spPr>
          <a:xfrm>
            <a:off x="3448050" y="3230563"/>
            <a:ext cx="457200" cy="1981200"/>
          </a:xfrm>
          <a:custGeom>
            <a:rect l="l" t="t" r="r" b="b"/>
            <a:pathLst>
              <a:path w="457200" h="1981200">
                <a:moveTo>
                  <a:pt x="457200" y="1981199"/>
                </a:moveTo>
                <a:lnTo>
                  <a:pt x="0" y="1981199"/>
                </a:lnTo>
                <a:lnTo>
                  <a:pt x="0" y="0"/>
                </a:lnTo>
                <a:lnTo>
                  <a:pt x="457200" y="0"/>
                </a:lnTo>
                <a:lnTo>
                  <a:pt x="457200" y="1981199"/>
                </a:lnTo>
                <a:close/>
              </a:path>
            </a:pathLst>
          </a:custGeom>
          <a:solidFill>
            <a:srgbClr val="FF33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 txBox="1"/>
          <p:nvPr/>
        </p:nvSpPr>
        <p:spPr>
          <a:xfrm>
            <a:off x="2957195" y="3598862"/>
            <a:ext cx="863600" cy="1305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640"/>
              </a:lnSpc>
              <a:spcBef>
                <a:spcPts val="100"/>
              </a:spcBef>
            </a:pPr>
            <a:r>
              <a:rPr sz="2400" spc="180">
                <a:solidFill>
                  <a:srgbClr val="FFFFFF"/>
                </a:solidFill>
                <a:latin typeface="黑体"/>
                <a:cs typeface="黑体"/>
              </a:rPr>
              <a:t>管 电</a:t>
            </a:r>
            <a:endParaRPr sz="2400">
              <a:latin typeface="黑体"/>
              <a:cs typeface="黑体"/>
            </a:endParaRPr>
          </a:p>
          <a:p>
            <a:pPr marL="12700">
              <a:lnSpc>
                <a:spcPts val="2400"/>
              </a:lnSpc>
            </a:pPr>
            <a:r>
              <a:rPr sz="2400" spc="180">
                <a:solidFill>
                  <a:srgbClr val="FFFFFF"/>
                </a:solidFill>
                <a:latin typeface="黑体"/>
                <a:cs typeface="黑体"/>
              </a:rPr>
              <a:t>理 子</a:t>
            </a:r>
            <a:endParaRPr sz="2400">
              <a:latin typeface="黑体"/>
              <a:cs typeface="黑体"/>
            </a:endParaRPr>
          </a:p>
          <a:p>
            <a:pPr marL="12700">
              <a:lnSpc>
                <a:spcPts val="2400"/>
              </a:lnSpc>
            </a:pPr>
            <a:r>
              <a:rPr sz="2400" spc="180">
                <a:solidFill>
                  <a:srgbClr val="FFFFFF"/>
                </a:solidFill>
                <a:latin typeface="黑体"/>
                <a:cs typeface="黑体"/>
              </a:rPr>
              <a:t>软 政</a:t>
            </a:r>
            <a:endParaRPr sz="2400">
              <a:latin typeface="黑体"/>
              <a:cs typeface="黑体"/>
            </a:endParaRPr>
          </a:p>
          <a:p>
            <a:pPr marL="12700">
              <a:lnSpc>
                <a:spcPts val="2640"/>
              </a:lnSpc>
            </a:pPr>
            <a:r>
              <a:rPr sz="2400" spc="180">
                <a:solidFill>
                  <a:srgbClr val="FFFFFF"/>
                </a:solidFill>
                <a:latin typeface="黑体"/>
                <a:cs typeface="黑体"/>
              </a:rPr>
              <a:t>件 务</a:t>
            </a:r>
            <a:endParaRPr sz="2400">
              <a:latin typeface="黑体"/>
              <a:cs typeface="黑体"/>
            </a:endParaRPr>
          </a:p>
        </p:txBody>
      </p:sp>
      <p:graphicFrame>
        <p:nvGraphicFramePr>
          <p:cNvPr id="29" name="object 29"/>
          <p:cNvGraphicFramePr>
            <a:graphicFrameLocks noGrp="1"/>
          </p:cNvGraphicFramePr>
          <p:nvPr/>
        </p:nvGraphicFramePr>
        <p:xfrm>
          <a:off x="3981450" y="3230563"/>
          <a:ext cx="974725" cy="197929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87680"/>
                <a:gridCol w="487680"/>
              </a:tblGrid>
              <a:tr h="72834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endParaRPr sz="2600">
                        <a:latin typeface="Times New Roman"/>
                        <a:cs typeface="Times New Roman"/>
                      </a:endParaRPr>
                    </a:p>
                    <a:p>
                      <a:pPr marL="54610">
                        <a:lnSpc>
                          <a:spcPts val="2635"/>
                        </a:lnSpc>
                      </a:pPr>
                      <a:r>
                        <a:rPr sz="2400">
                          <a:solidFill>
                            <a:srgbClr val="FFFFFF"/>
                          </a:solidFill>
                          <a:latin typeface="黑体"/>
                          <a:cs typeface="黑体"/>
                        </a:rPr>
                        <a:t>通</a:t>
                      </a:r>
                      <a:endParaRPr sz="2400">
                        <a:latin typeface="黑体"/>
                        <a:cs typeface="黑体"/>
                      </a:endParaRPr>
                    </a:p>
                  </a:txBody>
                  <a:tcPr marL="0" marR="0" marT="1270" marB="0">
                    <a:lnR w="76200">
                      <a:solidFill>
                        <a:srgbClr val="FFFFFF"/>
                      </a:solidFill>
                      <a:prstDash val="solid"/>
                    </a:lnR>
                    <a:solidFill>
                      <a:srgbClr val="FF33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endParaRPr sz="2600">
                        <a:latin typeface="Times New Roman"/>
                        <a:cs typeface="Times New Roman"/>
                      </a:endParaRPr>
                    </a:p>
                    <a:p>
                      <a:pPr marR="3810" algn="ctr">
                        <a:lnSpc>
                          <a:spcPts val="2635"/>
                        </a:lnSpc>
                      </a:pPr>
                      <a:r>
                        <a:rPr sz="2400">
                          <a:solidFill>
                            <a:srgbClr val="FFFFFF"/>
                          </a:solidFill>
                          <a:latin typeface="黑体"/>
                          <a:cs typeface="黑体"/>
                        </a:rPr>
                        <a:t>软</a:t>
                      </a:r>
                      <a:endParaRPr sz="2400">
                        <a:latin typeface="黑体"/>
                        <a:cs typeface="黑体"/>
                      </a:endParaRPr>
                    </a:p>
                  </a:txBody>
                  <a:tcPr marL="0" marR="0" marT="1270" marB="0">
                    <a:lnL w="76200">
                      <a:solidFill>
                        <a:srgbClr val="FFFFFF"/>
                      </a:solidFill>
                      <a:prstDash val="solid"/>
                    </a:lnL>
                    <a:solidFill>
                      <a:srgbClr val="FF3300"/>
                    </a:solidFill>
                  </a:tcPr>
                </a:tc>
              </a:tr>
              <a:tr h="304165">
                <a:tc>
                  <a:txBody>
                    <a:bodyPr vert="horz" wrap="square"/>
                    <a:lstStyle/>
                    <a:p>
                      <a:pPr marL="54610">
                        <a:lnSpc>
                          <a:spcPts val="2300"/>
                        </a:lnSpc>
                      </a:pPr>
                      <a:r>
                        <a:rPr sz="2400">
                          <a:solidFill>
                            <a:srgbClr val="FFFFFF"/>
                          </a:solidFill>
                          <a:latin typeface="黑体"/>
                          <a:cs typeface="黑体"/>
                        </a:rPr>
                        <a:t>信</a:t>
                      </a:r>
                      <a:endParaRPr sz="2400">
                        <a:latin typeface="黑体"/>
                        <a:cs typeface="黑体"/>
                      </a:endParaRPr>
                    </a:p>
                  </a:txBody>
                  <a:tcPr marL="0" marR="0" marT="0" marB="0">
                    <a:lnR w="76200">
                      <a:solidFill>
                        <a:srgbClr val="FFFFFF"/>
                      </a:solidFill>
                      <a:prstDash val="solid"/>
                    </a:lnR>
                    <a:solidFill>
                      <a:srgbClr val="FF33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3810" algn="ctr">
                        <a:lnSpc>
                          <a:spcPts val="2300"/>
                        </a:lnSpc>
                      </a:pPr>
                      <a:r>
                        <a:rPr sz="2400">
                          <a:solidFill>
                            <a:srgbClr val="FFFFFF"/>
                          </a:solidFill>
                          <a:latin typeface="黑体"/>
                          <a:cs typeface="黑体"/>
                        </a:rPr>
                        <a:t>件</a:t>
                      </a:r>
                      <a:endParaRPr sz="2400">
                        <a:latin typeface="黑体"/>
                        <a:cs typeface="黑体"/>
                      </a:endParaRPr>
                    </a:p>
                  </a:txBody>
                  <a:tcPr marL="0" marR="0" marT="0" marB="0">
                    <a:lnL w="76200">
                      <a:solidFill>
                        <a:srgbClr val="FFFFFF"/>
                      </a:solidFill>
                      <a:prstDash val="solid"/>
                    </a:lnL>
                    <a:solidFill>
                      <a:srgbClr val="FF3300"/>
                    </a:solidFill>
                  </a:tcPr>
                </a:tc>
              </a:tr>
              <a:tr h="304165">
                <a:tc>
                  <a:txBody>
                    <a:bodyPr vert="horz" wrap="square"/>
                    <a:lstStyle/>
                    <a:p>
                      <a:pPr marL="54610">
                        <a:lnSpc>
                          <a:spcPts val="2300"/>
                        </a:lnSpc>
                      </a:pPr>
                      <a:r>
                        <a:rPr sz="2400">
                          <a:solidFill>
                            <a:srgbClr val="FFFFFF"/>
                          </a:solidFill>
                          <a:latin typeface="黑体"/>
                          <a:cs typeface="黑体"/>
                        </a:rPr>
                        <a:t>软</a:t>
                      </a:r>
                      <a:endParaRPr sz="2400">
                        <a:latin typeface="黑体"/>
                        <a:cs typeface="黑体"/>
                      </a:endParaRPr>
                    </a:p>
                  </a:txBody>
                  <a:tcPr marL="0" marR="0" marT="0" marB="0">
                    <a:lnR w="76200">
                      <a:solidFill>
                        <a:srgbClr val="FFFFFF"/>
                      </a:solidFill>
                      <a:prstDash val="solid"/>
                    </a:lnR>
                    <a:solidFill>
                      <a:srgbClr val="FF33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3810" algn="ctr">
                        <a:lnSpc>
                          <a:spcPts val="2300"/>
                        </a:lnSpc>
                      </a:pPr>
                      <a:r>
                        <a:rPr sz="2400">
                          <a:solidFill>
                            <a:srgbClr val="FFFFFF"/>
                          </a:solidFill>
                          <a:latin typeface="黑体"/>
                          <a:cs typeface="黑体"/>
                        </a:rPr>
                        <a:t>外</a:t>
                      </a:r>
                      <a:endParaRPr sz="2400">
                        <a:latin typeface="黑体"/>
                        <a:cs typeface="黑体"/>
                      </a:endParaRPr>
                    </a:p>
                  </a:txBody>
                  <a:tcPr marL="0" marR="0" marT="0" marB="0">
                    <a:lnL w="76200">
                      <a:solidFill>
                        <a:srgbClr val="FFFFFF"/>
                      </a:solidFill>
                      <a:prstDash val="solid"/>
                    </a:lnL>
                    <a:solidFill>
                      <a:srgbClr val="FF3300"/>
                    </a:solidFill>
                  </a:tcPr>
                </a:tc>
              </a:tr>
              <a:tr h="642620">
                <a:tc>
                  <a:txBody>
                    <a:bodyPr vert="horz" wrap="square"/>
                    <a:lstStyle/>
                    <a:p>
                      <a:pPr marL="54610">
                        <a:lnSpc>
                          <a:spcPts val="2540"/>
                        </a:lnSpc>
                      </a:pPr>
                      <a:r>
                        <a:rPr sz="2400">
                          <a:solidFill>
                            <a:srgbClr val="FFFFFF"/>
                          </a:solidFill>
                          <a:latin typeface="黑体"/>
                          <a:cs typeface="黑体"/>
                        </a:rPr>
                        <a:t>件</a:t>
                      </a:r>
                      <a:endParaRPr sz="2400">
                        <a:latin typeface="黑体"/>
                        <a:cs typeface="黑体"/>
                      </a:endParaRPr>
                    </a:p>
                  </a:txBody>
                  <a:tcPr marL="0" marR="0" marT="0" marB="0">
                    <a:lnR w="76200">
                      <a:solidFill>
                        <a:srgbClr val="FFFFFF"/>
                      </a:solidFill>
                      <a:prstDash val="solid"/>
                    </a:lnR>
                    <a:solidFill>
                      <a:srgbClr val="FF33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3810" algn="ctr">
                        <a:lnSpc>
                          <a:spcPts val="2540"/>
                        </a:lnSpc>
                      </a:pPr>
                      <a:r>
                        <a:rPr sz="2400">
                          <a:solidFill>
                            <a:srgbClr val="FFFFFF"/>
                          </a:solidFill>
                          <a:latin typeface="黑体"/>
                          <a:cs typeface="黑体"/>
                        </a:rPr>
                        <a:t>包</a:t>
                      </a:r>
                      <a:endParaRPr sz="2400">
                        <a:latin typeface="黑体"/>
                        <a:cs typeface="黑体"/>
                      </a:endParaRPr>
                    </a:p>
                  </a:txBody>
                  <a:tcPr marL="0" marR="0" marT="0" marB="0">
                    <a:lnL w="76200">
                      <a:solidFill>
                        <a:srgbClr val="FFFFFF"/>
                      </a:solidFill>
                      <a:prstDash val="solid"/>
                    </a:lnL>
                    <a:solidFill>
                      <a:srgbClr val="FF3300"/>
                    </a:solidFill>
                  </a:tcPr>
                </a:tc>
              </a:tr>
            </a:tbl>
          </a:graphicData>
        </a:graphic>
      </p:graphicFrame>
      <p:sp>
        <p:nvSpPr>
          <p:cNvPr id="30" name="object 30"/>
          <p:cNvSpPr/>
          <p:nvPr/>
        </p:nvSpPr>
        <p:spPr>
          <a:xfrm>
            <a:off x="5160962" y="3230563"/>
            <a:ext cx="457200" cy="1981200"/>
          </a:xfrm>
          <a:custGeom>
            <a:rect l="l" t="t" r="r" b="b"/>
            <a:pathLst>
              <a:path w="457200" h="1981200">
                <a:moveTo>
                  <a:pt x="457200" y="1981199"/>
                </a:moveTo>
                <a:lnTo>
                  <a:pt x="0" y="1981199"/>
                </a:lnTo>
                <a:lnTo>
                  <a:pt x="0" y="0"/>
                </a:lnTo>
                <a:lnTo>
                  <a:pt x="457200" y="0"/>
                </a:lnTo>
                <a:lnTo>
                  <a:pt x="457200" y="1981199"/>
                </a:lnTo>
                <a:close/>
              </a:path>
            </a:pathLst>
          </a:custGeom>
          <a:solidFill>
            <a:srgbClr val="0000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 txBox="1"/>
          <p:nvPr/>
        </p:nvSpPr>
        <p:spPr>
          <a:xfrm>
            <a:off x="5203507" y="4208462"/>
            <a:ext cx="330200" cy="695960"/>
          </a:xfrm>
          <a:prstGeom prst="rect">
            <a:avLst/>
          </a:prstGeom>
        </p:spPr>
        <p:txBody>
          <a:bodyPr vert="horz" wrap="square" lIns="0" tIns="73660" rIns="0" bIns="0" rtlCol="0">
            <a:spAutoFit/>
          </a:bodyPr>
          <a:lstStyle/>
          <a:p>
            <a:pPr marL="12700" marR="5080">
              <a:lnSpc>
                <a:spcPts val="2400"/>
              </a:lnSpc>
              <a:spcBef>
                <a:spcPts val="580"/>
              </a:spcBef>
            </a:pPr>
            <a:r>
              <a:rPr sz="2400" spc="-50">
                <a:solidFill>
                  <a:srgbClr val="FFFFFF"/>
                </a:solidFill>
                <a:latin typeface="黑体"/>
                <a:cs typeface="黑体"/>
              </a:rPr>
              <a:t>手机</a:t>
            </a:r>
            <a:endParaRPr sz="2400">
              <a:latin typeface="黑体"/>
              <a:cs typeface="黑体"/>
            </a:endParaRPr>
          </a:p>
        </p:txBody>
      </p:sp>
      <p:sp>
        <p:nvSpPr>
          <p:cNvPr id="32" name="object 32"/>
          <p:cNvSpPr/>
          <p:nvPr/>
        </p:nvSpPr>
        <p:spPr>
          <a:xfrm>
            <a:off x="5694362" y="3230563"/>
            <a:ext cx="457200" cy="1981200"/>
          </a:xfrm>
          <a:custGeom>
            <a:rect l="l" t="t" r="r" b="b"/>
            <a:pathLst>
              <a:path w="457200" h="1981200">
                <a:moveTo>
                  <a:pt x="457200" y="1981199"/>
                </a:moveTo>
                <a:lnTo>
                  <a:pt x="0" y="1981199"/>
                </a:lnTo>
                <a:lnTo>
                  <a:pt x="0" y="0"/>
                </a:lnTo>
                <a:lnTo>
                  <a:pt x="457200" y="0"/>
                </a:lnTo>
                <a:lnTo>
                  <a:pt x="457200" y="1981199"/>
                </a:lnTo>
                <a:close/>
              </a:path>
            </a:pathLst>
          </a:custGeom>
          <a:solidFill>
            <a:srgbClr val="0000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 txBox="1"/>
          <p:nvPr/>
        </p:nvSpPr>
        <p:spPr>
          <a:xfrm>
            <a:off x="5202555" y="3598862"/>
            <a:ext cx="863600" cy="635000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/>
          <a:p>
            <a:pPr marL="88900">
              <a:lnSpc>
                <a:spcPts val="2640"/>
              </a:lnSpc>
            </a:pPr>
            <a:r>
              <a:rPr sz="2400" spc="-25">
                <a:solidFill>
                  <a:srgbClr val="FFFFFF"/>
                </a:solidFill>
                <a:latin typeface="黑体"/>
                <a:cs typeface="黑体"/>
              </a:rPr>
              <a:t>GSM</a:t>
            </a:r>
            <a:endParaRPr sz="2400">
              <a:latin typeface="黑体"/>
              <a:cs typeface="黑体"/>
            </a:endParaRPr>
          </a:p>
          <a:p>
            <a:pPr marL="12700">
              <a:lnSpc>
                <a:spcPts val="2840"/>
              </a:lnSpc>
              <a:spcBef>
                <a:spcPts val="1320"/>
              </a:spcBef>
            </a:pPr>
            <a:r>
              <a:rPr sz="2400" spc="-20">
                <a:solidFill>
                  <a:srgbClr val="FFFFFF"/>
                </a:solidFill>
                <a:latin typeface="黑体"/>
                <a:cs typeface="黑体"/>
              </a:rPr>
              <a:t>CDMA</a:t>
            </a:r>
            <a:endParaRPr sz="2400">
              <a:latin typeface="黑体"/>
              <a:cs typeface="黑体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5736907" y="4132262"/>
            <a:ext cx="330200" cy="695960"/>
          </a:xfrm>
          <a:prstGeom prst="rect">
            <a:avLst/>
          </a:prstGeom>
        </p:spPr>
        <p:txBody>
          <a:bodyPr vert="horz" wrap="square" lIns="0" tIns="73660" rIns="0" bIns="0" rtlCol="0">
            <a:spAutoFit/>
          </a:bodyPr>
          <a:lstStyle/>
          <a:p>
            <a:pPr marL="12700" marR="5080">
              <a:lnSpc>
                <a:spcPts val="2400"/>
              </a:lnSpc>
              <a:spcBef>
                <a:spcPts val="580"/>
              </a:spcBef>
            </a:pPr>
            <a:r>
              <a:rPr sz="2400" spc="-50">
                <a:solidFill>
                  <a:srgbClr val="FFFFFF"/>
                </a:solidFill>
                <a:latin typeface="黑体"/>
                <a:cs typeface="黑体"/>
              </a:rPr>
              <a:t>手机</a:t>
            </a:r>
            <a:endParaRPr sz="2400">
              <a:latin typeface="黑体"/>
              <a:cs typeface="黑体"/>
            </a:endParaRPr>
          </a:p>
        </p:txBody>
      </p:sp>
      <p:sp>
        <p:nvSpPr>
          <p:cNvPr id="35" name="object 35"/>
          <p:cNvSpPr/>
          <p:nvPr/>
        </p:nvSpPr>
        <p:spPr>
          <a:xfrm>
            <a:off x="6227763" y="3230563"/>
            <a:ext cx="457200" cy="1981200"/>
          </a:xfrm>
          <a:custGeom>
            <a:rect l="l" t="t" r="r" b="b"/>
            <a:pathLst>
              <a:path w="457200" h="1981200">
                <a:moveTo>
                  <a:pt x="457199" y="1981199"/>
                </a:moveTo>
                <a:lnTo>
                  <a:pt x="0" y="1981199"/>
                </a:lnTo>
                <a:lnTo>
                  <a:pt x="0" y="0"/>
                </a:lnTo>
                <a:lnTo>
                  <a:pt x="457199" y="0"/>
                </a:lnTo>
                <a:lnTo>
                  <a:pt x="457199" y="1981199"/>
                </a:lnTo>
                <a:close/>
              </a:path>
            </a:pathLst>
          </a:custGeom>
          <a:solidFill>
            <a:srgbClr val="0000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/>
          <p:nvPr/>
        </p:nvSpPr>
        <p:spPr>
          <a:xfrm>
            <a:off x="2124075" y="3230563"/>
            <a:ext cx="503555" cy="1981200"/>
          </a:xfrm>
          <a:custGeom>
            <a:rect l="l" t="t" r="r" b="b"/>
            <a:pathLst>
              <a:path w="503555" h="1981200">
                <a:moveTo>
                  <a:pt x="503237" y="1981199"/>
                </a:moveTo>
                <a:lnTo>
                  <a:pt x="0" y="1981199"/>
                </a:lnTo>
                <a:lnTo>
                  <a:pt x="0" y="0"/>
                </a:lnTo>
                <a:lnTo>
                  <a:pt x="503237" y="0"/>
                </a:lnTo>
                <a:lnTo>
                  <a:pt x="503237" y="1981199"/>
                </a:lnTo>
                <a:close/>
              </a:path>
            </a:pathLst>
          </a:custGeom>
          <a:solidFill>
            <a:srgbClr val="008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 txBox="1"/>
          <p:nvPr/>
        </p:nvSpPr>
        <p:spPr>
          <a:xfrm>
            <a:off x="2189639" y="3446462"/>
            <a:ext cx="330200" cy="1610360"/>
          </a:xfrm>
          <a:prstGeom prst="rect">
            <a:avLst/>
          </a:prstGeom>
        </p:spPr>
        <p:txBody>
          <a:bodyPr vert="horz" wrap="square" lIns="0" tIns="73660" rIns="0" bIns="0" rtlCol="0">
            <a:spAutoFit/>
          </a:bodyPr>
          <a:lstStyle/>
          <a:p>
            <a:pPr marL="12700" marR="5080" algn="just">
              <a:lnSpc>
                <a:spcPts val="2400"/>
              </a:lnSpc>
              <a:spcBef>
                <a:spcPts val="580"/>
              </a:spcBef>
            </a:pPr>
            <a:r>
              <a:rPr sz="2400" spc="-50">
                <a:solidFill>
                  <a:srgbClr val="FFFFFF"/>
                </a:solidFill>
                <a:latin typeface="黑体"/>
                <a:cs typeface="黑体"/>
              </a:rPr>
              <a:t>特种计算机</a:t>
            </a:r>
            <a:endParaRPr sz="2400">
              <a:latin typeface="黑体"/>
              <a:cs typeface="黑体"/>
            </a:endParaRPr>
          </a:p>
        </p:txBody>
      </p:sp>
      <p:grpSp>
        <p:nvGrpSpPr>
          <p:cNvPr id="38" name="object 38"/>
          <p:cNvGrpSpPr/>
          <p:nvPr/>
        </p:nvGrpSpPr>
        <p:grpSpPr>
          <a:xfrm>
            <a:off x="6916737" y="2438400"/>
            <a:ext cx="1758950" cy="538480"/>
            <a:chOff x="6916737" y="2438400"/>
            <a:chExt cx="1758950" cy="538480"/>
          </a:xfrm>
        </p:grpSpPr>
        <p:sp>
          <p:nvSpPr>
            <p:cNvPr id="39" name="object 39"/>
            <p:cNvSpPr/>
            <p:nvPr/>
          </p:nvSpPr>
          <p:spPr>
            <a:xfrm>
              <a:off x="6916737" y="2438400"/>
              <a:ext cx="1758950" cy="67310"/>
            </a:xfrm>
            <a:custGeom>
              <a:rect l="l" t="t" r="r" b="b"/>
              <a:pathLst>
                <a:path w="1758950" h="67310">
                  <a:moveTo>
                    <a:pt x="1691679" y="67270"/>
                  </a:moveTo>
                  <a:lnTo>
                    <a:pt x="67270" y="67270"/>
                  </a:lnTo>
                  <a:lnTo>
                    <a:pt x="0" y="0"/>
                  </a:lnTo>
                  <a:lnTo>
                    <a:pt x="1758950" y="0"/>
                  </a:lnTo>
                  <a:lnTo>
                    <a:pt x="1691679" y="67270"/>
                  </a:lnTo>
                  <a:close/>
                </a:path>
              </a:pathLst>
            </a:custGeom>
            <a:solidFill>
              <a:srgbClr val="FF853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0" name="object 40"/>
            <p:cNvSpPr/>
            <p:nvPr/>
          </p:nvSpPr>
          <p:spPr>
            <a:xfrm>
              <a:off x="6916737" y="2909292"/>
              <a:ext cx="1758950" cy="67310"/>
            </a:xfrm>
            <a:custGeom>
              <a:rect l="l" t="t" r="r" b="b"/>
              <a:pathLst>
                <a:path w="1758950" h="67310">
                  <a:moveTo>
                    <a:pt x="1758950" y="67270"/>
                  </a:moveTo>
                  <a:lnTo>
                    <a:pt x="0" y="67270"/>
                  </a:lnTo>
                  <a:lnTo>
                    <a:pt x="67270" y="0"/>
                  </a:lnTo>
                  <a:lnTo>
                    <a:pt x="1691679" y="0"/>
                  </a:lnTo>
                  <a:lnTo>
                    <a:pt x="1758950" y="67270"/>
                  </a:lnTo>
                  <a:close/>
                </a:path>
              </a:pathLst>
            </a:custGeom>
            <a:solidFill>
              <a:srgbClr val="CC51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1" name="object 41"/>
            <p:cNvSpPr/>
            <p:nvPr/>
          </p:nvSpPr>
          <p:spPr>
            <a:xfrm>
              <a:off x="6916737" y="2438400"/>
              <a:ext cx="67310" cy="538480"/>
            </a:xfrm>
            <a:custGeom>
              <a:rect l="l" t="t" r="r" b="b"/>
              <a:pathLst>
                <a:path w="67309" h="538480">
                  <a:moveTo>
                    <a:pt x="0" y="538162"/>
                  </a:moveTo>
                  <a:lnTo>
                    <a:pt x="0" y="0"/>
                  </a:lnTo>
                  <a:lnTo>
                    <a:pt x="67270" y="67270"/>
                  </a:lnTo>
                  <a:lnTo>
                    <a:pt x="67270" y="470892"/>
                  </a:lnTo>
                  <a:lnTo>
                    <a:pt x="0" y="538162"/>
                  </a:lnTo>
                  <a:close/>
                </a:path>
              </a:pathLst>
            </a:custGeom>
            <a:solidFill>
              <a:srgbClr val="FFA46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2" name="object 42"/>
            <p:cNvSpPr/>
            <p:nvPr/>
          </p:nvSpPr>
          <p:spPr>
            <a:xfrm>
              <a:off x="8608417" y="2438400"/>
              <a:ext cx="67310" cy="538480"/>
            </a:xfrm>
            <a:custGeom>
              <a:rect l="l" t="t" r="r" b="b"/>
              <a:pathLst>
                <a:path w="67309" h="538480">
                  <a:moveTo>
                    <a:pt x="67270" y="538162"/>
                  </a:moveTo>
                  <a:lnTo>
                    <a:pt x="0" y="470892"/>
                  </a:lnTo>
                  <a:lnTo>
                    <a:pt x="0" y="67270"/>
                  </a:lnTo>
                  <a:lnTo>
                    <a:pt x="67270" y="0"/>
                  </a:lnTo>
                  <a:lnTo>
                    <a:pt x="67270" y="538162"/>
                  </a:lnTo>
                  <a:close/>
                </a:path>
              </a:pathLst>
            </a:custGeom>
            <a:solidFill>
              <a:srgbClr val="993D0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43" name="object 43"/>
          <p:cNvSpPr txBox="1"/>
          <p:nvPr/>
        </p:nvSpPr>
        <p:spPr>
          <a:xfrm>
            <a:off x="6984007" y="2505670"/>
            <a:ext cx="1624965" cy="403860"/>
          </a:xfrm>
          <a:prstGeom prst="rect">
            <a:avLst/>
          </a:prstGeom>
          <a:solidFill>
            <a:srgbClr val="FF6600"/>
          </a:solidFill>
        </p:spPr>
        <p:txBody>
          <a:bodyPr vert="horz" wrap="square" lIns="0" tIns="71755" rIns="0" bIns="0" rtlCol="0">
            <a:spAutoFit/>
          </a:bodyPr>
          <a:lstStyle/>
          <a:p>
            <a:pPr marL="208915">
              <a:lnSpc>
                <a:spcPct val="100000"/>
              </a:lnSpc>
              <a:spcBef>
                <a:spcPts val="565"/>
              </a:spcBef>
            </a:pPr>
            <a:r>
              <a:rPr sz="1800" b="1" spc="-10">
                <a:solidFill>
                  <a:srgbClr val="FFFFFF"/>
                </a:solidFill>
                <a:latin typeface="Microsoft JhengHei"/>
                <a:cs typeface="Microsoft JhengHei"/>
              </a:rPr>
              <a:t>能终端业务群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44" name="object 44"/>
          <p:cNvSpPr txBox="1"/>
          <p:nvPr/>
        </p:nvSpPr>
        <p:spPr>
          <a:xfrm>
            <a:off x="6951656" y="2564765"/>
            <a:ext cx="2540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>
                <a:solidFill>
                  <a:srgbClr val="FFFFFF"/>
                </a:solidFill>
                <a:latin typeface="Microsoft JhengHei"/>
                <a:cs typeface="Microsoft JhengHei"/>
              </a:rPr>
              <a:t>智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45" name="object 45"/>
          <p:cNvSpPr/>
          <p:nvPr/>
        </p:nvSpPr>
        <p:spPr>
          <a:xfrm>
            <a:off x="8097838" y="3236912"/>
            <a:ext cx="494030" cy="1981200"/>
          </a:xfrm>
          <a:custGeom>
            <a:rect l="l" t="t" r="r" b="b"/>
            <a:pathLst>
              <a:path w="494029" h="1981200">
                <a:moveTo>
                  <a:pt x="493712" y="1981199"/>
                </a:moveTo>
                <a:lnTo>
                  <a:pt x="0" y="1981199"/>
                </a:lnTo>
                <a:lnTo>
                  <a:pt x="0" y="0"/>
                </a:lnTo>
                <a:lnTo>
                  <a:pt x="493712" y="0"/>
                </a:lnTo>
                <a:lnTo>
                  <a:pt x="493712" y="1981199"/>
                </a:lnTo>
                <a:close/>
              </a:path>
            </a:pathLst>
          </a:custGeom>
          <a:solidFill>
            <a:srgbClr val="FF66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6" name="object 46"/>
          <p:cNvSpPr txBox="1"/>
          <p:nvPr/>
        </p:nvSpPr>
        <p:spPr>
          <a:xfrm>
            <a:off x="6270308" y="3605212"/>
            <a:ext cx="2218690" cy="1305560"/>
          </a:xfrm>
          <a:prstGeom prst="rect">
            <a:avLst/>
          </a:prstGeom>
        </p:spPr>
        <p:txBody>
          <a:bodyPr vert="horz" wrap="square" lIns="0" tIns="73660" rIns="0" bIns="0" rtlCol="0">
            <a:spAutoFit/>
          </a:bodyPr>
          <a:lstStyle/>
          <a:p>
            <a:pPr marL="12700" marR="5080" algn="just">
              <a:lnSpc>
                <a:spcPts val="2400"/>
              </a:lnSpc>
              <a:spcBef>
                <a:spcPts val="580"/>
              </a:spcBef>
            </a:pPr>
            <a:r>
              <a:rPr sz="3600" baseline="1157">
                <a:solidFill>
                  <a:srgbClr val="FFFFFF"/>
                </a:solidFill>
                <a:latin typeface="黑体"/>
                <a:cs typeface="黑体"/>
              </a:rPr>
              <a:t>蓝  </a:t>
            </a:r>
            <a:r>
              <a:rPr sz="2400" spc="229">
                <a:solidFill>
                  <a:srgbClr val="FFFFFF"/>
                </a:solidFill>
                <a:latin typeface="黑体"/>
                <a:cs typeface="黑体"/>
              </a:rPr>
              <a:t>税 信 自</a:t>
            </a:r>
            <a:r>
              <a:rPr sz="3600" baseline="1157">
                <a:solidFill>
                  <a:srgbClr val="FFFFFF"/>
                </a:solidFill>
                <a:latin typeface="黑体"/>
                <a:cs typeface="黑体"/>
              </a:rPr>
              <a:t>牙  </a:t>
            </a:r>
            <a:r>
              <a:rPr sz="2400" spc="229">
                <a:solidFill>
                  <a:srgbClr val="FFFFFF"/>
                </a:solidFill>
                <a:latin typeface="黑体"/>
                <a:cs typeface="黑体"/>
              </a:rPr>
              <a:t>控 息 助</a:t>
            </a:r>
            <a:r>
              <a:rPr sz="3600" baseline="1157">
                <a:solidFill>
                  <a:srgbClr val="FFFFFF"/>
                </a:solidFill>
                <a:latin typeface="黑体"/>
                <a:cs typeface="黑体"/>
              </a:rPr>
              <a:t>产  </a:t>
            </a:r>
            <a:r>
              <a:rPr sz="2400" spc="229">
                <a:solidFill>
                  <a:srgbClr val="FFFFFF"/>
                </a:solidFill>
                <a:latin typeface="黑体"/>
                <a:cs typeface="黑体"/>
              </a:rPr>
              <a:t>系 安 设</a:t>
            </a:r>
            <a:r>
              <a:rPr sz="3600" spc="472" baseline="1157">
                <a:solidFill>
                  <a:srgbClr val="FFFFFF"/>
                </a:solidFill>
                <a:latin typeface="黑体"/>
                <a:cs typeface="黑体"/>
              </a:rPr>
              <a:t>品  </a:t>
            </a:r>
            <a:r>
              <a:rPr sz="2400" spc="-80">
                <a:solidFill>
                  <a:srgbClr val="FFFFFF"/>
                </a:solidFill>
                <a:latin typeface="黑体"/>
                <a:cs typeface="黑体"/>
              </a:rPr>
              <a:t>统  全  备</a:t>
            </a:r>
            <a:endParaRPr sz="2400">
              <a:latin typeface="黑体"/>
              <a:cs typeface="黑体"/>
            </a:endParaRPr>
          </a:p>
        </p:txBody>
      </p:sp>
      <p:pic>
        <p:nvPicPr>
          <p:cNvPr id="47" name="object 47"/>
          <p:cNvPicPr/>
          <p:nvPr/>
        </p:nvPicPr>
        <p:blipFill>
          <a:blip r:embed="rId2"/>
          <a:stretch>
            <a:fillRect/>
          </a:stretch>
        </p:blipFill>
        <p:spPr>
          <a:xfrm>
            <a:off x="611187" y="1646238"/>
            <a:ext cx="7993062" cy="639762"/>
          </a:xfrm>
          <a:prstGeom prst="rect">
            <a:avLst/>
          </a:prstGeom>
        </p:spPr>
      </p:pic>
      <p:sp>
        <p:nvSpPr>
          <p:cNvPr id="48" name="object 48"/>
          <p:cNvSpPr txBox="1"/>
          <p:nvPr/>
        </p:nvSpPr>
        <p:spPr>
          <a:xfrm>
            <a:off x="3985419" y="1940005"/>
            <a:ext cx="1244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5">
                <a:solidFill>
                  <a:srgbClr val="FFFFFF"/>
                </a:solidFill>
                <a:latin typeface="Microsoft JhengHei"/>
                <a:cs typeface="Microsoft JhengHei"/>
              </a:rPr>
              <a:t>浪潮集团</a:t>
            </a:r>
            <a:endParaRPr sz="24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21614" y="303053"/>
            <a:ext cx="36830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浪潮集团信息化现状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253213" y="5435358"/>
            <a:ext cx="679640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>
                <a:solidFill>
                  <a:srgbClr val="FF0000"/>
                </a:solidFill>
                <a:latin typeface="黑体"/>
                <a:cs typeface="黑体"/>
              </a:rPr>
              <a:t>图例：</a:t>
            </a:r>
            <a:r>
              <a:rPr sz="1600">
                <a:solidFill>
                  <a:srgbClr val="FF0000"/>
                </a:solidFill>
                <a:latin typeface="Times New Roman"/>
                <a:cs typeface="Times New Roman"/>
              </a:rPr>
              <a:t>●</a:t>
            </a:r>
            <a:r>
              <a:rPr sz="1600">
                <a:solidFill>
                  <a:srgbClr val="FF0000"/>
                </a:solidFill>
                <a:latin typeface="黑体"/>
                <a:cs typeface="黑体"/>
              </a:rPr>
              <a:t>已实现。</a:t>
            </a:r>
            <a:r>
              <a:rPr sz="1800">
                <a:solidFill>
                  <a:srgbClr val="33CC33"/>
                </a:solidFill>
                <a:latin typeface="Times New Roman"/>
                <a:cs typeface="Times New Roman"/>
              </a:rPr>
              <a:t>▲</a:t>
            </a:r>
            <a:r>
              <a:rPr sz="1600">
                <a:solidFill>
                  <a:srgbClr val="33CC33"/>
                </a:solidFill>
                <a:latin typeface="黑体"/>
                <a:cs typeface="黑体"/>
              </a:rPr>
              <a:t>部分实现</a:t>
            </a:r>
            <a:r>
              <a:rPr sz="1600">
                <a:latin typeface="黑体"/>
                <a:cs typeface="黑体"/>
              </a:rPr>
              <a:t>，</a:t>
            </a:r>
            <a:r>
              <a:rPr sz="1600">
                <a:solidFill>
                  <a:srgbClr val="0066FF"/>
                </a:solidFill>
                <a:latin typeface="Times New Roman"/>
                <a:cs typeface="Times New Roman"/>
              </a:rPr>
              <a:t>■</a:t>
            </a:r>
            <a:r>
              <a:rPr sz="1600">
                <a:solidFill>
                  <a:srgbClr val="0066FF"/>
                </a:solidFill>
                <a:latin typeface="黑体"/>
                <a:cs typeface="黑体"/>
              </a:rPr>
              <a:t>本项目实现，</a:t>
            </a:r>
            <a:r>
              <a:rPr sz="1600" spc="-5">
                <a:latin typeface="黑体"/>
                <a:cs typeface="黑体"/>
              </a:rPr>
              <a:t>╱不必实施，空白：今后实施</a:t>
            </a:r>
            <a:endParaRPr sz="1600">
              <a:latin typeface="黑体"/>
              <a:cs typeface="黑体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914400" y="1320800"/>
            <a:ext cx="7505700" cy="38608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82613" y="307657"/>
            <a:ext cx="11684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697865"/>
              </a:tabLst>
            </a:pPr>
            <a:r>
              <a:rPr sz="3600" b="1" spc="-50">
                <a:solidFill>
                  <a:srgbClr val="FF3300"/>
                </a:solidFill>
                <a:latin typeface="Microsoft JhengHei"/>
                <a:cs typeface="Microsoft JhengHei"/>
              </a:rPr>
              <a:t>目</a:t>
            </a:r>
            <a:r>
              <a:rPr sz="3600" b="1">
                <a:solidFill>
                  <a:srgbClr val="FF3300"/>
                </a:solidFill>
                <a:latin typeface="Microsoft JhengHei"/>
                <a:cs typeface="Microsoft JhengHei"/>
              </a:rPr>
              <a:t>	</a:t>
            </a:r>
            <a:r>
              <a:rPr sz="3600" b="1" spc="-50">
                <a:solidFill>
                  <a:srgbClr val="FF3300"/>
                </a:solidFill>
                <a:latin typeface="Microsoft JhengHei"/>
                <a:cs typeface="Microsoft JhengHei"/>
              </a:rPr>
              <a:t>录</a:t>
            </a:r>
            <a:endParaRPr sz="3600">
              <a:latin typeface="Microsoft JhengHei"/>
              <a:cs typeface="Microsoft JhengHei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2163763" y="2335213"/>
            <a:ext cx="636586" cy="620711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2994978" y="1412387"/>
            <a:ext cx="3683000" cy="27565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40000"/>
              </a:lnSpc>
              <a:spcBef>
                <a:spcPts val="100"/>
              </a:spcBef>
            </a:pPr>
            <a:r>
              <a:rPr spc="-10">
                <a:solidFill>
                  <a:srgbClr val="000000"/>
                </a:solidFill>
              </a:rPr>
              <a:t>浪潮集团信息化现状</a:t>
            </a:r>
            <a:r>
              <a:rPr u="heavy" spc="-10">
                <a:solidFill>
                  <a:srgbClr val="FF6600"/>
                </a:solidFill>
                <a:uFill>
                  <a:solidFill>
                    <a:srgbClr val="FF6600"/>
                  </a:solidFill>
                </a:uFill>
              </a:rPr>
              <a:t>项目建设的必要性</a:t>
            </a:r>
            <a:r>
              <a:rPr spc="-50">
                <a:solidFill>
                  <a:srgbClr val="FF6600"/>
                </a:solidFill>
              </a:rPr>
              <a:t> </a:t>
            </a:r>
            <a:r>
              <a:rPr spc="-10">
                <a:solidFill>
                  <a:srgbClr val="000000"/>
                </a:solidFill>
              </a:rPr>
              <a:t>项目建设内容与目标项目组织形式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994978" y="4143395"/>
            <a:ext cx="3683000" cy="1391285"/>
          </a:xfrm>
          <a:prstGeom prst="rect">
            <a:avLst/>
          </a:prstGeom>
        </p:spPr>
        <p:txBody>
          <a:bodyPr vert="horz" wrap="square" lIns="0" tIns="2076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35"/>
              </a:spcBef>
            </a:pPr>
            <a:r>
              <a:rPr sz="3200" b="1" spc="-10">
                <a:latin typeface="Microsoft JhengHei"/>
                <a:cs typeface="Microsoft JhengHei"/>
              </a:rPr>
              <a:t>项目基础条件</a:t>
            </a:r>
            <a:endParaRPr sz="32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1535"/>
              </a:spcBef>
            </a:pPr>
            <a:r>
              <a:rPr sz="3200" b="1" spc="-10">
                <a:latin typeface="Microsoft JhengHei"/>
                <a:cs typeface="Microsoft JhengHei"/>
              </a:rPr>
              <a:t>投资预算与效益分析</a:t>
            </a:r>
            <a:endParaRPr sz="32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837565" y="1296517"/>
            <a:ext cx="7734300" cy="4597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82600" marR="132715" indent="-469900" algn="just">
              <a:lnSpc>
                <a:spcPct val="120000"/>
              </a:lnSpc>
              <a:spcBef>
                <a:spcPts val="100"/>
              </a:spcBef>
              <a:buClr>
                <a:srgbClr val="FF0000"/>
              </a:buClr>
              <a:buSzPct val="102500"/>
              <a:buFont typeface="Wingdings"/>
              <a:buChar char=""/>
              <a:tabLst>
                <a:tab pos="482600"/>
              </a:tabLst>
            </a:pPr>
            <a:r>
              <a:rPr sz="2000" spc="-5">
                <a:latin typeface="黑体"/>
                <a:cs typeface="黑体"/>
              </a:rPr>
              <a:t>浪潮部分产业单位已实施了信息系统，但仍存在大量信息孤岛，要实现各产业群之间、产业群与集团的协调发展，实现集团对各产业群的一体化管理，必须有跨企业、跨层次的信息系统支撑。</a:t>
            </a:r>
            <a:r>
              <a:rPr sz="2000" spc="-50">
                <a:latin typeface="黑体"/>
                <a:cs typeface="黑体"/>
              </a:rPr>
              <a:t> </a:t>
            </a:r>
            <a:r>
              <a:rPr sz="2000" spc="-10">
                <a:latin typeface="黑体"/>
                <a:cs typeface="黑体"/>
              </a:rPr>
              <a:t>(TCC)</a:t>
            </a:r>
            <a:endParaRPr sz="2000">
              <a:latin typeface="黑体"/>
              <a:cs typeface="黑体"/>
            </a:endParaRPr>
          </a:p>
          <a:p>
            <a:pPr marL="482600" marR="132715" indent="-469900" algn="just">
              <a:lnSpc>
                <a:spcPct val="120000"/>
              </a:lnSpc>
              <a:spcBef>
                <a:spcPts val="480"/>
              </a:spcBef>
              <a:buClr>
                <a:srgbClr val="FF0000"/>
              </a:buClr>
              <a:buSzPct val="102500"/>
              <a:buFont typeface="Wingdings"/>
              <a:buChar char=""/>
              <a:tabLst>
                <a:tab pos="482600"/>
              </a:tabLst>
            </a:pPr>
            <a:r>
              <a:rPr sz="2000" spc="-5">
                <a:latin typeface="黑体"/>
                <a:cs typeface="黑体"/>
              </a:rPr>
              <a:t>集团目前没有统一的研发知识库，各产业单位间技术、资源和人</a:t>
            </a:r>
            <a:r>
              <a:rPr sz="2000">
                <a:latin typeface="黑体"/>
                <a:cs typeface="黑体"/>
              </a:rPr>
              <a:t>才交流与共享困难，产品研发周期长，成本高。</a:t>
            </a:r>
            <a:r>
              <a:rPr sz="2000" spc="-10">
                <a:latin typeface="黑体"/>
                <a:cs typeface="黑体"/>
              </a:rPr>
              <a:t>(PLM)</a:t>
            </a:r>
            <a:endParaRPr sz="2000">
              <a:latin typeface="黑体"/>
              <a:cs typeface="黑体"/>
            </a:endParaRPr>
          </a:p>
          <a:p>
            <a:pPr marL="482600" marR="132715" indent="-469900" algn="just">
              <a:lnSpc>
                <a:spcPct val="120000"/>
              </a:lnSpc>
              <a:spcBef>
                <a:spcPts val="480"/>
              </a:spcBef>
              <a:buClr>
                <a:srgbClr val="FF0000"/>
              </a:buClr>
              <a:buSzPct val="102500"/>
              <a:buFont typeface="Wingdings"/>
              <a:buChar char=""/>
              <a:tabLst>
                <a:tab pos="482600"/>
              </a:tabLst>
            </a:pPr>
            <a:r>
              <a:rPr sz="2000" spc="-5">
                <a:latin typeface="黑体"/>
                <a:cs typeface="黑体"/>
              </a:rPr>
              <a:t>集团决策信息不充分，各产业单位发展不同步，要实现集团专注化、一体化战略目标，必须对下属企业实行跨层次的人、财、物和资源管理，应变激烈竞争条件下的快速决策、业务流程持续优</a:t>
            </a:r>
            <a:r>
              <a:rPr sz="2000">
                <a:latin typeface="黑体"/>
                <a:cs typeface="黑体"/>
              </a:rPr>
              <a:t>化等迫切需求。</a:t>
            </a:r>
            <a:r>
              <a:rPr sz="2000" spc="-10">
                <a:latin typeface="黑体"/>
                <a:cs typeface="黑体"/>
              </a:rPr>
              <a:t>（ERP）</a:t>
            </a:r>
            <a:endParaRPr sz="2000">
              <a:latin typeface="黑体"/>
              <a:cs typeface="黑体"/>
            </a:endParaRPr>
          </a:p>
          <a:p>
            <a:pPr marL="482600" marR="5080" indent="-469900" algn="just">
              <a:lnSpc>
                <a:spcPct val="120000"/>
              </a:lnSpc>
              <a:spcBef>
                <a:spcPts val="480"/>
              </a:spcBef>
              <a:buClr>
                <a:srgbClr val="FF0000"/>
              </a:buClr>
              <a:buSzPct val="102500"/>
              <a:buFont typeface="Wingdings"/>
              <a:buChar char=""/>
              <a:tabLst>
                <a:tab pos="482600"/>
              </a:tabLst>
            </a:pPr>
            <a:r>
              <a:rPr sz="2000">
                <a:latin typeface="黑体"/>
                <a:cs typeface="黑体"/>
              </a:rPr>
              <a:t>IT</a:t>
            </a:r>
            <a:r>
              <a:rPr sz="2000" spc="-5">
                <a:latin typeface="黑体"/>
                <a:cs typeface="黑体"/>
              </a:rPr>
              <a:t>行业瞬息万变,市场竞争压力巨大，需要整合集团内外部产业链条，形成整体竞争优势。</a:t>
            </a:r>
            <a:endParaRPr sz="2000">
              <a:latin typeface="黑体"/>
              <a:cs typeface="黑体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64478" y="303053"/>
            <a:ext cx="32766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项目实施的必要性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82613" y="307657"/>
            <a:ext cx="11684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697865"/>
              </a:tabLst>
            </a:pPr>
            <a:r>
              <a:rPr sz="3600" b="1" spc="-50">
                <a:solidFill>
                  <a:srgbClr val="FF3300"/>
                </a:solidFill>
                <a:latin typeface="Microsoft JhengHei"/>
                <a:cs typeface="Microsoft JhengHei"/>
              </a:rPr>
              <a:t>目</a:t>
            </a:r>
            <a:r>
              <a:rPr sz="3600" b="1">
                <a:solidFill>
                  <a:srgbClr val="FF3300"/>
                </a:solidFill>
                <a:latin typeface="Microsoft JhengHei"/>
                <a:cs typeface="Microsoft JhengHei"/>
              </a:rPr>
              <a:t>	</a:t>
            </a:r>
            <a:r>
              <a:rPr sz="3600" b="1" spc="-50">
                <a:solidFill>
                  <a:srgbClr val="FF3300"/>
                </a:solidFill>
                <a:latin typeface="Microsoft JhengHei"/>
                <a:cs typeface="Microsoft JhengHei"/>
              </a:rPr>
              <a:t>录</a:t>
            </a:r>
            <a:endParaRPr sz="3600">
              <a:latin typeface="Microsoft JhengHei"/>
              <a:cs typeface="Microsoft JhengHei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2163763" y="2914650"/>
            <a:ext cx="636586" cy="619125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2994978" y="1412387"/>
            <a:ext cx="3683000" cy="27565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40000"/>
              </a:lnSpc>
              <a:spcBef>
                <a:spcPts val="100"/>
              </a:spcBef>
            </a:pPr>
            <a:r>
              <a:rPr spc="-10">
                <a:solidFill>
                  <a:srgbClr val="000000"/>
                </a:solidFill>
              </a:rPr>
              <a:t>浪潮集团信息化现状项目建设的必要性</a:t>
            </a:r>
            <a:r>
              <a:rPr spc="-50">
                <a:solidFill>
                  <a:srgbClr val="FF3300"/>
                </a:solidFill>
              </a:rPr>
              <a:t> </a:t>
            </a:r>
            <a:r>
              <a:rPr u="heavy" spc="-10">
                <a:solidFill>
                  <a:srgbClr val="FF3300"/>
                </a:solidFill>
                <a:uFill>
                  <a:solidFill>
                    <a:srgbClr val="FF3300"/>
                  </a:solidFill>
                </a:uFill>
              </a:rPr>
              <a:t>项目建设内容与目标</a:t>
            </a:r>
            <a:r>
              <a:rPr spc="-10">
                <a:solidFill>
                  <a:srgbClr val="000000"/>
                </a:solidFill>
              </a:rPr>
              <a:t>项目组织形式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994978" y="4143395"/>
            <a:ext cx="3683000" cy="1391285"/>
          </a:xfrm>
          <a:prstGeom prst="rect">
            <a:avLst/>
          </a:prstGeom>
        </p:spPr>
        <p:txBody>
          <a:bodyPr vert="horz" wrap="square" lIns="0" tIns="2076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35"/>
              </a:spcBef>
            </a:pPr>
            <a:r>
              <a:rPr sz="3200" b="1" spc="-10">
                <a:latin typeface="Microsoft JhengHei"/>
                <a:cs typeface="Microsoft JhengHei"/>
              </a:rPr>
              <a:t>项目基础条件</a:t>
            </a:r>
            <a:endParaRPr sz="32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1535"/>
              </a:spcBef>
            </a:pPr>
            <a:r>
              <a:rPr sz="3200" b="1" spc="-10">
                <a:latin typeface="Microsoft JhengHei"/>
                <a:cs typeface="Microsoft JhengHei"/>
              </a:rPr>
              <a:t>投资预算与效益分析</a:t>
            </a:r>
            <a:endParaRPr sz="32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14300" y="190500"/>
            <a:ext cx="6972300" cy="695325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0" y="882649"/>
            <a:ext cx="9144000" cy="5975350"/>
            <a:chOff x="0" y="882649"/>
            <a:chExt cx="9144000" cy="5975350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0" y="1182688"/>
              <a:ext cx="9144000" cy="5675312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2005550" y="914399"/>
              <a:ext cx="6245225" cy="5181600"/>
            </a:xfrm>
            <a:custGeom>
              <a:rect l="l" t="t" r="r" b="b"/>
              <a:pathLst>
                <a:path w="6245225" h="5181600">
                  <a:moveTo>
                    <a:pt x="3" y="2590801"/>
                  </a:moveTo>
                  <a:lnTo>
                    <a:pt x="438" y="2547085"/>
                  </a:lnTo>
                  <a:lnTo>
                    <a:pt x="1740" y="2503544"/>
                  </a:lnTo>
                  <a:lnTo>
                    <a:pt x="3902" y="2460183"/>
                  </a:lnTo>
                  <a:lnTo>
                    <a:pt x="6916" y="2417008"/>
                  </a:lnTo>
                  <a:lnTo>
                    <a:pt x="10777" y="2374026"/>
                  </a:lnTo>
                  <a:lnTo>
                    <a:pt x="15477" y="2331241"/>
                  </a:lnTo>
                  <a:lnTo>
                    <a:pt x="21009" y="2288659"/>
                  </a:lnTo>
                  <a:lnTo>
                    <a:pt x="27366" y="2246286"/>
                  </a:lnTo>
                  <a:lnTo>
                    <a:pt x="34543" y="2204128"/>
                  </a:lnTo>
                  <a:lnTo>
                    <a:pt x="42531" y="2162190"/>
                  </a:lnTo>
                  <a:lnTo>
                    <a:pt x="51324" y="2120478"/>
                  </a:lnTo>
                  <a:lnTo>
                    <a:pt x="60915" y="2078998"/>
                  </a:lnTo>
                  <a:lnTo>
                    <a:pt x="71298" y="2037755"/>
                  </a:lnTo>
                  <a:lnTo>
                    <a:pt x="82466" y="1996755"/>
                  </a:lnTo>
                  <a:lnTo>
                    <a:pt x="94411" y="1956003"/>
                  </a:lnTo>
                  <a:lnTo>
                    <a:pt x="107126" y="1915506"/>
                  </a:lnTo>
                  <a:lnTo>
                    <a:pt x="120606" y="1875268"/>
                  </a:lnTo>
                  <a:lnTo>
                    <a:pt x="134844" y="1835296"/>
                  </a:lnTo>
                  <a:lnTo>
                    <a:pt x="149831" y="1795596"/>
                  </a:lnTo>
                  <a:lnTo>
                    <a:pt x="165562" y="1756172"/>
                  </a:lnTo>
                  <a:lnTo>
                    <a:pt x="182030" y="1717031"/>
                  </a:lnTo>
                  <a:lnTo>
                    <a:pt x="199228" y="1678178"/>
                  </a:lnTo>
                  <a:lnTo>
                    <a:pt x="217149" y="1639620"/>
                  </a:lnTo>
                  <a:lnTo>
                    <a:pt x="235786" y="1601360"/>
                  </a:lnTo>
                  <a:lnTo>
                    <a:pt x="255132" y="1563406"/>
                  </a:lnTo>
                  <a:lnTo>
                    <a:pt x="275182" y="1525763"/>
                  </a:lnTo>
                  <a:lnTo>
                    <a:pt x="295926" y="1488437"/>
                  </a:lnTo>
                  <a:lnTo>
                    <a:pt x="317360" y="1451433"/>
                  </a:lnTo>
                  <a:lnTo>
                    <a:pt x="339476" y="1414757"/>
                  </a:lnTo>
                  <a:lnTo>
                    <a:pt x="362267" y="1378414"/>
                  </a:lnTo>
                  <a:lnTo>
                    <a:pt x="385727" y="1342411"/>
                  </a:lnTo>
                  <a:lnTo>
                    <a:pt x="409848" y="1306753"/>
                  </a:lnTo>
                  <a:lnTo>
                    <a:pt x="434624" y="1271445"/>
                  </a:lnTo>
                  <a:lnTo>
                    <a:pt x="460048" y="1236493"/>
                  </a:lnTo>
                  <a:lnTo>
                    <a:pt x="486113" y="1201904"/>
                  </a:lnTo>
                  <a:lnTo>
                    <a:pt x="512812" y="1167682"/>
                  </a:lnTo>
                  <a:lnTo>
                    <a:pt x="540139" y="1133833"/>
                  </a:lnTo>
                  <a:lnTo>
                    <a:pt x="568086" y="1100364"/>
                  </a:lnTo>
                  <a:lnTo>
                    <a:pt x="596647" y="1067279"/>
                  </a:lnTo>
                  <a:lnTo>
                    <a:pt x="625815" y="1034584"/>
                  </a:lnTo>
                  <a:lnTo>
                    <a:pt x="655583" y="1002285"/>
                  </a:lnTo>
                  <a:lnTo>
                    <a:pt x="685945" y="970388"/>
                  </a:lnTo>
                  <a:lnTo>
                    <a:pt x="716893" y="938898"/>
                  </a:lnTo>
                  <a:lnTo>
                    <a:pt x="748420" y="907821"/>
                  </a:lnTo>
                  <a:lnTo>
                    <a:pt x="780521" y="877162"/>
                  </a:lnTo>
                  <a:lnTo>
                    <a:pt x="813187" y="846928"/>
                  </a:lnTo>
                  <a:lnTo>
                    <a:pt x="846413" y="817124"/>
                  </a:lnTo>
                  <a:lnTo>
                    <a:pt x="880190" y="787756"/>
                  </a:lnTo>
                  <a:lnTo>
                    <a:pt x="914514" y="758829"/>
                  </a:lnTo>
                  <a:lnTo>
                    <a:pt x="949376" y="730348"/>
                  </a:lnTo>
                  <a:lnTo>
                    <a:pt x="984770" y="702321"/>
                  </a:lnTo>
                  <a:lnTo>
                    <a:pt x="1020688" y="674751"/>
                  </a:lnTo>
                  <a:lnTo>
                    <a:pt x="1057125" y="647646"/>
                  </a:lnTo>
                  <a:lnTo>
                    <a:pt x="1094074" y="621010"/>
                  </a:lnTo>
                  <a:lnTo>
                    <a:pt x="1131527" y="594850"/>
                  </a:lnTo>
                  <a:lnTo>
                    <a:pt x="1169477" y="569170"/>
                  </a:lnTo>
                  <a:lnTo>
                    <a:pt x="1207918" y="543978"/>
                  </a:lnTo>
                  <a:lnTo>
                    <a:pt x="1246844" y="519277"/>
                  </a:lnTo>
                  <a:lnTo>
                    <a:pt x="1286246" y="495074"/>
                  </a:lnTo>
                  <a:lnTo>
                    <a:pt x="1326119" y="471375"/>
                  </a:lnTo>
                  <a:lnTo>
                    <a:pt x="1366456" y="448186"/>
                  </a:lnTo>
                  <a:lnTo>
                    <a:pt x="1407249" y="425511"/>
                  </a:lnTo>
                  <a:lnTo>
                    <a:pt x="1448492" y="403357"/>
                  </a:lnTo>
                  <a:lnTo>
                    <a:pt x="1490178" y="381729"/>
                  </a:lnTo>
                  <a:lnTo>
                    <a:pt x="1532300" y="360633"/>
                  </a:lnTo>
                  <a:lnTo>
                    <a:pt x="1574852" y="340075"/>
                  </a:lnTo>
                  <a:lnTo>
                    <a:pt x="1617826" y="320060"/>
                  </a:lnTo>
                  <a:lnTo>
                    <a:pt x="1661216" y="300594"/>
                  </a:lnTo>
                  <a:lnTo>
                    <a:pt x="1705015" y="281683"/>
                  </a:lnTo>
                  <a:lnTo>
                    <a:pt x="1749215" y="263332"/>
                  </a:lnTo>
                  <a:lnTo>
                    <a:pt x="1793812" y="245547"/>
                  </a:lnTo>
                  <a:lnTo>
                    <a:pt x="1838796" y="228334"/>
                  </a:lnTo>
                  <a:lnTo>
                    <a:pt x="1884162" y="211698"/>
                  </a:lnTo>
                  <a:lnTo>
                    <a:pt x="1929903" y="195645"/>
                  </a:lnTo>
                  <a:lnTo>
                    <a:pt x="1976011" y="180180"/>
                  </a:lnTo>
                  <a:lnTo>
                    <a:pt x="2022481" y="165310"/>
                  </a:lnTo>
                  <a:lnTo>
                    <a:pt x="2069305" y="151040"/>
                  </a:lnTo>
                  <a:lnTo>
                    <a:pt x="2116476" y="137376"/>
                  </a:lnTo>
                  <a:lnTo>
                    <a:pt x="2163988" y="124323"/>
                  </a:lnTo>
                  <a:lnTo>
                    <a:pt x="2211834" y="111886"/>
                  </a:lnTo>
                  <a:lnTo>
                    <a:pt x="2260007" y="100073"/>
                  </a:lnTo>
                  <a:lnTo>
                    <a:pt x="2308499" y="88888"/>
                  </a:lnTo>
                  <a:lnTo>
                    <a:pt x="2357305" y="78336"/>
                  </a:lnTo>
                  <a:lnTo>
                    <a:pt x="2406418" y="68425"/>
                  </a:lnTo>
                  <a:lnTo>
                    <a:pt x="2455830" y="59159"/>
                  </a:lnTo>
                  <a:lnTo>
                    <a:pt x="2505535" y="50543"/>
                  </a:lnTo>
                  <a:lnTo>
                    <a:pt x="2555525" y="42585"/>
                  </a:lnTo>
                  <a:lnTo>
                    <a:pt x="2605795" y="35288"/>
                  </a:lnTo>
                  <a:lnTo>
                    <a:pt x="2656337" y="28660"/>
                  </a:lnTo>
                  <a:lnTo>
                    <a:pt x="2707145" y="22705"/>
                  </a:lnTo>
                  <a:lnTo>
                    <a:pt x="2758211" y="17430"/>
                  </a:lnTo>
                  <a:lnTo>
                    <a:pt x="2809529" y="12840"/>
                  </a:lnTo>
                  <a:lnTo>
                    <a:pt x="2861092" y="8940"/>
                  </a:lnTo>
                  <a:lnTo>
                    <a:pt x="2912893" y="5736"/>
                  </a:lnTo>
                  <a:lnTo>
                    <a:pt x="2964925" y="3235"/>
                  </a:lnTo>
                  <a:lnTo>
                    <a:pt x="3017182" y="1441"/>
                  </a:lnTo>
                  <a:lnTo>
                    <a:pt x="3069657" y="361"/>
                  </a:lnTo>
                  <a:lnTo>
                    <a:pt x="3122342" y="0"/>
                  </a:lnTo>
                  <a:lnTo>
                    <a:pt x="3175025" y="361"/>
                  </a:lnTo>
                  <a:lnTo>
                    <a:pt x="3227499" y="1441"/>
                  </a:lnTo>
                  <a:lnTo>
                    <a:pt x="3279756" y="3235"/>
                  </a:lnTo>
                  <a:lnTo>
                    <a:pt x="3331788" y="5736"/>
                  </a:lnTo>
                  <a:lnTo>
                    <a:pt x="3383589" y="8940"/>
                  </a:lnTo>
                  <a:lnTo>
                    <a:pt x="3435152" y="12839"/>
                  </a:lnTo>
                  <a:lnTo>
                    <a:pt x="3486470" y="17430"/>
                  </a:lnTo>
                  <a:lnTo>
                    <a:pt x="3537537" y="22705"/>
                  </a:lnTo>
                  <a:lnTo>
                    <a:pt x="3588344" y="28660"/>
                  </a:lnTo>
                  <a:lnTo>
                    <a:pt x="3638886" y="35288"/>
                  </a:lnTo>
                  <a:lnTo>
                    <a:pt x="3689156" y="42584"/>
                  </a:lnTo>
                  <a:lnTo>
                    <a:pt x="3739147" y="50543"/>
                  </a:lnTo>
                  <a:lnTo>
                    <a:pt x="3788852" y="59158"/>
                  </a:lnTo>
                  <a:lnTo>
                    <a:pt x="3838264" y="68424"/>
                  </a:lnTo>
                  <a:lnTo>
                    <a:pt x="3887376" y="78336"/>
                  </a:lnTo>
                  <a:lnTo>
                    <a:pt x="3936182" y="88887"/>
                  </a:lnTo>
                  <a:lnTo>
                    <a:pt x="3984675" y="100072"/>
                  </a:lnTo>
                  <a:lnTo>
                    <a:pt x="4032848" y="111885"/>
                  </a:lnTo>
                  <a:lnTo>
                    <a:pt x="4080693" y="124322"/>
                  </a:lnTo>
                  <a:lnTo>
                    <a:pt x="4128205" y="137375"/>
                  </a:lnTo>
                  <a:lnTo>
                    <a:pt x="4175377" y="151039"/>
                  </a:lnTo>
                  <a:lnTo>
                    <a:pt x="4222201" y="165309"/>
                  </a:lnTo>
                  <a:lnTo>
                    <a:pt x="4268670" y="180179"/>
                  </a:lnTo>
                  <a:lnTo>
                    <a:pt x="4314779" y="195644"/>
                  </a:lnTo>
                  <a:lnTo>
                    <a:pt x="4360520" y="211697"/>
                  </a:lnTo>
                  <a:lnTo>
                    <a:pt x="4405886" y="228333"/>
                  </a:lnTo>
                  <a:lnTo>
                    <a:pt x="4450870" y="245546"/>
                  </a:lnTo>
                  <a:lnTo>
                    <a:pt x="4495466" y="263331"/>
                  </a:lnTo>
                  <a:lnTo>
                    <a:pt x="4539667" y="281682"/>
                  </a:lnTo>
                  <a:lnTo>
                    <a:pt x="4583466" y="300593"/>
                  </a:lnTo>
                  <a:lnTo>
                    <a:pt x="4626856" y="320059"/>
                  </a:lnTo>
                  <a:lnTo>
                    <a:pt x="4669830" y="340073"/>
                  </a:lnTo>
                  <a:lnTo>
                    <a:pt x="4712382" y="360632"/>
                  </a:lnTo>
                  <a:lnTo>
                    <a:pt x="4754504" y="381727"/>
                  </a:lnTo>
                  <a:lnTo>
                    <a:pt x="4796190" y="403355"/>
                  </a:lnTo>
                  <a:lnTo>
                    <a:pt x="4837433" y="425509"/>
                  </a:lnTo>
                  <a:lnTo>
                    <a:pt x="4878227" y="448184"/>
                  </a:lnTo>
                  <a:lnTo>
                    <a:pt x="4918563" y="471373"/>
                  </a:lnTo>
                  <a:lnTo>
                    <a:pt x="4958436" y="495072"/>
                  </a:lnTo>
                  <a:lnTo>
                    <a:pt x="4997839" y="519275"/>
                  </a:lnTo>
                  <a:lnTo>
                    <a:pt x="5036764" y="543975"/>
                  </a:lnTo>
                  <a:lnTo>
                    <a:pt x="5075205" y="569168"/>
                  </a:lnTo>
                  <a:lnTo>
                    <a:pt x="5113156" y="594848"/>
                  </a:lnTo>
                  <a:lnTo>
                    <a:pt x="5150609" y="621008"/>
                  </a:lnTo>
                  <a:lnTo>
                    <a:pt x="5187557" y="647644"/>
                  </a:lnTo>
                  <a:lnTo>
                    <a:pt x="5223994" y="674749"/>
                  </a:lnTo>
                  <a:lnTo>
                    <a:pt x="5259913" y="702318"/>
                  </a:lnTo>
                  <a:lnTo>
                    <a:pt x="5295307" y="730346"/>
                  </a:lnTo>
                  <a:lnTo>
                    <a:pt x="5330169" y="758826"/>
                  </a:lnTo>
                  <a:lnTo>
                    <a:pt x="5364493" y="787753"/>
                  </a:lnTo>
                  <a:lnTo>
                    <a:pt x="5398270" y="817122"/>
                  </a:lnTo>
                  <a:lnTo>
                    <a:pt x="5431496" y="846926"/>
                  </a:lnTo>
                  <a:lnTo>
                    <a:pt x="5464162" y="877160"/>
                  </a:lnTo>
                  <a:lnTo>
                    <a:pt x="5496263" y="907818"/>
                  </a:lnTo>
                  <a:lnTo>
                    <a:pt x="5527791" y="938895"/>
                  </a:lnTo>
                  <a:lnTo>
                    <a:pt x="5558739" y="970385"/>
                  </a:lnTo>
                  <a:lnTo>
                    <a:pt x="5589100" y="1002282"/>
                  </a:lnTo>
                  <a:lnTo>
                    <a:pt x="5618868" y="1034581"/>
                  </a:lnTo>
                  <a:lnTo>
                    <a:pt x="5648037" y="1067276"/>
                  </a:lnTo>
                  <a:lnTo>
                    <a:pt x="5676598" y="1100361"/>
                  </a:lnTo>
                  <a:lnTo>
                    <a:pt x="5704545" y="1133831"/>
                  </a:lnTo>
                  <a:lnTo>
                    <a:pt x="5731872" y="1167679"/>
                  </a:lnTo>
                  <a:lnTo>
                    <a:pt x="5758571" y="1201901"/>
                  </a:lnTo>
                  <a:lnTo>
                    <a:pt x="5784636" y="1236491"/>
                  </a:lnTo>
                  <a:lnTo>
                    <a:pt x="5810060" y="1271442"/>
                  </a:lnTo>
                  <a:lnTo>
                    <a:pt x="5834836" y="1306750"/>
                  </a:lnTo>
                  <a:lnTo>
                    <a:pt x="5858957" y="1342408"/>
                  </a:lnTo>
                  <a:lnTo>
                    <a:pt x="5882417" y="1378412"/>
                  </a:lnTo>
                  <a:lnTo>
                    <a:pt x="5905208" y="1414754"/>
                  </a:lnTo>
                  <a:lnTo>
                    <a:pt x="5927324" y="1451430"/>
                  </a:lnTo>
                  <a:lnTo>
                    <a:pt x="5948758" y="1488434"/>
                  </a:lnTo>
                  <a:lnTo>
                    <a:pt x="5969503" y="1525761"/>
                  </a:lnTo>
                  <a:lnTo>
                    <a:pt x="5989552" y="1563404"/>
                  </a:lnTo>
                  <a:lnTo>
                    <a:pt x="6008899" y="1601358"/>
                  </a:lnTo>
                  <a:lnTo>
                    <a:pt x="6027536" y="1639617"/>
                  </a:lnTo>
                  <a:lnTo>
                    <a:pt x="6045457" y="1678176"/>
                  </a:lnTo>
                  <a:lnTo>
                    <a:pt x="6062655" y="1717029"/>
                  </a:lnTo>
                  <a:lnTo>
                    <a:pt x="6079122" y="1756170"/>
                  </a:lnTo>
                  <a:lnTo>
                    <a:pt x="6094854" y="1795593"/>
                  </a:lnTo>
                  <a:lnTo>
                    <a:pt x="6109841" y="1835294"/>
                  </a:lnTo>
                  <a:lnTo>
                    <a:pt x="6124079" y="1875266"/>
                  </a:lnTo>
                  <a:lnTo>
                    <a:pt x="6137559" y="1915503"/>
                  </a:lnTo>
                  <a:lnTo>
                    <a:pt x="6150275" y="1956000"/>
                  </a:lnTo>
                  <a:lnTo>
                    <a:pt x="6162220" y="1996752"/>
                  </a:lnTo>
                  <a:lnTo>
                    <a:pt x="6173387" y="2037752"/>
                  </a:lnTo>
                  <a:lnTo>
                    <a:pt x="6183770" y="2078996"/>
                  </a:lnTo>
                  <a:lnTo>
                    <a:pt x="6193361" y="2120476"/>
                  </a:lnTo>
                  <a:lnTo>
                    <a:pt x="6202155" y="2162188"/>
                  </a:lnTo>
                  <a:lnTo>
                    <a:pt x="6210143" y="2204126"/>
                  </a:lnTo>
                  <a:lnTo>
                    <a:pt x="6217319" y="2246284"/>
                  </a:lnTo>
                  <a:lnTo>
                    <a:pt x="6223677" y="2288657"/>
                  </a:lnTo>
                  <a:lnTo>
                    <a:pt x="6229209" y="2331239"/>
                  </a:lnTo>
                  <a:lnTo>
                    <a:pt x="6233909" y="2374024"/>
                  </a:lnTo>
                  <a:lnTo>
                    <a:pt x="6237770" y="2417006"/>
                  </a:lnTo>
                  <a:lnTo>
                    <a:pt x="6240784" y="2460181"/>
                  </a:lnTo>
                  <a:lnTo>
                    <a:pt x="6242946" y="2503542"/>
                  </a:lnTo>
                  <a:lnTo>
                    <a:pt x="6244248" y="2547083"/>
                  </a:lnTo>
                  <a:lnTo>
                    <a:pt x="6244684" y="2590799"/>
                  </a:lnTo>
                  <a:lnTo>
                    <a:pt x="6244247" y="2634516"/>
                  </a:lnTo>
                  <a:lnTo>
                    <a:pt x="6242945" y="2678057"/>
                  </a:lnTo>
                  <a:lnTo>
                    <a:pt x="6240784" y="2721418"/>
                  </a:lnTo>
                  <a:lnTo>
                    <a:pt x="6237769" y="2764592"/>
                  </a:lnTo>
                  <a:lnTo>
                    <a:pt x="6233908" y="2807575"/>
                  </a:lnTo>
                  <a:lnTo>
                    <a:pt x="6229209" y="2850360"/>
                  </a:lnTo>
                  <a:lnTo>
                    <a:pt x="6223677" y="2892941"/>
                  </a:lnTo>
                  <a:lnTo>
                    <a:pt x="6217319" y="2935314"/>
                  </a:lnTo>
                  <a:lnTo>
                    <a:pt x="6210143" y="2977472"/>
                  </a:lnTo>
                  <a:lnTo>
                    <a:pt x="6202154" y="3019410"/>
                  </a:lnTo>
                  <a:lnTo>
                    <a:pt x="6193361" y="3061122"/>
                  </a:lnTo>
                  <a:lnTo>
                    <a:pt x="6183770" y="3102602"/>
                  </a:lnTo>
                  <a:lnTo>
                    <a:pt x="6173387" y="3143846"/>
                  </a:lnTo>
                  <a:lnTo>
                    <a:pt x="6162220" y="3184846"/>
                  </a:lnTo>
                  <a:lnTo>
                    <a:pt x="6150275" y="3225597"/>
                  </a:lnTo>
                  <a:lnTo>
                    <a:pt x="6137559" y="3266095"/>
                  </a:lnTo>
                  <a:lnTo>
                    <a:pt x="6124079" y="3306332"/>
                  </a:lnTo>
                  <a:lnTo>
                    <a:pt x="6109841" y="3346304"/>
                  </a:lnTo>
                  <a:lnTo>
                    <a:pt x="6094854" y="3386004"/>
                  </a:lnTo>
                  <a:lnTo>
                    <a:pt x="6079123" y="3425428"/>
                  </a:lnTo>
                  <a:lnTo>
                    <a:pt x="6062655" y="3464569"/>
                  </a:lnTo>
                  <a:lnTo>
                    <a:pt x="6045457" y="3503422"/>
                  </a:lnTo>
                  <a:lnTo>
                    <a:pt x="6027536" y="3541981"/>
                  </a:lnTo>
                  <a:lnTo>
                    <a:pt x="6008899" y="3580240"/>
                  </a:lnTo>
                  <a:lnTo>
                    <a:pt x="5989552" y="3618194"/>
                  </a:lnTo>
                  <a:lnTo>
                    <a:pt x="5969503" y="3655837"/>
                  </a:lnTo>
                  <a:lnTo>
                    <a:pt x="5948758" y="3693163"/>
                  </a:lnTo>
                  <a:lnTo>
                    <a:pt x="5927325" y="3730167"/>
                  </a:lnTo>
                  <a:lnTo>
                    <a:pt x="5905209" y="3766843"/>
                  </a:lnTo>
                  <a:lnTo>
                    <a:pt x="5882418" y="3803186"/>
                  </a:lnTo>
                  <a:lnTo>
                    <a:pt x="5858958" y="3839189"/>
                  </a:lnTo>
                  <a:lnTo>
                    <a:pt x="5834837" y="3874848"/>
                  </a:lnTo>
                  <a:lnTo>
                    <a:pt x="5810061" y="3910155"/>
                  </a:lnTo>
                  <a:lnTo>
                    <a:pt x="5784637" y="3945107"/>
                  </a:lnTo>
                  <a:lnTo>
                    <a:pt x="5758572" y="3979696"/>
                  </a:lnTo>
                  <a:lnTo>
                    <a:pt x="5731873" y="4013918"/>
                  </a:lnTo>
                  <a:lnTo>
                    <a:pt x="5704546" y="4047767"/>
                  </a:lnTo>
                  <a:lnTo>
                    <a:pt x="5676599" y="4081236"/>
                  </a:lnTo>
                  <a:lnTo>
                    <a:pt x="5648038" y="4114321"/>
                  </a:lnTo>
                  <a:lnTo>
                    <a:pt x="5618869" y="4147016"/>
                  </a:lnTo>
                  <a:lnTo>
                    <a:pt x="5589101" y="4179315"/>
                  </a:lnTo>
                  <a:lnTo>
                    <a:pt x="5558740" y="4211212"/>
                  </a:lnTo>
                  <a:lnTo>
                    <a:pt x="5527792" y="4242702"/>
                  </a:lnTo>
                  <a:lnTo>
                    <a:pt x="5496264" y="4273779"/>
                  </a:lnTo>
                  <a:lnTo>
                    <a:pt x="5464164" y="4304437"/>
                  </a:lnTo>
                  <a:lnTo>
                    <a:pt x="5431497" y="4334671"/>
                  </a:lnTo>
                  <a:lnTo>
                    <a:pt x="5398272" y="4364476"/>
                  </a:lnTo>
                  <a:lnTo>
                    <a:pt x="5364494" y="4393844"/>
                  </a:lnTo>
                  <a:lnTo>
                    <a:pt x="5330170" y="4422771"/>
                  </a:lnTo>
                  <a:lnTo>
                    <a:pt x="5295308" y="4451251"/>
                  </a:lnTo>
                  <a:lnTo>
                    <a:pt x="5259915" y="4479279"/>
                  </a:lnTo>
                  <a:lnTo>
                    <a:pt x="5223996" y="4506848"/>
                  </a:lnTo>
                  <a:lnTo>
                    <a:pt x="5187559" y="4533954"/>
                  </a:lnTo>
                  <a:lnTo>
                    <a:pt x="5150610" y="4560589"/>
                  </a:lnTo>
                  <a:lnTo>
                    <a:pt x="5113158" y="4586750"/>
                  </a:lnTo>
                  <a:lnTo>
                    <a:pt x="5075207" y="4612429"/>
                  </a:lnTo>
                  <a:lnTo>
                    <a:pt x="5036766" y="4637622"/>
                  </a:lnTo>
                  <a:lnTo>
                    <a:pt x="4997840" y="4662323"/>
                  </a:lnTo>
                  <a:lnTo>
                    <a:pt x="4958438" y="4686525"/>
                  </a:lnTo>
                  <a:lnTo>
                    <a:pt x="4918565" y="4710224"/>
                  </a:lnTo>
                  <a:lnTo>
                    <a:pt x="4878228" y="4733414"/>
                  </a:lnTo>
                  <a:lnTo>
                    <a:pt x="4837435" y="4756088"/>
                  </a:lnTo>
                  <a:lnTo>
                    <a:pt x="4796192" y="4778243"/>
                  </a:lnTo>
                  <a:lnTo>
                    <a:pt x="4754506" y="4799870"/>
                  </a:lnTo>
                  <a:lnTo>
                    <a:pt x="4712384" y="4820966"/>
                  </a:lnTo>
                  <a:lnTo>
                    <a:pt x="4669832" y="4841524"/>
                  </a:lnTo>
                  <a:lnTo>
                    <a:pt x="4626858" y="4861539"/>
                  </a:lnTo>
                  <a:lnTo>
                    <a:pt x="4583468" y="4881005"/>
                  </a:lnTo>
                  <a:lnTo>
                    <a:pt x="4539669" y="4899916"/>
                  </a:lnTo>
                  <a:lnTo>
                    <a:pt x="4495468" y="4918267"/>
                  </a:lnTo>
                  <a:lnTo>
                    <a:pt x="4450872" y="4936052"/>
                  </a:lnTo>
                  <a:lnTo>
                    <a:pt x="4405888" y="4953265"/>
                  </a:lnTo>
                  <a:lnTo>
                    <a:pt x="4360522" y="4969901"/>
                  </a:lnTo>
                  <a:lnTo>
                    <a:pt x="4314781" y="4985954"/>
                  </a:lnTo>
                  <a:lnTo>
                    <a:pt x="4268673" y="5001419"/>
                  </a:lnTo>
                  <a:lnTo>
                    <a:pt x="4222203" y="5016289"/>
                  </a:lnTo>
                  <a:lnTo>
                    <a:pt x="4175379" y="5030559"/>
                  </a:lnTo>
                  <a:lnTo>
                    <a:pt x="4128207" y="5044223"/>
                  </a:lnTo>
                  <a:lnTo>
                    <a:pt x="4080695" y="5057276"/>
                  </a:lnTo>
                  <a:lnTo>
                    <a:pt x="4032850" y="5069713"/>
                  </a:lnTo>
                  <a:lnTo>
                    <a:pt x="3984677" y="5081526"/>
                  </a:lnTo>
                  <a:lnTo>
                    <a:pt x="3936184" y="5092711"/>
                  </a:lnTo>
                  <a:lnTo>
                    <a:pt x="3887378" y="5103262"/>
                  </a:lnTo>
                  <a:lnTo>
                    <a:pt x="3838266" y="5113174"/>
                  </a:lnTo>
                  <a:lnTo>
                    <a:pt x="3788854" y="5122440"/>
                  </a:lnTo>
                  <a:lnTo>
                    <a:pt x="3739149" y="5131056"/>
                  </a:lnTo>
                  <a:lnTo>
                    <a:pt x="3689158" y="5139014"/>
                  </a:lnTo>
                  <a:lnTo>
                    <a:pt x="3638889" y="5146310"/>
                  </a:lnTo>
                  <a:lnTo>
                    <a:pt x="3588346" y="5152939"/>
                  </a:lnTo>
                  <a:lnTo>
                    <a:pt x="3537539" y="5158893"/>
                  </a:lnTo>
                  <a:lnTo>
                    <a:pt x="3486473" y="5164169"/>
                  </a:lnTo>
                  <a:lnTo>
                    <a:pt x="3435155" y="5168759"/>
                  </a:lnTo>
                  <a:lnTo>
                    <a:pt x="3383592" y="5172659"/>
                  </a:lnTo>
                  <a:lnTo>
                    <a:pt x="3331791" y="5175862"/>
                  </a:lnTo>
                  <a:lnTo>
                    <a:pt x="3279758" y="5178363"/>
                  </a:lnTo>
                  <a:lnTo>
                    <a:pt x="3227501" y="5180157"/>
                  </a:lnTo>
                  <a:lnTo>
                    <a:pt x="3175027" y="5181238"/>
                  </a:lnTo>
                  <a:lnTo>
                    <a:pt x="3122342" y="5181599"/>
                  </a:lnTo>
                  <a:lnTo>
                    <a:pt x="3069658" y="5181237"/>
                  </a:lnTo>
                  <a:lnTo>
                    <a:pt x="3017184" y="5180157"/>
                  </a:lnTo>
                  <a:lnTo>
                    <a:pt x="2964927" y="5178363"/>
                  </a:lnTo>
                  <a:lnTo>
                    <a:pt x="2912895" y="5175862"/>
                  </a:lnTo>
                  <a:lnTo>
                    <a:pt x="2861094" y="5172658"/>
                  </a:lnTo>
                  <a:lnTo>
                    <a:pt x="2809531" y="5168759"/>
                  </a:lnTo>
                  <a:lnTo>
                    <a:pt x="2758213" y="5164168"/>
                  </a:lnTo>
                  <a:lnTo>
                    <a:pt x="2707146" y="5158893"/>
                  </a:lnTo>
                  <a:lnTo>
                    <a:pt x="2656339" y="5152939"/>
                  </a:lnTo>
                  <a:lnTo>
                    <a:pt x="2605797" y="5146310"/>
                  </a:lnTo>
                  <a:lnTo>
                    <a:pt x="2555527" y="5139014"/>
                  </a:lnTo>
                  <a:lnTo>
                    <a:pt x="2505536" y="5131055"/>
                  </a:lnTo>
                  <a:lnTo>
                    <a:pt x="2455831" y="5122440"/>
                  </a:lnTo>
                  <a:lnTo>
                    <a:pt x="2406419" y="5113174"/>
                  </a:lnTo>
                  <a:lnTo>
                    <a:pt x="2357307" y="5103262"/>
                  </a:lnTo>
                  <a:lnTo>
                    <a:pt x="2308501" y="5092711"/>
                  </a:lnTo>
                  <a:lnTo>
                    <a:pt x="2260008" y="5081526"/>
                  </a:lnTo>
                  <a:lnTo>
                    <a:pt x="2211835" y="5069713"/>
                  </a:lnTo>
                  <a:lnTo>
                    <a:pt x="2163990" y="5057276"/>
                  </a:lnTo>
                  <a:lnTo>
                    <a:pt x="2116478" y="5044223"/>
                  </a:lnTo>
                  <a:lnTo>
                    <a:pt x="2069306" y="5030559"/>
                  </a:lnTo>
                  <a:lnTo>
                    <a:pt x="2022482" y="5016289"/>
                  </a:lnTo>
                  <a:lnTo>
                    <a:pt x="1976012" y="5001419"/>
                  </a:lnTo>
                  <a:lnTo>
                    <a:pt x="1929904" y="4985954"/>
                  </a:lnTo>
                  <a:lnTo>
                    <a:pt x="1884163" y="4969901"/>
                  </a:lnTo>
                  <a:lnTo>
                    <a:pt x="1838797" y="4953266"/>
                  </a:lnTo>
                  <a:lnTo>
                    <a:pt x="1793813" y="4936052"/>
                  </a:lnTo>
                  <a:lnTo>
                    <a:pt x="1749216" y="4918267"/>
                  </a:lnTo>
                  <a:lnTo>
                    <a:pt x="1705016" y="4899916"/>
                  </a:lnTo>
                  <a:lnTo>
                    <a:pt x="1661217" y="4881005"/>
                  </a:lnTo>
                  <a:lnTo>
                    <a:pt x="1617827" y="4861539"/>
                  </a:lnTo>
                  <a:lnTo>
                    <a:pt x="1574853" y="4841525"/>
                  </a:lnTo>
                  <a:lnTo>
                    <a:pt x="1532301" y="4820966"/>
                  </a:lnTo>
                  <a:lnTo>
                    <a:pt x="1490179" y="4799871"/>
                  </a:lnTo>
                  <a:lnTo>
                    <a:pt x="1448493" y="4778243"/>
                  </a:lnTo>
                  <a:lnTo>
                    <a:pt x="1407250" y="4756089"/>
                  </a:lnTo>
                  <a:lnTo>
                    <a:pt x="1366456" y="4733414"/>
                  </a:lnTo>
                  <a:lnTo>
                    <a:pt x="1326120" y="4710225"/>
                  </a:lnTo>
                  <a:lnTo>
                    <a:pt x="1286247" y="4686526"/>
                  </a:lnTo>
                  <a:lnTo>
                    <a:pt x="1246844" y="4662323"/>
                  </a:lnTo>
                  <a:lnTo>
                    <a:pt x="1207919" y="4637623"/>
                  </a:lnTo>
                  <a:lnTo>
                    <a:pt x="1169477" y="4612430"/>
                  </a:lnTo>
                  <a:lnTo>
                    <a:pt x="1131527" y="4586750"/>
                  </a:lnTo>
                  <a:lnTo>
                    <a:pt x="1094074" y="4560590"/>
                  </a:lnTo>
                  <a:lnTo>
                    <a:pt x="1057126" y="4533954"/>
                  </a:lnTo>
                  <a:lnTo>
                    <a:pt x="1020689" y="4506849"/>
                  </a:lnTo>
                  <a:lnTo>
                    <a:pt x="984770" y="4479280"/>
                  </a:lnTo>
                  <a:lnTo>
                    <a:pt x="949376" y="4451252"/>
                  </a:lnTo>
                  <a:lnTo>
                    <a:pt x="914514" y="4422772"/>
                  </a:lnTo>
                  <a:lnTo>
                    <a:pt x="880190" y="4393845"/>
                  </a:lnTo>
                  <a:lnTo>
                    <a:pt x="846412" y="4364476"/>
                  </a:lnTo>
                  <a:lnTo>
                    <a:pt x="813187" y="4334672"/>
                  </a:lnTo>
                  <a:lnTo>
                    <a:pt x="780520" y="4304438"/>
                  </a:lnTo>
                  <a:lnTo>
                    <a:pt x="748420" y="4273780"/>
                  </a:lnTo>
                  <a:lnTo>
                    <a:pt x="716892" y="4242703"/>
                  </a:lnTo>
                  <a:lnTo>
                    <a:pt x="685944" y="4211213"/>
                  </a:lnTo>
                  <a:lnTo>
                    <a:pt x="655583" y="4179316"/>
                  </a:lnTo>
                  <a:lnTo>
                    <a:pt x="625814" y="4147017"/>
                  </a:lnTo>
                  <a:lnTo>
                    <a:pt x="596646" y="4114322"/>
                  </a:lnTo>
                  <a:lnTo>
                    <a:pt x="568085" y="4081237"/>
                  </a:lnTo>
                  <a:lnTo>
                    <a:pt x="540138" y="4047767"/>
                  </a:lnTo>
                  <a:lnTo>
                    <a:pt x="512811" y="4013919"/>
                  </a:lnTo>
                  <a:lnTo>
                    <a:pt x="486112" y="3979697"/>
                  </a:lnTo>
                  <a:lnTo>
                    <a:pt x="460047" y="3945107"/>
                  </a:lnTo>
                  <a:lnTo>
                    <a:pt x="434623" y="3910156"/>
                  </a:lnTo>
                  <a:lnTo>
                    <a:pt x="409847" y="3874848"/>
                  </a:lnTo>
                  <a:lnTo>
                    <a:pt x="385726" y="3839190"/>
                  </a:lnTo>
                  <a:lnTo>
                    <a:pt x="362266" y="3803187"/>
                  </a:lnTo>
                  <a:lnTo>
                    <a:pt x="339475" y="3766844"/>
                  </a:lnTo>
                  <a:lnTo>
                    <a:pt x="317359" y="3730168"/>
                  </a:lnTo>
                  <a:lnTo>
                    <a:pt x="295925" y="3693164"/>
                  </a:lnTo>
                  <a:lnTo>
                    <a:pt x="275180" y="3655837"/>
                  </a:lnTo>
                  <a:lnTo>
                    <a:pt x="255131" y="3618194"/>
                  </a:lnTo>
                  <a:lnTo>
                    <a:pt x="235784" y="3580240"/>
                  </a:lnTo>
                  <a:lnTo>
                    <a:pt x="217147" y="3541981"/>
                  </a:lnTo>
                  <a:lnTo>
                    <a:pt x="199226" y="3503422"/>
                  </a:lnTo>
                  <a:lnTo>
                    <a:pt x="182028" y="3464570"/>
                  </a:lnTo>
                  <a:lnTo>
                    <a:pt x="165561" y="3425429"/>
                  </a:lnTo>
                  <a:lnTo>
                    <a:pt x="149829" y="3386005"/>
                  </a:lnTo>
                  <a:lnTo>
                    <a:pt x="134842" y="3346304"/>
                  </a:lnTo>
                  <a:lnTo>
                    <a:pt x="120604" y="3306332"/>
                  </a:lnTo>
                  <a:lnTo>
                    <a:pt x="107124" y="3266095"/>
                  </a:lnTo>
                  <a:lnTo>
                    <a:pt x="94408" y="3225598"/>
                  </a:lnTo>
                  <a:lnTo>
                    <a:pt x="82463" y="3184846"/>
                  </a:lnTo>
                  <a:lnTo>
                    <a:pt x="71296" y="3143846"/>
                  </a:lnTo>
                  <a:lnTo>
                    <a:pt x="60913" y="3102603"/>
                  </a:lnTo>
                  <a:lnTo>
                    <a:pt x="51322" y="3061122"/>
                  </a:lnTo>
                  <a:lnTo>
                    <a:pt x="42528" y="3019410"/>
                  </a:lnTo>
                  <a:lnTo>
                    <a:pt x="34540" y="2977472"/>
                  </a:lnTo>
                  <a:lnTo>
                    <a:pt x="27364" y="2935314"/>
                  </a:lnTo>
                  <a:lnTo>
                    <a:pt x="21006" y="2892941"/>
                  </a:lnTo>
                  <a:lnTo>
                    <a:pt x="15474" y="2850359"/>
                  </a:lnTo>
                  <a:lnTo>
                    <a:pt x="10774" y="2807574"/>
                  </a:lnTo>
                  <a:lnTo>
                    <a:pt x="6913" y="2764592"/>
                  </a:lnTo>
                  <a:lnTo>
                    <a:pt x="3899" y="2721417"/>
                  </a:lnTo>
                  <a:lnTo>
                    <a:pt x="1737" y="2678057"/>
                  </a:lnTo>
                  <a:lnTo>
                    <a:pt x="435" y="2634515"/>
                  </a:lnTo>
                  <a:lnTo>
                    <a:pt x="0" y="2590799"/>
                  </a:lnTo>
                  <a:close/>
                </a:path>
              </a:pathLst>
            </a:custGeom>
            <a:ln w="63500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611187" y="4540703"/>
              <a:ext cx="2061845" cy="1184910"/>
            </a:xfrm>
            <a:custGeom>
              <a:rect l="l" t="t" r="r" b="b"/>
              <a:pathLst>
                <a:path w="2061845" h="1184910">
                  <a:moveTo>
                    <a:pt x="1271385" y="1184832"/>
                  </a:moveTo>
                  <a:lnTo>
                    <a:pt x="197476" y="1184832"/>
                  </a:lnTo>
                  <a:lnTo>
                    <a:pt x="152196" y="1179616"/>
                  </a:lnTo>
                  <a:lnTo>
                    <a:pt x="110630" y="1164760"/>
                  </a:lnTo>
                  <a:lnTo>
                    <a:pt x="73964" y="1141448"/>
                  </a:lnTo>
                  <a:lnTo>
                    <a:pt x="43383" y="1110867"/>
                  </a:lnTo>
                  <a:lnTo>
                    <a:pt x="20071" y="1074201"/>
                  </a:lnTo>
                  <a:lnTo>
                    <a:pt x="5215" y="1032635"/>
                  </a:lnTo>
                  <a:lnTo>
                    <a:pt x="0" y="987360"/>
                  </a:lnTo>
                  <a:lnTo>
                    <a:pt x="0" y="197475"/>
                  </a:lnTo>
                  <a:lnTo>
                    <a:pt x="5215" y="152196"/>
                  </a:lnTo>
                  <a:lnTo>
                    <a:pt x="20071" y="110630"/>
                  </a:lnTo>
                  <a:lnTo>
                    <a:pt x="43383" y="73964"/>
                  </a:lnTo>
                  <a:lnTo>
                    <a:pt x="73965" y="43383"/>
                  </a:lnTo>
                  <a:lnTo>
                    <a:pt x="110631" y="20071"/>
                  </a:lnTo>
                  <a:lnTo>
                    <a:pt x="152197" y="5215"/>
                  </a:lnTo>
                  <a:lnTo>
                    <a:pt x="197475" y="0"/>
                  </a:lnTo>
                  <a:lnTo>
                    <a:pt x="1271388" y="0"/>
                  </a:lnTo>
                  <a:lnTo>
                    <a:pt x="1316664" y="5215"/>
                  </a:lnTo>
                  <a:lnTo>
                    <a:pt x="1358230" y="20071"/>
                  </a:lnTo>
                  <a:lnTo>
                    <a:pt x="1394896" y="43383"/>
                  </a:lnTo>
                  <a:lnTo>
                    <a:pt x="1425477" y="73965"/>
                  </a:lnTo>
                  <a:lnTo>
                    <a:pt x="1448789" y="110631"/>
                  </a:lnTo>
                  <a:lnTo>
                    <a:pt x="1463645" y="152196"/>
                  </a:lnTo>
                  <a:lnTo>
                    <a:pt x="1468861" y="197475"/>
                  </a:lnTo>
                  <a:lnTo>
                    <a:pt x="1468861" y="691152"/>
                  </a:lnTo>
                  <a:lnTo>
                    <a:pt x="1938653" y="691152"/>
                  </a:lnTo>
                  <a:lnTo>
                    <a:pt x="1468860" y="987360"/>
                  </a:lnTo>
                  <a:lnTo>
                    <a:pt x="1463645" y="1032635"/>
                  </a:lnTo>
                  <a:lnTo>
                    <a:pt x="1448789" y="1074201"/>
                  </a:lnTo>
                  <a:lnTo>
                    <a:pt x="1425477" y="1110867"/>
                  </a:lnTo>
                  <a:lnTo>
                    <a:pt x="1394896" y="1141449"/>
                  </a:lnTo>
                  <a:lnTo>
                    <a:pt x="1358229" y="1164760"/>
                  </a:lnTo>
                  <a:lnTo>
                    <a:pt x="1316663" y="1179616"/>
                  </a:lnTo>
                  <a:lnTo>
                    <a:pt x="1271385" y="1184832"/>
                  </a:lnTo>
                  <a:close/>
                </a:path>
                <a:path w="2061845" h="1184910">
                  <a:moveTo>
                    <a:pt x="1938653" y="691152"/>
                  </a:moveTo>
                  <a:lnTo>
                    <a:pt x="1468861" y="691152"/>
                  </a:lnTo>
                  <a:lnTo>
                    <a:pt x="2061576" y="613648"/>
                  </a:lnTo>
                  <a:lnTo>
                    <a:pt x="1938653" y="691152"/>
                  </a:lnTo>
                  <a:close/>
                </a:path>
              </a:pathLst>
            </a:custGeom>
            <a:solidFill>
              <a:srgbClr val="00660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383540" y="274478"/>
            <a:ext cx="24638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项目建设内容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61418" y="4716083"/>
            <a:ext cx="11684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ctr">
              <a:lnSpc>
                <a:spcPct val="100000"/>
              </a:lnSpc>
              <a:spcBef>
                <a:spcPts val="100"/>
              </a:spcBef>
            </a:pPr>
            <a:r>
              <a:rPr sz="1800" b="1" spc="-10">
                <a:solidFill>
                  <a:srgbClr val="FFFFFF"/>
                </a:solidFill>
                <a:latin typeface="Microsoft JhengHei"/>
                <a:cs typeface="Microsoft JhengHei"/>
              </a:rPr>
              <a:t>相关的网络与硬件设施</a:t>
            </a:r>
            <a:r>
              <a:rPr sz="1800" b="1" spc="-25">
                <a:solidFill>
                  <a:srgbClr val="FFFFFF"/>
                </a:solidFill>
                <a:latin typeface="Microsoft JhengHei"/>
                <a:cs typeface="Microsoft JhengHei"/>
              </a:rPr>
              <a:t>改造</a:t>
            </a:r>
            <a:endParaRPr sz="1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93039" y="320516"/>
            <a:ext cx="49022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>
                <a:solidFill>
                  <a:srgbClr val="000000"/>
                </a:solidFill>
              </a:rPr>
              <a:t>浪潮协同办公系统主要功能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48653" y="1062086"/>
            <a:ext cx="8026400" cy="4346575"/>
          </a:xfrm>
          <a:prstGeom prst="rect">
            <a:avLst/>
          </a:prstGeom>
        </p:spPr>
        <p:txBody>
          <a:bodyPr vert="horz" wrap="square" lIns="0" tIns="31114" rIns="0" bIns="0" rtlCol="0">
            <a:spAutoFit/>
          </a:bodyPr>
          <a:lstStyle/>
          <a:p>
            <a:pPr marL="12700" marR="5080" indent="304165" algn="just">
              <a:lnSpc>
                <a:spcPct val="101200"/>
              </a:lnSpc>
              <a:spcBef>
                <a:spcPts val="244"/>
              </a:spcBef>
            </a:pPr>
            <a:r>
              <a:rPr sz="1800">
                <a:latin typeface="Arial Black"/>
                <a:cs typeface="Arial Black"/>
              </a:rPr>
              <a:t>TCC(Team</a:t>
            </a:r>
            <a:r>
              <a:rPr sz="1800" spc="-30">
                <a:latin typeface="Arial Black"/>
                <a:cs typeface="Arial Black"/>
              </a:rPr>
              <a:t> </a:t>
            </a:r>
            <a:r>
              <a:rPr sz="1800">
                <a:latin typeface="Arial Black"/>
                <a:cs typeface="Arial Black"/>
              </a:rPr>
              <a:t>Center</a:t>
            </a:r>
            <a:r>
              <a:rPr sz="1800" spc="-30">
                <a:latin typeface="Arial Black"/>
                <a:cs typeface="Arial Black"/>
              </a:rPr>
              <a:t> </a:t>
            </a:r>
            <a:r>
              <a:rPr sz="1800">
                <a:latin typeface="Arial Black"/>
                <a:cs typeface="Arial Black"/>
              </a:rPr>
              <a:t>Community</a:t>
            </a:r>
            <a:r>
              <a:rPr sz="1800" spc="-10">
                <a:latin typeface="Arial Black"/>
                <a:cs typeface="Arial Black"/>
              </a:rPr>
              <a:t> ),</a:t>
            </a:r>
            <a:r>
              <a:rPr sz="1800" b="1">
                <a:latin typeface="Microsoft JhengHei"/>
                <a:cs typeface="Microsoft JhengHei"/>
              </a:rPr>
              <a:t>企业协同工作平台</a:t>
            </a:r>
            <a:r>
              <a:rPr sz="1800" b="1">
                <a:latin typeface="Times New Roman"/>
                <a:cs typeface="Times New Roman"/>
              </a:rPr>
              <a:t>,</a:t>
            </a:r>
            <a:r>
              <a:rPr sz="1800" b="1" spc="-10">
                <a:latin typeface="Microsoft JhengHei"/>
                <a:cs typeface="Microsoft JhengHei"/>
              </a:rPr>
              <a:t>是一套用于浪潮集</a:t>
            </a:r>
            <a:r>
              <a:rPr sz="1800" b="1" spc="-5">
                <a:latin typeface="Microsoft JhengHei"/>
                <a:cs typeface="Microsoft JhengHei"/>
              </a:rPr>
              <a:t>团与各产业群之间，以及实现各类信息系统之间各种相关信息有效共享，跨企业</a:t>
            </a:r>
            <a:r>
              <a:rPr sz="1800" b="1">
                <a:latin typeface="Microsoft JhengHei"/>
                <a:cs typeface="Microsoft JhengHei"/>
              </a:rPr>
              <a:t>间的协同工作信息化平台。实现如下功能</a:t>
            </a:r>
            <a:r>
              <a:rPr sz="1800" b="1" spc="-50">
                <a:latin typeface="Times New Roman"/>
                <a:cs typeface="Times New Roman"/>
              </a:rPr>
              <a:t>:</a:t>
            </a:r>
            <a:endParaRPr sz="1800">
              <a:latin typeface="Times New Roman"/>
              <a:cs typeface="Times New Roman"/>
            </a:endParaRPr>
          </a:p>
          <a:p>
            <a:pPr marL="1120140" indent="-608965">
              <a:lnSpc>
                <a:spcPct val="100000"/>
              </a:lnSpc>
              <a:spcBef>
                <a:spcPts val="915"/>
              </a:spcBef>
              <a:buClr>
                <a:srgbClr val="FF0000"/>
              </a:buClr>
              <a:buSzPct val="102500"/>
              <a:buFont typeface="Wingdings"/>
              <a:buChar char=""/>
              <a:tabLst>
                <a:tab pos="1120140"/>
                <a:tab pos="1120775"/>
              </a:tabLst>
            </a:pPr>
            <a:r>
              <a:rPr sz="2000">
                <a:latin typeface="黑体"/>
                <a:cs typeface="黑体"/>
              </a:rPr>
              <a:t>协同办公（</a:t>
            </a:r>
            <a:r>
              <a:rPr sz="2000" spc="-5">
                <a:latin typeface="黑体"/>
                <a:cs typeface="黑体"/>
              </a:rPr>
              <a:t>工作流、通知、公告)</a:t>
            </a:r>
            <a:endParaRPr sz="2000">
              <a:latin typeface="黑体"/>
              <a:cs typeface="黑体"/>
            </a:endParaRPr>
          </a:p>
          <a:p>
            <a:pPr marL="1120140" indent="-608965">
              <a:lnSpc>
                <a:spcPct val="100000"/>
              </a:lnSpc>
              <a:spcBef>
                <a:spcPts val="1200"/>
              </a:spcBef>
              <a:buClr>
                <a:srgbClr val="FF0000"/>
              </a:buClr>
              <a:buSzPct val="102500"/>
              <a:buFont typeface="Wingdings"/>
              <a:buChar char=""/>
              <a:tabLst>
                <a:tab pos="1120140"/>
                <a:tab pos="1120775"/>
              </a:tabLst>
            </a:pPr>
            <a:r>
              <a:rPr sz="2000">
                <a:latin typeface="黑体"/>
                <a:cs typeface="黑体"/>
              </a:rPr>
              <a:t>协同管理（与ERP有效集成</a:t>
            </a:r>
            <a:r>
              <a:rPr sz="2000" spc="-50">
                <a:latin typeface="黑体"/>
                <a:cs typeface="黑体"/>
              </a:rPr>
              <a:t>）</a:t>
            </a:r>
            <a:endParaRPr sz="2000">
              <a:latin typeface="黑体"/>
              <a:cs typeface="黑体"/>
            </a:endParaRPr>
          </a:p>
          <a:p>
            <a:pPr marL="1120140" indent="-608965">
              <a:lnSpc>
                <a:spcPct val="100000"/>
              </a:lnSpc>
              <a:spcBef>
                <a:spcPts val="1200"/>
              </a:spcBef>
              <a:buClr>
                <a:srgbClr val="FF0000"/>
              </a:buClr>
              <a:buSzPct val="102500"/>
              <a:buFont typeface="Wingdings"/>
              <a:buChar char=""/>
              <a:tabLst>
                <a:tab pos="1120140"/>
                <a:tab pos="1120775"/>
              </a:tabLst>
            </a:pPr>
            <a:r>
              <a:rPr sz="2000">
                <a:latin typeface="黑体"/>
                <a:cs typeface="黑体"/>
              </a:rPr>
              <a:t>外包协同 (建立与外部合作伙伴共同的工作平台</a:t>
            </a:r>
            <a:r>
              <a:rPr sz="2000" spc="-50">
                <a:latin typeface="黑体"/>
                <a:cs typeface="黑体"/>
              </a:rPr>
              <a:t>）</a:t>
            </a:r>
            <a:endParaRPr sz="2000">
              <a:latin typeface="黑体"/>
              <a:cs typeface="黑体"/>
            </a:endParaRPr>
          </a:p>
          <a:p>
            <a:pPr marL="1120140" indent="-608965">
              <a:lnSpc>
                <a:spcPct val="100000"/>
              </a:lnSpc>
              <a:spcBef>
                <a:spcPts val="1200"/>
              </a:spcBef>
              <a:buClr>
                <a:srgbClr val="FF0000"/>
              </a:buClr>
              <a:buSzPct val="102500"/>
              <a:buFont typeface="Wingdings"/>
              <a:buChar char=""/>
              <a:tabLst>
                <a:tab pos="1120140"/>
                <a:tab pos="1120775"/>
              </a:tabLst>
            </a:pPr>
            <a:r>
              <a:rPr sz="2000">
                <a:latin typeface="黑体"/>
                <a:cs typeface="黑体"/>
              </a:rPr>
              <a:t>知识管理（企业知识库</a:t>
            </a:r>
            <a:r>
              <a:rPr sz="2000" spc="-50">
                <a:latin typeface="黑体"/>
                <a:cs typeface="黑体"/>
              </a:rPr>
              <a:t>）</a:t>
            </a:r>
            <a:endParaRPr sz="2000">
              <a:latin typeface="黑体"/>
              <a:cs typeface="黑体"/>
            </a:endParaRPr>
          </a:p>
          <a:p>
            <a:pPr marL="1120140" indent="-608965">
              <a:lnSpc>
                <a:spcPct val="100000"/>
              </a:lnSpc>
              <a:spcBef>
                <a:spcPts val="1200"/>
              </a:spcBef>
              <a:buClr>
                <a:srgbClr val="FF0000"/>
              </a:buClr>
              <a:buSzPct val="102500"/>
              <a:buFont typeface="Wingdings"/>
              <a:buChar char=""/>
              <a:tabLst>
                <a:tab pos="1120140"/>
                <a:tab pos="1120775"/>
              </a:tabLst>
            </a:pPr>
            <a:r>
              <a:rPr sz="2000">
                <a:latin typeface="黑体"/>
                <a:cs typeface="黑体"/>
              </a:rPr>
              <a:t>企业门户(统一各种系统入口，与应用系统集成</a:t>
            </a:r>
            <a:r>
              <a:rPr sz="2000" spc="-50">
                <a:latin typeface="黑体"/>
                <a:cs typeface="黑体"/>
              </a:rPr>
              <a:t>）</a:t>
            </a:r>
            <a:endParaRPr sz="2000">
              <a:latin typeface="黑体"/>
              <a:cs typeface="黑体"/>
            </a:endParaRPr>
          </a:p>
          <a:p>
            <a:pPr marL="1120140" indent="-608965">
              <a:lnSpc>
                <a:spcPct val="100000"/>
              </a:lnSpc>
              <a:spcBef>
                <a:spcPts val="1200"/>
              </a:spcBef>
              <a:buClr>
                <a:srgbClr val="FF0000"/>
              </a:buClr>
              <a:buSzPct val="102500"/>
              <a:buFont typeface="Wingdings"/>
              <a:buChar char=""/>
              <a:tabLst>
                <a:tab pos="1120140"/>
                <a:tab pos="1120775"/>
              </a:tabLst>
            </a:pPr>
            <a:r>
              <a:rPr sz="2000" spc="-5">
                <a:latin typeface="黑体"/>
                <a:cs typeface="黑体"/>
              </a:rPr>
              <a:t>远程会议：支持文档、三维数据多地点共享与在线批注；</a:t>
            </a:r>
            <a:endParaRPr sz="2000">
              <a:latin typeface="黑体"/>
              <a:cs typeface="黑体"/>
            </a:endParaRPr>
          </a:p>
          <a:p>
            <a:pPr marL="1120140" marR="421005" indent="-608965">
              <a:lnSpc>
                <a:spcPct val="100000"/>
              </a:lnSpc>
              <a:spcBef>
                <a:spcPts val="1200"/>
              </a:spcBef>
              <a:buClr>
                <a:srgbClr val="FF0000"/>
              </a:buClr>
              <a:buSzPct val="102500"/>
              <a:buFont typeface="Wingdings"/>
              <a:buChar char=""/>
              <a:tabLst>
                <a:tab pos="1120140"/>
                <a:tab pos="1120775"/>
              </a:tabLst>
            </a:pPr>
            <a:r>
              <a:rPr sz="2000" spc="-5">
                <a:latin typeface="黑体"/>
                <a:cs typeface="黑体"/>
              </a:rPr>
              <a:t>远程服务:穿透防火墙，跨平台，跨区域，不改变各方网络安全体系，实现异地在线支持与服务。</a:t>
            </a:r>
            <a:endParaRPr sz="20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190500"/>
            <a:ext cx="9144000" cy="6667500"/>
            <a:chOff x="0" y="190500"/>
            <a:chExt cx="9144000" cy="666750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4300" y="190500"/>
              <a:ext cx="6972300" cy="695325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0" y="914400"/>
              <a:ext cx="9144000" cy="5943600"/>
            </a:xfrm>
            <a:prstGeom prst="rect">
              <a:avLst/>
            </a:prstGeom>
          </p:spPr>
        </p:pic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205739" y="256636"/>
            <a:ext cx="4180204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>
                <a:solidFill>
                  <a:srgbClr val="000000"/>
                </a:solidFill>
              </a:rPr>
              <a:t>浪潮</a:t>
            </a:r>
            <a:r>
              <a:rPr b="0" spc="-10">
                <a:solidFill>
                  <a:srgbClr val="000000"/>
                </a:solidFill>
                <a:latin typeface="Arial Black"/>
                <a:cs typeface="Arial Black"/>
              </a:rPr>
              <a:t>ERP</a:t>
            </a:r>
            <a:r>
              <a:rPr spc="-10">
                <a:solidFill>
                  <a:srgbClr val="000000"/>
                </a:solidFill>
              </a:rPr>
              <a:t>系统主要功能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02589" y="287654"/>
            <a:ext cx="64262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5">
                <a:solidFill>
                  <a:srgbClr val="000000"/>
                </a:solidFill>
              </a:rPr>
              <a:t>生产过程控制数据采集系统功能</a:t>
            </a:r>
            <a:endParaRPr sz="3600"/>
          </a:p>
        </p:txBody>
      </p:sp>
      <p:sp>
        <p:nvSpPr>
          <p:cNvPr id="3" name="object 3"/>
          <p:cNvSpPr txBox="1"/>
          <p:nvPr/>
        </p:nvSpPr>
        <p:spPr>
          <a:xfrm>
            <a:off x="618490" y="2039557"/>
            <a:ext cx="7988300" cy="2572385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355600" marR="5080" indent="-342900">
              <a:lnSpc>
                <a:spcPct val="99000"/>
              </a:lnSpc>
              <a:spcBef>
                <a:spcPts val="130"/>
              </a:spcBef>
            </a:pPr>
            <a:r>
              <a:rPr sz="2450">
                <a:solidFill>
                  <a:srgbClr val="FF3300"/>
                </a:solidFill>
                <a:latin typeface="Wingdings"/>
                <a:cs typeface="Wingdings"/>
              </a:rPr>
              <a:t></a:t>
            </a:r>
            <a:r>
              <a:rPr sz="2450" spc="-155">
                <a:solidFill>
                  <a:srgbClr val="FF3300"/>
                </a:solidFill>
                <a:latin typeface="Times New Roman"/>
                <a:cs typeface="Times New Roman"/>
              </a:rPr>
              <a:t> </a:t>
            </a:r>
            <a:r>
              <a:rPr sz="2400" b="1" spc="-5">
                <a:solidFill>
                  <a:srgbClr val="333333"/>
                </a:solidFill>
                <a:latin typeface="Microsoft JhengHei"/>
                <a:cs typeface="Microsoft JhengHei"/>
              </a:rPr>
              <a:t>海盛威公司所属企业的主要生产设备，如：自动纺纱机、</a:t>
            </a:r>
            <a:r>
              <a:rPr sz="2400" b="1">
                <a:solidFill>
                  <a:srgbClr val="333333"/>
                </a:solidFill>
                <a:latin typeface="Microsoft JhengHei"/>
                <a:cs typeface="Microsoft JhengHei"/>
              </a:rPr>
              <a:t>络筒机、</a:t>
            </a:r>
            <a:r>
              <a:rPr sz="2400" b="1" spc="-5">
                <a:latin typeface="Microsoft JhengHei"/>
                <a:cs typeface="Microsoft JhengHei"/>
              </a:rPr>
              <a:t>织机、电子清纱监测装置、浆纱机、细纱机、平</a:t>
            </a:r>
            <a:r>
              <a:rPr sz="2400" b="1">
                <a:latin typeface="Microsoft JhengHei"/>
                <a:cs typeface="Microsoft JhengHei"/>
              </a:rPr>
              <a:t>网印花机、磁棒印花机、门富士定型机、</a:t>
            </a:r>
            <a:r>
              <a:rPr sz="2400" b="1">
                <a:latin typeface="Times New Roman"/>
                <a:cs typeface="Times New Roman"/>
              </a:rPr>
              <a:t>774</a:t>
            </a:r>
            <a:r>
              <a:rPr sz="2400" b="1">
                <a:latin typeface="Microsoft JhengHei"/>
                <a:cs typeface="Microsoft JhengHei"/>
              </a:rPr>
              <a:t>定型机（</a:t>
            </a:r>
            <a:r>
              <a:rPr sz="2400" b="1" spc="-50">
                <a:latin typeface="Microsoft JhengHei"/>
                <a:cs typeface="Microsoft JhengHei"/>
              </a:rPr>
              <a:t>前</a:t>
            </a:r>
            <a:r>
              <a:rPr sz="2400" b="1">
                <a:latin typeface="Microsoft JhengHei"/>
                <a:cs typeface="Microsoft JhengHei"/>
              </a:rPr>
              <a:t>出理、后处理）</a:t>
            </a:r>
            <a:r>
              <a:rPr sz="2400" b="1" spc="-5">
                <a:latin typeface="Microsoft JhengHei"/>
                <a:cs typeface="Microsoft JhengHei"/>
              </a:rPr>
              <a:t>、紧缩机、染色机、蒸化机、皂洗机等，</a:t>
            </a:r>
            <a:r>
              <a:rPr sz="2400" b="1" spc="-5">
                <a:solidFill>
                  <a:srgbClr val="333333"/>
                </a:solidFill>
                <a:latin typeface="Microsoft JhengHei"/>
                <a:cs typeface="Microsoft JhengHei"/>
              </a:rPr>
              <a:t>已基本实现计算机控制。本项目将对其进行技术改造和升</a:t>
            </a:r>
            <a:r>
              <a:rPr sz="2400" b="1">
                <a:solidFill>
                  <a:srgbClr val="333333"/>
                </a:solidFill>
                <a:latin typeface="Microsoft JhengHei"/>
                <a:cs typeface="Microsoft JhengHei"/>
              </a:rPr>
              <a:t>级，使其</a:t>
            </a:r>
            <a:r>
              <a:rPr sz="2400" b="1" spc="-5">
                <a:latin typeface="Microsoft JhengHei"/>
                <a:cs typeface="Microsoft JhengHei"/>
              </a:rPr>
              <a:t>具备联网能力，与企业信息网集成，实现生产过程数据信息采集自动化入网</a:t>
            </a:r>
            <a:endParaRPr sz="24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02589" y="287654"/>
            <a:ext cx="36830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10">
                <a:solidFill>
                  <a:srgbClr val="000000"/>
                </a:solidFill>
              </a:rPr>
              <a:t>电子商务平台介绍</a:t>
            </a:r>
            <a:endParaRPr sz="3600"/>
          </a:p>
        </p:txBody>
      </p:sp>
      <p:sp>
        <p:nvSpPr>
          <p:cNvPr id="3" name="object 3"/>
          <p:cNvSpPr txBox="1"/>
          <p:nvPr/>
        </p:nvSpPr>
        <p:spPr>
          <a:xfrm>
            <a:off x="618490" y="1161733"/>
            <a:ext cx="8293100" cy="220662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355600" marR="5080" indent="-342900">
              <a:lnSpc>
                <a:spcPct val="98800"/>
              </a:lnSpc>
              <a:spcBef>
                <a:spcPts val="135"/>
              </a:spcBef>
            </a:pPr>
            <a:r>
              <a:rPr sz="2450">
                <a:solidFill>
                  <a:srgbClr val="FF3300"/>
                </a:solidFill>
                <a:latin typeface="Wingdings"/>
                <a:cs typeface="Wingdings"/>
              </a:rPr>
              <a:t></a:t>
            </a:r>
            <a:r>
              <a:rPr sz="2450" spc="-55">
                <a:solidFill>
                  <a:srgbClr val="FF3300"/>
                </a:solidFill>
                <a:latin typeface="Times New Roman"/>
                <a:cs typeface="Times New Roman"/>
              </a:rPr>
              <a:t> </a:t>
            </a:r>
            <a:r>
              <a:rPr sz="2400" b="1">
                <a:solidFill>
                  <a:srgbClr val="333333"/>
                </a:solidFill>
                <a:latin typeface="Microsoft JhengHei"/>
                <a:cs typeface="Microsoft JhengHei"/>
              </a:rPr>
              <a:t>充分运用现代信息技术，实现信息协同</a:t>
            </a:r>
            <a:r>
              <a:rPr sz="2400" b="1" spc="-10">
                <a:latin typeface="Microsoft JhengHei"/>
                <a:cs typeface="Microsoft JhengHei"/>
              </a:rPr>
              <a:t>网络化财务，物流</a:t>
            </a:r>
            <a:r>
              <a:rPr sz="2400" b="1" spc="-50">
                <a:latin typeface="Microsoft JhengHei"/>
                <a:cs typeface="Microsoft JhengHei"/>
              </a:rPr>
              <a:t> </a:t>
            </a:r>
            <a:r>
              <a:rPr sz="2400" b="1">
                <a:latin typeface="Microsoft JhengHei"/>
                <a:cs typeface="Microsoft JhengHei"/>
              </a:rPr>
              <a:t>管理，网上招投标管理，公司（集团）</a:t>
            </a:r>
            <a:r>
              <a:rPr sz="2400" b="1" spc="-10">
                <a:latin typeface="Microsoft JhengHei"/>
                <a:cs typeface="Microsoft JhengHei"/>
              </a:rPr>
              <a:t>内部间的业务联系，</a:t>
            </a:r>
            <a:r>
              <a:rPr sz="2400" b="1" spc="-5">
                <a:latin typeface="Microsoft JhengHei"/>
                <a:cs typeface="Microsoft JhengHei"/>
              </a:rPr>
              <a:t>相关的生产数据上游的关联企业间传递，与客户之间的联</a:t>
            </a:r>
            <a:r>
              <a:rPr sz="2400" b="1" spc="-50">
                <a:latin typeface="Microsoft JhengHei"/>
                <a:cs typeface="Microsoft JhengHei"/>
              </a:rPr>
              <a:t> </a:t>
            </a:r>
            <a:r>
              <a:rPr sz="2400" b="1" spc="-5">
                <a:latin typeface="Microsoft JhengHei"/>
                <a:cs typeface="Microsoft JhengHei"/>
              </a:rPr>
              <a:t>系和管理。建立安全认证机制，适时地开展电子支付业务。建立统一的网络平台，共享资源。统一规划、升级软、硬</a:t>
            </a:r>
            <a:r>
              <a:rPr sz="2400" b="1" spc="-50">
                <a:latin typeface="Microsoft JhengHei"/>
                <a:cs typeface="Microsoft JhengHei"/>
              </a:rPr>
              <a:t> </a:t>
            </a:r>
            <a:r>
              <a:rPr sz="2400" b="1">
                <a:latin typeface="Microsoft JhengHei"/>
                <a:cs typeface="Microsoft JhengHei"/>
              </a:rPr>
              <a:t>件，</a:t>
            </a:r>
            <a:r>
              <a:rPr sz="2400" b="1" spc="-5">
                <a:solidFill>
                  <a:srgbClr val="333333"/>
                </a:solidFill>
                <a:latin typeface="Microsoft JhengHei"/>
                <a:cs typeface="Microsoft JhengHei"/>
              </a:rPr>
              <a:t>改变营销手段，建立实现商务运营电子化平台。</a:t>
            </a:r>
            <a:endParaRPr sz="24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项目建设目标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82028" y="1329332"/>
            <a:ext cx="7416800" cy="3888740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481965" marR="5080" indent="-469265">
              <a:lnSpc>
                <a:spcPct val="140900"/>
              </a:lnSpc>
              <a:spcBef>
                <a:spcPts val="75"/>
              </a:spcBef>
              <a:buClr>
                <a:srgbClr val="FF0000"/>
              </a:buClr>
              <a:buSzPct val="102500"/>
              <a:buFont typeface="Wingdings"/>
              <a:buChar char=""/>
              <a:tabLst>
                <a:tab pos="481965"/>
                <a:tab pos="482600"/>
              </a:tabLst>
            </a:pPr>
            <a:r>
              <a:rPr sz="2000">
                <a:latin typeface="Times New Roman"/>
                <a:cs typeface="Times New Roman"/>
              </a:rPr>
              <a:t>.</a:t>
            </a:r>
            <a:r>
              <a:rPr sz="2000">
                <a:latin typeface="宋体"/>
                <a:cs typeface="宋体"/>
              </a:rPr>
              <a:t>建立以公司（集团）</a:t>
            </a:r>
            <a:r>
              <a:rPr sz="2000" spc="-5">
                <a:latin typeface="宋体"/>
                <a:cs typeface="宋体"/>
              </a:rPr>
              <a:t>为信息中心的计算机网络，在各生产企业</a:t>
            </a:r>
            <a:r>
              <a:rPr sz="2000">
                <a:latin typeface="宋体"/>
                <a:cs typeface="宋体"/>
              </a:rPr>
              <a:t>建设实施</a:t>
            </a:r>
            <a:r>
              <a:rPr sz="2000" spc="-10">
                <a:latin typeface="Times New Roman"/>
                <a:cs typeface="Times New Roman"/>
              </a:rPr>
              <a:t>ERP</a:t>
            </a:r>
            <a:r>
              <a:rPr sz="2000" spc="-5">
                <a:latin typeface="宋体"/>
                <a:cs typeface="宋体"/>
              </a:rPr>
              <a:t>系统，实现原材料及产品的进、产、销、客户关</a:t>
            </a:r>
            <a:r>
              <a:rPr sz="2000">
                <a:latin typeface="宋体"/>
                <a:cs typeface="宋体"/>
              </a:rPr>
              <a:t>系一体化管理；在海盛威集团</a:t>
            </a:r>
            <a:r>
              <a:rPr sz="2000" spc="-10">
                <a:latin typeface="Times New Roman"/>
                <a:cs typeface="Times New Roman"/>
              </a:rPr>
              <a:t>VPN</a:t>
            </a:r>
            <a:r>
              <a:rPr sz="2000" spc="-5">
                <a:latin typeface="宋体"/>
                <a:cs typeface="宋体"/>
              </a:rPr>
              <a:t>专网的基础上，建立协同办公环境和功能化企业网站；优化企业组织结构，完成企业业务</a:t>
            </a:r>
            <a:r>
              <a:rPr sz="2000">
                <a:latin typeface="宋体"/>
                <a:cs typeface="宋体"/>
              </a:rPr>
              <a:t>流程再造</a:t>
            </a:r>
            <a:r>
              <a:rPr sz="2000">
                <a:solidFill>
                  <a:srgbClr val="333333"/>
                </a:solidFill>
                <a:latin typeface="宋体"/>
                <a:cs typeface="宋体"/>
              </a:rPr>
              <a:t>。通过对信息流、资金流和物流的逐步整合，</a:t>
            </a:r>
            <a:r>
              <a:rPr sz="2000" spc="-20">
                <a:latin typeface="宋体"/>
                <a:cs typeface="宋体"/>
              </a:rPr>
              <a:t>完成各</a:t>
            </a:r>
            <a:r>
              <a:rPr sz="2000" spc="-5">
                <a:latin typeface="宋体"/>
                <a:cs typeface="宋体"/>
              </a:rPr>
              <a:t>系统的集成及各企业间的业务协同，构筑集团与上下游关联企</a:t>
            </a:r>
            <a:r>
              <a:rPr sz="2000">
                <a:latin typeface="宋体"/>
                <a:cs typeface="宋体"/>
              </a:rPr>
              <a:t>业业务协同的全程供应链；完成集中化的集团管理；</a:t>
            </a:r>
            <a:r>
              <a:rPr sz="2000" spc="-15">
                <a:solidFill>
                  <a:srgbClr val="333333"/>
                </a:solidFill>
                <a:latin typeface="宋体"/>
                <a:cs typeface="宋体"/>
              </a:rPr>
              <a:t>利用计算</a:t>
            </a:r>
            <a:r>
              <a:rPr sz="2000">
                <a:solidFill>
                  <a:srgbClr val="333333"/>
                </a:solidFill>
                <a:latin typeface="宋体"/>
                <a:cs typeface="宋体"/>
              </a:rPr>
              <a:t>机实现对产品生产制造过程的自动控制；</a:t>
            </a:r>
            <a:r>
              <a:rPr sz="2000" spc="-10">
                <a:latin typeface="宋体"/>
                <a:cs typeface="宋体"/>
              </a:rPr>
              <a:t>建立网上交易、网上</a:t>
            </a:r>
            <a:r>
              <a:rPr sz="2000">
                <a:latin typeface="宋体"/>
                <a:cs typeface="宋体"/>
              </a:rPr>
              <a:t>支付的商务平台，</a:t>
            </a:r>
            <a:r>
              <a:rPr sz="2000" spc="-5">
                <a:solidFill>
                  <a:srgbClr val="333333"/>
                </a:solidFill>
                <a:latin typeface="宋体"/>
                <a:cs typeface="宋体"/>
              </a:rPr>
              <a:t>积极稳妥地发展电子商务。</a:t>
            </a:r>
            <a:endParaRPr sz="20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https://d.book118.com/107034144101006030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Microsoft JhengHei</vt:lpstr>
      <vt:lpstr>黑体</vt:lpstr>
      <vt:lpstr>Wingdings</vt:lpstr>
      <vt:lpstr>Times New Roman</vt:lpstr>
      <vt:lpstr>Arial Black</vt:lpstr>
      <vt:lpstr>宋体</vt:lpstr>
      <vt:lpstr>Office Theme</vt:lpstr>
      <vt:lpstr>参加汇报人员</vt:lpstr>
      <vt:lpstr>浪潮集团信息化现状项目建设的必要性 项目建设内容与目标项目组织形式</vt:lpstr>
      <vt:lpstr>浪潮集团概况</vt:lpstr>
      <vt:lpstr>浪潮集团产业布局</vt:lpstr>
      <vt:lpstr>浪潮集团信息化现状</vt:lpstr>
      <vt:lpstr>浪潮集团信息化现状项目建设的必要性 项目建设内容与目标项目组织形式</vt:lpstr>
      <vt:lpstr>项目实施的必要性</vt:lpstr>
      <vt:lpstr>浪潮集团信息化现状项目建设的必要性 项目建设内容与目标项目组织形式</vt:lpstr>
      <vt:lpstr>项目建设内容</vt:lpstr>
      <vt:lpstr>浪潮协同办公系统主要功能</vt:lpstr>
      <vt:lpstr>浪潮ERP系统主要功能</vt:lpstr>
      <vt:lpstr>生产过程控制数据采集系统功能</vt:lpstr>
      <vt:lpstr>电子商务平台介绍</vt:lpstr>
      <vt:lpstr>项目建设目标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2024-09-02T03:22:05.899</cp:lastPrinted>
  <dcterms:created xsi:type="dcterms:W3CDTF">2024-09-01T19:22:05Z</dcterms:created>
  <dcterms:modified xsi:type="dcterms:W3CDTF">2024-09-01T19:22:07Z</dcterms:modified>
</cp:coreProperties>
</file>