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2" r:id="rId11"/>
  </p:sldIdLst>
  <p:sldSz cx="12192000" cy="6858000"/>
  <p:notesSz cx="6858000" cy="9144000"/>
  <p:custDataLst>
    <p:tags r:id="rId12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tags" Target="tags/tag1.xml" /><Relationship Id="rId13" Type="http://schemas.openxmlformats.org/officeDocument/2006/relationships/presProps" Target="presProps.xml" /><Relationship Id="rId14" Type="http://schemas.openxmlformats.org/officeDocument/2006/relationships/viewProps" Target="viewProps.xml" /><Relationship Id="rId15" Type="http://schemas.openxmlformats.org/officeDocument/2006/relationships/theme" Target="theme/theme1.xml" /><Relationship Id="rId16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435A06C-698A-4EF0-806E-1730E80A6DC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BE14E90-B153-4C20-BFD0-22F0F25ACA9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8E51E54-6740-48E3-97E3-BF1D3D892F3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54B6F70-AE4F-4DA2-B32A-4E6556CDA49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099AEFA3-A9EA-43D9-97FC-49AC7BE1A1D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012CF039-D2C0-4230-B6A0-6306220E7CE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B6E281AD-1D6A-4F7B-A306-1BCB06DDC5F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AE1565F-BDB5-4E4B-A213-F9481827BE5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4E88097-178F-448E-ADDF-E64784E06A5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DC3139F-497B-450E-982E-229D203E9D4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BC85D27-74CF-47E5-B4E5-B3AE6137F60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10705601101100605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219200" y="1341120"/>
            <a:ext cx="7372750" cy="209207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4">
                    <a:lumMod val="60000"/>
                    <a:lumOff val="4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无损检测安全培训课件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219200" y="4206240"/>
            <a:ext cx="6930733" cy="5010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025">
                <a:solidFill>
                  <a:schemeClr val="accent4">
                    <a:lumMod val="60000"/>
                    <a:lumOff val="4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汇报人：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219200" y="4693920"/>
            <a:ext cx="6930733" cy="5010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025">
                <a:solidFill>
                  <a:schemeClr val="accent4">
                    <a:lumMod val="60000"/>
                    <a:lumOff val="4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汇报时间：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140760" y="0"/>
            <a:ext cx="2809137" cy="3421221"/>
          </a:xfrm>
          <a:prstGeom prst="rect">
            <a:avLst/>
          </a:prstGeom>
          <a:gradFill>
            <a:gsLst>
              <a:gs pos="0">
                <a:schemeClr val="accent2">
                  <a:alpha val="75000"/>
                </a:schemeClr>
              </a:gs>
              <a:gs pos="100000">
                <a:schemeClr val="lt1">
                  <a:alpha val="75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140760" y="1983274"/>
            <a:ext cx="2809137" cy="2809137"/>
          </a:xfrm>
          <a:prstGeom prst="ellipse">
            <a:avLst/>
          </a:prstGeom>
          <a:gradFill>
            <a:gsLst>
              <a:gs pos="0">
                <a:schemeClr val="accent2">
                  <a:alpha val="100000"/>
                </a:schemeClr>
              </a:gs>
              <a:gs pos="100000">
                <a:schemeClr val="accent2">
                  <a:alpha val="100000"/>
                  <a:lumMod val="60000"/>
                  <a:lumOff val="4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884456" y="2656540"/>
            <a:ext cx="2004496" cy="61493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  <a:spcBef>
                <a:spcPct val="0"/>
              </a:spcBef>
            </a:pPr>
            <a:r>
              <a:rPr lang="en-US" sz="1350">
                <a:solidFill>
                  <a:srgbClr val="FFFFFF">
                    <a:alpha val="40000"/>
                  </a:srgbClr>
                </a:solidFill>
                <a:latin typeface="Microsoft Yahei"/>
                <a:ea typeface="Microsoft Yahei"/>
                <a:cs typeface="Microsoft Yahei"/>
              </a:rPr>
              <a:t>UE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649672" y="2818600"/>
            <a:ext cx="1766929" cy="1834896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344782" y="1304925"/>
            <a:ext cx="5981700" cy="42481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无损检测基础知识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无损检测安全操作规程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无损检测案例分析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常见问题与解决方案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总结与展望</a:t>
            </a:r>
          </a:p>
        </p:txBody>
      </p:sp>
      <p:cxnSp>
        <p:nvCxnSpPr>
          <p:cNvPr id="7" name="Connector 7"/>
          <p:cNvCxnSpPr/>
          <p:nvPr/>
        </p:nvCxnSpPr>
        <p:spPr>
          <a:xfrm flipH="1">
            <a:off x="3198500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none"/>
            <a:tailEnd type="none"/>
          </a:ln>
        </p:spPr>
      </p:cxnSp>
      <p:cxnSp>
        <p:nvCxnSpPr>
          <p:cNvPr id="8" name="Connector 8"/>
          <p:cNvCxnSpPr/>
          <p:nvPr/>
        </p:nvCxnSpPr>
        <p:spPr>
          <a:xfrm flipH="1">
            <a:off x="1823497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none"/>
            <a:tailEnd type="none"/>
          </a:ln>
        </p:spPr>
      </p:cxnSp>
      <p:sp>
        <p:nvSpPr>
          <p:cNvPr id="9" name="AutoShape 9"/>
          <p:cNvSpPr/>
          <p:nvPr/>
        </p:nvSpPr>
        <p:spPr>
          <a:xfrm>
            <a:off x="611546" y="2481967"/>
            <a:ext cx="259567" cy="1408741"/>
          </a:xfrm>
          <a:prstGeom prst="rect">
            <a:avLst/>
          </a:prstGeom>
          <a:gradFill>
            <a:gsLst>
              <a:gs pos="0">
                <a:schemeClr val="accent2">
                  <a:alpha val="51000"/>
                </a:schemeClr>
              </a:gs>
              <a:gs pos="100000">
                <a:schemeClr val="lt1">
                  <a:alpha val="51000"/>
                </a:schemeClr>
              </a:gs>
            </a:gsLst>
            <a:lin ang="54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611546" y="2352184"/>
            <a:ext cx="259567" cy="259567"/>
          </a:xfrm>
          <a:prstGeom prst="ellipse">
            <a:avLst/>
          </a:prstGeom>
          <a:solidFill>
            <a:schemeClr val="accent2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-1022221" y="4869455"/>
            <a:ext cx="1813010" cy="1813010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298477" y="0"/>
            <a:ext cx="668835" cy="1915360"/>
          </a:xfrm>
          <a:prstGeom prst="rect">
            <a:avLst/>
          </a:prstGeom>
          <a:gradFill>
            <a:gsLst>
              <a:gs pos="0">
                <a:schemeClr val="accent2">
                  <a:alpha val="62000"/>
                </a:schemeClr>
              </a:gs>
              <a:gs pos="100000">
                <a:schemeClr val="lt1">
                  <a:alpha val="62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298477" y="1580942"/>
            <a:ext cx="668835" cy="66883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0066688" y="5912672"/>
            <a:ext cx="531248" cy="531248"/>
          </a:xfrm>
          <a:prstGeom prst="ellipse">
            <a:avLst/>
          </a:prstGeom>
          <a:gradFill>
            <a:gsLst>
              <a:gs pos="0">
                <a:schemeClr val="accent2">
                  <a:alpha val="59000"/>
                </a:schemeClr>
              </a:gs>
              <a:gs pos="100000">
                <a:schemeClr val="accent2">
                  <a:alpha val="59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0779576" y="-508283"/>
            <a:ext cx="2423643" cy="2423643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219200" y="1341120"/>
            <a:ext cx="7052881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7650" b="1">
                <a:solidFill>
                  <a:schemeClr val="accent4">
                    <a:lumMod val="60000"/>
                    <a:lumOff val="4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219200" y="2926080"/>
            <a:ext cx="8812387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825">
                <a:solidFill>
                  <a:schemeClr val="accent4">
                    <a:lumMod val="60000"/>
                    <a:lumOff val="4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rcRect l="16675" r="16675"/>
          <a:stretch>
            <a:fillRect/>
          </a:stretch>
        </p:blipFill>
        <p:spPr>
          <a:xfrm>
            <a:off x="939482" y="1415327"/>
            <a:ext cx="4843295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2005888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随着工业技术的发展，无损检测技术在各领域得到广泛应用，但同时也带来了潜在的安全风险。为了确保检测人员的安全和企业的正常运行，开展无损检测安全培训显得尤为重要。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1352723"/>
            <a:ext cx="4638675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背景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261748" y="4499375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本培训旨在提高检测人员对无损检测安全的认识，掌握安全操作规程，降低安全事故的发生概率，保障人员安全和企业财产安全。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261748" y="3870593"/>
            <a:ext cx="5124450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目的</a:t>
            </a:r>
          </a:p>
        </p:txBody>
      </p:sp>
      <p:grpSp>
        <p:nvGrpSpPr>
          <p:cNvPr id="7" name="Group 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" name="AutoShape 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TextBox 2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培训背景与目的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对象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本培训适用于所有从事无损检测工作的人员，包括但不限于超声检测、射线检测、磁粉检测、涡流检测等领域的从业人员。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要求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参加培训人员需具备一定的无损检测基础知识和实践经验，能够理解和掌握培训内容，并将其应用于实际工作中。同时，参加培训人员需遵守培训纪律，认真学习并完成相关考核。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21875" r="21875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培训对象与要求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219200" y="1341120"/>
            <a:ext cx="7052881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7650" b="1">
                <a:solidFill>
                  <a:schemeClr val="accent4">
                    <a:lumMod val="60000"/>
                    <a:lumOff val="4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219200" y="2926080"/>
            <a:ext cx="8812387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825">
                <a:solidFill>
                  <a:schemeClr val="accent4">
                    <a:lumMod val="60000"/>
                    <a:lumOff val="4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无损检测基础知识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647422" y="1416260"/>
            <a:ext cx="10787368" cy="4757506"/>
          </a:xfrm>
          <a:custGeom>
            <a:rect l="l" t="t" r="r" b="b"/>
            <a:pathLst>
              <a:path w="8427632" h="3716802">
                <a:moveTo>
                  <a:pt x="0" y="0"/>
                </a:moveTo>
                <a:lnTo>
                  <a:pt x="7963031" y="0"/>
                </a:lnTo>
                <a:quadBezTo>
                  <a:pt x="8427632" y="0"/>
                  <a:pt x="8427632" y="464600"/>
                </a:quadBezTo>
                <a:lnTo>
                  <a:pt x="8427632" y="3716802"/>
                </a:lnTo>
                <a:lnTo>
                  <a:pt x="464600" y="3716802"/>
                </a:lnTo>
                <a:quadBezTo>
                  <a:pt x="0" y="3716802"/>
                  <a:pt x="0" y="3252201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" name="Connector 3"/>
          <p:cNvCxnSpPr/>
          <p:nvPr/>
        </p:nvCxnSpPr>
        <p:spPr>
          <a:xfrm flipH="1">
            <a:off x="6069242" y="1732467"/>
            <a:ext cx="0" cy="4116499"/>
          </a:xfrm>
          <a:prstGeom prst="line">
            <a:avLst/>
          </a:prstGeom>
          <a:ln w="9525">
            <a:solidFill>
              <a:schemeClr val="accent2">
                <a:lumMod val="20000"/>
                <a:lumOff val="80000"/>
              </a:schemeClr>
            </a:solidFill>
            <a:prstDash val="solid"/>
            <a:headEnd type="oval"/>
            <a:tailEnd type="oval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4" name="TextBox 4"/>
          <p:cNvSpPr txBox="1"/>
          <p:nvPr/>
        </p:nvSpPr>
        <p:spPr>
          <a:xfrm>
            <a:off x="1262336" y="2877196"/>
            <a:ext cx="4218426" cy="28041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无损检测是一种在不破坏被检测对象的前提下，利用物质的物理性质进行检测的方法。根据检测原理和应用领域，无损检测可以分为多种类型，如射线检测、超声检测、磁粉检测、涡流检测等。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262336" y="1733458"/>
            <a:ext cx="4280121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708503" y="2877196"/>
            <a:ext cx="4218426" cy="28041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无损检测是一种广泛应用的检测技术，其主要特点是在不破坏被检测对象的前提下，利用物质的物理性质进行检测。这种检测方法可以在不改变被检测对象的性能和结构的前提下，发现其内部或表面的缺陷、异常或差异。无损检测的分类可以根据其应用领域和检测原理进行划分，常见的类型包括射线检测、超声检测、磁粉检测、涡流检测等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671927" y="1733458"/>
            <a:ext cx="4312633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grpSp>
        <p:nvGrpSpPr>
          <p:cNvPr id="8" name="Group 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9" name="AutoShape 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TextBox 2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无损检测的定义与分类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27123" y="1247319"/>
            <a:ext cx="4955536" cy="4778362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6281315" y="1247319"/>
            <a:ext cx="4955536" cy="4778362"/>
          </a:xfrm>
          <a:prstGeom prst="roundRect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283086" y="1565017"/>
            <a:ext cx="4215069" cy="126796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283086" y="2639994"/>
            <a:ext cx="4292478" cy="3124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无损检测的原理主要是利用物质的物理性质，如声、光、电、磁等，来探测被检测对象内部的缺陷和异常。无损检测的应用领域非常广泛，包括航空航天、石油化工、机械制造、电力能源等。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612844" y="1565017"/>
            <a:ext cx="4219575" cy="12858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612844" y="2639994"/>
            <a:ext cx="4295775" cy="314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无损检测的原理主要是利用物质的物理性质，如声、光、电、磁等，来探测被检测对象内部的缺陷和异常。不同的无损检测方法具有不同的原理和应用领域。例如，射线检测主要利用射线的穿透性和衰减性来检测材料中的缺陷；超声检测则利用超声波在材料中的传播特性来检测其内部缺陷；磁粉检测则是利用磁场的原理来检测铁磁性材料表面的裂纹和折叠；涡流检测则是利用电磁感应原理来检测导电材料中的缺陷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507874" y="6318935"/>
            <a:ext cx="701468" cy="122998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454963" y="6318935"/>
            <a:ext cx="122998" cy="12299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1137715" y="6318935"/>
            <a:ext cx="122998" cy="12299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>
            <a:off x="1209343" y="6393165"/>
            <a:ext cx="10991852" cy="0"/>
          </a:xfrm>
          <a:prstGeom prst="line">
            <a:avLst/>
          </a:prstGeom>
          <a:ln w="14288">
            <a:solidFill>
              <a:schemeClr val="accent2"/>
            </a:solidFill>
            <a:prstDash val="dash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grpSp>
        <p:nvGrpSpPr>
          <p:cNvPr id="12" name="Group 1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3" name="AutoShape 1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TextBox 3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无损检测的原理与应用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https://d.book118.com/107056011011006054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1A004F"/>
      </a:lt1>
      <a:dk2>
        <a:srgbClr val="EDE5FF"/>
      </a:dk2>
      <a:lt2>
        <a:srgbClr val="000000"/>
      </a:lt2>
      <a:accent1>
        <a:srgbClr val="9970FC"/>
      </a:accent1>
      <a:accent2>
        <a:srgbClr val="6C51FF"/>
      </a:accent2>
      <a:accent3>
        <a:srgbClr val="3F00C2"/>
      </a:accent3>
      <a:accent4>
        <a:srgbClr val="FF6CE0"/>
      </a:accent4>
      <a:accent5>
        <a:srgbClr val="FF8CE7"/>
      </a:accent5>
      <a:accent6>
        <a:srgbClr val="FCC52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36</Paragraphs>
  <Slides>9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9</vt:i4>
      </vt:variant>
    </vt:vector>
  </HeadingPairs>
  <TitlesOfParts>
    <vt:vector baseType="lpstr" size="13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2024-09-28T04:43:59.058</cp:lastPrinted>
  <dcterms:created xsi:type="dcterms:W3CDTF">2024-09-27T20:43:59Z</dcterms:created>
  <dcterms:modified xsi:type="dcterms:W3CDTF">2024-09-27T20:44:00Z</dcterms:modified>
</cp:coreProperties>
</file>