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0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image" Target="../media/image2.jpeg" /><Relationship Id="rId14" Type="http://schemas.openxmlformats.org/officeDocument/2006/relationships/image" Target="../media/image3.jpeg" /><Relationship Id="rId15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up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4.xml" /><Relationship Id="rId11" Type="http://schemas.openxmlformats.org/officeDocument/2006/relationships/tags" Target="../tags/tag25.xml" /><Relationship Id="rId12" Type="http://schemas.openxmlformats.org/officeDocument/2006/relationships/image" Target="../media/image3.jpe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image" Target="../media/image4.jpeg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image" Target="../media/image3.jpeg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F:\Lets_Create\pic_temp\pic_half_right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image" Target="../media/image2.jpeg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image" Target="../media/image3.jpeg" /><Relationship Id="rId15" Type="http://schemas.openxmlformats.org/officeDocument/2006/relationships/slideMaster" Target="../slideMasters/slideMaster2.xml" /><Relationship Id="rId2" Type="http://schemas.openxmlformats.org/officeDocument/2006/relationships/image" Target="file:///C:\Users\Administrator\Desktop\&#32032;&#26448;&#20998;&#31867;\&#20132;&#38469;&#33457;\&#22270;&#29255;5.png" TargetMode="External" /><Relationship Id="rId3" Type="http://schemas.openxmlformats.org/officeDocument/2006/relationships/image" Target="../media/image6.png" /><Relationship Id="rId4" Type="http://schemas.openxmlformats.org/officeDocument/2006/relationships/tags" Target="../tags/tag67.xml" /><Relationship Id="rId5" Type="http://schemas.openxmlformats.org/officeDocument/2006/relationships/image" Target="file:///F:\Lets_Create\pic_temp\0_pic_quater_right_up.png" TargetMode="External" /><Relationship Id="rId6" Type="http://schemas.openxmlformats.org/officeDocument/2006/relationships/image" Target="../media/image1.png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0_pic_quater_right_up.png" TargetMode="External" /><Relationship Id="rId10" Type="http://schemas.openxmlformats.org/officeDocument/2006/relationships/tags" Target="../tags/tag7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4.xml" /><Relationship Id="rId4" Type="http://schemas.openxmlformats.org/officeDocument/2006/relationships/image" Target="file:///F:\Lets_Create\pic_temp\1_pic_quater_left_down.png" TargetMode="External" /><Relationship Id="rId5" Type="http://schemas.openxmlformats.org/officeDocument/2006/relationships/image" Target="../media/image7.png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up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81.xml" /><Relationship Id="rId5" Type="http://schemas.openxmlformats.org/officeDocument/2006/relationships/image" Target="file:///F:\Lets_Create\pic_temp\1_pic_quater_left_down.png" TargetMode="External" /><Relationship Id="rId6" Type="http://schemas.openxmlformats.org/officeDocument/2006/relationships/image" Target="../media/image8.png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file:///F:\Lets_Create\pic_temp\0_pic_quater_right_up.png" TargetMode="External" /><Relationship Id="rId4" Type="http://schemas.openxmlformats.org/officeDocument/2006/relationships/image" Target="../media/image1.png" /><Relationship Id="rId5" Type="http://schemas.openxmlformats.org/officeDocument/2006/relationships/tags" Target="../tags/tag90.xml" /><Relationship Id="rId6" Type="http://schemas.openxmlformats.org/officeDocument/2006/relationships/image" Target="file:///F:\Lets_Create\pic_temp\1_pic_quater_left_down.png" TargetMode="External" /><Relationship Id="rId7" Type="http://schemas.openxmlformats.org/officeDocument/2006/relationships/image" Target="../media/image7.png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up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98.xml" /><Relationship Id="rId5" Type="http://schemas.openxmlformats.org/officeDocument/2006/relationships/image" Target="file:///F:\Lets_Create\pic_temp\1_pic_quater_left_down.png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0_pic_quater_right_up.png" TargetMode="Externa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06.xml" /><Relationship Id="rId4" Type="http://schemas.openxmlformats.org/officeDocument/2006/relationships/image" Target="file:///F:\Lets_Create\pic_temp\1_pic_quater_left_down.png" TargetMode="External" /><Relationship Id="rId5" Type="http://schemas.openxmlformats.org/officeDocument/2006/relationships/image" Target="../media/image7.png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6.xml" /><Relationship Id="rId3" Type="http://schemas.openxmlformats.org/officeDocument/2006/relationships/image" Target="file:///F:\Lets_Create\pic_temp\0_pic_quater_right_up.png" TargetMode="External" /><Relationship Id="rId4" Type="http://schemas.openxmlformats.org/officeDocument/2006/relationships/image" Target="../media/image9.png" /><Relationship Id="rId5" Type="http://schemas.openxmlformats.org/officeDocument/2006/relationships/tags" Target="../tags/tag117.xml" /><Relationship Id="rId6" Type="http://schemas.openxmlformats.org/officeDocument/2006/relationships/image" Target="file:///F:\Lets_Create\pic_temp\1_pic_quater_left_down.png" TargetMode="External" /><Relationship Id="rId7" Type="http://schemas.openxmlformats.org/officeDocument/2006/relationships/image" Target="../media/image7.png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up.png" TargetMode="External" /><Relationship Id="rId3" Type="http://schemas.openxmlformats.org/officeDocument/2006/relationships/image" Target="../media/image10.png" /><Relationship Id="rId4" Type="http://schemas.openxmlformats.org/officeDocument/2006/relationships/tags" Target="../tags/tag127.xml" /><Relationship Id="rId5" Type="http://schemas.openxmlformats.org/officeDocument/2006/relationships/image" Target="file:///F:\Lets_Create\pic_temp\1_pic_quater_left_down.png" TargetMode="External" /><Relationship Id="rId6" Type="http://schemas.openxmlformats.org/officeDocument/2006/relationships/image" Target="../media/image11.png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6FCE3-9464-4B8A-B68B-8C743775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5AB47-CE5B-46F7-83AE-C14835E0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F85B8-4BAF-471D-8B62-6EDFEED83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66AC8-9E2D-4480-9EF7-CCD7F780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B3870-6845-4FDA-83F0-693272446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FD3EF-2556-48A2-9A16-2D87245B9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A3E58-13EE-4742-BB00-35F65A059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AF0D6-23F6-4216-92FC-A1A03DCF5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1968A-DC21-4E6D-B7F7-23F749BF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B2092-1B65-42C2-A22E-A8E91F8A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E3771-ECA8-4418-B38A-6FFA71465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>
            <p:custDataLst>
              <p:tags r:id="rId1"/>
            </p:custDataLst>
          </p:nvPr>
        </p:nvSpPr>
        <p:spPr>
          <a:xfrm>
            <a:off x="2076450" y="2420620"/>
            <a:ext cx="8039735" cy="2542540"/>
          </a:xfrm>
          <a:prstGeom prst="rect">
            <a:avLst/>
          </a:prstGeom>
          <a:solidFill>
            <a:schemeClr val="bg1"/>
          </a:solidFill>
          <a:ln w="76200">
            <a:gradFill>
              <a:gsLst>
                <a:gs pos="100000">
                  <a:schemeClr val="accent1"/>
                </a:gs>
                <a:gs pos="0">
                  <a:schemeClr val="accent6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" name="图片 19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921"/>
          </a:xfrm>
          <a:prstGeom prst="rect">
            <a:avLst/>
          </a:prstGeom>
        </p:spPr>
      </p:pic>
      <p:grpSp>
        <p:nvGrpSpPr>
          <p:cNvPr id="21" name="组合 20"/>
          <p:cNvGrpSpPr/>
          <p:nvPr>
            <p:custDataLst>
              <p:tags r:id="rId5"/>
            </p:custDataLst>
          </p:nvPr>
        </p:nvGrpSpPr>
        <p:grpSpPr>
          <a:xfrm>
            <a:off x="9707162" y="4437927"/>
            <a:ext cx="239395" cy="361950"/>
            <a:chOff x="4755469" y="4479245"/>
            <a:chExt cx="355600" cy="484188"/>
          </a:xfrm>
        </p:grpSpPr>
        <p:sp>
          <p:nvSpPr>
            <p:cNvPr id="22" name="Freeform 150"/>
            <p:cNvSpPr/>
            <p:nvPr>
              <p:custDataLst>
                <p:tags r:id="rId6"/>
              </p:custDataLst>
            </p:nvPr>
          </p:nvSpPr>
          <p:spPr bwMode="auto">
            <a:xfrm>
              <a:off x="4755469" y="4479245"/>
              <a:ext cx="355600" cy="484188"/>
            </a:xfrm>
            <a:custGeom>
              <a:gdLst>
                <a:gd name="T0" fmla="*/ 12 w 931"/>
                <a:gd name="T1" fmla="*/ 1096 h 1310"/>
                <a:gd name="T2" fmla="*/ 16 w 931"/>
                <a:gd name="T3" fmla="*/ 1046 h 1310"/>
                <a:gd name="T4" fmla="*/ 16 w 931"/>
                <a:gd name="T5" fmla="*/ 967 h 1310"/>
                <a:gd name="T6" fmla="*/ 19 w 931"/>
                <a:gd name="T7" fmla="*/ 909 h 1310"/>
                <a:gd name="T8" fmla="*/ 19 w 931"/>
                <a:gd name="T9" fmla="*/ 785 h 1310"/>
                <a:gd name="T10" fmla="*/ 28 w 931"/>
                <a:gd name="T11" fmla="*/ 529 h 1310"/>
                <a:gd name="T12" fmla="*/ 16 w 931"/>
                <a:gd name="T13" fmla="*/ 388 h 1310"/>
                <a:gd name="T14" fmla="*/ 19 w 931"/>
                <a:gd name="T15" fmla="*/ 356 h 1310"/>
                <a:gd name="T16" fmla="*/ 191 w 931"/>
                <a:gd name="T17" fmla="*/ 254 h 1310"/>
                <a:gd name="T18" fmla="*/ 236 w 931"/>
                <a:gd name="T19" fmla="*/ 136 h 1310"/>
                <a:gd name="T20" fmla="*/ 278 w 931"/>
                <a:gd name="T21" fmla="*/ 147 h 1310"/>
                <a:gd name="T22" fmla="*/ 316 w 931"/>
                <a:gd name="T23" fmla="*/ 129 h 1310"/>
                <a:gd name="T24" fmla="*/ 317 w 931"/>
                <a:gd name="T25" fmla="*/ 72 h 1310"/>
                <a:gd name="T26" fmla="*/ 359 w 931"/>
                <a:gd name="T27" fmla="*/ 7 h 1310"/>
                <a:gd name="T28" fmla="*/ 431 w 931"/>
                <a:gd name="T29" fmla="*/ 18 h 1310"/>
                <a:gd name="T30" fmla="*/ 479 w 931"/>
                <a:gd name="T31" fmla="*/ 18 h 1310"/>
                <a:gd name="T32" fmla="*/ 542 w 931"/>
                <a:gd name="T33" fmla="*/ 18 h 1310"/>
                <a:gd name="T34" fmla="*/ 602 w 931"/>
                <a:gd name="T35" fmla="*/ 18 h 1310"/>
                <a:gd name="T36" fmla="*/ 641 w 931"/>
                <a:gd name="T37" fmla="*/ 13 h 1310"/>
                <a:gd name="T38" fmla="*/ 694 w 931"/>
                <a:gd name="T39" fmla="*/ 32 h 1310"/>
                <a:gd name="T40" fmla="*/ 725 w 931"/>
                <a:gd name="T41" fmla="*/ 32 h 1310"/>
                <a:gd name="T42" fmla="*/ 776 w 931"/>
                <a:gd name="T43" fmla="*/ 42 h 1310"/>
                <a:gd name="T44" fmla="*/ 847 w 931"/>
                <a:gd name="T45" fmla="*/ 13 h 1310"/>
                <a:gd name="T46" fmla="*/ 907 w 931"/>
                <a:gd name="T47" fmla="*/ 70 h 1310"/>
                <a:gd name="T48" fmla="*/ 919 w 931"/>
                <a:gd name="T49" fmla="*/ 152 h 1310"/>
                <a:gd name="T50" fmla="*/ 922 w 931"/>
                <a:gd name="T51" fmla="*/ 216 h 1310"/>
                <a:gd name="T52" fmla="*/ 903 w 931"/>
                <a:gd name="T53" fmla="*/ 373 h 1310"/>
                <a:gd name="T54" fmla="*/ 915 w 931"/>
                <a:gd name="T55" fmla="*/ 405 h 1310"/>
                <a:gd name="T56" fmla="*/ 919 w 931"/>
                <a:gd name="T57" fmla="*/ 447 h 1310"/>
                <a:gd name="T58" fmla="*/ 908 w 931"/>
                <a:gd name="T59" fmla="*/ 578 h 1310"/>
                <a:gd name="T60" fmla="*/ 903 w 931"/>
                <a:gd name="T61" fmla="*/ 661 h 1310"/>
                <a:gd name="T62" fmla="*/ 887 w 931"/>
                <a:gd name="T63" fmla="*/ 738 h 1310"/>
                <a:gd name="T64" fmla="*/ 903 w 931"/>
                <a:gd name="T65" fmla="*/ 795 h 1310"/>
                <a:gd name="T66" fmla="*/ 903 w 931"/>
                <a:gd name="T67" fmla="*/ 872 h 1310"/>
                <a:gd name="T68" fmla="*/ 907 w 931"/>
                <a:gd name="T69" fmla="*/ 939 h 1310"/>
                <a:gd name="T70" fmla="*/ 910 w 931"/>
                <a:gd name="T71" fmla="*/ 1026 h 1310"/>
                <a:gd name="T72" fmla="*/ 903 w 931"/>
                <a:gd name="T73" fmla="*/ 1091 h 1310"/>
                <a:gd name="T74" fmla="*/ 900 w 931"/>
                <a:gd name="T75" fmla="*/ 1198 h 1310"/>
                <a:gd name="T76" fmla="*/ 861 w 931"/>
                <a:gd name="T77" fmla="*/ 1290 h 1310"/>
                <a:gd name="T78" fmla="*/ 806 w 931"/>
                <a:gd name="T79" fmla="*/ 1287 h 1310"/>
                <a:gd name="T80" fmla="*/ 739 w 931"/>
                <a:gd name="T81" fmla="*/ 1300 h 1310"/>
                <a:gd name="T82" fmla="*/ 680 w 931"/>
                <a:gd name="T83" fmla="*/ 1305 h 1310"/>
                <a:gd name="T84" fmla="*/ 618 w 931"/>
                <a:gd name="T85" fmla="*/ 1282 h 1310"/>
                <a:gd name="T86" fmla="*/ 546 w 931"/>
                <a:gd name="T87" fmla="*/ 1282 h 1310"/>
                <a:gd name="T88" fmla="*/ 477 w 931"/>
                <a:gd name="T89" fmla="*/ 1295 h 1310"/>
                <a:gd name="T90" fmla="*/ 438 w 931"/>
                <a:gd name="T91" fmla="*/ 1300 h 1310"/>
                <a:gd name="T92" fmla="*/ 354 w 931"/>
                <a:gd name="T93" fmla="*/ 1295 h 1310"/>
                <a:gd name="T94" fmla="*/ 236 w 931"/>
                <a:gd name="T95" fmla="*/ 1300 h 1310"/>
                <a:gd name="T96" fmla="*/ 174 w 931"/>
                <a:gd name="T97" fmla="*/ 1299 h 1310"/>
                <a:gd name="T98" fmla="*/ 92 w 931"/>
                <a:gd name="T99" fmla="*/ 1305 h 1310"/>
                <a:gd name="T100" fmla="*/ 0 w 931"/>
                <a:gd name="T101" fmla="*/ 1213 h 1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31" h="1310">
                  <a:moveTo>
                    <a:pt x="5" y="1138"/>
                  </a:moveTo>
                  <a:lnTo>
                    <a:pt x="5" y="1121"/>
                  </a:lnTo>
                  <a:cubicBezTo>
                    <a:pt x="8" y="1116"/>
                    <a:pt x="9" y="1116"/>
                    <a:pt x="9" y="1111"/>
                  </a:cubicBezTo>
                  <a:lnTo>
                    <a:pt x="9" y="1096"/>
                  </a:lnTo>
                  <a:lnTo>
                    <a:pt x="12" y="1096"/>
                  </a:lnTo>
                  <a:lnTo>
                    <a:pt x="12" y="1091"/>
                  </a:lnTo>
                  <a:lnTo>
                    <a:pt x="18" y="1091"/>
                  </a:lnTo>
                  <a:cubicBezTo>
                    <a:pt x="22" y="1091"/>
                    <a:pt x="23" y="1092"/>
                    <a:pt x="26" y="1093"/>
                  </a:cubicBezTo>
                  <a:lnTo>
                    <a:pt x="28" y="1066"/>
                  </a:lnTo>
                  <a:cubicBezTo>
                    <a:pt x="23" y="1062"/>
                    <a:pt x="16" y="1057"/>
                    <a:pt x="16" y="1046"/>
                  </a:cubicBezTo>
                  <a:lnTo>
                    <a:pt x="16" y="1044"/>
                  </a:lnTo>
                  <a:cubicBezTo>
                    <a:pt x="16" y="1031"/>
                    <a:pt x="32" y="1039"/>
                    <a:pt x="32" y="1004"/>
                  </a:cubicBezTo>
                  <a:cubicBezTo>
                    <a:pt x="32" y="1000"/>
                    <a:pt x="27" y="975"/>
                    <a:pt x="25" y="970"/>
                  </a:cubicBezTo>
                  <a:lnTo>
                    <a:pt x="16" y="987"/>
                  </a:lnTo>
                  <a:lnTo>
                    <a:pt x="16" y="967"/>
                  </a:lnTo>
                  <a:cubicBezTo>
                    <a:pt x="18" y="962"/>
                    <a:pt x="19" y="962"/>
                    <a:pt x="19" y="957"/>
                  </a:cubicBezTo>
                  <a:lnTo>
                    <a:pt x="19" y="934"/>
                  </a:lnTo>
                  <a:cubicBezTo>
                    <a:pt x="19" y="925"/>
                    <a:pt x="17" y="934"/>
                    <a:pt x="16" y="919"/>
                  </a:cubicBezTo>
                  <a:lnTo>
                    <a:pt x="19" y="919"/>
                  </a:lnTo>
                  <a:lnTo>
                    <a:pt x="19" y="909"/>
                  </a:lnTo>
                  <a:cubicBezTo>
                    <a:pt x="19" y="903"/>
                    <a:pt x="24" y="900"/>
                    <a:pt x="27" y="894"/>
                  </a:cubicBezTo>
                  <a:lnTo>
                    <a:pt x="23" y="887"/>
                  </a:lnTo>
                  <a:lnTo>
                    <a:pt x="23" y="857"/>
                  </a:lnTo>
                  <a:cubicBezTo>
                    <a:pt x="21" y="853"/>
                    <a:pt x="19" y="853"/>
                    <a:pt x="19" y="847"/>
                  </a:cubicBezTo>
                  <a:lnTo>
                    <a:pt x="19" y="785"/>
                  </a:lnTo>
                  <a:cubicBezTo>
                    <a:pt x="23" y="783"/>
                    <a:pt x="28" y="770"/>
                    <a:pt x="28" y="763"/>
                  </a:cubicBezTo>
                  <a:lnTo>
                    <a:pt x="28" y="572"/>
                  </a:lnTo>
                  <a:cubicBezTo>
                    <a:pt x="28" y="562"/>
                    <a:pt x="23" y="566"/>
                    <a:pt x="23" y="557"/>
                  </a:cubicBezTo>
                  <a:lnTo>
                    <a:pt x="23" y="544"/>
                  </a:lnTo>
                  <a:cubicBezTo>
                    <a:pt x="23" y="535"/>
                    <a:pt x="28" y="538"/>
                    <a:pt x="28" y="529"/>
                  </a:cubicBezTo>
                  <a:lnTo>
                    <a:pt x="28" y="465"/>
                  </a:lnTo>
                  <a:cubicBezTo>
                    <a:pt x="28" y="459"/>
                    <a:pt x="25" y="457"/>
                    <a:pt x="23" y="452"/>
                  </a:cubicBezTo>
                  <a:lnTo>
                    <a:pt x="23" y="437"/>
                  </a:lnTo>
                  <a:cubicBezTo>
                    <a:pt x="22" y="435"/>
                    <a:pt x="16" y="415"/>
                    <a:pt x="16" y="413"/>
                  </a:cubicBezTo>
                  <a:lnTo>
                    <a:pt x="16" y="388"/>
                  </a:lnTo>
                  <a:lnTo>
                    <a:pt x="19" y="388"/>
                  </a:lnTo>
                  <a:lnTo>
                    <a:pt x="19" y="375"/>
                  </a:lnTo>
                  <a:lnTo>
                    <a:pt x="16" y="375"/>
                  </a:lnTo>
                  <a:cubicBezTo>
                    <a:pt x="17" y="361"/>
                    <a:pt x="19" y="370"/>
                    <a:pt x="19" y="360"/>
                  </a:cubicBezTo>
                  <a:lnTo>
                    <a:pt x="19" y="356"/>
                  </a:lnTo>
                  <a:lnTo>
                    <a:pt x="105" y="323"/>
                  </a:lnTo>
                  <a:cubicBezTo>
                    <a:pt x="108" y="319"/>
                    <a:pt x="113" y="316"/>
                    <a:pt x="117" y="315"/>
                  </a:cubicBezTo>
                  <a:cubicBezTo>
                    <a:pt x="124" y="313"/>
                    <a:pt x="122" y="310"/>
                    <a:pt x="128" y="309"/>
                  </a:cubicBezTo>
                  <a:cubicBezTo>
                    <a:pt x="138" y="306"/>
                    <a:pt x="164" y="335"/>
                    <a:pt x="176" y="292"/>
                  </a:cubicBezTo>
                  <a:cubicBezTo>
                    <a:pt x="179" y="283"/>
                    <a:pt x="187" y="263"/>
                    <a:pt x="191" y="254"/>
                  </a:cubicBezTo>
                  <a:cubicBezTo>
                    <a:pt x="197" y="240"/>
                    <a:pt x="204" y="238"/>
                    <a:pt x="210" y="230"/>
                  </a:cubicBezTo>
                  <a:cubicBezTo>
                    <a:pt x="211" y="228"/>
                    <a:pt x="216" y="193"/>
                    <a:pt x="217" y="189"/>
                  </a:cubicBezTo>
                  <a:cubicBezTo>
                    <a:pt x="218" y="184"/>
                    <a:pt x="226" y="152"/>
                    <a:pt x="225" y="149"/>
                  </a:cubicBezTo>
                  <a:lnTo>
                    <a:pt x="228" y="150"/>
                  </a:lnTo>
                  <a:cubicBezTo>
                    <a:pt x="227" y="141"/>
                    <a:pt x="231" y="137"/>
                    <a:pt x="236" y="136"/>
                  </a:cubicBezTo>
                  <a:lnTo>
                    <a:pt x="239" y="135"/>
                  </a:lnTo>
                  <a:lnTo>
                    <a:pt x="244" y="135"/>
                  </a:lnTo>
                  <a:cubicBezTo>
                    <a:pt x="245" y="142"/>
                    <a:pt x="250" y="142"/>
                    <a:pt x="252" y="147"/>
                  </a:cubicBezTo>
                  <a:cubicBezTo>
                    <a:pt x="254" y="151"/>
                    <a:pt x="254" y="157"/>
                    <a:pt x="259" y="158"/>
                  </a:cubicBezTo>
                  <a:cubicBezTo>
                    <a:pt x="263" y="159"/>
                    <a:pt x="271" y="148"/>
                    <a:pt x="278" y="147"/>
                  </a:cubicBezTo>
                  <a:lnTo>
                    <a:pt x="283" y="145"/>
                  </a:lnTo>
                  <a:lnTo>
                    <a:pt x="288" y="144"/>
                  </a:lnTo>
                  <a:cubicBezTo>
                    <a:pt x="294" y="144"/>
                    <a:pt x="298" y="145"/>
                    <a:pt x="302" y="147"/>
                  </a:cubicBezTo>
                  <a:lnTo>
                    <a:pt x="305" y="162"/>
                  </a:lnTo>
                  <a:lnTo>
                    <a:pt x="316" y="129"/>
                  </a:lnTo>
                  <a:cubicBezTo>
                    <a:pt x="321" y="131"/>
                    <a:pt x="334" y="137"/>
                    <a:pt x="340" y="136"/>
                  </a:cubicBezTo>
                  <a:cubicBezTo>
                    <a:pt x="347" y="134"/>
                    <a:pt x="346" y="103"/>
                    <a:pt x="352" y="96"/>
                  </a:cubicBezTo>
                  <a:cubicBezTo>
                    <a:pt x="349" y="90"/>
                    <a:pt x="345" y="76"/>
                    <a:pt x="340" y="81"/>
                  </a:cubicBezTo>
                  <a:lnTo>
                    <a:pt x="339" y="76"/>
                  </a:lnTo>
                  <a:cubicBezTo>
                    <a:pt x="337" y="78"/>
                    <a:pt x="321" y="71"/>
                    <a:pt x="317" y="72"/>
                  </a:cubicBezTo>
                  <a:cubicBezTo>
                    <a:pt x="314" y="73"/>
                    <a:pt x="296" y="75"/>
                    <a:pt x="291" y="78"/>
                  </a:cubicBezTo>
                  <a:cubicBezTo>
                    <a:pt x="277" y="72"/>
                    <a:pt x="297" y="58"/>
                    <a:pt x="299" y="51"/>
                  </a:cubicBezTo>
                  <a:cubicBezTo>
                    <a:pt x="304" y="54"/>
                    <a:pt x="305" y="53"/>
                    <a:pt x="311" y="51"/>
                  </a:cubicBezTo>
                  <a:cubicBezTo>
                    <a:pt x="324" y="48"/>
                    <a:pt x="322" y="46"/>
                    <a:pt x="336" y="31"/>
                  </a:cubicBezTo>
                  <a:cubicBezTo>
                    <a:pt x="343" y="22"/>
                    <a:pt x="349" y="9"/>
                    <a:pt x="359" y="7"/>
                  </a:cubicBezTo>
                  <a:lnTo>
                    <a:pt x="362" y="6"/>
                  </a:lnTo>
                  <a:cubicBezTo>
                    <a:pt x="366" y="5"/>
                    <a:pt x="374" y="10"/>
                    <a:pt x="373" y="0"/>
                  </a:cubicBezTo>
                  <a:lnTo>
                    <a:pt x="403" y="0"/>
                  </a:lnTo>
                  <a:cubicBezTo>
                    <a:pt x="406" y="9"/>
                    <a:pt x="409" y="8"/>
                    <a:pt x="417" y="8"/>
                  </a:cubicBezTo>
                  <a:cubicBezTo>
                    <a:pt x="419" y="9"/>
                    <a:pt x="429" y="17"/>
                    <a:pt x="431" y="18"/>
                  </a:cubicBezTo>
                  <a:lnTo>
                    <a:pt x="435" y="18"/>
                  </a:lnTo>
                  <a:cubicBezTo>
                    <a:pt x="441" y="18"/>
                    <a:pt x="438" y="13"/>
                    <a:pt x="444" y="13"/>
                  </a:cubicBezTo>
                  <a:lnTo>
                    <a:pt x="458" y="13"/>
                  </a:lnTo>
                  <a:lnTo>
                    <a:pt x="458" y="18"/>
                  </a:lnTo>
                  <a:lnTo>
                    <a:pt x="479" y="18"/>
                  </a:lnTo>
                  <a:cubicBezTo>
                    <a:pt x="481" y="18"/>
                    <a:pt x="494" y="27"/>
                    <a:pt x="496" y="27"/>
                  </a:cubicBezTo>
                  <a:lnTo>
                    <a:pt x="504" y="27"/>
                  </a:lnTo>
                  <a:cubicBezTo>
                    <a:pt x="507" y="27"/>
                    <a:pt x="507" y="26"/>
                    <a:pt x="511" y="23"/>
                  </a:cubicBezTo>
                  <a:cubicBezTo>
                    <a:pt x="512" y="27"/>
                    <a:pt x="523" y="37"/>
                    <a:pt x="526" y="37"/>
                  </a:cubicBezTo>
                  <a:cubicBezTo>
                    <a:pt x="532" y="37"/>
                    <a:pt x="541" y="23"/>
                    <a:pt x="542" y="18"/>
                  </a:cubicBezTo>
                  <a:lnTo>
                    <a:pt x="560" y="18"/>
                  </a:lnTo>
                  <a:cubicBezTo>
                    <a:pt x="566" y="18"/>
                    <a:pt x="563" y="13"/>
                    <a:pt x="569" y="13"/>
                  </a:cubicBezTo>
                  <a:lnTo>
                    <a:pt x="595" y="13"/>
                  </a:lnTo>
                  <a:lnTo>
                    <a:pt x="595" y="18"/>
                  </a:lnTo>
                  <a:lnTo>
                    <a:pt x="602" y="18"/>
                  </a:lnTo>
                  <a:cubicBezTo>
                    <a:pt x="608" y="18"/>
                    <a:pt x="605" y="13"/>
                    <a:pt x="611" y="13"/>
                  </a:cubicBezTo>
                  <a:lnTo>
                    <a:pt x="618" y="13"/>
                  </a:lnTo>
                  <a:lnTo>
                    <a:pt x="618" y="18"/>
                  </a:lnTo>
                  <a:cubicBezTo>
                    <a:pt x="630" y="17"/>
                    <a:pt x="623" y="13"/>
                    <a:pt x="630" y="13"/>
                  </a:cubicBezTo>
                  <a:lnTo>
                    <a:pt x="641" y="13"/>
                  </a:lnTo>
                  <a:cubicBezTo>
                    <a:pt x="646" y="13"/>
                    <a:pt x="644" y="14"/>
                    <a:pt x="646" y="18"/>
                  </a:cubicBezTo>
                  <a:cubicBezTo>
                    <a:pt x="647" y="16"/>
                    <a:pt x="650" y="13"/>
                    <a:pt x="651" y="13"/>
                  </a:cubicBezTo>
                  <a:cubicBezTo>
                    <a:pt x="655" y="13"/>
                    <a:pt x="655" y="14"/>
                    <a:pt x="658" y="18"/>
                  </a:cubicBezTo>
                  <a:lnTo>
                    <a:pt x="676" y="18"/>
                  </a:lnTo>
                  <a:lnTo>
                    <a:pt x="694" y="32"/>
                  </a:lnTo>
                  <a:lnTo>
                    <a:pt x="702" y="32"/>
                  </a:lnTo>
                  <a:lnTo>
                    <a:pt x="702" y="28"/>
                  </a:lnTo>
                  <a:lnTo>
                    <a:pt x="716" y="27"/>
                  </a:lnTo>
                  <a:lnTo>
                    <a:pt x="716" y="32"/>
                  </a:lnTo>
                  <a:lnTo>
                    <a:pt x="725" y="32"/>
                  </a:lnTo>
                  <a:cubicBezTo>
                    <a:pt x="731" y="32"/>
                    <a:pt x="728" y="27"/>
                    <a:pt x="734" y="27"/>
                  </a:cubicBezTo>
                  <a:lnTo>
                    <a:pt x="739" y="27"/>
                  </a:lnTo>
                  <a:cubicBezTo>
                    <a:pt x="740" y="30"/>
                    <a:pt x="752" y="55"/>
                    <a:pt x="755" y="55"/>
                  </a:cubicBezTo>
                  <a:cubicBezTo>
                    <a:pt x="761" y="55"/>
                    <a:pt x="767" y="41"/>
                    <a:pt x="771" y="37"/>
                  </a:cubicBezTo>
                  <a:lnTo>
                    <a:pt x="776" y="42"/>
                  </a:lnTo>
                  <a:lnTo>
                    <a:pt x="794" y="23"/>
                  </a:lnTo>
                  <a:lnTo>
                    <a:pt x="801" y="22"/>
                  </a:lnTo>
                  <a:cubicBezTo>
                    <a:pt x="805" y="22"/>
                    <a:pt x="805" y="21"/>
                    <a:pt x="808" y="18"/>
                  </a:cubicBezTo>
                  <a:lnTo>
                    <a:pt x="840" y="18"/>
                  </a:lnTo>
                  <a:cubicBezTo>
                    <a:pt x="843" y="15"/>
                    <a:pt x="843" y="13"/>
                    <a:pt x="847" y="13"/>
                  </a:cubicBezTo>
                  <a:lnTo>
                    <a:pt x="857" y="13"/>
                  </a:lnTo>
                  <a:cubicBezTo>
                    <a:pt x="863" y="12"/>
                    <a:pt x="860" y="18"/>
                    <a:pt x="866" y="18"/>
                  </a:cubicBezTo>
                  <a:lnTo>
                    <a:pt x="877" y="18"/>
                  </a:lnTo>
                  <a:cubicBezTo>
                    <a:pt x="879" y="25"/>
                    <a:pt x="907" y="36"/>
                    <a:pt x="907" y="60"/>
                  </a:cubicBezTo>
                  <a:lnTo>
                    <a:pt x="907" y="70"/>
                  </a:lnTo>
                  <a:lnTo>
                    <a:pt x="910" y="70"/>
                  </a:lnTo>
                  <a:lnTo>
                    <a:pt x="910" y="95"/>
                  </a:lnTo>
                  <a:cubicBezTo>
                    <a:pt x="910" y="104"/>
                    <a:pt x="915" y="100"/>
                    <a:pt x="915" y="109"/>
                  </a:cubicBezTo>
                  <a:lnTo>
                    <a:pt x="915" y="152"/>
                  </a:lnTo>
                  <a:lnTo>
                    <a:pt x="919" y="152"/>
                  </a:lnTo>
                  <a:lnTo>
                    <a:pt x="919" y="172"/>
                  </a:lnTo>
                  <a:cubicBezTo>
                    <a:pt x="919" y="177"/>
                    <a:pt x="920" y="177"/>
                    <a:pt x="922" y="182"/>
                  </a:cubicBezTo>
                  <a:lnTo>
                    <a:pt x="919" y="181"/>
                  </a:lnTo>
                  <a:lnTo>
                    <a:pt x="919" y="204"/>
                  </a:lnTo>
                  <a:cubicBezTo>
                    <a:pt x="919" y="213"/>
                    <a:pt x="922" y="208"/>
                    <a:pt x="922" y="216"/>
                  </a:cubicBezTo>
                  <a:lnTo>
                    <a:pt x="922" y="219"/>
                  </a:lnTo>
                  <a:cubicBezTo>
                    <a:pt x="922" y="227"/>
                    <a:pt x="919" y="223"/>
                    <a:pt x="919" y="231"/>
                  </a:cubicBezTo>
                  <a:lnTo>
                    <a:pt x="919" y="273"/>
                  </a:lnTo>
                  <a:cubicBezTo>
                    <a:pt x="919" y="282"/>
                    <a:pt x="931" y="297"/>
                    <a:pt x="931" y="311"/>
                  </a:cubicBezTo>
                  <a:cubicBezTo>
                    <a:pt x="931" y="326"/>
                    <a:pt x="909" y="361"/>
                    <a:pt x="903" y="373"/>
                  </a:cubicBezTo>
                  <a:cubicBezTo>
                    <a:pt x="905" y="377"/>
                    <a:pt x="907" y="377"/>
                    <a:pt x="907" y="383"/>
                  </a:cubicBezTo>
                  <a:lnTo>
                    <a:pt x="906" y="390"/>
                  </a:lnTo>
                  <a:lnTo>
                    <a:pt x="899" y="393"/>
                  </a:lnTo>
                  <a:lnTo>
                    <a:pt x="905" y="405"/>
                  </a:lnTo>
                  <a:lnTo>
                    <a:pt x="915" y="405"/>
                  </a:lnTo>
                  <a:cubicBezTo>
                    <a:pt x="918" y="410"/>
                    <a:pt x="919" y="409"/>
                    <a:pt x="919" y="415"/>
                  </a:cubicBezTo>
                  <a:lnTo>
                    <a:pt x="919" y="427"/>
                  </a:lnTo>
                  <a:cubicBezTo>
                    <a:pt x="919" y="436"/>
                    <a:pt x="915" y="431"/>
                    <a:pt x="915" y="440"/>
                  </a:cubicBezTo>
                  <a:lnTo>
                    <a:pt x="915" y="447"/>
                  </a:lnTo>
                  <a:lnTo>
                    <a:pt x="919" y="447"/>
                  </a:lnTo>
                  <a:lnTo>
                    <a:pt x="918" y="481"/>
                  </a:lnTo>
                  <a:lnTo>
                    <a:pt x="910" y="500"/>
                  </a:lnTo>
                  <a:lnTo>
                    <a:pt x="910" y="545"/>
                  </a:lnTo>
                  <a:lnTo>
                    <a:pt x="907" y="552"/>
                  </a:lnTo>
                  <a:lnTo>
                    <a:pt x="908" y="578"/>
                  </a:lnTo>
                  <a:lnTo>
                    <a:pt x="888" y="607"/>
                  </a:lnTo>
                  <a:lnTo>
                    <a:pt x="890" y="607"/>
                  </a:lnTo>
                  <a:lnTo>
                    <a:pt x="900" y="624"/>
                  </a:lnTo>
                  <a:lnTo>
                    <a:pt x="900" y="661"/>
                  </a:lnTo>
                  <a:lnTo>
                    <a:pt x="903" y="661"/>
                  </a:lnTo>
                  <a:lnTo>
                    <a:pt x="903" y="693"/>
                  </a:lnTo>
                  <a:lnTo>
                    <a:pt x="907" y="693"/>
                  </a:lnTo>
                  <a:cubicBezTo>
                    <a:pt x="906" y="710"/>
                    <a:pt x="903" y="701"/>
                    <a:pt x="903" y="711"/>
                  </a:cubicBezTo>
                  <a:lnTo>
                    <a:pt x="903" y="718"/>
                  </a:lnTo>
                  <a:cubicBezTo>
                    <a:pt x="897" y="719"/>
                    <a:pt x="887" y="729"/>
                    <a:pt x="887" y="738"/>
                  </a:cubicBezTo>
                  <a:lnTo>
                    <a:pt x="887" y="745"/>
                  </a:lnTo>
                  <a:cubicBezTo>
                    <a:pt x="887" y="757"/>
                    <a:pt x="899" y="757"/>
                    <a:pt x="900" y="773"/>
                  </a:cubicBezTo>
                  <a:lnTo>
                    <a:pt x="896" y="773"/>
                  </a:lnTo>
                  <a:lnTo>
                    <a:pt x="897" y="784"/>
                  </a:lnTo>
                  <a:lnTo>
                    <a:pt x="903" y="795"/>
                  </a:lnTo>
                  <a:lnTo>
                    <a:pt x="903" y="805"/>
                  </a:lnTo>
                  <a:cubicBezTo>
                    <a:pt x="903" y="814"/>
                    <a:pt x="907" y="809"/>
                    <a:pt x="907" y="818"/>
                  </a:cubicBezTo>
                  <a:lnTo>
                    <a:pt x="907" y="842"/>
                  </a:lnTo>
                  <a:cubicBezTo>
                    <a:pt x="907" y="848"/>
                    <a:pt x="905" y="848"/>
                    <a:pt x="903" y="852"/>
                  </a:cubicBezTo>
                  <a:lnTo>
                    <a:pt x="903" y="872"/>
                  </a:lnTo>
                  <a:cubicBezTo>
                    <a:pt x="901" y="877"/>
                    <a:pt x="900" y="877"/>
                    <a:pt x="900" y="882"/>
                  </a:cubicBezTo>
                  <a:lnTo>
                    <a:pt x="900" y="902"/>
                  </a:lnTo>
                  <a:lnTo>
                    <a:pt x="896" y="902"/>
                  </a:lnTo>
                  <a:lnTo>
                    <a:pt x="907" y="924"/>
                  </a:lnTo>
                  <a:lnTo>
                    <a:pt x="907" y="939"/>
                  </a:lnTo>
                  <a:cubicBezTo>
                    <a:pt x="907" y="948"/>
                    <a:pt x="910" y="943"/>
                    <a:pt x="910" y="952"/>
                  </a:cubicBezTo>
                  <a:lnTo>
                    <a:pt x="910" y="972"/>
                  </a:lnTo>
                  <a:cubicBezTo>
                    <a:pt x="910" y="980"/>
                    <a:pt x="907" y="975"/>
                    <a:pt x="907" y="984"/>
                  </a:cubicBezTo>
                  <a:lnTo>
                    <a:pt x="907" y="1014"/>
                  </a:lnTo>
                  <a:cubicBezTo>
                    <a:pt x="907" y="1022"/>
                    <a:pt x="910" y="1018"/>
                    <a:pt x="910" y="1026"/>
                  </a:cubicBezTo>
                  <a:lnTo>
                    <a:pt x="910" y="1059"/>
                  </a:lnTo>
                  <a:lnTo>
                    <a:pt x="907" y="1059"/>
                  </a:lnTo>
                  <a:lnTo>
                    <a:pt x="907" y="1069"/>
                  </a:lnTo>
                  <a:cubicBezTo>
                    <a:pt x="907" y="1077"/>
                    <a:pt x="903" y="1072"/>
                    <a:pt x="903" y="1081"/>
                  </a:cubicBezTo>
                  <a:lnTo>
                    <a:pt x="903" y="1091"/>
                  </a:lnTo>
                  <a:lnTo>
                    <a:pt x="907" y="1091"/>
                  </a:lnTo>
                  <a:lnTo>
                    <a:pt x="907" y="1101"/>
                  </a:lnTo>
                  <a:cubicBezTo>
                    <a:pt x="907" y="1109"/>
                    <a:pt x="903" y="1105"/>
                    <a:pt x="903" y="1113"/>
                  </a:cubicBezTo>
                  <a:lnTo>
                    <a:pt x="903" y="1198"/>
                  </a:lnTo>
                  <a:lnTo>
                    <a:pt x="900" y="1198"/>
                  </a:lnTo>
                  <a:lnTo>
                    <a:pt x="900" y="1208"/>
                  </a:lnTo>
                  <a:cubicBezTo>
                    <a:pt x="900" y="1209"/>
                    <a:pt x="893" y="1233"/>
                    <a:pt x="893" y="1235"/>
                  </a:cubicBezTo>
                  <a:lnTo>
                    <a:pt x="893" y="1245"/>
                  </a:lnTo>
                  <a:cubicBezTo>
                    <a:pt x="886" y="1248"/>
                    <a:pt x="882" y="1290"/>
                    <a:pt x="868" y="1290"/>
                  </a:cubicBezTo>
                  <a:lnTo>
                    <a:pt x="861" y="1290"/>
                  </a:lnTo>
                  <a:lnTo>
                    <a:pt x="861" y="1295"/>
                  </a:lnTo>
                  <a:lnTo>
                    <a:pt x="836" y="1295"/>
                  </a:lnTo>
                  <a:cubicBezTo>
                    <a:pt x="835" y="1290"/>
                    <a:pt x="826" y="1282"/>
                    <a:pt x="822" y="1282"/>
                  </a:cubicBezTo>
                  <a:lnTo>
                    <a:pt x="820" y="1282"/>
                  </a:lnTo>
                  <a:cubicBezTo>
                    <a:pt x="814" y="1282"/>
                    <a:pt x="810" y="1284"/>
                    <a:pt x="806" y="1287"/>
                  </a:cubicBezTo>
                  <a:cubicBezTo>
                    <a:pt x="800" y="1283"/>
                    <a:pt x="759" y="1257"/>
                    <a:pt x="755" y="1257"/>
                  </a:cubicBezTo>
                  <a:lnTo>
                    <a:pt x="694" y="1257"/>
                  </a:lnTo>
                  <a:cubicBezTo>
                    <a:pt x="696" y="1267"/>
                    <a:pt x="705" y="1267"/>
                    <a:pt x="712" y="1276"/>
                  </a:cubicBezTo>
                  <a:cubicBezTo>
                    <a:pt x="717" y="1282"/>
                    <a:pt x="726" y="1290"/>
                    <a:pt x="734" y="1290"/>
                  </a:cubicBezTo>
                  <a:lnTo>
                    <a:pt x="739" y="1300"/>
                  </a:lnTo>
                  <a:lnTo>
                    <a:pt x="736" y="1300"/>
                  </a:lnTo>
                  <a:lnTo>
                    <a:pt x="736" y="1305"/>
                  </a:lnTo>
                  <a:cubicBezTo>
                    <a:pt x="733" y="1301"/>
                    <a:pt x="733" y="1300"/>
                    <a:pt x="729" y="1300"/>
                  </a:cubicBezTo>
                  <a:cubicBezTo>
                    <a:pt x="723" y="1300"/>
                    <a:pt x="726" y="1305"/>
                    <a:pt x="720" y="1304"/>
                  </a:cubicBezTo>
                  <a:lnTo>
                    <a:pt x="680" y="1305"/>
                  </a:lnTo>
                  <a:cubicBezTo>
                    <a:pt x="678" y="1305"/>
                    <a:pt x="661" y="1295"/>
                    <a:pt x="660" y="1295"/>
                  </a:cubicBezTo>
                  <a:lnTo>
                    <a:pt x="650" y="1295"/>
                  </a:lnTo>
                  <a:lnTo>
                    <a:pt x="650" y="1290"/>
                  </a:lnTo>
                  <a:lnTo>
                    <a:pt x="627" y="1290"/>
                  </a:lnTo>
                  <a:cubicBezTo>
                    <a:pt x="622" y="1290"/>
                    <a:pt x="622" y="1286"/>
                    <a:pt x="618" y="1282"/>
                  </a:cubicBezTo>
                  <a:lnTo>
                    <a:pt x="609" y="1295"/>
                  </a:lnTo>
                  <a:lnTo>
                    <a:pt x="562" y="1295"/>
                  </a:lnTo>
                  <a:lnTo>
                    <a:pt x="562" y="1290"/>
                  </a:lnTo>
                  <a:lnTo>
                    <a:pt x="555" y="1290"/>
                  </a:lnTo>
                  <a:cubicBezTo>
                    <a:pt x="548" y="1290"/>
                    <a:pt x="549" y="1282"/>
                    <a:pt x="546" y="1282"/>
                  </a:cubicBezTo>
                  <a:cubicBezTo>
                    <a:pt x="541" y="1282"/>
                    <a:pt x="538" y="1290"/>
                    <a:pt x="537" y="1295"/>
                  </a:cubicBezTo>
                  <a:lnTo>
                    <a:pt x="511" y="1295"/>
                  </a:lnTo>
                  <a:lnTo>
                    <a:pt x="511" y="1300"/>
                  </a:lnTo>
                  <a:lnTo>
                    <a:pt x="477" y="1300"/>
                  </a:lnTo>
                  <a:lnTo>
                    <a:pt x="477" y="1295"/>
                  </a:lnTo>
                  <a:cubicBezTo>
                    <a:pt x="470" y="1297"/>
                    <a:pt x="474" y="1300"/>
                    <a:pt x="468" y="1300"/>
                  </a:cubicBezTo>
                  <a:lnTo>
                    <a:pt x="451" y="1300"/>
                  </a:lnTo>
                  <a:lnTo>
                    <a:pt x="451" y="1295"/>
                  </a:lnTo>
                  <a:lnTo>
                    <a:pt x="438" y="1295"/>
                  </a:lnTo>
                  <a:lnTo>
                    <a:pt x="438" y="1300"/>
                  </a:lnTo>
                  <a:lnTo>
                    <a:pt x="383" y="1299"/>
                  </a:lnTo>
                  <a:lnTo>
                    <a:pt x="379" y="1290"/>
                  </a:lnTo>
                  <a:lnTo>
                    <a:pt x="371" y="1290"/>
                  </a:lnTo>
                  <a:cubicBezTo>
                    <a:pt x="365" y="1290"/>
                    <a:pt x="366" y="1282"/>
                    <a:pt x="363" y="1282"/>
                  </a:cubicBezTo>
                  <a:cubicBezTo>
                    <a:pt x="358" y="1282"/>
                    <a:pt x="355" y="1290"/>
                    <a:pt x="354" y="1295"/>
                  </a:cubicBezTo>
                  <a:lnTo>
                    <a:pt x="271" y="1295"/>
                  </a:lnTo>
                  <a:cubicBezTo>
                    <a:pt x="265" y="1295"/>
                    <a:pt x="267" y="1300"/>
                    <a:pt x="264" y="1300"/>
                  </a:cubicBezTo>
                  <a:cubicBezTo>
                    <a:pt x="258" y="1300"/>
                    <a:pt x="261" y="1295"/>
                    <a:pt x="255" y="1295"/>
                  </a:cubicBezTo>
                  <a:lnTo>
                    <a:pt x="236" y="1295"/>
                  </a:lnTo>
                  <a:lnTo>
                    <a:pt x="236" y="1300"/>
                  </a:lnTo>
                  <a:lnTo>
                    <a:pt x="218" y="1300"/>
                  </a:lnTo>
                  <a:lnTo>
                    <a:pt x="218" y="1295"/>
                  </a:lnTo>
                  <a:lnTo>
                    <a:pt x="203" y="1295"/>
                  </a:lnTo>
                  <a:cubicBezTo>
                    <a:pt x="199" y="1295"/>
                    <a:pt x="199" y="1297"/>
                    <a:pt x="195" y="1300"/>
                  </a:cubicBezTo>
                  <a:lnTo>
                    <a:pt x="174" y="1299"/>
                  </a:lnTo>
                  <a:lnTo>
                    <a:pt x="169" y="1305"/>
                  </a:lnTo>
                  <a:lnTo>
                    <a:pt x="106" y="1305"/>
                  </a:lnTo>
                  <a:cubicBezTo>
                    <a:pt x="103" y="1308"/>
                    <a:pt x="103" y="1310"/>
                    <a:pt x="99" y="1310"/>
                  </a:cubicBezTo>
                  <a:lnTo>
                    <a:pt x="92" y="1309"/>
                  </a:lnTo>
                  <a:lnTo>
                    <a:pt x="92" y="1305"/>
                  </a:lnTo>
                  <a:lnTo>
                    <a:pt x="51" y="1305"/>
                  </a:lnTo>
                  <a:cubicBezTo>
                    <a:pt x="47" y="1304"/>
                    <a:pt x="47" y="1303"/>
                    <a:pt x="44" y="1300"/>
                  </a:cubicBezTo>
                  <a:lnTo>
                    <a:pt x="34" y="1300"/>
                  </a:lnTo>
                  <a:cubicBezTo>
                    <a:pt x="23" y="1289"/>
                    <a:pt x="13" y="1275"/>
                    <a:pt x="5" y="1260"/>
                  </a:cubicBezTo>
                  <a:cubicBezTo>
                    <a:pt x="5" y="1244"/>
                    <a:pt x="9" y="1217"/>
                    <a:pt x="0" y="1213"/>
                  </a:cubicBezTo>
                  <a:lnTo>
                    <a:pt x="0" y="1141"/>
                  </a:lnTo>
                  <a:lnTo>
                    <a:pt x="5" y="1138"/>
                  </a:lnTo>
                  <a:close/>
                </a:path>
              </a:pathLst>
            </a:custGeom>
            <a:solidFill>
              <a:srgbClr val="E500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endParaRPr>
            </a:p>
          </p:txBody>
        </p:sp>
        <p:sp>
          <p:nvSpPr>
            <p:cNvPr id="23" name="Freeform 151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4933269" y="4482420"/>
              <a:ext cx="138113" cy="458788"/>
            </a:xfrm>
            <a:custGeom>
              <a:gdLst>
                <a:gd name="T0" fmla="*/ 170 w 366"/>
                <a:gd name="T1" fmla="*/ 179 h 1245"/>
                <a:gd name="T2" fmla="*/ 182 w 366"/>
                <a:gd name="T3" fmla="*/ 3 h 1245"/>
                <a:gd name="T4" fmla="*/ 208 w 366"/>
                <a:gd name="T5" fmla="*/ 118 h 1245"/>
                <a:gd name="T6" fmla="*/ 310 w 366"/>
                <a:gd name="T7" fmla="*/ 92 h 1245"/>
                <a:gd name="T8" fmla="*/ 342 w 366"/>
                <a:gd name="T9" fmla="*/ 74 h 1245"/>
                <a:gd name="T10" fmla="*/ 352 w 366"/>
                <a:gd name="T11" fmla="*/ 184 h 1245"/>
                <a:gd name="T12" fmla="*/ 209 w 366"/>
                <a:gd name="T13" fmla="*/ 337 h 1245"/>
                <a:gd name="T14" fmla="*/ 212 w 366"/>
                <a:gd name="T15" fmla="*/ 610 h 1245"/>
                <a:gd name="T16" fmla="*/ 170 w 366"/>
                <a:gd name="T17" fmla="*/ 592 h 1245"/>
                <a:gd name="T18" fmla="*/ 70 w 366"/>
                <a:gd name="T19" fmla="*/ 330 h 1245"/>
                <a:gd name="T20" fmla="*/ 15 w 366"/>
                <a:gd name="T21" fmla="*/ 191 h 1245"/>
                <a:gd name="T22" fmla="*/ 39 w 366"/>
                <a:gd name="T23" fmla="*/ 76 h 1245"/>
                <a:gd name="T24" fmla="*/ 57 w 366"/>
                <a:gd name="T25" fmla="*/ 144 h 1245"/>
                <a:gd name="T26" fmla="*/ 54 w 366"/>
                <a:gd name="T27" fmla="*/ 220 h 1245"/>
                <a:gd name="T28" fmla="*/ 79 w 366"/>
                <a:gd name="T29" fmla="*/ 287 h 1245"/>
                <a:gd name="T30" fmla="*/ 170 w 366"/>
                <a:gd name="T31" fmla="*/ 295 h 1245"/>
                <a:gd name="T32" fmla="*/ 209 w 366"/>
                <a:gd name="T33" fmla="*/ 254 h 1245"/>
                <a:gd name="T34" fmla="*/ 315 w 366"/>
                <a:gd name="T35" fmla="*/ 230 h 1245"/>
                <a:gd name="T36" fmla="*/ 209 w 366"/>
                <a:gd name="T37" fmla="*/ 254 h 1245"/>
                <a:gd name="T38" fmla="*/ 134 w 366"/>
                <a:gd name="T39" fmla="*/ 909 h 1245"/>
                <a:gd name="T40" fmla="*/ 200 w 366"/>
                <a:gd name="T41" fmla="*/ 987 h 1245"/>
                <a:gd name="T42" fmla="*/ 74 w 366"/>
                <a:gd name="T43" fmla="*/ 1026 h 1245"/>
                <a:gd name="T44" fmla="*/ 157 w 366"/>
                <a:gd name="T45" fmla="*/ 1000 h 1245"/>
                <a:gd name="T46" fmla="*/ 142 w 366"/>
                <a:gd name="T47" fmla="*/ 947 h 1245"/>
                <a:gd name="T48" fmla="*/ 101 w 366"/>
                <a:gd name="T49" fmla="*/ 994 h 1245"/>
                <a:gd name="T50" fmla="*/ 0 w 366"/>
                <a:gd name="T51" fmla="*/ 880 h 1245"/>
                <a:gd name="T52" fmla="*/ 232 w 366"/>
                <a:gd name="T53" fmla="*/ 697 h 1245"/>
                <a:gd name="T54" fmla="*/ 364 w 366"/>
                <a:gd name="T55" fmla="*/ 859 h 1245"/>
                <a:gd name="T56" fmla="*/ 338 w 366"/>
                <a:gd name="T57" fmla="*/ 1192 h 1245"/>
                <a:gd name="T58" fmla="*/ 156 w 366"/>
                <a:gd name="T59" fmla="*/ 1245 h 1245"/>
                <a:gd name="T60" fmla="*/ 7 w 366"/>
                <a:gd name="T61" fmla="*/ 1120 h 1245"/>
                <a:gd name="T62" fmla="*/ 41 w 366"/>
                <a:gd name="T63" fmla="*/ 1002 h 1245"/>
                <a:gd name="T64" fmla="*/ 57 w 366"/>
                <a:gd name="T65" fmla="*/ 1156 h 1245"/>
                <a:gd name="T66" fmla="*/ 294 w 366"/>
                <a:gd name="T67" fmla="*/ 1190 h 1245"/>
                <a:gd name="T68" fmla="*/ 323 w 366"/>
                <a:gd name="T69" fmla="*/ 1062 h 1245"/>
                <a:gd name="T70" fmla="*/ 249 w 366"/>
                <a:gd name="T71" fmla="*/ 1036 h 1245"/>
                <a:gd name="T72" fmla="*/ 271 w 366"/>
                <a:gd name="T73" fmla="*/ 1178 h 1245"/>
                <a:gd name="T74" fmla="*/ 259 w 366"/>
                <a:gd name="T75" fmla="*/ 1203 h 1245"/>
                <a:gd name="T76" fmla="*/ 212 w 366"/>
                <a:gd name="T77" fmla="*/ 1103 h 1245"/>
                <a:gd name="T78" fmla="*/ 81 w 366"/>
                <a:gd name="T79" fmla="*/ 1117 h 1245"/>
                <a:gd name="T80" fmla="*/ 192 w 366"/>
                <a:gd name="T81" fmla="*/ 1081 h 1245"/>
                <a:gd name="T82" fmla="*/ 211 w 366"/>
                <a:gd name="T83" fmla="*/ 1074 h 1245"/>
                <a:gd name="T84" fmla="*/ 221 w 366"/>
                <a:gd name="T85" fmla="*/ 975 h 1245"/>
                <a:gd name="T86" fmla="*/ 113 w 366"/>
                <a:gd name="T87" fmla="*/ 869 h 1245"/>
                <a:gd name="T88" fmla="*/ 90 w 366"/>
                <a:gd name="T89" fmla="*/ 833 h 1245"/>
                <a:gd name="T90" fmla="*/ 184 w 366"/>
                <a:gd name="T91" fmla="*/ 802 h 1245"/>
                <a:gd name="T92" fmla="*/ 192 w 366"/>
                <a:gd name="T93" fmla="*/ 735 h 1245"/>
                <a:gd name="T94" fmla="*/ 86 w 366"/>
                <a:gd name="T95" fmla="*/ 745 h 1245"/>
                <a:gd name="T96" fmla="*/ 42 w 366"/>
                <a:gd name="T97" fmla="*/ 888 h 1245"/>
                <a:gd name="T98" fmla="*/ 223 w 366"/>
                <a:gd name="T99" fmla="*/ 761 h 1245"/>
                <a:gd name="T100" fmla="*/ 235 w 366"/>
                <a:gd name="T101" fmla="*/ 781 h 1245"/>
                <a:gd name="T102" fmla="*/ 310 w 366"/>
                <a:gd name="T103" fmla="*/ 767 h 1245"/>
                <a:gd name="T104" fmla="*/ 274 w 366"/>
                <a:gd name="T105" fmla="*/ 829 h 1245"/>
                <a:gd name="T106" fmla="*/ 292 w 366"/>
                <a:gd name="T107" fmla="*/ 867 h 1245"/>
                <a:gd name="T108" fmla="*/ 227 w 366"/>
                <a:gd name="T109" fmla="*/ 867 h 1245"/>
                <a:gd name="T110" fmla="*/ 299 w 366"/>
                <a:gd name="T111" fmla="*/ 891 h 1245"/>
                <a:gd name="T112" fmla="*/ 276 w 366"/>
                <a:gd name="T113" fmla="*/ 950 h 1245"/>
                <a:gd name="T114" fmla="*/ 266 w 366"/>
                <a:gd name="T115" fmla="*/ 972 h 1245"/>
                <a:gd name="T116" fmla="*/ 324 w 366"/>
                <a:gd name="T117" fmla="*/ 1035 h 1245"/>
                <a:gd name="T118" fmla="*/ 322 w 366"/>
                <a:gd name="T119" fmla="*/ 869 h 1245"/>
                <a:gd name="T120" fmla="*/ 213 w 366"/>
                <a:gd name="T121" fmla="*/ 735 h 12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6" h="1245">
                  <a:moveTo>
                    <a:pt x="54" y="181"/>
                  </a:moveTo>
                  <a:lnTo>
                    <a:pt x="62" y="180"/>
                  </a:lnTo>
                  <a:lnTo>
                    <a:pt x="170" y="179"/>
                  </a:lnTo>
                  <a:lnTo>
                    <a:pt x="165" y="49"/>
                  </a:lnTo>
                  <a:cubicBezTo>
                    <a:pt x="164" y="31"/>
                    <a:pt x="165" y="20"/>
                    <a:pt x="168" y="15"/>
                  </a:cubicBezTo>
                  <a:cubicBezTo>
                    <a:pt x="172" y="11"/>
                    <a:pt x="176" y="7"/>
                    <a:pt x="182" y="3"/>
                  </a:cubicBezTo>
                  <a:cubicBezTo>
                    <a:pt x="188" y="0"/>
                    <a:pt x="194" y="0"/>
                    <a:pt x="200" y="3"/>
                  </a:cubicBezTo>
                  <a:cubicBezTo>
                    <a:pt x="205" y="8"/>
                    <a:pt x="208" y="14"/>
                    <a:pt x="208" y="21"/>
                  </a:cubicBezTo>
                  <a:lnTo>
                    <a:pt x="208" y="118"/>
                  </a:lnTo>
                  <a:lnTo>
                    <a:pt x="209" y="177"/>
                  </a:lnTo>
                  <a:lnTo>
                    <a:pt x="315" y="176"/>
                  </a:lnTo>
                  <a:lnTo>
                    <a:pt x="310" y="92"/>
                  </a:lnTo>
                  <a:cubicBezTo>
                    <a:pt x="309" y="84"/>
                    <a:pt x="310" y="77"/>
                    <a:pt x="314" y="73"/>
                  </a:cubicBezTo>
                  <a:cubicBezTo>
                    <a:pt x="317" y="68"/>
                    <a:pt x="322" y="66"/>
                    <a:pt x="328" y="65"/>
                  </a:cubicBezTo>
                  <a:cubicBezTo>
                    <a:pt x="333" y="65"/>
                    <a:pt x="337" y="68"/>
                    <a:pt x="342" y="74"/>
                  </a:cubicBezTo>
                  <a:cubicBezTo>
                    <a:pt x="346" y="81"/>
                    <a:pt x="349" y="93"/>
                    <a:pt x="350" y="112"/>
                  </a:cubicBezTo>
                  <a:lnTo>
                    <a:pt x="352" y="156"/>
                  </a:lnTo>
                  <a:cubicBezTo>
                    <a:pt x="352" y="163"/>
                    <a:pt x="352" y="172"/>
                    <a:pt x="352" y="184"/>
                  </a:cubicBezTo>
                  <a:cubicBezTo>
                    <a:pt x="352" y="215"/>
                    <a:pt x="349" y="242"/>
                    <a:pt x="345" y="264"/>
                  </a:cubicBezTo>
                  <a:cubicBezTo>
                    <a:pt x="341" y="287"/>
                    <a:pt x="331" y="303"/>
                    <a:pt x="314" y="313"/>
                  </a:cubicBezTo>
                  <a:cubicBezTo>
                    <a:pt x="298" y="324"/>
                    <a:pt x="263" y="331"/>
                    <a:pt x="209" y="337"/>
                  </a:cubicBezTo>
                  <a:lnTo>
                    <a:pt x="209" y="519"/>
                  </a:lnTo>
                  <a:cubicBezTo>
                    <a:pt x="209" y="548"/>
                    <a:pt x="210" y="570"/>
                    <a:pt x="211" y="583"/>
                  </a:cubicBezTo>
                  <a:cubicBezTo>
                    <a:pt x="211" y="596"/>
                    <a:pt x="212" y="605"/>
                    <a:pt x="212" y="610"/>
                  </a:cubicBezTo>
                  <a:cubicBezTo>
                    <a:pt x="211" y="620"/>
                    <a:pt x="209" y="628"/>
                    <a:pt x="205" y="634"/>
                  </a:cubicBezTo>
                  <a:cubicBezTo>
                    <a:pt x="202" y="641"/>
                    <a:pt x="197" y="644"/>
                    <a:pt x="192" y="643"/>
                  </a:cubicBezTo>
                  <a:cubicBezTo>
                    <a:pt x="178" y="643"/>
                    <a:pt x="170" y="626"/>
                    <a:pt x="170" y="592"/>
                  </a:cubicBezTo>
                  <a:lnTo>
                    <a:pt x="170" y="507"/>
                  </a:lnTo>
                  <a:lnTo>
                    <a:pt x="169" y="337"/>
                  </a:lnTo>
                  <a:cubicBezTo>
                    <a:pt x="125" y="337"/>
                    <a:pt x="92" y="334"/>
                    <a:pt x="70" y="330"/>
                  </a:cubicBezTo>
                  <a:cubicBezTo>
                    <a:pt x="48" y="325"/>
                    <a:pt x="33" y="310"/>
                    <a:pt x="26" y="284"/>
                  </a:cubicBezTo>
                  <a:cubicBezTo>
                    <a:pt x="19" y="259"/>
                    <a:pt x="15" y="237"/>
                    <a:pt x="15" y="221"/>
                  </a:cubicBezTo>
                  <a:cubicBezTo>
                    <a:pt x="15" y="204"/>
                    <a:pt x="15" y="194"/>
                    <a:pt x="15" y="191"/>
                  </a:cubicBezTo>
                  <a:lnTo>
                    <a:pt x="15" y="121"/>
                  </a:lnTo>
                  <a:cubicBezTo>
                    <a:pt x="15" y="106"/>
                    <a:pt x="18" y="95"/>
                    <a:pt x="22" y="87"/>
                  </a:cubicBezTo>
                  <a:cubicBezTo>
                    <a:pt x="27" y="79"/>
                    <a:pt x="33" y="76"/>
                    <a:pt x="39" y="76"/>
                  </a:cubicBezTo>
                  <a:cubicBezTo>
                    <a:pt x="45" y="77"/>
                    <a:pt x="50" y="80"/>
                    <a:pt x="54" y="87"/>
                  </a:cubicBezTo>
                  <a:cubicBezTo>
                    <a:pt x="58" y="94"/>
                    <a:pt x="61" y="102"/>
                    <a:pt x="61" y="112"/>
                  </a:cubicBezTo>
                  <a:lnTo>
                    <a:pt x="57" y="144"/>
                  </a:lnTo>
                  <a:lnTo>
                    <a:pt x="55" y="168"/>
                  </a:lnTo>
                  <a:lnTo>
                    <a:pt x="54" y="181"/>
                  </a:lnTo>
                  <a:close/>
                  <a:moveTo>
                    <a:pt x="54" y="220"/>
                  </a:moveTo>
                  <a:cubicBezTo>
                    <a:pt x="53" y="231"/>
                    <a:pt x="53" y="239"/>
                    <a:pt x="54" y="243"/>
                  </a:cubicBezTo>
                  <a:cubicBezTo>
                    <a:pt x="55" y="247"/>
                    <a:pt x="57" y="254"/>
                    <a:pt x="61" y="264"/>
                  </a:cubicBezTo>
                  <a:cubicBezTo>
                    <a:pt x="65" y="273"/>
                    <a:pt x="71" y="281"/>
                    <a:pt x="79" y="287"/>
                  </a:cubicBezTo>
                  <a:cubicBezTo>
                    <a:pt x="86" y="293"/>
                    <a:pt x="111" y="296"/>
                    <a:pt x="152" y="295"/>
                  </a:cubicBezTo>
                  <a:lnTo>
                    <a:pt x="161" y="295"/>
                  </a:lnTo>
                  <a:lnTo>
                    <a:pt x="170" y="295"/>
                  </a:lnTo>
                  <a:lnTo>
                    <a:pt x="169" y="218"/>
                  </a:lnTo>
                  <a:lnTo>
                    <a:pt x="54" y="220"/>
                  </a:lnTo>
                  <a:close/>
                  <a:moveTo>
                    <a:pt x="209" y="254"/>
                  </a:moveTo>
                  <a:lnTo>
                    <a:pt x="209" y="294"/>
                  </a:lnTo>
                  <a:cubicBezTo>
                    <a:pt x="245" y="294"/>
                    <a:pt x="272" y="289"/>
                    <a:pt x="289" y="280"/>
                  </a:cubicBezTo>
                  <a:cubicBezTo>
                    <a:pt x="306" y="272"/>
                    <a:pt x="315" y="255"/>
                    <a:pt x="315" y="230"/>
                  </a:cubicBezTo>
                  <a:lnTo>
                    <a:pt x="315" y="216"/>
                  </a:lnTo>
                  <a:lnTo>
                    <a:pt x="209" y="218"/>
                  </a:lnTo>
                  <a:lnTo>
                    <a:pt x="209" y="254"/>
                  </a:lnTo>
                  <a:close/>
                  <a:moveTo>
                    <a:pt x="62" y="975"/>
                  </a:moveTo>
                  <a:cubicBezTo>
                    <a:pt x="61" y="946"/>
                    <a:pt x="67" y="929"/>
                    <a:pt x="80" y="921"/>
                  </a:cubicBezTo>
                  <a:cubicBezTo>
                    <a:pt x="93" y="914"/>
                    <a:pt x="111" y="910"/>
                    <a:pt x="134" y="909"/>
                  </a:cubicBezTo>
                  <a:cubicBezTo>
                    <a:pt x="158" y="907"/>
                    <a:pt x="173" y="909"/>
                    <a:pt x="181" y="915"/>
                  </a:cubicBezTo>
                  <a:cubicBezTo>
                    <a:pt x="192" y="924"/>
                    <a:pt x="198" y="937"/>
                    <a:pt x="199" y="956"/>
                  </a:cubicBezTo>
                  <a:cubicBezTo>
                    <a:pt x="199" y="974"/>
                    <a:pt x="200" y="984"/>
                    <a:pt x="200" y="987"/>
                  </a:cubicBezTo>
                  <a:cubicBezTo>
                    <a:pt x="199" y="998"/>
                    <a:pt x="195" y="1010"/>
                    <a:pt x="187" y="1024"/>
                  </a:cubicBezTo>
                  <a:cubicBezTo>
                    <a:pt x="178" y="1038"/>
                    <a:pt x="158" y="1045"/>
                    <a:pt x="126" y="1045"/>
                  </a:cubicBezTo>
                  <a:cubicBezTo>
                    <a:pt x="99" y="1045"/>
                    <a:pt x="82" y="1039"/>
                    <a:pt x="74" y="1026"/>
                  </a:cubicBezTo>
                  <a:cubicBezTo>
                    <a:pt x="66" y="1014"/>
                    <a:pt x="62" y="996"/>
                    <a:pt x="62" y="975"/>
                  </a:cubicBezTo>
                  <a:close/>
                  <a:moveTo>
                    <a:pt x="124" y="1006"/>
                  </a:moveTo>
                  <a:cubicBezTo>
                    <a:pt x="141" y="1007"/>
                    <a:pt x="153" y="1006"/>
                    <a:pt x="157" y="1000"/>
                  </a:cubicBezTo>
                  <a:cubicBezTo>
                    <a:pt x="162" y="995"/>
                    <a:pt x="164" y="987"/>
                    <a:pt x="164" y="977"/>
                  </a:cubicBezTo>
                  <a:cubicBezTo>
                    <a:pt x="165" y="967"/>
                    <a:pt x="164" y="960"/>
                    <a:pt x="162" y="956"/>
                  </a:cubicBezTo>
                  <a:cubicBezTo>
                    <a:pt x="158" y="951"/>
                    <a:pt x="151" y="948"/>
                    <a:pt x="142" y="947"/>
                  </a:cubicBezTo>
                  <a:cubicBezTo>
                    <a:pt x="110" y="946"/>
                    <a:pt x="95" y="954"/>
                    <a:pt x="98" y="970"/>
                  </a:cubicBezTo>
                  <a:lnTo>
                    <a:pt x="99" y="975"/>
                  </a:lnTo>
                  <a:lnTo>
                    <a:pt x="101" y="994"/>
                  </a:lnTo>
                  <a:cubicBezTo>
                    <a:pt x="102" y="1002"/>
                    <a:pt x="109" y="1006"/>
                    <a:pt x="124" y="1006"/>
                  </a:cubicBezTo>
                  <a:close/>
                  <a:moveTo>
                    <a:pt x="0" y="964"/>
                  </a:moveTo>
                  <a:lnTo>
                    <a:pt x="0" y="880"/>
                  </a:lnTo>
                  <a:cubicBezTo>
                    <a:pt x="0" y="865"/>
                    <a:pt x="2" y="842"/>
                    <a:pt x="4" y="811"/>
                  </a:cubicBezTo>
                  <a:cubicBezTo>
                    <a:pt x="6" y="780"/>
                    <a:pt x="15" y="752"/>
                    <a:pt x="30" y="727"/>
                  </a:cubicBezTo>
                  <a:cubicBezTo>
                    <a:pt x="46" y="702"/>
                    <a:pt x="113" y="692"/>
                    <a:pt x="232" y="697"/>
                  </a:cubicBezTo>
                  <a:cubicBezTo>
                    <a:pt x="286" y="699"/>
                    <a:pt x="320" y="709"/>
                    <a:pt x="335" y="727"/>
                  </a:cubicBezTo>
                  <a:cubicBezTo>
                    <a:pt x="350" y="744"/>
                    <a:pt x="359" y="764"/>
                    <a:pt x="360" y="788"/>
                  </a:cubicBezTo>
                  <a:lnTo>
                    <a:pt x="364" y="859"/>
                  </a:lnTo>
                  <a:lnTo>
                    <a:pt x="366" y="991"/>
                  </a:lnTo>
                  <a:lnTo>
                    <a:pt x="362" y="1090"/>
                  </a:lnTo>
                  <a:cubicBezTo>
                    <a:pt x="359" y="1136"/>
                    <a:pt x="351" y="1170"/>
                    <a:pt x="338" y="1192"/>
                  </a:cubicBezTo>
                  <a:cubicBezTo>
                    <a:pt x="326" y="1213"/>
                    <a:pt x="312" y="1227"/>
                    <a:pt x="299" y="1235"/>
                  </a:cubicBezTo>
                  <a:cubicBezTo>
                    <a:pt x="286" y="1242"/>
                    <a:pt x="267" y="1245"/>
                    <a:pt x="244" y="1245"/>
                  </a:cubicBezTo>
                  <a:lnTo>
                    <a:pt x="156" y="1245"/>
                  </a:lnTo>
                  <a:cubicBezTo>
                    <a:pt x="111" y="1245"/>
                    <a:pt x="81" y="1241"/>
                    <a:pt x="67" y="1232"/>
                  </a:cubicBezTo>
                  <a:cubicBezTo>
                    <a:pt x="52" y="1223"/>
                    <a:pt x="39" y="1209"/>
                    <a:pt x="26" y="1191"/>
                  </a:cubicBezTo>
                  <a:cubicBezTo>
                    <a:pt x="14" y="1173"/>
                    <a:pt x="8" y="1149"/>
                    <a:pt x="7" y="1120"/>
                  </a:cubicBezTo>
                  <a:lnTo>
                    <a:pt x="3" y="1049"/>
                  </a:lnTo>
                  <a:lnTo>
                    <a:pt x="0" y="964"/>
                  </a:lnTo>
                  <a:close/>
                  <a:moveTo>
                    <a:pt x="41" y="1002"/>
                  </a:moveTo>
                  <a:lnTo>
                    <a:pt x="43" y="1063"/>
                  </a:lnTo>
                  <a:cubicBezTo>
                    <a:pt x="43" y="1070"/>
                    <a:pt x="44" y="1084"/>
                    <a:pt x="47" y="1105"/>
                  </a:cubicBezTo>
                  <a:cubicBezTo>
                    <a:pt x="49" y="1125"/>
                    <a:pt x="52" y="1142"/>
                    <a:pt x="57" y="1156"/>
                  </a:cubicBezTo>
                  <a:cubicBezTo>
                    <a:pt x="62" y="1170"/>
                    <a:pt x="72" y="1183"/>
                    <a:pt x="86" y="1194"/>
                  </a:cubicBezTo>
                  <a:cubicBezTo>
                    <a:pt x="100" y="1206"/>
                    <a:pt x="136" y="1211"/>
                    <a:pt x="193" y="1211"/>
                  </a:cubicBezTo>
                  <a:cubicBezTo>
                    <a:pt x="251" y="1211"/>
                    <a:pt x="285" y="1204"/>
                    <a:pt x="294" y="1190"/>
                  </a:cubicBezTo>
                  <a:cubicBezTo>
                    <a:pt x="304" y="1176"/>
                    <a:pt x="311" y="1157"/>
                    <a:pt x="316" y="1134"/>
                  </a:cubicBezTo>
                  <a:cubicBezTo>
                    <a:pt x="321" y="1111"/>
                    <a:pt x="323" y="1092"/>
                    <a:pt x="323" y="1077"/>
                  </a:cubicBezTo>
                  <a:lnTo>
                    <a:pt x="323" y="1062"/>
                  </a:lnTo>
                  <a:cubicBezTo>
                    <a:pt x="314" y="1066"/>
                    <a:pt x="306" y="1066"/>
                    <a:pt x="299" y="1063"/>
                  </a:cubicBezTo>
                  <a:cubicBezTo>
                    <a:pt x="292" y="1059"/>
                    <a:pt x="276" y="1045"/>
                    <a:pt x="251" y="1019"/>
                  </a:cubicBezTo>
                  <a:cubicBezTo>
                    <a:pt x="250" y="1025"/>
                    <a:pt x="249" y="1030"/>
                    <a:pt x="249" y="1036"/>
                  </a:cubicBezTo>
                  <a:cubicBezTo>
                    <a:pt x="248" y="1042"/>
                    <a:pt x="248" y="1053"/>
                    <a:pt x="247" y="1071"/>
                  </a:cubicBezTo>
                  <a:cubicBezTo>
                    <a:pt x="247" y="1088"/>
                    <a:pt x="249" y="1105"/>
                    <a:pt x="255" y="1121"/>
                  </a:cubicBezTo>
                  <a:cubicBezTo>
                    <a:pt x="265" y="1158"/>
                    <a:pt x="270" y="1178"/>
                    <a:pt x="271" y="1178"/>
                  </a:cubicBezTo>
                  <a:lnTo>
                    <a:pt x="271" y="1185"/>
                  </a:lnTo>
                  <a:cubicBezTo>
                    <a:pt x="271" y="1191"/>
                    <a:pt x="270" y="1195"/>
                    <a:pt x="269" y="1196"/>
                  </a:cubicBezTo>
                  <a:cubicBezTo>
                    <a:pt x="268" y="1198"/>
                    <a:pt x="264" y="1201"/>
                    <a:pt x="259" y="1203"/>
                  </a:cubicBezTo>
                  <a:cubicBezTo>
                    <a:pt x="254" y="1205"/>
                    <a:pt x="249" y="1204"/>
                    <a:pt x="244" y="1198"/>
                  </a:cubicBezTo>
                  <a:cubicBezTo>
                    <a:pt x="235" y="1192"/>
                    <a:pt x="228" y="1178"/>
                    <a:pt x="223" y="1154"/>
                  </a:cubicBezTo>
                  <a:cubicBezTo>
                    <a:pt x="217" y="1131"/>
                    <a:pt x="214" y="1114"/>
                    <a:pt x="212" y="1103"/>
                  </a:cubicBezTo>
                  <a:cubicBezTo>
                    <a:pt x="207" y="1109"/>
                    <a:pt x="204" y="1112"/>
                    <a:pt x="201" y="1114"/>
                  </a:cubicBezTo>
                  <a:cubicBezTo>
                    <a:pt x="197" y="1116"/>
                    <a:pt x="189" y="1117"/>
                    <a:pt x="174" y="1117"/>
                  </a:cubicBezTo>
                  <a:lnTo>
                    <a:pt x="81" y="1117"/>
                  </a:lnTo>
                  <a:cubicBezTo>
                    <a:pt x="64" y="1117"/>
                    <a:pt x="56" y="1112"/>
                    <a:pt x="57" y="1102"/>
                  </a:cubicBezTo>
                  <a:cubicBezTo>
                    <a:pt x="57" y="1087"/>
                    <a:pt x="75" y="1080"/>
                    <a:pt x="111" y="1081"/>
                  </a:cubicBezTo>
                  <a:lnTo>
                    <a:pt x="192" y="1081"/>
                  </a:lnTo>
                  <a:cubicBezTo>
                    <a:pt x="198" y="1082"/>
                    <a:pt x="204" y="1084"/>
                    <a:pt x="211" y="1087"/>
                  </a:cubicBezTo>
                  <a:cubicBezTo>
                    <a:pt x="211" y="1084"/>
                    <a:pt x="210" y="1081"/>
                    <a:pt x="210" y="1079"/>
                  </a:cubicBezTo>
                  <a:cubicBezTo>
                    <a:pt x="209" y="1076"/>
                    <a:pt x="210" y="1075"/>
                    <a:pt x="211" y="1074"/>
                  </a:cubicBezTo>
                  <a:lnTo>
                    <a:pt x="213" y="1022"/>
                  </a:lnTo>
                  <a:cubicBezTo>
                    <a:pt x="213" y="1006"/>
                    <a:pt x="215" y="995"/>
                    <a:pt x="217" y="988"/>
                  </a:cubicBezTo>
                  <a:cubicBezTo>
                    <a:pt x="220" y="982"/>
                    <a:pt x="221" y="978"/>
                    <a:pt x="221" y="975"/>
                  </a:cubicBezTo>
                  <a:lnTo>
                    <a:pt x="195" y="895"/>
                  </a:lnTo>
                  <a:lnTo>
                    <a:pt x="188" y="867"/>
                  </a:lnTo>
                  <a:lnTo>
                    <a:pt x="113" y="869"/>
                  </a:lnTo>
                  <a:lnTo>
                    <a:pt x="74" y="872"/>
                  </a:lnTo>
                  <a:cubicBezTo>
                    <a:pt x="64" y="870"/>
                    <a:pt x="60" y="864"/>
                    <a:pt x="61" y="855"/>
                  </a:cubicBezTo>
                  <a:cubicBezTo>
                    <a:pt x="61" y="841"/>
                    <a:pt x="70" y="834"/>
                    <a:pt x="90" y="833"/>
                  </a:cubicBezTo>
                  <a:lnTo>
                    <a:pt x="188" y="829"/>
                  </a:lnTo>
                  <a:cubicBezTo>
                    <a:pt x="187" y="824"/>
                    <a:pt x="187" y="820"/>
                    <a:pt x="187" y="817"/>
                  </a:cubicBezTo>
                  <a:lnTo>
                    <a:pt x="184" y="802"/>
                  </a:lnTo>
                  <a:lnTo>
                    <a:pt x="184" y="770"/>
                  </a:lnTo>
                  <a:cubicBezTo>
                    <a:pt x="183" y="756"/>
                    <a:pt x="183" y="748"/>
                    <a:pt x="185" y="746"/>
                  </a:cubicBezTo>
                  <a:lnTo>
                    <a:pt x="192" y="735"/>
                  </a:lnTo>
                  <a:lnTo>
                    <a:pt x="183" y="735"/>
                  </a:lnTo>
                  <a:cubicBezTo>
                    <a:pt x="172" y="735"/>
                    <a:pt x="159" y="736"/>
                    <a:pt x="145" y="738"/>
                  </a:cubicBezTo>
                  <a:lnTo>
                    <a:pt x="86" y="745"/>
                  </a:lnTo>
                  <a:cubicBezTo>
                    <a:pt x="71" y="747"/>
                    <a:pt x="60" y="755"/>
                    <a:pt x="53" y="767"/>
                  </a:cubicBezTo>
                  <a:cubicBezTo>
                    <a:pt x="47" y="779"/>
                    <a:pt x="43" y="793"/>
                    <a:pt x="43" y="808"/>
                  </a:cubicBezTo>
                  <a:lnTo>
                    <a:pt x="42" y="888"/>
                  </a:lnTo>
                  <a:lnTo>
                    <a:pt x="41" y="1002"/>
                  </a:lnTo>
                  <a:close/>
                  <a:moveTo>
                    <a:pt x="213" y="735"/>
                  </a:moveTo>
                  <a:cubicBezTo>
                    <a:pt x="219" y="742"/>
                    <a:pt x="222" y="751"/>
                    <a:pt x="223" y="761"/>
                  </a:cubicBezTo>
                  <a:cubicBezTo>
                    <a:pt x="223" y="767"/>
                    <a:pt x="223" y="771"/>
                    <a:pt x="223" y="771"/>
                  </a:cubicBezTo>
                  <a:lnTo>
                    <a:pt x="221" y="783"/>
                  </a:lnTo>
                  <a:cubicBezTo>
                    <a:pt x="226" y="783"/>
                    <a:pt x="230" y="782"/>
                    <a:pt x="235" y="781"/>
                  </a:cubicBezTo>
                  <a:cubicBezTo>
                    <a:pt x="240" y="780"/>
                    <a:pt x="244" y="779"/>
                    <a:pt x="247" y="777"/>
                  </a:cubicBezTo>
                  <a:lnTo>
                    <a:pt x="299" y="754"/>
                  </a:lnTo>
                  <a:cubicBezTo>
                    <a:pt x="306" y="757"/>
                    <a:pt x="310" y="761"/>
                    <a:pt x="310" y="767"/>
                  </a:cubicBezTo>
                  <a:cubicBezTo>
                    <a:pt x="309" y="792"/>
                    <a:pt x="280" y="808"/>
                    <a:pt x="223" y="816"/>
                  </a:cubicBezTo>
                  <a:lnTo>
                    <a:pt x="223" y="828"/>
                  </a:lnTo>
                  <a:cubicBezTo>
                    <a:pt x="238" y="830"/>
                    <a:pt x="255" y="830"/>
                    <a:pt x="274" y="829"/>
                  </a:cubicBezTo>
                  <a:cubicBezTo>
                    <a:pt x="293" y="828"/>
                    <a:pt x="303" y="832"/>
                    <a:pt x="302" y="840"/>
                  </a:cubicBezTo>
                  <a:cubicBezTo>
                    <a:pt x="302" y="848"/>
                    <a:pt x="301" y="854"/>
                    <a:pt x="299" y="858"/>
                  </a:cubicBezTo>
                  <a:cubicBezTo>
                    <a:pt x="297" y="862"/>
                    <a:pt x="295" y="865"/>
                    <a:pt x="292" y="867"/>
                  </a:cubicBezTo>
                  <a:cubicBezTo>
                    <a:pt x="288" y="868"/>
                    <a:pt x="284" y="869"/>
                    <a:pt x="278" y="868"/>
                  </a:cubicBezTo>
                  <a:lnTo>
                    <a:pt x="245" y="867"/>
                  </a:lnTo>
                  <a:lnTo>
                    <a:pt x="227" y="867"/>
                  </a:lnTo>
                  <a:cubicBezTo>
                    <a:pt x="234" y="898"/>
                    <a:pt x="238" y="915"/>
                    <a:pt x="240" y="917"/>
                  </a:cubicBezTo>
                  <a:lnTo>
                    <a:pt x="245" y="932"/>
                  </a:lnTo>
                  <a:cubicBezTo>
                    <a:pt x="268" y="905"/>
                    <a:pt x="286" y="892"/>
                    <a:pt x="299" y="891"/>
                  </a:cubicBezTo>
                  <a:cubicBezTo>
                    <a:pt x="309" y="891"/>
                    <a:pt x="314" y="895"/>
                    <a:pt x="314" y="905"/>
                  </a:cubicBezTo>
                  <a:cubicBezTo>
                    <a:pt x="315" y="914"/>
                    <a:pt x="315" y="920"/>
                    <a:pt x="314" y="921"/>
                  </a:cubicBezTo>
                  <a:cubicBezTo>
                    <a:pt x="312" y="925"/>
                    <a:pt x="299" y="934"/>
                    <a:pt x="276" y="950"/>
                  </a:cubicBezTo>
                  <a:lnTo>
                    <a:pt x="267" y="963"/>
                  </a:lnTo>
                  <a:cubicBezTo>
                    <a:pt x="264" y="966"/>
                    <a:pt x="263" y="967"/>
                    <a:pt x="264" y="968"/>
                  </a:cubicBezTo>
                  <a:cubicBezTo>
                    <a:pt x="264" y="969"/>
                    <a:pt x="265" y="970"/>
                    <a:pt x="266" y="972"/>
                  </a:cubicBezTo>
                  <a:cubicBezTo>
                    <a:pt x="268" y="973"/>
                    <a:pt x="273" y="980"/>
                    <a:pt x="282" y="992"/>
                  </a:cubicBezTo>
                  <a:lnTo>
                    <a:pt x="316" y="1026"/>
                  </a:lnTo>
                  <a:lnTo>
                    <a:pt x="324" y="1035"/>
                  </a:lnTo>
                  <a:lnTo>
                    <a:pt x="324" y="945"/>
                  </a:lnTo>
                  <a:cubicBezTo>
                    <a:pt x="324" y="938"/>
                    <a:pt x="324" y="926"/>
                    <a:pt x="323" y="909"/>
                  </a:cubicBezTo>
                  <a:cubicBezTo>
                    <a:pt x="322" y="892"/>
                    <a:pt x="322" y="879"/>
                    <a:pt x="322" y="869"/>
                  </a:cubicBezTo>
                  <a:lnTo>
                    <a:pt x="322" y="801"/>
                  </a:lnTo>
                  <a:cubicBezTo>
                    <a:pt x="320" y="775"/>
                    <a:pt x="315" y="759"/>
                    <a:pt x="307" y="753"/>
                  </a:cubicBezTo>
                  <a:cubicBezTo>
                    <a:pt x="299" y="748"/>
                    <a:pt x="268" y="742"/>
                    <a:pt x="213" y="735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endParaRPr>
            </a:p>
          </p:txBody>
        </p:sp>
        <p:sp>
          <p:nvSpPr>
            <p:cNvPr id="24" name="Freeform 152"/>
            <p:cNvSpPr>
              <a:spLocks noEditPoints="1"/>
            </p:cNvSpPr>
            <p:nvPr>
              <p:custDataLst>
                <p:tags r:id="rId8"/>
              </p:custDataLst>
            </p:nvPr>
          </p:nvSpPr>
          <p:spPr bwMode="auto">
            <a:xfrm>
              <a:off x="4777694" y="4674508"/>
              <a:ext cx="138113" cy="228600"/>
            </a:xfrm>
            <a:custGeom>
              <a:gdLst>
                <a:gd name="T0" fmla="*/ 201 w 361"/>
                <a:gd name="T1" fmla="*/ 259 h 618"/>
                <a:gd name="T2" fmla="*/ 202 w 361"/>
                <a:gd name="T3" fmla="*/ 287 h 618"/>
                <a:gd name="T4" fmla="*/ 309 w 361"/>
                <a:gd name="T5" fmla="*/ 337 h 618"/>
                <a:gd name="T6" fmla="*/ 242 w 361"/>
                <a:gd name="T7" fmla="*/ 421 h 618"/>
                <a:gd name="T8" fmla="*/ 197 w 361"/>
                <a:gd name="T9" fmla="*/ 394 h 618"/>
                <a:gd name="T10" fmla="*/ 211 w 361"/>
                <a:gd name="T11" fmla="*/ 374 h 618"/>
                <a:gd name="T12" fmla="*/ 268 w 361"/>
                <a:gd name="T13" fmla="*/ 378 h 618"/>
                <a:gd name="T14" fmla="*/ 256 w 361"/>
                <a:gd name="T15" fmla="*/ 328 h 618"/>
                <a:gd name="T16" fmla="*/ 184 w 361"/>
                <a:gd name="T17" fmla="*/ 321 h 618"/>
                <a:gd name="T18" fmla="*/ 94 w 361"/>
                <a:gd name="T19" fmla="*/ 358 h 618"/>
                <a:gd name="T20" fmla="*/ 110 w 361"/>
                <a:gd name="T21" fmla="*/ 398 h 618"/>
                <a:gd name="T22" fmla="*/ 189 w 361"/>
                <a:gd name="T23" fmla="*/ 391 h 618"/>
                <a:gd name="T24" fmla="*/ 168 w 361"/>
                <a:gd name="T25" fmla="*/ 483 h 618"/>
                <a:gd name="T26" fmla="*/ 211 w 361"/>
                <a:gd name="T27" fmla="*/ 567 h 618"/>
                <a:gd name="T28" fmla="*/ 213 w 361"/>
                <a:gd name="T29" fmla="*/ 494 h 618"/>
                <a:gd name="T30" fmla="*/ 300 w 361"/>
                <a:gd name="T31" fmla="*/ 440 h 618"/>
                <a:gd name="T32" fmla="*/ 321 w 361"/>
                <a:gd name="T33" fmla="*/ 502 h 618"/>
                <a:gd name="T34" fmla="*/ 280 w 361"/>
                <a:gd name="T35" fmla="*/ 475 h 618"/>
                <a:gd name="T36" fmla="*/ 248 w 361"/>
                <a:gd name="T37" fmla="*/ 501 h 618"/>
                <a:gd name="T38" fmla="*/ 246 w 361"/>
                <a:gd name="T39" fmla="*/ 583 h 618"/>
                <a:gd name="T40" fmla="*/ 133 w 361"/>
                <a:gd name="T41" fmla="*/ 590 h 618"/>
                <a:gd name="T42" fmla="*/ 158 w 361"/>
                <a:gd name="T43" fmla="*/ 432 h 618"/>
                <a:gd name="T44" fmla="*/ 136 w 361"/>
                <a:gd name="T45" fmla="*/ 426 h 618"/>
                <a:gd name="T46" fmla="*/ 55 w 361"/>
                <a:gd name="T47" fmla="*/ 380 h 618"/>
                <a:gd name="T48" fmla="*/ 110 w 361"/>
                <a:gd name="T49" fmla="*/ 302 h 618"/>
                <a:gd name="T50" fmla="*/ 166 w 361"/>
                <a:gd name="T51" fmla="*/ 281 h 618"/>
                <a:gd name="T52" fmla="*/ 166 w 361"/>
                <a:gd name="T53" fmla="*/ 257 h 618"/>
                <a:gd name="T54" fmla="*/ 103 w 361"/>
                <a:gd name="T55" fmla="*/ 231 h 618"/>
                <a:gd name="T56" fmla="*/ 172 w 361"/>
                <a:gd name="T57" fmla="*/ 142 h 618"/>
                <a:gd name="T58" fmla="*/ 287 w 361"/>
                <a:gd name="T59" fmla="*/ 94 h 618"/>
                <a:gd name="T60" fmla="*/ 250 w 361"/>
                <a:gd name="T61" fmla="*/ 39 h 618"/>
                <a:gd name="T62" fmla="*/ 80 w 361"/>
                <a:gd name="T63" fmla="*/ 160 h 618"/>
                <a:gd name="T64" fmla="*/ 51 w 361"/>
                <a:gd name="T65" fmla="*/ 324 h 618"/>
                <a:gd name="T66" fmla="*/ 0 w 361"/>
                <a:gd name="T67" fmla="*/ 344 h 618"/>
                <a:gd name="T68" fmla="*/ 41 w 361"/>
                <a:gd name="T69" fmla="*/ 179 h 618"/>
                <a:gd name="T70" fmla="*/ 53 w 361"/>
                <a:gd name="T71" fmla="*/ 34 h 618"/>
                <a:gd name="T72" fmla="*/ 321 w 361"/>
                <a:gd name="T73" fmla="*/ 31 h 618"/>
                <a:gd name="T74" fmla="*/ 246 w 361"/>
                <a:gd name="T75" fmla="*/ 177 h 618"/>
                <a:gd name="T76" fmla="*/ 132 w 361"/>
                <a:gd name="T77" fmla="*/ 202 h 618"/>
                <a:gd name="T78" fmla="*/ 222 w 361"/>
                <a:gd name="T79" fmla="*/ 204 h 618"/>
                <a:gd name="T80" fmla="*/ 358 w 361"/>
                <a:gd name="T81" fmla="*/ 324 h 618"/>
                <a:gd name="T82" fmla="*/ 343 w 361"/>
                <a:gd name="T83" fmla="*/ 379 h 618"/>
                <a:gd name="T84" fmla="*/ 321 w 361"/>
                <a:gd name="T85" fmla="*/ 337 h 618"/>
                <a:gd name="T86" fmla="*/ 247 w 361"/>
                <a:gd name="T87" fmla="*/ 246 h 618"/>
                <a:gd name="T88" fmla="*/ 166 w 361"/>
                <a:gd name="T89" fmla="*/ 112 h 618"/>
                <a:gd name="T90" fmla="*/ 104 w 361"/>
                <a:gd name="T91" fmla="*/ 113 h 618"/>
                <a:gd name="T92" fmla="*/ 112 w 361"/>
                <a:gd name="T93" fmla="*/ 83 h 618"/>
                <a:gd name="T94" fmla="*/ 264 w 361"/>
                <a:gd name="T95" fmla="*/ 83 h 6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1" h="618">
                  <a:moveTo>
                    <a:pt x="199" y="244"/>
                  </a:moveTo>
                  <a:cubicBezTo>
                    <a:pt x="200" y="250"/>
                    <a:pt x="201" y="253"/>
                    <a:pt x="201" y="255"/>
                  </a:cubicBezTo>
                  <a:cubicBezTo>
                    <a:pt x="202" y="256"/>
                    <a:pt x="202" y="258"/>
                    <a:pt x="201" y="259"/>
                  </a:cubicBezTo>
                  <a:cubicBezTo>
                    <a:pt x="201" y="261"/>
                    <a:pt x="201" y="265"/>
                    <a:pt x="202" y="273"/>
                  </a:cubicBezTo>
                  <a:lnTo>
                    <a:pt x="202" y="283"/>
                  </a:lnTo>
                  <a:lnTo>
                    <a:pt x="202" y="287"/>
                  </a:lnTo>
                  <a:cubicBezTo>
                    <a:pt x="211" y="286"/>
                    <a:pt x="219" y="286"/>
                    <a:pt x="228" y="286"/>
                  </a:cubicBezTo>
                  <a:cubicBezTo>
                    <a:pt x="266" y="288"/>
                    <a:pt x="288" y="296"/>
                    <a:pt x="295" y="307"/>
                  </a:cubicBezTo>
                  <a:cubicBezTo>
                    <a:pt x="302" y="319"/>
                    <a:pt x="307" y="329"/>
                    <a:pt x="309" y="337"/>
                  </a:cubicBezTo>
                  <a:cubicBezTo>
                    <a:pt x="311" y="345"/>
                    <a:pt x="312" y="353"/>
                    <a:pt x="312" y="361"/>
                  </a:cubicBezTo>
                  <a:cubicBezTo>
                    <a:pt x="313" y="368"/>
                    <a:pt x="310" y="377"/>
                    <a:pt x="304" y="386"/>
                  </a:cubicBezTo>
                  <a:cubicBezTo>
                    <a:pt x="291" y="409"/>
                    <a:pt x="270" y="421"/>
                    <a:pt x="242" y="421"/>
                  </a:cubicBezTo>
                  <a:cubicBezTo>
                    <a:pt x="229" y="422"/>
                    <a:pt x="219" y="420"/>
                    <a:pt x="213" y="416"/>
                  </a:cubicBezTo>
                  <a:cubicBezTo>
                    <a:pt x="208" y="412"/>
                    <a:pt x="204" y="408"/>
                    <a:pt x="201" y="404"/>
                  </a:cubicBezTo>
                  <a:cubicBezTo>
                    <a:pt x="199" y="400"/>
                    <a:pt x="198" y="397"/>
                    <a:pt x="197" y="394"/>
                  </a:cubicBezTo>
                  <a:cubicBezTo>
                    <a:pt x="197" y="392"/>
                    <a:pt x="197" y="390"/>
                    <a:pt x="197" y="388"/>
                  </a:cubicBezTo>
                  <a:cubicBezTo>
                    <a:pt x="198" y="386"/>
                    <a:pt x="199" y="383"/>
                    <a:pt x="203" y="379"/>
                  </a:cubicBezTo>
                  <a:cubicBezTo>
                    <a:pt x="206" y="376"/>
                    <a:pt x="209" y="374"/>
                    <a:pt x="211" y="374"/>
                  </a:cubicBezTo>
                  <a:cubicBezTo>
                    <a:pt x="211" y="375"/>
                    <a:pt x="213" y="377"/>
                    <a:pt x="217" y="379"/>
                  </a:cubicBezTo>
                  <a:cubicBezTo>
                    <a:pt x="221" y="382"/>
                    <a:pt x="233" y="383"/>
                    <a:pt x="253" y="382"/>
                  </a:cubicBezTo>
                  <a:cubicBezTo>
                    <a:pt x="261" y="382"/>
                    <a:pt x="266" y="381"/>
                    <a:pt x="268" y="378"/>
                  </a:cubicBezTo>
                  <a:cubicBezTo>
                    <a:pt x="271" y="375"/>
                    <a:pt x="272" y="369"/>
                    <a:pt x="272" y="361"/>
                  </a:cubicBezTo>
                  <a:cubicBezTo>
                    <a:pt x="271" y="350"/>
                    <a:pt x="269" y="343"/>
                    <a:pt x="267" y="339"/>
                  </a:cubicBezTo>
                  <a:cubicBezTo>
                    <a:pt x="264" y="335"/>
                    <a:pt x="261" y="331"/>
                    <a:pt x="256" y="328"/>
                  </a:cubicBezTo>
                  <a:cubicBezTo>
                    <a:pt x="251" y="325"/>
                    <a:pt x="240" y="324"/>
                    <a:pt x="223" y="325"/>
                  </a:cubicBezTo>
                  <a:cubicBezTo>
                    <a:pt x="206" y="325"/>
                    <a:pt x="196" y="325"/>
                    <a:pt x="191" y="323"/>
                  </a:cubicBezTo>
                  <a:cubicBezTo>
                    <a:pt x="187" y="322"/>
                    <a:pt x="185" y="321"/>
                    <a:pt x="184" y="321"/>
                  </a:cubicBezTo>
                  <a:cubicBezTo>
                    <a:pt x="183" y="322"/>
                    <a:pt x="176" y="325"/>
                    <a:pt x="164" y="330"/>
                  </a:cubicBezTo>
                  <a:lnTo>
                    <a:pt x="124" y="335"/>
                  </a:lnTo>
                  <a:cubicBezTo>
                    <a:pt x="105" y="341"/>
                    <a:pt x="95" y="349"/>
                    <a:pt x="94" y="358"/>
                  </a:cubicBezTo>
                  <a:cubicBezTo>
                    <a:pt x="93" y="367"/>
                    <a:pt x="93" y="375"/>
                    <a:pt x="94" y="381"/>
                  </a:cubicBezTo>
                  <a:cubicBezTo>
                    <a:pt x="94" y="387"/>
                    <a:pt x="96" y="392"/>
                    <a:pt x="100" y="395"/>
                  </a:cubicBezTo>
                  <a:cubicBezTo>
                    <a:pt x="104" y="398"/>
                    <a:pt x="107" y="399"/>
                    <a:pt x="110" y="398"/>
                  </a:cubicBezTo>
                  <a:cubicBezTo>
                    <a:pt x="111" y="398"/>
                    <a:pt x="117" y="394"/>
                    <a:pt x="130" y="387"/>
                  </a:cubicBezTo>
                  <a:cubicBezTo>
                    <a:pt x="143" y="380"/>
                    <a:pt x="153" y="376"/>
                    <a:pt x="161" y="375"/>
                  </a:cubicBezTo>
                  <a:cubicBezTo>
                    <a:pt x="174" y="375"/>
                    <a:pt x="184" y="380"/>
                    <a:pt x="189" y="391"/>
                  </a:cubicBezTo>
                  <a:cubicBezTo>
                    <a:pt x="195" y="401"/>
                    <a:pt x="198" y="411"/>
                    <a:pt x="198" y="419"/>
                  </a:cubicBezTo>
                  <a:cubicBezTo>
                    <a:pt x="197" y="430"/>
                    <a:pt x="194" y="440"/>
                    <a:pt x="189" y="449"/>
                  </a:cubicBezTo>
                  <a:lnTo>
                    <a:pt x="168" y="483"/>
                  </a:lnTo>
                  <a:cubicBezTo>
                    <a:pt x="160" y="497"/>
                    <a:pt x="157" y="513"/>
                    <a:pt x="158" y="530"/>
                  </a:cubicBezTo>
                  <a:cubicBezTo>
                    <a:pt x="158" y="561"/>
                    <a:pt x="169" y="577"/>
                    <a:pt x="191" y="577"/>
                  </a:cubicBezTo>
                  <a:cubicBezTo>
                    <a:pt x="200" y="578"/>
                    <a:pt x="207" y="575"/>
                    <a:pt x="211" y="567"/>
                  </a:cubicBezTo>
                  <a:cubicBezTo>
                    <a:pt x="216" y="559"/>
                    <a:pt x="218" y="553"/>
                    <a:pt x="218" y="548"/>
                  </a:cubicBezTo>
                  <a:cubicBezTo>
                    <a:pt x="219" y="544"/>
                    <a:pt x="218" y="536"/>
                    <a:pt x="216" y="524"/>
                  </a:cubicBezTo>
                  <a:cubicBezTo>
                    <a:pt x="214" y="513"/>
                    <a:pt x="213" y="503"/>
                    <a:pt x="213" y="494"/>
                  </a:cubicBezTo>
                  <a:cubicBezTo>
                    <a:pt x="212" y="485"/>
                    <a:pt x="216" y="474"/>
                    <a:pt x="223" y="462"/>
                  </a:cubicBezTo>
                  <a:cubicBezTo>
                    <a:pt x="233" y="445"/>
                    <a:pt x="249" y="436"/>
                    <a:pt x="273" y="435"/>
                  </a:cubicBezTo>
                  <a:cubicBezTo>
                    <a:pt x="285" y="435"/>
                    <a:pt x="294" y="437"/>
                    <a:pt x="300" y="440"/>
                  </a:cubicBezTo>
                  <a:cubicBezTo>
                    <a:pt x="307" y="444"/>
                    <a:pt x="314" y="452"/>
                    <a:pt x="323" y="465"/>
                  </a:cubicBezTo>
                  <a:cubicBezTo>
                    <a:pt x="331" y="478"/>
                    <a:pt x="336" y="487"/>
                    <a:pt x="336" y="492"/>
                  </a:cubicBezTo>
                  <a:cubicBezTo>
                    <a:pt x="335" y="497"/>
                    <a:pt x="330" y="501"/>
                    <a:pt x="321" y="502"/>
                  </a:cubicBezTo>
                  <a:cubicBezTo>
                    <a:pt x="318" y="503"/>
                    <a:pt x="315" y="503"/>
                    <a:pt x="313" y="502"/>
                  </a:cubicBezTo>
                  <a:cubicBezTo>
                    <a:pt x="311" y="501"/>
                    <a:pt x="306" y="496"/>
                    <a:pt x="298" y="489"/>
                  </a:cubicBezTo>
                  <a:cubicBezTo>
                    <a:pt x="290" y="481"/>
                    <a:pt x="284" y="477"/>
                    <a:pt x="280" y="475"/>
                  </a:cubicBezTo>
                  <a:cubicBezTo>
                    <a:pt x="276" y="474"/>
                    <a:pt x="273" y="473"/>
                    <a:pt x="269" y="473"/>
                  </a:cubicBezTo>
                  <a:cubicBezTo>
                    <a:pt x="260" y="474"/>
                    <a:pt x="255" y="477"/>
                    <a:pt x="253" y="482"/>
                  </a:cubicBezTo>
                  <a:cubicBezTo>
                    <a:pt x="250" y="486"/>
                    <a:pt x="249" y="493"/>
                    <a:pt x="248" y="501"/>
                  </a:cubicBezTo>
                  <a:cubicBezTo>
                    <a:pt x="247" y="509"/>
                    <a:pt x="247" y="519"/>
                    <a:pt x="249" y="530"/>
                  </a:cubicBezTo>
                  <a:cubicBezTo>
                    <a:pt x="251" y="541"/>
                    <a:pt x="252" y="551"/>
                    <a:pt x="253" y="558"/>
                  </a:cubicBezTo>
                  <a:cubicBezTo>
                    <a:pt x="253" y="565"/>
                    <a:pt x="251" y="573"/>
                    <a:pt x="246" y="583"/>
                  </a:cubicBezTo>
                  <a:cubicBezTo>
                    <a:pt x="240" y="593"/>
                    <a:pt x="232" y="602"/>
                    <a:pt x="221" y="608"/>
                  </a:cubicBezTo>
                  <a:cubicBezTo>
                    <a:pt x="210" y="615"/>
                    <a:pt x="199" y="618"/>
                    <a:pt x="188" y="617"/>
                  </a:cubicBezTo>
                  <a:cubicBezTo>
                    <a:pt x="163" y="617"/>
                    <a:pt x="145" y="608"/>
                    <a:pt x="133" y="590"/>
                  </a:cubicBezTo>
                  <a:cubicBezTo>
                    <a:pt x="121" y="572"/>
                    <a:pt x="116" y="555"/>
                    <a:pt x="117" y="539"/>
                  </a:cubicBezTo>
                  <a:cubicBezTo>
                    <a:pt x="117" y="507"/>
                    <a:pt x="123" y="482"/>
                    <a:pt x="137" y="462"/>
                  </a:cubicBezTo>
                  <a:lnTo>
                    <a:pt x="158" y="432"/>
                  </a:lnTo>
                  <a:cubicBezTo>
                    <a:pt x="161" y="427"/>
                    <a:pt x="162" y="423"/>
                    <a:pt x="162" y="421"/>
                  </a:cubicBezTo>
                  <a:cubicBezTo>
                    <a:pt x="160" y="416"/>
                    <a:pt x="157" y="413"/>
                    <a:pt x="152" y="413"/>
                  </a:cubicBezTo>
                  <a:cubicBezTo>
                    <a:pt x="151" y="414"/>
                    <a:pt x="146" y="419"/>
                    <a:pt x="136" y="426"/>
                  </a:cubicBezTo>
                  <a:cubicBezTo>
                    <a:pt x="126" y="434"/>
                    <a:pt x="116" y="437"/>
                    <a:pt x="107" y="436"/>
                  </a:cubicBezTo>
                  <a:cubicBezTo>
                    <a:pt x="87" y="436"/>
                    <a:pt x="73" y="431"/>
                    <a:pt x="66" y="420"/>
                  </a:cubicBezTo>
                  <a:cubicBezTo>
                    <a:pt x="59" y="409"/>
                    <a:pt x="55" y="396"/>
                    <a:pt x="55" y="380"/>
                  </a:cubicBezTo>
                  <a:cubicBezTo>
                    <a:pt x="54" y="364"/>
                    <a:pt x="59" y="349"/>
                    <a:pt x="68" y="334"/>
                  </a:cubicBezTo>
                  <a:cubicBezTo>
                    <a:pt x="72" y="327"/>
                    <a:pt x="77" y="321"/>
                    <a:pt x="83" y="316"/>
                  </a:cubicBezTo>
                  <a:cubicBezTo>
                    <a:pt x="89" y="311"/>
                    <a:pt x="98" y="306"/>
                    <a:pt x="110" y="302"/>
                  </a:cubicBezTo>
                  <a:cubicBezTo>
                    <a:pt x="121" y="298"/>
                    <a:pt x="133" y="295"/>
                    <a:pt x="145" y="293"/>
                  </a:cubicBezTo>
                  <a:cubicBezTo>
                    <a:pt x="158" y="292"/>
                    <a:pt x="164" y="290"/>
                    <a:pt x="165" y="288"/>
                  </a:cubicBezTo>
                  <a:cubicBezTo>
                    <a:pt x="166" y="286"/>
                    <a:pt x="166" y="284"/>
                    <a:pt x="166" y="281"/>
                  </a:cubicBezTo>
                  <a:lnTo>
                    <a:pt x="166" y="268"/>
                  </a:lnTo>
                  <a:cubicBezTo>
                    <a:pt x="165" y="265"/>
                    <a:pt x="164" y="262"/>
                    <a:pt x="165" y="261"/>
                  </a:cubicBezTo>
                  <a:lnTo>
                    <a:pt x="166" y="257"/>
                  </a:lnTo>
                  <a:lnTo>
                    <a:pt x="168" y="247"/>
                  </a:lnTo>
                  <a:cubicBezTo>
                    <a:pt x="138" y="252"/>
                    <a:pt x="120" y="251"/>
                    <a:pt x="114" y="246"/>
                  </a:cubicBezTo>
                  <a:cubicBezTo>
                    <a:pt x="110" y="244"/>
                    <a:pt x="106" y="239"/>
                    <a:pt x="103" y="231"/>
                  </a:cubicBezTo>
                  <a:cubicBezTo>
                    <a:pt x="99" y="224"/>
                    <a:pt x="96" y="212"/>
                    <a:pt x="95" y="197"/>
                  </a:cubicBezTo>
                  <a:cubicBezTo>
                    <a:pt x="94" y="181"/>
                    <a:pt x="102" y="168"/>
                    <a:pt x="117" y="158"/>
                  </a:cubicBezTo>
                  <a:cubicBezTo>
                    <a:pt x="132" y="148"/>
                    <a:pt x="150" y="143"/>
                    <a:pt x="172" y="142"/>
                  </a:cubicBezTo>
                  <a:lnTo>
                    <a:pt x="233" y="140"/>
                  </a:lnTo>
                  <a:cubicBezTo>
                    <a:pt x="256" y="140"/>
                    <a:pt x="271" y="136"/>
                    <a:pt x="277" y="126"/>
                  </a:cubicBezTo>
                  <a:cubicBezTo>
                    <a:pt x="284" y="117"/>
                    <a:pt x="287" y="106"/>
                    <a:pt x="287" y="94"/>
                  </a:cubicBezTo>
                  <a:cubicBezTo>
                    <a:pt x="286" y="82"/>
                    <a:pt x="286" y="73"/>
                    <a:pt x="287" y="65"/>
                  </a:cubicBezTo>
                  <a:cubicBezTo>
                    <a:pt x="287" y="58"/>
                    <a:pt x="286" y="52"/>
                    <a:pt x="283" y="48"/>
                  </a:cubicBezTo>
                  <a:cubicBezTo>
                    <a:pt x="277" y="42"/>
                    <a:pt x="266" y="39"/>
                    <a:pt x="250" y="39"/>
                  </a:cubicBezTo>
                  <a:cubicBezTo>
                    <a:pt x="157" y="40"/>
                    <a:pt x="104" y="45"/>
                    <a:pt x="93" y="52"/>
                  </a:cubicBezTo>
                  <a:cubicBezTo>
                    <a:pt x="81" y="60"/>
                    <a:pt x="76" y="69"/>
                    <a:pt x="77" y="81"/>
                  </a:cubicBezTo>
                  <a:lnTo>
                    <a:pt x="80" y="160"/>
                  </a:lnTo>
                  <a:cubicBezTo>
                    <a:pt x="80" y="172"/>
                    <a:pt x="78" y="190"/>
                    <a:pt x="75" y="216"/>
                  </a:cubicBezTo>
                  <a:cubicBezTo>
                    <a:pt x="71" y="241"/>
                    <a:pt x="69" y="259"/>
                    <a:pt x="67" y="268"/>
                  </a:cubicBezTo>
                  <a:cubicBezTo>
                    <a:pt x="65" y="277"/>
                    <a:pt x="60" y="295"/>
                    <a:pt x="51" y="324"/>
                  </a:cubicBezTo>
                  <a:cubicBezTo>
                    <a:pt x="43" y="352"/>
                    <a:pt x="30" y="366"/>
                    <a:pt x="13" y="366"/>
                  </a:cubicBezTo>
                  <a:cubicBezTo>
                    <a:pt x="4" y="367"/>
                    <a:pt x="0" y="364"/>
                    <a:pt x="0" y="357"/>
                  </a:cubicBezTo>
                  <a:cubicBezTo>
                    <a:pt x="0" y="349"/>
                    <a:pt x="0" y="345"/>
                    <a:pt x="0" y="344"/>
                  </a:cubicBezTo>
                  <a:cubicBezTo>
                    <a:pt x="0" y="340"/>
                    <a:pt x="4" y="329"/>
                    <a:pt x="12" y="311"/>
                  </a:cubicBezTo>
                  <a:cubicBezTo>
                    <a:pt x="20" y="293"/>
                    <a:pt x="27" y="270"/>
                    <a:pt x="32" y="241"/>
                  </a:cubicBezTo>
                  <a:cubicBezTo>
                    <a:pt x="37" y="213"/>
                    <a:pt x="40" y="192"/>
                    <a:pt x="41" y="179"/>
                  </a:cubicBezTo>
                  <a:cubicBezTo>
                    <a:pt x="41" y="166"/>
                    <a:pt x="41" y="158"/>
                    <a:pt x="41" y="158"/>
                  </a:cubicBezTo>
                  <a:lnTo>
                    <a:pt x="38" y="86"/>
                  </a:lnTo>
                  <a:cubicBezTo>
                    <a:pt x="38" y="70"/>
                    <a:pt x="42" y="53"/>
                    <a:pt x="53" y="34"/>
                  </a:cubicBezTo>
                  <a:cubicBezTo>
                    <a:pt x="63" y="16"/>
                    <a:pt x="95" y="6"/>
                    <a:pt x="148" y="4"/>
                  </a:cubicBezTo>
                  <a:lnTo>
                    <a:pt x="256" y="0"/>
                  </a:lnTo>
                  <a:cubicBezTo>
                    <a:pt x="296" y="2"/>
                    <a:pt x="317" y="12"/>
                    <a:pt x="321" y="31"/>
                  </a:cubicBezTo>
                  <a:cubicBezTo>
                    <a:pt x="324" y="50"/>
                    <a:pt x="326" y="66"/>
                    <a:pt x="326" y="78"/>
                  </a:cubicBezTo>
                  <a:cubicBezTo>
                    <a:pt x="325" y="100"/>
                    <a:pt x="321" y="121"/>
                    <a:pt x="316" y="143"/>
                  </a:cubicBezTo>
                  <a:cubicBezTo>
                    <a:pt x="310" y="165"/>
                    <a:pt x="287" y="176"/>
                    <a:pt x="246" y="177"/>
                  </a:cubicBezTo>
                  <a:lnTo>
                    <a:pt x="154" y="180"/>
                  </a:lnTo>
                  <a:cubicBezTo>
                    <a:pt x="144" y="181"/>
                    <a:pt x="138" y="184"/>
                    <a:pt x="135" y="190"/>
                  </a:cubicBezTo>
                  <a:cubicBezTo>
                    <a:pt x="132" y="195"/>
                    <a:pt x="131" y="199"/>
                    <a:pt x="132" y="202"/>
                  </a:cubicBezTo>
                  <a:cubicBezTo>
                    <a:pt x="132" y="207"/>
                    <a:pt x="136" y="211"/>
                    <a:pt x="144" y="212"/>
                  </a:cubicBezTo>
                  <a:cubicBezTo>
                    <a:pt x="148" y="212"/>
                    <a:pt x="156" y="212"/>
                    <a:pt x="169" y="209"/>
                  </a:cubicBezTo>
                  <a:cubicBezTo>
                    <a:pt x="183" y="206"/>
                    <a:pt x="200" y="204"/>
                    <a:pt x="222" y="204"/>
                  </a:cubicBezTo>
                  <a:cubicBezTo>
                    <a:pt x="265" y="205"/>
                    <a:pt x="295" y="212"/>
                    <a:pt x="314" y="224"/>
                  </a:cubicBezTo>
                  <a:cubicBezTo>
                    <a:pt x="332" y="237"/>
                    <a:pt x="344" y="253"/>
                    <a:pt x="348" y="273"/>
                  </a:cubicBezTo>
                  <a:cubicBezTo>
                    <a:pt x="353" y="294"/>
                    <a:pt x="357" y="311"/>
                    <a:pt x="358" y="324"/>
                  </a:cubicBezTo>
                  <a:cubicBezTo>
                    <a:pt x="360" y="337"/>
                    <a:pt x="361" y="346"/>
                    <a:pt x="361" y="349"/>
                  </a:cubicBezTo>
                  <a:cubicBezTo>
                    <a:pt x="360" y="357"/>
                    <a:pt x="358" y="364"/>
                    <a:pt x="356" y="369"/>
                  </a:cubicBezTo>
                  <a:cubicBezTo>
                    <a:pt x="353" y="375"/>
                    <a:pt x="348" y="378"/>
                    <a:pt x="343" y="379"/>
                  </a:cubicBezTo>
                  <a:cubicBezTo>
                    <a:pt x="337" y="379"/>
                    <a:pt x="333" y="378"/>
                    <a:pt x="331" y="375"/>
                  </a:cubicBezTo>
                  <a:cubicBezTo>
                    <a:pt x="330" y="374"/>
                    <a:pt x="328" y="372"/>
                    <a:pt x="326" y="370"/>
                  </a:cubicBezTo>
                  <a:cubicBezTo>
                    <a:pt x="325" y="368"/>
                    <a:pt x="323" y="357"/>
                    <a:pt x="321" y="337"/>
                  </a:cubicBezTo>
                  <a:cubicBezTo>
                    <a:pt x="320" y="318"/>
                    <a:pt x="316" y="301"/>
                    <a:pt x="311" y="287"/>
                  </a:cubicBezTo>
                  <a:cubicBezTo>
                    <a:pt x="307" y="273"/>
                    <a:pt x="300" y="263"/>
                    <a:pt x="291" y="258"/>
                  </a:cubicBezTo>
                  <a:cubicBezTo>
                    <a:pt x="282" y="253"/>
                    <a:pt x="267" y="249"/>
                    <a:pt x="247" y="246"/>
                  </a:cubicBezTo>
                  <a:cubicBezTo>
                    <a:pt x="226" y="244"/>
                    <a:pt x="211" y="243"/>
                    <a:pt x="199" y="244"/>
                  </a:cubicBezTo>
                  <a:close/>
                  <a:moveTo>
                    <a:pt x="232" y="112"/>
                  </a:moveTo>
                  <a:lnTo>
                    <a:pt x="166" y="112"/>
                  </a:lnTo>
                  <a:cubicBezTo>
                    <a:pt x="149" y="112"/>
                    <a:pt x="137" y="113"/>
                    <a:pt x="130" y="115"/>
                  </a:cubicBezTo>
                  <a:cubicBezTo>
                    <a:pt x="123" y="117"/>
                    <a:pt x="119" y="118"/>
                    <a:pt x="118" y="118"/>
                  </a:cubicBezTo>
                  <a:cubicBezTo>
                    <a:pt x="112" y="119"/>
                    <a:pt x="107" y="117"/>
                    <a:pt x="104" y="113"/>
                  </a:cubicBezTo>
                  <a:cubicBezTo>
                    <a:pt x="101" y="108"/>
                    <a:pt x="99" y="105"/>
                    <a:pt x="99" y="102"/>
                  </a:cubicBezTo>
                  <a:cubicBezTo>
                    <a:pt x="99" y="99"/>
                    <a:pt x="99" y="96"/>
                    <a:pt x="101" y="93"/>
                  </a:cubicBezTo>
                  <a:cubicBezTo>
                    <a:pt x="103" y="89"/>
                    <a:pt x="107" y="85"/>
                    <a:pt x="112" y="83"/>
                  </a:cubicBezTo>
                  <a:cubicBezTo>
                    <a:pt x="118" y="82"/>
                    <a:pt x="137" y="79"/>
                    <a:pt x="169" y="76"/>
                  </a:cubicBezTo>
                  <a:cubicBezTo>
                    <a:pt x="205" y="75"/>
                    <a:pt x="229" y="74"/>
                    <a:pt x="240" y="74"/>
                  </a:cubicBezTo>
                  <a:cubicBezTo>
                    <a:pt x="253" y="75"/>
                    <a:pt x="261" y="78"/>
                    <a:pt x="264" y="83"/>
                  </a:cubicBezTo>
                  <a:cubicBezTo>
                    <a:pt x="267" y="88"/>
                    <a:pt x="269" y="92"/>
                    <a:pt x="269" y="93"/>
                  </a:cubicBezTo>
                  <a:cubicBezTo>
                    <a:pt x="268" y="106"/>
                    <a:pt x="256" y="112"/>
                    <a:pt x="232" y="112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endParaRPr>
            </a:p>
          </p:txBody>
        </p:sp>
      </p:grpSp>
      <p:sp>
        <p:nvSpPr>
          <p:cNvPr id="16" name="日期占位符 15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12"/>
            </p:custDataLst>
          </p:nvPr>
        </p:nvSpPr>
        <p:spPr>
          <a:xfrm>
            <a:off x="2245244" y="2576016"/>
            <a:ext cx="7701313" cy="2223622"/>
          </a:xfrm>
          <a:noFill/>
        </p:spPr>
        <p:txBody>
          <a:bodyPr lIns="90000" tIns="46800" rIns="90000" bIns="46800" anchor="t" anchorCtr="0">
            <a:normAutofit/>
          </a:bodyPr>
          <a:lstStyle>
            <a:lvl1pPr algn="ctr">
              <a:defRPr sz="13800" spc="600" baseline="0">
                <a:blipFill>
                  <a:blip r:embed="rId13"/>
                  <a:stretch>
                    <a:fillRect/>
                  </a:stretch>
                </a:blipFill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7315200" cy="6858000"/>
          </a:xfrm>
          <a:prstGeom prst="rect">
            <a:avLst/>
          </a:prstGeom>
          <a:solidFill>
            <a:schemeClr val="accent1">
              <a:lumMod val="20000"/>
              <a:lumOff val="80000"/>
              <a:alpha val="79000"/>
            </a:schemeClr>
          </a:solidFill>
          <a:ln w="12700" cap="flat" cmpd="sng" algn="ctr">
            <a:solidFill>
              <a:schemeClr val="accent1"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410845" y="417830"/>
            <a:ext cx="6493510" cy="6022340"/>
          </a:xfrm>
          <a:prstGeom prst="rect">
            <a:avLst/>
          </a:prstGeom>
          <a:noFill/>
          <a:ln w="63500">
            <a:gradFill>
              <a:gsLst>
                <a:gs pos="100000">
                  <a:schemeClr val="accent1"/>
                </a:gs>
                <a:gs pos="0">
                  <a:schemeClr val="accent4">
                    <a:lumMod val="60000"/>
                    <a:lumOff val="4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1899920" y="1175385"/>
            <a:ext cx="3514725" cy="4509135"/>
            <a:chOff x="1899920" y="1175385"/>
            <a:chExt cx="3514725" cy="4509135"/>
          </a:xfrm>
        </p:grpSpPr>
        <p:sp>
          <p:nvSpPr>
            <p:cNvPr id="11" name="矩形 10"/>
            <p:cNvSpPr/>
            <p:nvPr userDrawn="1">
              <p:custDataLst>
                <p:tags r:id="rId4"/>
              </p:custDataLst>
            </p:nvPr>
          </p:nvSpPr>
          <p:spPr>
            <a:xfrm>
              <a:off x="1899920" y="1175385"/>
              <a:ext cx="3514725" cy="4509135"/>
            </a:xfrm>
            <a:prstGeom prst="rect">
              <a:avLst/>
            </a:prstGeom>
            <a:solidFill>
              <a:schemeClr val="bg1"/>
            </a:solidFill>
            <a:ln w="127000" cmpd="thickThin">
              <a:gradFill>
                <a:gsLst>
                  <a:gs pos="100000">
                    <a:schemeClr val="accent1"/>
                  </a:gs>
                  <a:gs pos="0">
                    <a:schemeClr val="accent4">
                      <a:lumMod val="60000"/>
                      <a:lumOff val="4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rgbClr val="AC311B">
                <a:shade val="50000"/>
              </a:srgbClr>
            </a:lnRef>
            <a:fillRef idx="1">
              <a:srgbClr val="AC311B"/>
            </a:fillRef>
            <a:effectRef idx="0">
              <a:srgbClr val="AC311B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en-US">
                  <a:solidFill>
                    <a:srgbClr val="FFFFFF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  <a:cs typeface="+mn-ea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780915" y="5045710"/>
              <a:ext cx="343535" cy="395605"/>
            </a:xfrm>
            <a:prstGeom prst="rect">
              <a:avLst/>
            </a:prstGeom>
          </p:spPr>
        </p:pic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cxnSp>
        <p:nvCxnSpPr>
          <p:cNvPr id="24" name="直接连接符 23"/>
          <p:cNvCxnSpPr/>
          <p:nvPr userDrawn="1">
            <p:custDataLst>
              <p:tags r:id="rId9"/>
            </p:custDataLst>
          </p:nvPr>
        </p:nvCxnSpPr>
        <p:spPr>
          <a:xfrm flipH="1">
            <a:off x="3447353" y="1569209"/>
            <a:ext cx="0" cy="3721582"/>
          </a:xfrm>
          <a:prstGeom prst="line">
            <a:avLst/>
          </a:prstGeom>
          <a:ln w="15875">
            <a:solidFill>
              <a:schemeClr val="accent6">
                <a:lumMod val="75000"/>
              </a:schemeClr>
            </a:solidFill>
          </a:ln>
        </p:spPr>
        <p:style>
          <a:lnRef idx="1">
            <a:srgbClr val="AC311B"/>
          </a:lnRef>
          <a:fillRef idx="0">
            <a:srgbClr val="AC311B"/>
          </a:fillRef>
          <a:effectRef idx="0">
            <a:srgbClr val="AC311B"/>
          </a:effectRef>
          <a:fontRef idx="minor">
            <a:srgbClr val="000000"/>
          </a:fontRef>
        </p:style>
      </p:cxn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2466886" y="1392793"/>
            <a:ext cx="873532" cy="4072414"/>
          </a:xfrm>
        </p:spPr>
        <p:txBody>
          <a:bodyPr vert="eaVert" lIns="90000" tIns="46800" rIns="90000" bIns="46800" anchor="t" anchorCtr="0">
            <a:normAutofit/>
          </a:bodyPr>
          <a:lstStyle>
            <a:lvl1pPr>
              <a:defRPr sz="3600" u="none" strike="noStrike" kern="1200" cap="none" spc="300" normalizeH="0" baseline="0">
                <a:solidFill>
                  <a:schemeClr val="tx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latin typeface="微软雅黑" panose="020b0503020204020204" charset="-122"/>
                <a:ea typeface="微软雅黑"/>
              </a:defRPr>
            </a:lvl1pPr>
            <a:lvl2pPr>
              <a:defRPr sz="1600">
                <a:latin typeface="微软雅黑" panose="020b0503020204020204" charset="-122"/>
                <a:ea typeface="微软雅黑"/>
              </a:defRPr>
            </a:lvl2pPr>
            <a:lvl3pPr>
              <a:defRPr sz="1600">
                <a:latin typeface="微软雅黑" panose="020b0503020204020204" charset="-122"/>
                <a:ea typeface="微软雅黑"/>
              </a:defRPr>
            </a:lvl3pPr>
            <a:lvl4pPr>
              <a:defRPr sz="1600">
                <a:latin typeface="微软雅黑" panose="020b0503020204020204" charset="-122"/>
                <a:ea typeface="微软雅黑"/>
              </a:defRPr>
            </a:lvl4pPr>
            <a:lvl5pPr>
              <a:defRPr sz="1600"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1397000"/>
            <a:ext cx="12192000" cy="4064000"/>
            <a:chOff x="0" y="1397000"/>
            <a:chExt cx="12192000" cy="4064000"/>
          </a:xfrm>
        </p:grpSpPr>
        <p:pic>
          <p:nvPicPr>
            <p:cNvPr id="8" name="图片 7"/>
            <p:cNvPicPr/>
            <p:nvPr>
              <p:custDataLst>
                <p:tags r:id="rId4"/>
              </p:custDataLst>
            </p:nvPr>
          </p:nvPicPr>
          <p:blipFill>
            <a:blip r:embed="rId3" r:link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81305" y="1397000"/>
              <a:ext cx="3010695" cy="4064000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/>
          </p:nvGrpSpPr>
          <p:grpSpPr>
            <a:xfrm>
              <a:off x="0" y="1924685"/>
              <a:ext cx="12190730" cy="3467735"/>
              <a:chOff x="0" y="1924685"/>
              <a:chExt cx="12190730" cy="3467735"/>
            </a:xfrm>
          </p:grpSpPr>
          <p:sp>
            <p:nvSpPr>
              <p:cNvPr id="10" name="矩形 9"/>
              <p:cNvSpPr/>
              <p:nvPr>
                <p:custDataLst>
                  <p:tags r:id="rId5"/>
                </p:custDataLst>
              </p:nvPr>
            </p:nvSpPr>
            <p:spPr>
              <a:xfrm>
                <a:off x="0" y="1924685"/>
                <a:ext cx="12190730" cy="3467735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  <a:alpha val="88000"/>
                </a:schemeClr>
              </a:solidFill>
              <a:ln w="12700" cap="flat" cmpd="sng" algn="ctr">
                <a:solidFill>
                  <a:schemeClr val="accent1">
                    <a:alpha val="0"/>
                  </a:schemeClr>
                </a:solidFill>
                <a:prstDash val="solid"/>
                <a:miter lim="800000"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矩形 10"/>
              <p:cNvSpPr/>
              <p:nvPr>
                <p:custDataLst>
                  <p:tags r:id="rId6"/>
                </p:custDataLst>
              </p:nvPr>
            </p:nvSpPr>
            <p:spPr>
              <a:xfrm>
                <a:off x="401320" y="2076450"/>
                <a:ext cx="11244580" cy="3152775"/>
              </a:xfrm>
              <a:prstGeom prst="rect">
                <a:avLst/>
              </a:prstGeom>
              <a:noFill/>
              <a:ln w="34925"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 dpi="0" rotWithShape="1">
          <a:blip r:embed="rId1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609600" y="0"/>
            <a:ext cx="11582400" cy="5279390"/>
            <a:chOff x="960" y="0"/>
            <a:chExt cx="18240" cy="8314"/>
          </a:xfrm>
        </p:grpSpPr>
        <p:pic>
          <p:nvPicPr>
            <p:cNvPr id="8" name="图片 7"/>
            <p:cNvPicPr/>
            <p:nvPr>
              <p:custDataLst>
                <p:tags r:id="rId4"/>
              </p:custDataLst>
            </p:nvPr>
          </p:nvPicPr>
          <p:blipFill>
            <a:blip r:embed="rId3" r:link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0" y="2484"/>
              <a:ext cx="8640" cy="5831"/>
            </a:xfrm>
            <a:prstGeom prst="rect">
              <a:avLst/>
            </a:prstGeom>
          </p:spPr>
        </p:pic>
        <p:pic>
          <p:nvPicPr>
            <p:cNvPr id="10" name="图片 9"/>
            <p:cNvPicPr/>
            <p:nvPr>
              <p:custDataLst>
                <p:tags r:id="rId7"/>
              </p:custDataLst>
            </p:nvPr>
          </p:nvPicPr>
          <p:blipFill>
            <a:blip r:embed="rId6" r:link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400" y="0"/>
              <a:ext cx="1800" cy="1324"/>
            </a:xfrm>
            <a:prstGeom prst="rect">
              <a:avLst/>
            </a:prstGeom>
          </p:spPr>
        </p:pic>
      </p:grpSp>
      <p:sp>
        <p:nvSpPr>
          <p:cNvPr id="7" name="矩形 6"/>
          <p:cNvSpPr/>
          <p:nvPr userDrawn="1">
            <p:custDataLst>
              <p:tags r:id="rId8"/>
            </p:custDataLst>
          </p:nvPr>
        </p:nvSpPr>
        <p:spPr>
          <a:xfrm>
            <a:off x="2076450" y="2420620"/>
            <a:ext cx="8039735" cy="2542540"/>
          </a:xfrm>
          <a:prstGeom prst="rect">
            <a:avLst/>
          </a:prstGeom>
          <a:solidFill>
            <a:schemeClr val="bg1"/>
          </a:solidFill>
          <a:ln w="76200">
            <a:gradFill>
              <a:gsLst>
                <a:gs pos="100000">
                  <a:schemeClr val="accent1"/>
                </a:gs>
                <a:gs pos="0">
                  <a:schemeClr val="accent6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2265218" y="2545773"/>
            <a:ext cx="7689273" cy="2317172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13800" b="1" i="0" u="none" strike="noStrike" kern="1200" cap="none" spc="600" normalizeH="0" baseline="0" noProof="1">
                <a:blipFill>
                  <a:blip r:embed="rId10"/>
                  <a:stretch>
                    <a:fillRect/>
                  </a:stretch>
                </a:blipFill>
                <a:uFillTx/>
                <a:latin typeface="Arial" pitchFamily="34" charset="0"/>
                <a:ea typeface="汉仪尚巍手书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74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6101715"/>
            <a:ext cx="1143000" cy="768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" y="98425"/>
            <a:ext cx="1143000" cy="840740"/>
          </a:xfrm>
          <a:prstGeom prst="rect">
            <a:avLst/>
          </a:prstGeom>
        </p:spPr>
      </p:pic>
      <p:pic>
        <p:nvPicPr>
          <p:cNvPr id="11" name="图片 10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7380" y="5860415"/>
            <a:ext cx="1306195" cy="889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lIns="90000" tIns="46800" rIns="90000" bIns="46800" anchor="ctr">
            <a:normAutofit/>
          </a:bodyPr>
          <a:lstStyle>
            <a:lvl1pPr>
              <a:defRPr sz="32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1281113" y="2163600"/>
            <a:ext cx="9626600" cy="3445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2"/>
            </p:custDataLst>
          </p:nvPr>
        </p:nvSpPr>
        <p:spPr>
          <a:xfrm>
            <a:off x="5101200" y="769938"/>
            <a:ext cx="6480000" cy="5087937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pic>
        <p:nvPicPr>
          <p:cNvPr id="11" name="图片 10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9780" y="98425"/>
            <a:ext cx="1143000" cy="840740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" y="5980430"/>
            <a:ext cx="1143000" cy="768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583200" y="770400"/>
            <a:ext cx="3960000" cy="882000"/>
          </a:xfrm>
        </p:spPr>
        <p:txBody>
          <a:bodyPr lIns="90000" tIns="46800" rIns="90000" bIns="46800" anchor="ctr">
            <a:normAutofit/>
          </a:bodyPr>
          <a:lstStyle>
            <a:lvl1pPr>
              <a:defRPr sz="36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586800" y="1764000"/>
            <a:ext cx="3956400" cy="4093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2" name="图片 11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740"/>
          </a:xfrm>
          <a:prstGeom prst="rect">
            <a:avLst/>
          </a:prstGeom>
        </p:spPr>
      </p:pic>
      <p:pic>
        <p:nvPicPr>
          <p:cNvPr id="13" name="图片 12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0"/>
            <a:ext cx="1143000" cy="768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12000" y="781200"/>
            <a:ext cx="10976400" cy="6264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6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612000" y="1659600"/>
            <a:ext cx="10975975" cy="828000"/>
          </a:xfrm>
        </p:spPr>
        <p:txBody>
          <a:bodyPr lIns="90000" tIns="46800" rIns="90000" bIns="46800">
            <a:normAutofit/>
          </a:bodyPr>
          <a:lstStyle>
            <a:lvl1pPr algn="ctr"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12775" y="2808000"/>
            <a:ext cx="10965600" cy="3430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/>
          <p:nvPr userDrawn="1">
            <p:custDataLst>
              <p:tags r:id="rId3"/>
            </p:custDataLst>
          </p:nvPr>
        </p:nvPicPr>
        <p:blipFill>
          <a:blip r:embed="rId2" r:link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740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0"/>
            <a:ext cx="1143000" cy="76835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7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04800" y="669600"/>
            <a:ext cx="10976400" cy="5652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2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604837" y="1681200"/>
            <a:ext cx="10990800" cy="3211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3"/>
            </p:custDataLst>
          </p:nvPr>
        </p:nvSpPr>
        <p:spPr>
          <a:xfrm>
            <a:off x="594000" y="5180400"/>
            <a:ext cx="11001600" cy="1011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pic>
        <p:nvPicPr>
          <p:cNvPr id="14" name="图片 13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9305" y="0"/>
            <a:ext cx="1242695" cy="914400"/>
          </a:xfrm>
          <a:prstGeom prst="rect">
            <a:avLst/>
          </a:prstGeom>
        </p:spPr>
      </p:pic>
      <p:pic>
        <p:nvPicPr>
          <p:cNvPr id="15" name="图片 14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9650"/>
            <a:ext cx="1143000" cy="76835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579600" y="1663200"/>
            <a:ext cx="5342400" cy="28944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242400" y="1663200"/>
            <a:ext cx="5367600" cy="28944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4"/>
            </p:custDataLst>
          </p:nvPr>
        </p:nvSpPr>
        <p:spPr>
          <a:xfrm>
            <a:off x="572400" y="4816800"/>
            <a:ext cx="5342400" cy="781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5"/>
            </p:custDataLst>
          </p:nvPr>
        </p:nvSpPr>
        <p:spPr>
          <a:xfrm>
            <a:off x="6253200" y="4813200"/>
            <a:ext cx="5367600" cy="781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157730" cy="1587500"/>
          </a:xfrm>
          <a:prstGeom prst="rect">
            <a:avLst/>
          </a:prstGeom>
        </p:spPr>
      </p:pic>
      <p:pic>
        <p:nvPicPr>
          <p:cNvPr id="11" name="图片 10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4270" y="5407025"/>
            <a:ext cx="2157730" cy="14509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46800" anchor="b">
            <a:normAutofit/>
          </a:bodyPr>
          <a:lstStyle>
            <a:lvl1pPr algn="ctr">
              <a:defRPr sz="60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1522413" y="3862800"/>
            <a:ext cx="9144000" cy="1656000"/>
          </a:xfrm>
        </p:spPr>
        <p:txBody>
          <a:bodyPr lIns="90000" tIns="46800" rIns="90000" bIns="46800">
            <a:normAutofit/>
          </a:bodyPr>
          <a:lstStyle>
            <a:lvl1pPr algn="ctr">
              <a:defRPr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2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0.xml" /><Relationship Id="rId3" Type="http://schemas.openxmlformats.org/officeDocument/2006/relationships/image" Target="../media/image2.jpeg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61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image" Target="../media/image13.jpeg" /><Relationship Id="rId6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image" Target="../media/image14.jpeg" /><Relationship Id="rId6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image" Target="../media/image15.jpeg" /><Relationship Id="rId6" Type="http://schemas.openxmlformats.org/officeDocument/2006/relationships/tags" Target="../tags/tag20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20360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018030" y="2212340"/>
            <a:ext cx="7701280" cy="2546350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</a:pPr>
            <a:r>
              <a:rPr lang="zh-CN" altLang="en-US" sz="6000">
                <a:blipFill>
                  <a:blip r:embed="rId3"/>
                  <a:stretch>
                    <a:fillRect/>
                  </a:stretch>
                </a:blip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评析类主观题</a:t>
            </a:r>
            <a:br>
              <a:rPr lang="zh-CN" altLang="en-US" sz="6000">
                <a:blipFill>
                  <a:blip r:embed="rId3"/>
                  <a:stretch>
                    <a:fillRect/>
                  </a:stretch>
                </a:blipFill>
                <a:latin typeface="微软雅黑" panose="020b0503020204020204" charset="-122"/>
                <a:ea typeface="微软雅黑"/>
                <a:cs typeface="微软雅黑" panose="020b0503020204020204" charset="-122"/>
              </a:rPr>
            </a:br>
            <a:r>
              <a:rPr lang="zh-CN" altLang="en-US" sz="2400">
                <a:blipFill>
                  <a:blip r:embed="rId3"/>
                  <a:stretch>
                    <a:fillRect/>
                  </a:stretch>
                </a:blip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高考政治二轮复习必备</a:t>
            </a:r>
          </a:p>
        </p:txBody>
      </p:sp>
      <p:sp>
        <p:nvSpPr>
          <p:cNvPr id="100" name="文本框 99"/>
          <p:cNvSpPr txBox="1"/>
          <p:nvPr>
            <p:custDataLst>
              <p:tags r:id="rId4"/>
            </p:custDataLst>
          </p:nvPr>
        </p:nvSpPr>
        <p:spPr>
          <a:xfrm>
            <a:off x="3690620" y="723265"/>
            <a:ext cx="5180965" cy="749300"/>
          </a:xfrm>
          <a:prstGeom prst="rect">
            <a:avLst/>
          </a:prstGeom>
          <a:noFill/>
        </p:spPr>
        <p:txBody>
          <a:bodyPr vert="horz" wrap="square" rtlCol="0">
            <a:normAutofit fontScale="7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微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</a:t>
            </a:r>
            <a:r>
              <a:rPr lang="zh-CN" altLang="en-US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专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</a:t>
            </a:r>
            <a:r>
              <a:rPr lang="zh-CN" altLang="en-US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题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535170" y="5498465"/>
            <a:ext cx="3492500" cy="749300"/>
          </a:xfrm>
          <a:prstGeom prst="rect">
            <a:avLst/>
          </a:prstGeom>
          <a:noFill/>
        </p:spPr>
        <p:txBody>
          <a:bodyPr vert="horz" wrap="square" rtlCol="0">
            <a:normAutofit fontScale="8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热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点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题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型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" name="文本框 70"/>
          <p:cNvSpPr txBox="1"/>
          <p:nvPr>
            <p:custDataLst>
              <p:tags r:id="rId3"/>
            </p:custDataLst>
          </p:nvPr>
        </p:nvSpPr>
        <p:spPr>
          <a:xfrm>
            <a:off x="3174365" y="3176270"/>
            <a:ext cx="446405" cy="1743710"/>
          </a:xfrm>
          <a:prstGeom prst="rect">
            <a:avLst/>
          </a:prstGeom>
          <a:solidFill>
            <a:srgbClr val="FF000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3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题型特点</a:t>
            </a:r>
          </a:p>
        </p:txBody>
      </p:sp>
      <p:sp>
        <p:nvSpPr>
          <p:cNvPr id="72" name="文本框 71"/>
          <p:cNvSpPr txBox="1"/>
          <p:nvPr>
            <p:custDataLst>
              <p:tags r:id="rId4"/>
            </p:custDataLst>
          </p:nvPr>
        </p:nvSpPr>
        <p:spPr>
          <a:xfrm>
            <a:off x="3026472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壹</a:t>
            </a:r>
          </a:p>
        </p:txBody>
      </p:sp>
      <p:cxnSp>
        <p:nvCxnSpPr>
          <p:cNvPr id="73" name="直接连接符 72"/>
          <p:cNvCxnSpPr/>
          <p:nvPr>
            <p:custDataLst>
              <p:tags r:id="rId5"/>
            </p:custDataLst>
          </p:nvPr>
        </p:nvCxnSpPr>
        <p:spPr>
          <a:xfrm flipH="1">
            <a:off x="3155702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74" name="直接连接符 73"/>
          <p:cNvCxnSpPr/>
          <p:nvPr>
            <p:custDataLst>
              <p:tags r:id="rId6"/>
            </p:custDataLst>
          </p:nvPr>
        </p:nvCxnSpPr>
        <p:spPr>
          <a:xfrm flipH="1">
            <a:off x="3609575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76" name="文本框 75"/>
          <p:cNvSpPr txBox="1"/>
          <p:nvPr>
            <p:custDataLst>
              <p:tags r:id="rId7"/>
            </p:custDataLst>
          </p:nvPr>
        </p:nvSpPr>
        <p:spPr>
          <a:xfrm>
            <a:off x="5008908" y="3187445"/>
            <a:ext cx="415623" cy="1743577"/>
          </a:xfrm>
          <a:prstGeom prst="rect">
            <a:avLst/>
          </a:prstGeom>
          <a:solidFill>
            <a:srgbClr val="FFFF0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4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规律方法</a:t>
            </a:r>
          </a:p>
        </p:txBody>
      </p:sp>
      <p:sp>
        <p:nvSpPr>
          <p:cNvPr id="77" name="文本框 76"/>
          <p:cNvSpPr txBox="1"/>
          <p:nvPr>
            <p:custDataLst>
              <p:tags r:id="rId8"/>
            </p:custDataLst>
          </p:nvPr>
        </p:nvSpPr>
        <p:spPr>
          <a:xfrm>
            <a:off x="4832027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贰</a:t>
            </a:r>
          </a:p>
        </p:txBody>
      </p:sp>
      <p:cxnSp>
        <p:nvCxnSpPr>
          <p:cNvPr id="78" name="直接连接符 77"/>
          <p:cNvCxnSpPr/>
          <p:nvPr>
            <p:custDataLst>
              <p:tags r:id="rId9"/>
            </p:custDataLst>
          </p:nvPr>
        </p:nvCxnSpPr>
        <p:spPr>
          <a:xfrm flipH="1">
            <a:off x="4961257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79" name="直接连接符 78"/>
          <p:cNvCxnSpPr/>
          <p:nvPr>
            <p:custDataLst>
              <p:tags r:id="rId10"/>
            </p:custDataLst>
          </p:nvPr>
        </p:nvCxnSpPr>
        <p:spPr>
          <a:xfrm flipH="1">
            <a:off x="5415130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81" name="文本框 80"/>
          <p:cNvSpPr txBox="1"/>
          <p:nvPr>
            <p:custDataLst>
              <p:tags r:id="rId11"/>
            </p:custDataLst>
          </p:nvPr>
        </p:nvSpPr>
        <p:spPr>
          <a:xfrm>
            <a:off x="6824345" y="3176270"/>
            <a:ext cx="436880" cy="1743710"/>
          </a:xfrm>
          <a:prstGeom prst="rect">
            <a:avLst/>
          </a:prstGeom>
          <a:solidFill>
            <a:srgbClr val="00B0F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3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82" name="文本框 81"/>
          <p:cNvSpPr txBox="1"/>
          <p:nvPr>
            <p:custDataLst>
              <p:tags r:id="rId12"/>
            </p:custDataLst>
          </p:nvPr>
        </p:nvSpPr>
        <p:spPr>
          <a:xfrm>
            <a:off x="6637582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叁</a:t>
            </a:r>
          </a:p>
        </p:txBody>
      </p:sp>
      <p:cxnSp>
        <p:nvCxnSpPr>
          <p:cNvPr id="83" name="直接连接符 82"/>
          <p:cNvCxnSpPr/>
          <p:nvPr>
            <p:custDataLst>
              <p:tags r:id="rId13"/>
            </p:custDataLst>
          </p:nvPr>
        </p:nvCxnSpPr>
        <p:spPr>
          <a:xfrm flipH="1">
            <a:off x="6766812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84" name="直接连接符 83"/>
          <p:cNvCxnSpPr/>
          <p:nvPr>
            <p:custDataLst>
              <p:tags r:id="rId14"/>
            </p:custDataLst>
          </p:nvPr>
        </p:nvCxnSpPr>
        <p:spPr>
          <a:xfrm flipH="1">
            <a:off x="7220685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86" name="文本框 85"/>
          <p:cNvSpPr txBox="1"/>
          <p:nvPr>
            <p:custDataLst>
              <p:tags r:id="rId15"/>
            </p:custDataLst>
          </p:nvPr>
        </p:nvSpPr>
        <p:spPr>
          <a:xfrm>
            <a:off x="8660657" y="3176015"/>
            <a:ext cx="415623" cy="1743577"/>
          </a:xfrm>
          <a:prstGeom prst="rect">
            <a:avLst/>
          </a:prstGeom>
          <a:solidFill>
            <a:srgbClr val="00B05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3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模拟演练</a:t>
            </a:r>
          </a:p>
        </p:txBody>
      </p:sp>
      <p:sp>
        <p:nvSpPr>
          <p:cNvPr id="87" name="文本框 86"/>
          <p:cNvSpPr txBox="1"/>
          <p:nvPr>
            <p:custDataLst>
              <p:tags r:id="rId16"/>
            </p:custDataLst>
          </p:nvPr>
        </p:nvSpPr>
        <p:spPr>
          <a:xfrm>
            <a:off x="8443136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肆</a:t>
            </a:r>
          </a:p>
        </p:txBody>
      </p:sp>
      <p:cxnSp>
        <p:nvCxnSpPr>
          <p:cNvPr id="88" name="直接连接符 87"/>
          <p:cNvCxnSpPr/>
          <p:nvPr>
            <p:custDataLst>
              <p:tags r:id="rId17"/>
            </p:custDataLst>
          </p:nvPr>
        </p:nvCxnSpPr>
        <p:spPr>
          <a:xfrm flipH="1">
            <a:off x="8572366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89" name="直接连接符 88"/>
          <p:cNvCxnSpPr/>
          <p:nvPr>
            <p:custDataLst>
              <p:tags r:id="rId18"/>
            </p:custDataLst>
          </p:nvPr>
        </p:nvCxnSpPr>
        <p:spPr>
          <a:xfrm flipH="1">
            <a:off x="9026239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2" name="文本框 1"/>
          <p:cNvSpPr txBox="1"/>
          <p:nvPr>
            <p:custDataLst>
              <p:tags r:id="rId19"/>
            </p:custDataLst>
          </p:nvPr>
        </p:nvSpPr>
        <p:spPr>
          <a:xfrm>
            <a:off x="3690620" y="723265"/>
            <a:ext cx="5180965" cy="749300"/>
          </a:xfrm>
          <a:prstGeom prst="rect">
            <a:avLst/>
          </a:prstGeom>
          <a:noFill/>
        </p:spPr>
        <p:txBody>
          <a:bodyPr vert="horz" wrap="square" rtlCol="0">
            <a:normAutofit fontScale="8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传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导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  <a:r>
              <a:rPr 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题</a:t>
            </a: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题型特点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299720" y="60267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latin typeface="微软雅黑" panose="020b0503020204020204" charset="-122"/>
                <a:sym typeface="+mn-ea"/>
              </a:rPr>
              <a:t>天生我材必有用，沉着冷静定成功！</a:t>
            </a:r>
            <a:endParaRPr lang="zh-CN" altLang="en-US" sz="2800">
              <a:solidFill>
                <a:schemeClr val="lt1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52700" y="22733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题型特点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55245" y="1544955"/>
            <a:ext cx="1134173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4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en-US" altLang="zh-CN" sz="2400" b="1">
                <a:solidFill>
                  <a:schemeClr val="dk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此类题目</a:t>
            </a:r>
            <a:r>
              <a:rPr lang="en-US" altLang="zh-CN" sz="24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通常是材料先给出一个重大的社会现象(观点)，然后要求学生利用发散性思维，运用所学的知识谈谈对这一现象(观点)的认识，常见设问有“如何认识”“如何看待”“谈谈对某一现象的看法”“分析(评析)某一现象”等等。主要依托一定的背景材料，要求调动相关知识对某观点进行正误判断，并阐明其正确、错误的原因。既有对某一观点的全面性辨析，又有对某一观点的正确(或错误)之处的单独评析。设问呈现形式：往往以“运用××知识，对××观点加以辨析、评析、分析说明”等形式出现。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规律方法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299720" y="60267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latin typeface="微软雅黑" panose="020b0503020204020204" charset="-122"/>
                <a:sym typeface="+mn-ea"/>
              </a:rPr>
              <a:t>天生我材必有用，沉着冷静定成功！</a:t>
            </a:r>
            <a:endParaRPr lang="zh-CN" altLang="en-US" sz="2800">
              <a:solidFill>
                <a:schemeClr val="lt1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52700" y="22733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规律方法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446405" y="1035050"/>
            <a:ext cx="11565255" cy="47675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30000"/>
              </a:lnSpc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（一）方法一</a:t>
            </a:r>
          </a:p>
          <a:p>
            <a:pPr indent="266700" fontAlgn="auto">
              <a:lnSpc>
                <a:spcPct val="130000"/>
              </a:lnSpc>
            </a:pP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b="0">
                <a:ea typeface="宋体" panose="02010600030101010101" pitchFamily="2" charset="-122"/>
              </a:rPr>
              <a:t>找：关键找准辩点，找出原则是先辨后析，必要时有所评判。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b="0">
                <a:ea typeface="宋体" panose="02010600030101010101" pitchFamily="2" charset="-122"/>
              </a:rPr>
              <a:t>辨：对辩点下判断(有时候可以渗透在“析”中)，说明这个观点或辩点正确还是错误，或在什么条件下正确/错误。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b="0">
                <a:ea typeface="宋体" panose="02010600030101010101" pitchFamily="2" charset="-122"/>
              </a:rPr>
              <a:t>析：用相关理论说明正确性或错误性，并对错误观点进行补充。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b="0">
                <a:ea typeface="宋体" panose="02010600030101010101" pitchFamily="2" charset="-122"/>
              </a:rPr>
              <a:t>评：指出坚持正确观点的意义，揭露错误观点的错误实质、危害、思维缺陷、理论实践焦点。
</a:t>
            </a:r>
            <a:endParaRPr lang="zh-CN" altLang="en-US" b="0">
              <a:ea typeface="宋体" panose="02010600030101010101" pitchFamily="2" charset="-122"/>
            </a:endParaRPr>
          </a:p>
          <a:p>
            <a:pPr indent="266700" algn="l" fontAlgn="auto">
              <a:lnSpc>
                <a:spcPct val="130000"/>
              </a:lnSpc>
              <a:buClrTx/>
              <a:buSzTx/>
              <a:buFontTx/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(二)方法二</a:t>
            </a:r>
          </a:p>
          <a:p>
            <a:pPr indent="266700" fontAlgn="auto">
              <a:lnSpc>
                <a:spcPct val="130000"/>
              </a:lnSpc>
            </a:pPr>
            <a:r>
              <a:rPr lang="en-US" altLang="zh-CN" b="0">
                <a:ea typeface="宋体" panose="02010600030101010101" pitchFamily="2" charset="-122"/>
              </a:rPr>
              <a:t>1．明确辩题：结合材料明确观点针对的现实问题。</a:t>
            </a:r>
          </a:p>
          <a:p>
            <a:pPr indent="266700" fontAlgn="auto">
              <a:lnSpc>
                <a:spcPct val="130000"/>
              </a:lnSpc>
            </a:pPr>
            <a:r>
              <a:rPr lang="en-US" altLang="zh-CN" b="0">
                <a:ea typeface="宋体" panose="02010600030101010101" pitchFamily="2" charset="-122"/>
              </a:rPr>
              <a:t>2．找全辩点：从正反两个方面，多主体，多角度。</a:t>
            </a:r>
          </a:p>
          <a:p>
            <a:pPr indent="266700" fontAlgn="auto">
              <a:lnSpc>
                <a:spcPct val="130000"/>
              </a:lnSpc>
            </a:pPr>
            <a:r>
              <a:rPr lang="en-US" altLang="zh-CN" b="0">
                <a:ea typeface="宋体" panose="02010600030101010101" pitchFamily="2" charset="-122"/>
              </a:rPr>
              <a:t>3．准确判断：对辩点作出正确或错误的判断，或在什么条件下正确/错误(有时候可以渗透在“析”中)。</a:t>
            </a:r>
          </a:p>
          <a:p>
            <a:pPr indent="266700" fontAlgn="auto">
              <a:lnSpc>
                <a:spcPct val="130000"/>
              </a:lnSpc>
            </a:pPr>
            <a:r>
              <a:rPr lang="en-US" altLang="zh-CN" b="0">
                <a:ea typeface="宋体" panose="02010600030101010101" pitchFamily="2" charset="-122"/>
              </a:rPr>
              <a:t>4．逐层分析：用相关知识论证正确性或错误性，并对错误观点进行纠正、补充。</a:t>
            </a:r>
          </a:p>
          <a:p>
            <a:pPr indent="266700" fontAlgn="auto">
              <a:lnSpc>
                <a:spcPct val="130000"/>
              </a:lnSpc>
            </a:pPr>
            <a:r>
              <a:rPr lang="en-US" altLang="zh-CN" b="0">
                <a:ea typeface="宋体" panose="02010600030101010101" pitchFamily="2" charset="-122"/>
              </a:rPr>
              <a:t>5．客观评价(根据需要)：指出坚持正确观点或行为的意义，揭露或分析说明错误观点或行为的实质、危害等。</a:t>
            </a:r>
          </a:p>
          <a:p>
            <a:pPr indent="266700" fontAlgn="auto">
              <a:lnSpc>
                <a:spcPct val="130000"/>
              </a:lnSpc>
            </a:pPr>
            <a:r>
              <a:rPr lang="en-US" altLang="zh-CN" b="0">
                <a:ea typeface="宋体" panose="02010600030101010101" pitchFamily="2" charset="-122"/>
              </a:rPr>
              <a:t>6．辨(评)析结合。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真题对接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234315" y="986790"/>
            <a:ext cx="11235055" cy="2399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b="0">
                <a:ea typeface="宋体" panose="02010600030101010101" pitchFamily="2" charset="-122"/>
              </a:rPr>
              <a:t>1</a:t>
            </a:r>
            <a:r>
              <a:rPr lang="zh-CN" altLang="en-US" b="0">
                <a:ea typeface="宋体" panose="02010600030101010101" pitchFamily="2" charset="-122"/>
              </a:rPr>
              <a:t>、</a:t>
            </a:r>
            <a:r>
              <a:rPr lang="zh-CN" b="1">
                <a:solidFill>
                  <a:srgbClr val="FF0000"/>
                </a:solidFill>
                <a:ea typeface="宋体" panose="02010600030101010101" pitchFamily="2" charset="-122"/>
              </a:rPr>
              <a:t>（2023·山东·统考高考真题）</a:t>
            </a:r>
            <a:r>
              <a:rPr lang="zh-CN" b="0">
                <a:ea typeface="宋体" panose="02010600030101010101" pitchFamily="2" charset="-122"/>
              </a:rPr>
              <a:t>材料一</a:t>
            </a:r>
            <a:r>
              <a:rPr lang="en-US" sz="2100" b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b="0">
                <a:ea typeface="宋体" panose="02010600030101010101" pitchFamily="2" charset="-122"/>
              </a:rPr>
              <a:t>基础设施是经济社会发展的重要支撑。中央提出持续推进重点领域补短板投资，加快交通基础设施建设、完善社会民生基础设施等；系统布局新型基础设施，加快建设信息基础设施、前瞻布局创新基础设施等。材料二</a:t>
            </a:r>
            <a:r>
              <a:rPr lang="en-US" sz="2100" b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b="0">
                <a:ea typeface="宋体" panose="02010600030101010101" pitchFamily="2" charset="-122"/>
              </a:rPr>
              <a:t>提前布局、超前部署基础性支撑性的重大科技基础设施，将会为更多的创新和应用场景留足孵化期。作为中央前瞻谋划的重大科技基础设施，北斗经过20多年的发展，从定位导航授时服务出发。一步步孵化出智能穿戴式设备、高精度时空服务等“北斗+”“+北斗”新业态(如下图)。2021年我国卫星导航与位置服务产业总体产值约4700亿元，凸显了重大科技基础设施的创新“溢出”和“杠杆”效应。但是，这类基础设施建设周期比较长，初期往往存在应用场景不丰富、市场规模小等困难。
</a:t>
            </a:r>
            <a:endParaRPr lang="zh-CN" altLang="en-US" b="0">
              <a:ea typeface="宋体" panose="02010600030101010101" pitchFamily="2" charset="-122"/>
            </a:endParaRPr>
          </a:p>
        </p:txBody>
      </p:sp>
      <p:pic>
        <p:nvPicPr>
          <p:cNvPr id="2" name="图片 1"/>
          <p:cNvPicPr/>
          <p:nvPr/>
        </p:nvPicPr>
        <p:blipFill>
          <a:blip r:embed="rId5"/>
          <a:stretch>
            <a:fillRect/>
          </a:stretch>
        </p:blipFill>
        <p:spPr>
          <a:xfrm>
            <a:off x="506730" y="3538220"/>
            <a:ext cx="4576445" cy="1663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1" name="文本框 100"/>
          <p:cNvSpPr txBox="1"/>
          <p:nvPr/>
        </p:nvSpPr>
        <p:spPr>
          <a:xfrm>
            <a:off x="394970" y="5201920"/>
            <a:ext cx="10995660" cy="922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b="0">
                <a:ea typeface="宋体" panose="02010600030101010101" pitchFamily="2" charset="-122"/>
              </a:rPr>
              <a:t>       </a:t>
            </a:r>
            <a:r>
              <a:rPr lang="zh-CN" b="0">
                <a:ea typeface="宋体" panose="02010600030101010101" pitchFamily="2" charset="-122"/>
              </a:rPr>
              <a:t>卫星子航与位置服务业态示意图。</a:t>
            </a:r>
            <a:r>
              <a:rPr lang="zh-CN" b="1">
                <a:solidFill>
                  <a:srgbClr val="FF0000"/>
                </a:solidFill>
                <a:ea typeface="宋体" panose="02010600030101010101" pitchFamily="2" charset="-122"/>
              </a:rPr>
              <a:t>有观点认为，国家应超前开展各类基础设施投资以促进经济发展。结合材料，运用经济与社会、逻辑与思维知识，对该观点进行评析。
</a:t>
            </a:r>
            <a:endParaRPr lang="zh-CN" altLang="en-US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3" name="文本框 102"/>
          <p:cNvSpPr txBox="1"/>
          <p:nvPr/>
        </p:nvSpPr>
        <p:spPr>
          <a:xfrm>
            <a:off x="394970" y="1322705"/>
            <a:ext cx="10774045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【详解】第一步：审设问，明确主体、作答范围、问题限定和作答角度。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本题属于辨析类主观题，可从知识指向提取材料关键词并对接教材知识思考作答。注意知识限定不要用错，结合材料进行分析。</a:t>
            </a: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第二步：审材料，提取关键词，链接教材知识。</a:t>
            </a:r>
            <a:r>
              <a:rPr lang="zh-CN" sz="2000" b="1">
                <a:solidFill>
                  <a:schemeClr val="tx1"/>
                </a:solidFill>
                <a:ea typeface="宋体" panose="02010600030101010101" pitchFamily="2" charset="-122"/>
              </a:rPr>
              <a:t>关键词①：提前布局、超前部署基础性支撑性的重大科技基础设施，将会为更多的创新和应用场景留足孵化期→可联系教材知识利用超前思维进行前瞻性思考的意义。关键词②：持续推进重点领域补短板投资，加快交通基础设施建设、完善社会民生基础设施等；系统布局新型基础设施，加快建设信息基础设施、前瞻布局创新基础设施等→可联系教材知识并不是各类基础设施投资都要超前开展。关键词③：但是，这类基础设施建设周期比较长，初期往往存在应用场景不丰富、市场规模小等困难→可联系教材知识要促进经济发展，还需要发挥完善社会主义市场经济体制，发挥市场在资源配置中的决定作用，实行科学的宏观调控等。</a:t>
            </a: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第三步：整合信息，组织答案。注意设问限定以及教材知识与材料、时政信息等相结合。
</a:t>
            </a:r>
            <a:endParaRPr lang="zh-CN" altLang="en-US" sz="2000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1" name="文本框 100"/>
          <p:cNvSpPr txBox="1"/>
          <p:nvPr/>
        </p:nvSpPr>
        <p:spPr>
          <a:xfrm>
            <a:off x="207010" y="1012825"/>
            <a:ext cx="11405235" cy="51695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【参考答案】</a:t>
            </a:r>
          </a:p>
          <a:p>
            <a:pPr indent="0" fontAlgn="auto">
              <a:lnSpc>
                <a:spcPct val="150000"/>
              </a:lnSpc>
            </a:pPr>
            <a:r>
              <a:rPr lang="zh-CN" sz="2000">
                <a:solidFill>
                  <a:schemeClr val="tx1"/>
                </a:solidFill>
                <a:ea typeface="宋体" panose="02010600030101010101" pitchFamily="2" charset="-122"/>
              </a:rPr>
              <a:t>①观点有合理性，国家要提前布局、超前部署基础性支撑性的重大科技基础设施，有助于人们能动地认识世界，也有助于人们趋利避害，防患于未然，成功的改造世界，利用超前思维通过前瞻性思考，帮助人们规划和调整思路，贯彻创新驱动发展战略，抓住有利的发展机遇，推动企业供给侧结构改革，推动科技创新，培育新业态新模式，建设创新引领协同发展的产业体系，从而推动经济高质量发展。②但是，并不是各类基础设施投资都要超前开展，国家要坚持以人民为中心，推进重点领域补短板投资，加快交通基础设施建设、完善社会民生基础设施等，从而优化经济结构，推动经济社会持续健康发展。③要促进经济发展，还需要发挥完善社会主义市场经济体制，发挥市场在资源配置中的决定作用，实行科学的宏观调控，实现有效市场和有为政府的统一，尊重企业的市场主体地位，发挥新型举国体制优势、建设现代化经济体系，构建新发展格局。
</a:t>
            </a:r>
            <a:endParaRPr lang="zh-CN" altLang="en-US" sz="200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1" name="文本框 100"/>
          <p:cNvSpPr txBox="1"/>
          <p:nvPr/>
        </p:nvSpPr>
        <p:spPr>
          <a:xfrm>
            <a:off x="394970" y="960755"/>
            <a:ext cx="11049635" cy="6915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b="0">
                <a:ea typeface="宋体" panose="02010600030101010101" pitchFamily="2" charset="-122"/>
              </a:rPr>
              <a:t>2</a:t>
            </a:r>
            <a:r>
              <a:rPr lang="zh-CN" altLang="en-US" b="0">
                <a:ea typeface="宋体" panose="02010600030101010101" pitchFamily="2" charset="-122"/>
              </a:rPr>
              <a:t>、</a:t>
            </a:r>
            <a:r>
              <a:rPr lang="zh-CN" b="0">
                <a:ea typeface="宋体" panose="02010600030101010101" pitchFamily="2" charset="-122"/>
              </a:rPr>
              <a:t>（2023·全国·统考高考真题）阅读材料，完成下列要求。材料一</a:t>
            </a:r>
            <a:r>
              <a:rPr lang="en-US" sz="2100" b="0">
                <a:latin typeface="宋体" panose="02010600030101010101" pitchFamily="2" charset="-122"/>
                <a:ea typeface="宋体" panose="02010600030101010101" pitchFamily="2" charset="-122"/>
              </a:rPr>
              <a:t>  
</a:t>
            </a:r>
            <a:endParaRPr lang="en-US" altLang="en-US" sz="2100" b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图片 1"/>
          <p:cNvPicPr/>
          <p:nvPr/>
        </p:nvPicPr>
        <p:blipFill>
          <a:blip r:embed="rId5"/>
          <a:stretch>
            <a:fillRect/>
          </a:stretch>
        </p:blipFill>
        <p:spPr>
          <a:xfrm>
            <a:off x="1271270" y="1564640"/>
            <a:ext cx="8323580" cy="1250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" name="文本框 101"/>
          <p:cNvSpPr txBox="1"/>
          <p:nvPr/>
        </p:nvSpPr>
        <p:spPr>
          <a:xfrm>
            <a:off x="704850" y="2389505"/>
            <a:ext cx="11049635" cy="3553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100" b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b="0">
                <a:ea typeface="宋体" panose="02010600030101010101" pitchFamily="2" charset="-122"/>
              </a:rPr>
              <a:t>注：劳动年龄人口是指16～59岁的劳动适龄人口。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                 </a:t>
            </a:r>
            <a:r>
              <a:rPr lang="zh-CN" b="0">
                <a:ea typeface="宋体" panose="02010600030101010101" pitchFamily="2" charset="-122"/>
              </a:rPr>
              <a:t>2012～2022年我国劳动年龄人口数量和城镇私营单位就业人员平均工资材料二</a:t>
            </a:r>
            <a:r>
              <a:rPr lang="en-US" sz="2100" b="0"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b="0">
                <a:ea typeface="宋体" panose="02010600030101010101" pitchFamily="2" charset="-122"/>
              </a:rPr>
              <a:t>随着5G、人工智能、云计算等技术的快速发展，服务机器人越来越广泛地应用于商业、医疗、生产性服务等领域：迎宾机器人提供接待，咨询、引路、导览讲解，互动娱乐服务；医疗机器人提供导诊、远程诊疗服务；检修机器人检查电网、维护电路和电信设备，清洁机器人在粉尘环境下清扫施工现场……。
</a:t>
            </a:r>
          </a:p>
          <a:p>
            <a:pPr indent="0"/>
            <a:r>
              <a:rPr lang="zh-CN" b="1">
                <a:solidFill>
                  <a:srgbClr val="FF0000"/>
                </a:solidFill>
                <a:ea typeface="宋体" panose="02010600030101010101" pitchFamily="2" charset="-122"/>
              </a:rPr>
              <a:t>(1)解读材料一反映的经济信息。
</a:t>
            </a:r>
          </a:p>
          <a:p>
            <a:pPr indent="0"/>
            <a:r>
              <a:rPr lang="zh-CN" b="1">
                <a:solidFill>
                  <a:srgbClr val="FF0000"/>
                </a:solidFill>
                <a:ea typeface="宋体" panose="02010600030101010101" pitchFamily="2" charset="-122"/>
              </a:rPr>
              <a:t>(2)有人说，广泛使用服务机器人，会引发失业潮，不利于就业稳定。结合材料一和材料二，运用经济知识对该观点加以评析。
</a:t>
            </a:r>
            <a:endParaRPr lang="zh-CN" altLang="en-US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3" name="文本框 102"/>
          <p:cNvSpPr txBox="1"/>
          <p:nvPr/>
        </p:nvSpPr>
        <p:spPr>
          <a:xfrm>
            <a:off x="313690" y="1019810"/>
            <a:ext cx="11661775" cy="5400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sz="16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【详解】（1）第一步：审设问。明确主体、知识范围、问题限定和作答角度。</a:t>
            </a:r>
            <a:r>
              <a:rPr lang="zh-CN" sz="16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本题为图表信息解读类试题，要求解读材料一反映的经济信息。需要研读图表的标题、内容与注释等，调动教材知识，运用术语进行表述。一般来说既要解读图表的表层信息，也要进一步思考图表蕴含的原因、意义等深层信息。</a:t>
            </a:r>
            <a:r>
              <a:rPr lang="zh-CN" sz="16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第二步：审图表。提取关键词，链接教材知识。</a:t>
            </a:r>
            <a:r>
              <a:rPr lang="zh-CN" sz="16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关键词①： 根据图表中2012～2022年我国劳动年龄人口数量的变化数据及趋势——可知2012——2022年，我国劳动年龄人口数量总体呈减少趋势。推断会存在“用工难”问题。关键词②： 根据图表中2012～2022年我国城镇私营单位就业人员平均工资的变化数据及趋势——可知城镇私营单位就业人员平均工资呈逐年增加趋势，“用工贵”的现象日益突出。</a:t>
            </a:r>
            <a:r>
              <a:rPr lang="zh-CN" sz="16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第三步：整合信息，组织答案。注意设问限定、图表信息以及教材知识与材料相结合。（2）第一步：审设问。明确主体、知识范围、问题限定和作答角度。本题为辨析类试题。</a:t>
            </a:r>
            <a:r>
              <a:rPr lang="zh-CN" sz="16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注意辨点在于：广泛使用服务机器人，会不会必然引发失业潮；是否不利于就业稳定。解答本题需要调用劳动与就业的相关知识，运用一分为二的辩证思想开展评析。</a:t>
            </a:r>
            <a:r>
              <a:rPr lang="zh-CN" sz="16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第二步：审材料。提取关键词，链接教材知识。</a:t>
            </a:r>
            <a:r>
              <a:rPr lang="zh-CN" sz="16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关键词①：“广泛使用服务机器人，会引发失业潮”→可联系广泛使用服务机器人，会增加机器人研发、维护等岗位，对于一部分劳动者来说是挑战，会带来失业风险；对于那些具有信息技术研发和运用能力的人来说，则使其拥有更多就业机会。关键词②：材料一图表显示我国劳动年龄人口数量总体呈减少趋势。存在“用工难”“用工贵”问题→可联系广泛使用服务机器人减少了简单机械劳动岗位，促使劳动力资源优化配置。缓解企业招工难、用工贵的问题，也会促使劳动者提高技能和素质，进而提高就业质量。</a:t>
            </a:r>
            <a:r>
              <a:rPr lang="zh-CN" sz="16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第三步：整合信息，组织答案。注意设问限定以及教材知识与材料相结合。
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2" name="文本框 101"/>
          <p:cNvSpPr txBox="1"/>
          <p:nvPr/>
        </p:nvSpPr>
        <p:spPr>
          <a:xfrm>
            <a:off x="553085" y="1583055"/>
            <a:ext cx="10845165" cy="3784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sz="20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【参考答案】</a:t>
            </a: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sz="20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(1)</a:t>
            </a:r>
            <a:r>
              <a:rPr lang="zh-CN" sz="20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2012——2022年，我国劳动年龄人口数量总体呈减少趋势﹐城镇私营单位就业人员平均工资呈逐年增加趋势，企业招工难、用工贵的现象日益突出。</a:t>
            </a:r>
            <a:r>
              <a:rPr lang="zh-CN" sz="20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(2)</a:t>
            </a:r>
            <a:r>
              <a:rPr lang="zh-CN" sz="20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①广泛使用服务机器人，在减少简单机械劳动岗位的同时，会增加机器人研发、维护等岗位，对于缺乏学习能力，难以适应人工智能的劳动者来说，会带来失业风险；反之，对于那些具有信息技术研发和运用能力的人来说，则会使其拥有更多就业机会。
</a:t>
            </a: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sz="20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②服务机器人的广泛使用，一方面有利于缓解企业招工难、用工贵的问题，另一方面会促使劳动者提高技能和素质，进而促进就业结构优化、就业质量提高。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508635" y="1067435"/>
            <a:ext cx="11226800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b="0">
                <a:ea typeface="宋体" panose="02010600030101010101" pitchFamily="2" charset="-122"/>
              </a:rPr>
              <a:t>3</a:t>
            </a:r>
            <a:r>
              <a:rPr lang="zh-CN" altLang="en-US" sz="2800" b="0">
                <a:ea typeface="宋体" panose="02010600030101010101" pitchFamily="2" charset="-122"/>
              </a:rPr>
              <a:t>、</a:t>
            </a:r>
            <a:r>
              <a:rPr lang="zh-CN" sz="2800" b="0">
                <a:ea typeface="宋体" panose="02010600030101010101" pitchFamily="2" charset="-122"/>
              </a:rPr>
              <a:t>（2023·海南·统考高考真题）近年来，随着互联网、大数据、人工智能等技术越来越广泛应用于生产生活，数字经济已成为推动我国经济发展的重要驱动力，在整个国民经济中占比越来越高、辐射面越来越广。</a:t>
            </a:r>
            <a:r>
              <a:rPr lang="en-US" altLang="zh-CN" sz="2800" b="0">
                <a:ea typeface="宋体" panose="02010600030101010101" pitchFamily="2" charset="-122"/>
              </a:rPr>
              <a:t>        </a:t>
            </a:r>
            <a:r>
              <a:rPr lang="zh-CN" sz="2800" b="1">
                <a:solidFill>
                  <a:srgbClr val="FF0000"/>
                </a:solidFill>
                <a:ea typeface="宋体" panose="02010600030101010101" pitchFamily="2" charset="-122"/>
              </a:rPr>
              <a:t>有人认为，数字经济将成为我国经济的立身之本。结合材料，运用《经济与社会》相关知识，对上述观点加以辨析。
</a:t>
            </a:r>
            <a:endParaRPr lang="zh-CN" altLang="en-US" sz="28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3" name="文本框 102"/>
          <p:cNvSpPr txBox="1"/>
          <p:nvPr/>
        </p:nvSpPr>
        <p:spPr>
          <a:xfrm>
            <a:off x="305435" y="1155065"/>
            <a:ext cx="11587480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sz="20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【详解】第一步：审设问。明确主体、作答范围、问题限定和作答角度。</a:t>
            </a:r>
            <a:r>
              <a:rPr lang="zh-CN" sz="20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本题属于辨析类试题，需要调用经济与社会的有关知识来辨析“数字经济将成为我国经济的立身之本”这一观点。答题思路：首先判断该观点的正误，然后从合理性和不合理性两个角度进行阐释。</a:t>
            </a:r>
            <a:r>
              <a:rPr lang="zh-CN" sz="20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第二步：审材料。提取关键词，链接教材知识。</a:t>
            </a:r>
            <a:r>
              <a:rPr lang="zh-CN" sz="20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观点正误判断：该观点不科学。论据①：数字经济已成为推动我国经济发展的重要驱动力，在整个国民经济中占比越来越高、辐射面越来越广→从合理性角度分析：数字经济是高质量发展之路的助推引擎，与实体经济深度融合，赋能传统产业转型升级，催生新产业新业态新模式，推动构建新发展格局，增强发展新动能，畅通经济大循环，推动建设现代化经济体系，推动构筑国家竞争新优势。该观点看到了数字经济的重要性。论据②：数字经济将成为我国经济的立身之本→从不合理性角度分析：实体经济是一国经济的立身之本，是国家强盛的重要支柱。要把发展经济的着力点放在实体经济上，筑牢现代化经济体系的根基。该观点用数字经济代替实体经济是错误的。</a:t>
            </a:r>
            <a:r>
              <a:rPr lang="zh-CN" sz="20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第三步：整合信息，组织答案。
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535940" y="1444625"/>
            <a:ext cx="1059624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【参考答案】</a:t>
            </a: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①认为数字经济将成为我国经济的立身之本的观点是不科学的。</a:t>
            </a: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②数字经济是高质量发展之路的助推引擎，与实体经济深度融合，赋能传统产业转型升级，催生新产业新业态新模式，推动构建新发展格局，增强发展新动能，畅通经济大循环，推动建设现代化经济体系，推动构筑国家竞争新优势。</a:t>
            </a: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③实体经济是一国经济的立身之本，是国家强盛的重要支柱。要把发展经济的着力点放在实体经济上，筑牢现代化经济体系的根基。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3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2" name="文本框 101"/>
          <p:cNvSpPr txBox="1"/>
          <p:nvPr/>
        </p:nvSpPr>
        <p:spPr>
          <a:xfrm>
            <a:off x="149860" y="1135380"/>
            <a:ext cx="11891645" cy="220662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altLang="zh-CN" b="0">
                <a:ea typeface="宋体" panose="02010600030101010101" pitchFamily="2" charset="-122"/>
              </a:rPr>
              <a:t>4</a:t>
            </a:r>
            <a:r>
              <a:rPr lang="zh-CN" altLang="en-US" b="0">
                <a:ea typeface="宋体" panose="02010600030101010101" pitchFamily="2" charset="-122"/>
              </a:rPr>
              <a:t>、</a:t>
            </a:r>
            <a:r>
              <a:rPr lang="zh-CN" b="0">
                <a:ea typeface="宋体" panose="02010600030101010101" pitchFamily="2" charset="-122"/>
              </a:rPr>
              <a:t>（</a:t>
            </a:r>
            <a:r>
              <a:rPr lang="en-US" b="0">
                <a:latin typeface="Times New Roman" panose="02020603050405020304" charset="0"/>
                <a:ea typeface="宋体" panose="02010600030101010101" pitchFamily="2" charset="-122"/>
              </a:rPr>
              <a:t>2022·</a:t>
            </a:r>
            <a:r>
              <a:rPr lang="zh-CN" b="0">
                <a:ea typeface="宋体" panose="02010600030101010101" pitchFamily="2" charset="-122"/>
              </a:rPr>
              <a:t>山东</a:t>
            </a:r>
            <a:r>
              <a:rPr lang="en-US" b="0">
                <a:latin typeface="Times New Roman" panose="02020603050405020304" charset="0"/>
                <a:ea typeface="宋体" panose="02010600030101010101" pitchFamily="2" charset="-122"/>
              </a:rPr>
              <a:t>·</a:t>
            </a:r>
            <a:r>
              <a:rPr lang="zh-CN" b="0">
                <a:ea typeface="宋体" panose="02010600030101010101" pitchFamily="2" charset="-122"/>
              </a:rPr>
              <a:t>统考高考真题）</a:t>
            </a:r>
            <a:r>
              <a:rPr lang="zh-CN" b="0">
                <a:ea typeface="楷体" panose="02010609060101010101" charset="-122"/>
              </a:rPr>
              <a:t>推进碳达峰碳中和是推动高质量发展的内在要求。材料一</a:t>
            </a:r>
            <a:r>
              <a:rPr lang="en-US" sz="2100" b="0">
                <a:latin typeface="Times New Roman" panose="02020603050405020304" charset="0"/>
                <a:ea typeface="宋体" panose="02010600030101010101" pitchFamily="2" charset="-122"/>
              </a:rPr>
              <a:t>  </a:t>
            </a:r>
            <a:r>
              <a:rPr lang="zh-CN" b="0">
                <a:ea typeface="楷体" panose="02010609060101010101" charset="-122"/>
              </a:rPr>
              <a:t>粗钢的主要用途是作为原料，用来制成各种规格的管材、铸件等。长期以来，我国一直是全球最大粗钢生产国，全球占比最高达到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56</a:t>
            </a:r>
            <a:r>
              <a:rPr lang="zh-CN" b="0">
                <a:ea typeface="楷体" panose="02010609060101010101" charset="-122"/>
              </a:rPr>
              <a:t>．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7%</a:t>
            </a:r>
            <a:r>
              <a:rPr lang="zh-CN" b="0">
                <a:ea typeface="楷体" panose="02010609060101010101" charset="-122"/>
              </a:rPr>
              <a:t>。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2021</a:t>
            </a:r>
            <a:r>
              <a:rPr lang="zh-CN" b="0">
                <a:ea typeface="楷体" panose="02010609060101010101" charset="-122"/>
              </a:rPr>
              <a:t>年，我国粗钢产量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10</a:t>
            </a:r>
            <a:r>
              <a:rPr lang="zh-CN" b="0">
                <a:ea typeface="楷体" panose="02010609060101010101" charset="-122"/>
              </a:rPr>
              <a:t>．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3</a:t>
            </a:r>
            <a:r>
              <a:rPr lang="zh-CN" b="0">
                <a:ea typeface="楷体" panose="02010609060101010101" charset="-122"/>
              </a:rPr>
              <a:t>亿吨。随着国际市场需求恢复，粗钢价格飙升，我国粗钢出口量明显增长。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2021</a:t>
            </a:r>
            <a:r>
              <a:rPr lang="zh-CN" b="0">
                <a:ea typeface="楷体" panose="02010609060101010101" charset="-122"/>
              </a:rPr>
              <a:t>年我国粗钢净出口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4096</a:t>
            </a:r>
            <a:r>
              <a:rPr lang="zh-CN" b="0">
                <a:ea typeface="楷体" panose="02010609060101010101" charset="-122"/>
              </a:rPr>
              <a:t>．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1</a:t>
            </a:r>
            <a:r>
              <a:rPr lang="zh-CN" b="0">
                <a:ea typeface="楷体" panose="02010609060101010101" charset="-122"/>
              </a:rPr>
              <a:t>万吨，较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2020</a:t>
            </a:r>
            <a:r>
              <a:rPr lang="zh-CN" b="0">
                <a:ea typeface="楷体" panose="02010609060101010101" charset="-122"/>
              </a:rPr>
              <a:t>年增加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2451</a:t>
            </a:r>
            <a:r>
              <a:rPr lang="zh-CN" b="0">
                <a:ea typeface="楷体" panose="02010609060101010101" charset="-122"/>
              </a:rPr>
              <a:t>．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6</a:t>
            </a:r>
            <a:r>
              <a:rPr lang="zh-CN" b="0">
                <a:ea typeface="楷体" panose="02010609060101010101" charset="-122"/>
              </a:rPr>
              <a:t>万吨。但同时钢铁行业的碳排放问题日益引起人们的关注。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2021</a:t>
            </a:r>
            <a:r>
              <a:rPr lang="zh-CN" b="0">
                <a:ea typeface="楷体" panose="02010609060101010101" charset="-122"/>
              </a:rPr>
              <a:t>年我国钢铁行业碳排量占全国碳排放总量的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15%</a:t>
            </a:r>
            <a:r>
              <a:rPr lang="zh-CN" b="0">
                <a:ea typeface="楷体" panose="02010609060101010101" charset="-122"/>
              </a:rPr>
              <a:t>左右，是制造业门类中碳排量最大的行业。材料二</a:t>
            </a:r>
            <a:r>
              <a:rPr lang="en-US" sz="2100" b="0">
                <a:latin typeface="Times New Roman" panose="02020603050405020304" charset="0"/>
                <a:ea typeface="宋体" panose="02010600030101010101" pitchFamily="2" charset="-122"/>
              </a:rPr>
              <a:t>  </a:t>
            </a:r>
            <a:r>
              <a:rPr lang="zh-CN" b="0">
                <a:ea typeface="楷体" panose="02010609060101010101" charset="-122"/>
              </a:rPr>
              <a:t>铁矿石是生产粗钢的重要原材料之一。我国铁矿石的对外依存度超过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80%</a:t>
            </a:r>
            <a:r>
              <a:rPr lang="zh-CN" b="0">
                <a:ea typeface="楷体" panose="02010609060101010101" charset="-122"/>
              </a:rPr>
              <a:t>，而且缺乏定价权。下图是</a:t>
            </a:r>
            <a:r>
              <a:rPr lang="en-US" b="0">
                <a:latin typeface="Times New Roman" panose="02020603050405020304" charset="0"/>
                <a:ea typeface="楷体" panose="02010609060101010101" charset="-122"/>
              </a:rPr>
              <a:t>2019-2021</a:t>
            </a:r>
            <a:r>
              <a:rPr lang="zh-CN" b="0">
                <a:ea typeface="楷体" panose="02010609060101010101" charset="-122"/>
              </a:rPr>
              <a:t>年我国铁矿石进口情况。
</a:t>
            </a:r>
            <a:endParaRPr lang="zh-CN" altLang="en-US" b="0">
              <a:ea typeface="楷体" panose="02010609060101010101" charset="-122"/>
            </a:endParaRPr>
          </a:p>
        </p:txBody>
      </p:sp>
      <p:pic>
        <p:nvPicPr>
          <p:cNvPr id="2" name="图片 1"/>
          <p:cNvPicPr/>
          <p:nvPr/>
        </p:nvPicPr>
        <p:blipFill>
          <a:blip r:embed="rId5"/>
          <a:stretch>
            <a:fillRect/>
          </a:stretch>
        </p:blipFill>
        <p:spPr>
          <a:xfrm>
            <a:off x="2227580" y="3429000"/>
            <a:ext cx="4800600" cy="1606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/>
        </p:nvSpPr>
        <p:spPr>
          <a:xfrm>
            <a:off x="149860" y="5035550"/>
            <a:ext cx="11891645" cy="102933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/>
            <a:r>
              <a:rPr lang="en-US" b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en-US" altLang="zh-CN" b="1">
                <a:solidFill>
                  <a:srgbClr val="FF0000"/>
                </a:solidFill>
                <a:ea typeface="宋体" panose="02010600030101010101" pitchFamily="2" charset="-122"/>
              </a:rPr>
              <a:t>       </a:t>
            </a:r>
            <a:r>
              <a:rPr lang="zh-CN" b="1">
                <a:solidFill>
                  <a:srgbClr val="FF0000"/>
                </a:solidFill>
                <a:ea typeface="宋体" panose="02010600030101010101" pitchFamily="2" charset="-122"/>
              </a:rPr>
              <a:t>有观点认为，为推动我国经济高质量发展，钢铁行业应扩大粗钢产量并增加出口。结合材料，运用经济与社会、当代国际政治与经济知识，对该观点进行评析。
</a:t>
            </a:r>
            <a:endParaRPr lang="zh-CN" altLang="en-US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https://d.book118.com/107062036013006045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3743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*a*1"/>
  <p:tag name="KSO_WM_UNIT_INDEX" val="1"/>
  <p:tag name="KSO_WM_UNIT_ISCONTENTSTITLE" val="0"/>
  <p:tag name="KSO_WM_UNIT_LAYERLEVEL" val="1"/>
  <p:tag name="KSO_WM_UNIT_NOCLEAR" val="0"/>
  <p:tag name="KSO_WM_UNIT_PRESET_TEXT" val="国潮来袭"/>
  <p:tag name="KSO_WM_UNIT_TYPE" val="a"/>
  <p:tag name="KSO_WM_UNIT_VALUE" val="6"/>
</p:tagLst>
</file>

<file path=ppt/tags/tag141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3*a*1"/>
  <p:tag name="KSO_WM_UNIT_INDEX" val="1"/>
  <p:tag name="KSO_WM_UNIT_ISCONTENTSTITLE" val="1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14"/>
</p:tagLst>
</file>

<file path=ppt/tags/tag142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3*a*1"/>
  <p:tag name="KSO_WM_UNIT_INDEX" val="1"/>
  <p:tag name="KSO_WM_UNIT_ISCONTENTSTITLE" val="1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SLIDE_ID" val="custom20203743_1"/>
  <p:tag name="KSO_WM_SLIDE_INDEX" val="1"/>
  <p:tag name="KSO_WM_SLIDE_ITEM_CNT" val="0"/>
  <p:tag name="KSO_WM_SLIDE_LAYOUT" val="a"/>
  <p:tag name="KSO_WM_SLIDE_LAYOUT_CNT" val="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3743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1_1"/>
  <p:tag name="KSO_WM_UNIT_INDEX" val="1_1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1_2"/>
  <p:tag name="KSO_WM_UNIT_INDEX" val="1_1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1_3"/>
  <p:tag name="KSO_WM_UNIT_INDEX" val="1_1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2_1"/>
  <p:tag name="KSO_WM_UNIT_INDEX" val="1_2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2_2"/>
  <p:tag name="KSO_WM_UNIT_INDEX" val="1_2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2_3"/>
  <p:tag name="KSO_WM_UNIT_INDEX" val="1_2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3_1"/>
  <p:tag name="KSO_WM_UNIT_INDEX" val="1_3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3_2"/>
  <p:tag name="KSO_WM_UNIT_INDEX" val="1_3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3_3"/>
  <p:tag name="KSO_WM_UNIT_INDEX" val="1_3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4_1"/>
  <p:tag name="KSO_WM_UNIT_INDEX" val="1_4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1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4_1"/>
  <p:tag name="KSO_WM_UNIT_INDEX" val="1_4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4_2"/>
  <p:tag name="KSO_WM_UNIT_INDEX" val="1_4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4_3"/>
  <p:tag name="KSO_WM_UNIT_INDEX" val="1_4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160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3*a*1"/>
  <p:tag name="KSO_WM_UNIT_INDEX" val="1"/>
  <p:tag name="KSO_WM_UNIT_ISCONTENTSTITLE" val="1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3743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5*a*1"/>
  <p:tag name="KSO_WM_UNIT_INDEX" val="1"/>
  <p:tag name="KSO_WM_UNIT_ISCONTENTSTITLE" val="0"/>
  <p:tag name="KSO_WM_UNIT_LAYERLEVEL" val="1"/>
  <p:tag name="KSO_WM_UNIT_NOCLEAR" val="1"/>
  <p:tag name="KSO_WM_UNIT_PRESET_TEXT" val="感谢聆听"/>
  <p:tag name="KSO_WM_UNIT_TYPE" val="a"/>
</p:tagLst>
</file>

<file path=ppt/tags/tag163.xml><?xml version="1.0" encoding="utf-8"?>
<p:tagLst xmlns:p="http://schemas.openxmlformats.org/presentationml/2006/main">
  <p:tag name="KSO_WM_BEAUTIFY_FLAG" val="#wm#"/>
  <p:tag name="KSO_WM_SLIDE_ID" val="custom20203743_15"/>
  <p:tag name="KSO_WM_SLIDE_INDEX" val="15"/>
  <p:tag name="KSO_WM_SLIDE_ITEM_CNT" val="0"/>
  <p:tag name="KSO_WM_SLIDE_LAYOUT" val="a"/>
  <p:tag name="KSO_WM_SLIDE_LAYOUT_CNT" val="1"/>
  <p:tag name="KSO_WM_SLIDE_SUBTYPE" val="pureTxt"/>
  <p:tag name="KSO_WM_SLIDE_TYPE" val="endPage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64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65.xml><?xml version="1.0" encoding="utf-8"?>
<p:tagLst xmlns:p="http://schemas.openxmlformats.org/presentationml/2006/main">
  <p:tag name="KSO_WM_BEAUTIFY_FLAG" val="#wm#"/>
  <p:tag name="KSO_WM_SLIDE_ID" val="custom20203743_14"/>
  <p:tag name="KSO_WM_SLIDE_INDEX" val="14"/>
  <p:tag name="KSO_WM_SLIDE_ITEM_CNT" val="0"/>
  <p:tag name="KSO_WM_SLIDE_LAYOUT" val="a_f"/>
  <p:tag name="KSO_WM_SLIDE_LAYOUT_CNT" val="1_1"/>
  <p:tag name="KSO_WM_SLIDE_POSITION" val="119*105"/>
  <p:tag name="KSO_WM_SLIDE_SIZE" val="720*329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5*a*1"/>
  <p:tag name="KSO_WM_UNIT_INDEX" val="1"/>
  <p:tag name="KSO_WM_UNIT_ISCONTENTSTITLE" val="0"/>
  <p:tag name="KSO_WM_UNIT_LAYERLEVEL" val="1"/>
  <p:tag name="KSO_WM_UNIT_NOCLEAR" val="1"/>
  <p:tag name="KSO_WM_UNIT_PRESET_TEXT" val="感谢聆听"/>
  <p:tag name="KSO_WM_UNIT_TYPE" val="a"/>
</p:tagLst>
</file>

<file path=ppt/tags/tag167.xml><?xml version="1.0" encoding="utf-8"?>
<p:tagLst xmlns:p="http://schemas.openxmlformats.org/presentationml/2006/main">
  <p:tag name="KSO_WM_BEAUTIFY_FLAG" val="#wm#"/>
  <p:tag name="KSO_WM_SLIDE_ID" val="custom20203743_15"/>
  <p:tag name="KSO_WM_SLIDE_INDEX" val="15"/>
  <p:tag name="KSO_WM_SLIDE_ITEM_CNT" val="0"/>
  <p:tag name="KSO_WM_SLIDE_LAYOUT" val="a"/>
  <p:tag name="KSO_WM_SLIDE_LAYOUT_CNT" val="1"/>
  <p:tag name="KSO_WM_SLIDE_SUBTYPE" val="pureTxt"/>
  <p:tag name="KSO_WM_SLIDE_TYPE" val="endPage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6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69.xml><?xml version="1.0" encoding="utf-8"?>
<p:tagLst xmlns:p="http://schemas.openxmlformats.org/presentationml/2006/main">
  <p:tag name="KSO_WM_BEAUTIFY_FLAG" val="#wm#"/>
  <p:tag name="KSO_WM_SLIDE_ID" val="custom20203743_14"/>
  <p:tag name="KSO_WM_SLIDE_INDEX" val="14"/>
  <p:tag name="KSO_WM_SLIDE_ITEM_CNT" val="0"/>
  <p:tag name="KSO_WM_SLIDE_LAYOUT" val="a_f"/>
  <p:tag name="KSO_WM_SLIDE_LAYOUT_CNT" val="1_1"/>
  <p:tag name="KSO_WM_SLIDE_POSITION" val="119*105"/>
  <p:tag name="KSO_WM_SLIDE_SIZE" val="720*329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5*a*1"/>
  <p:tag name="KSO_WM_UNIT_INDEX" val="1"/>
  <p:tag name="KSO_WM_UNIT_ISCONTENTSTITLE" val="0"/>
  <p:tag name="KSO_WM_UNIT_LAYERLEVEL" val="1"/>
  <p:tag name="KSO_WM_UNIT_NOCLEAR" val="1"/>
  <p:tag name="KSO_WM_UNIT_PRESET_TEXT" val="感谢聆听"/>
  <p:tag name="KSO_WM_UNIT_TYPE" val="a"/>
</p:tagLst>
</file>

<file path=ppt/tags/tag171.xml><?xml version="1.0" encoding="utf-8"?>
<p:tagLst xmlns:p="http://schemas.openxmlformats.org/presentationml/2006/main">
  <p:tag name="KSO_WM_BEAUTIFY_FLAG" val="#wm#"/>
  <p:tag name="KSO_WM_SLIDE_ID" val="custom20203743_15"/>
  <p:tag name="KSO_WM_SLIDE_INDEX" val="15"/>
  <p:tag name="KSO_WM_SLIDE_ITEM_CNT" val="0"/>
  <p:tag name="KSO_WM_SLIDE_LAYOUT" val="a"/>
  <p:tag name="KSO_WM_SLIDE_LAYOUT_CNT" val="1"/>
  <p:tag name="KSO_WM_SLIDE_SUBTYPE" val="pureTxt"/>
  <p:tag name="KSO_WM_SLIDE_TYPE" val="endPage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75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8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84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8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9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8E1E1"/>
      </a:dk2>
      <a:lt2>
        <a:srgbClr val="FFFFFF"/>
      </a:lt2>
      <a:accent1>
        <a:srgbClr val="AA2C28"/>
      </a:accent1>
      <a:accent2>
        <a:srgbClr val="904536"/>
      </a:accent2>
      <a:accent3>
        <a:srgbClr val="765E44"/>
      </a:accent3>
      <a:accent4>
        <a:srgbClr val="5C7851"/>
      </a:accent4>
      <a:accent5>
        <a:srgbClr val="42915F"/>
      </a:accent5>
      <a:accent6>
        <a:srgbClr val="28AA6D"/>
      </a:accent6>
      <a:hlink>
        <a:srgbClr val="BFBFBF"/>
      </a:hlink>
      <a:folHlink>
        <a:srgbClr val="BFBFBF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微软雅黑</vt:lpstr>
      <vt:lpstr>华文行楷</vt:lpstr>
      <vt:lpstr>汉仪尚巍手书W</vt:lpstr>
      <vt:lpstr>隶书</vt:lpstr>
      <vt:lpstr>Calibri Light</vt:lpstr>
      <vt:lpstr>宋体</vt:lpstr>
      <vt:lpstr>Times New Roman</vt:lpstr>
      <vt:lpstr>楷体</vt:lpstr>
      <vt:lpstr>Office Theme</vt:lpstr>
      <vt:lpstr>评析类主观题高考政治二轮复习必备</vt:lpstr>
      <vt:lpstr>PowerPoint Presentation</vt:lpstr>
      <vt:lpstr>题型特点</vt:lpstr>
      <vt:lpstr>PowerPoint Presentation</vt:lpstr>
      <vt:lpstr>规律方法</vt:lpstr>
      <vt:lpstr>PowerPoint Presentation</vt:lpstr>
      <vt:lpstr>真题对接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2024-09-19T17:01:48.792</cp:lastPrinted>
  <dcterms:created xsi:type="dcterms:W3CDTF">2024-09-19T09:01:48Z</dcterms:created>
  <dcterms:modified xsi:type="dcterms:W3CDTF">2024-09-19T09:01:54Z</dcterms:modified>
</cp:coreProperties>
</file>