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09FCA-FB55-4EA8-B3B3-E372971F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14601-090D-4F3A-B956-BAC74DAD8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A8D06-0D60-41AE-8A3D-3081E51E4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07CB0-DF32-4148-B8C5-A2683A2E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EABD7-5502-4600-B01D-55963418F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00F6D-1E95-4434-B8D0-471D979DD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76689-4909-439B-816E-66BBCB6D1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B4BAA-6728-4C0F-AD26-ACEAAF6D1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65D8D-9AF9-4E52-8A55-D893DEC7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092CA-98A0-42E0-AA9C-C1175C96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BFDA1-1ED1-42EB-BE99-C19AAFBC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631" r:id="rId2"/>
    <p:sldLayoutId id="2147489632" r:id="rId3"/>
    <p:sldLayoutId id="2147489633" r:id="rId4"/>
    <p:sldLayoutId id="2147489634" r:id="rId5"/>
    <p:sldLayoutId id="2147489635" r:id="rId6"/>
    <p:sldLayoutId id="2147489636" r:id="rId7"/>
    <p:sldLayoutId id="2147489637" r:id="rId8"/>
    <p:sldLayoutId id="2147489638" r:id="rId9"/>
    <p:sldLayoutId id="2147489639" r:id="rId10"/>
    <p:sldLayoutId id="214748964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23" Type="http://schemas.openxmlformats.org/officeDocument/2006/relationships/tags" Target="../tags/tag276.xml" /><Relationship Id="rId24" Type="http://schemas.openxmlformats.org/officeDocument/2006/relationships/tags" Target="../tags/tag277.xml" /><Relationship Id="rId25" Type="http://schemas.openxmlformats.org/officeDocument/2006/relationships/tags" Target="../tags/tag278.xml" /><Relationship Id="rId26" Type="http://schemas.openxmlformats.org/officeDocument/2006/relationships/tags" Target="../tags/tag279.xml" /><Relationship Id="rId27" Type="http://schemas.openxmlformats.org/officeDocument/2006/relationships/tags" Target="../tags/tag280.xml" /><Relationship Id="rId28" Type="http://schemas.openxmlformats.org/officeDocument/2006/relationships/tags" Target="../tags/tag281.xml" /><Relationship Id="rId29" Type="http://schemas.openxmlformats.org/officeDocument/2006/relationships/tags" Target="../tags/tag282.xml" /><Relationship Id="rId3" Type="http://schemas.openxmlformats.org/officeDocument/2006/relationships/tags" Target="../tags/tag256.xml" /><Relationship Id="rId30" Type="http://schemas.openxmlformats.org/officeDocument/2006/relationships/tags" Target="../tags/tag283.xml" /><Relationship Id="rId31" Type="http://schemas.openxmlformats.org/officeDocument/2006/relationships/tags" Target="../tags/tag284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tags" Target="../tags/tag318.xml" /><Relationship Id="rId15" Type="http://schemas.openxmlformats.org/officeDocument/2006/relationships/tags" Target="../tags/tag319.xml" /><Relationship Id="rId16" Type="http://schemas.openxmlformats.org/officeDocument/2006/relationships/tags" Target="../tags/tag320.xml" /><Relationship Id="rId17" Type="http://schemas.openxmlformats.org/officeDocument/2006/relationships/tags" Target="../tags/tag321.xml" /><Relationship Id="rId18" Type="http://schemas.openxmlformats.org/officeDocument/2006/relationships/tags" Target="../tags/tag322.xml" /><Relationship Id="rId19" Type="http://schemas.openxmlformats.org/officeDocument/2006/relationships/tags" Target="../tags/tag323.xml" /><Relationship Id="rId2" Type="http://schemas.openxmlformats.org/officeDocument/2006/relationships/tags" Target="../tags/tag306.xml" /><Relationship Id="rId20" Type="http://schemas.openxmlformats.org/officeDocument/2006/relationships/tags" Target="../tags/tag324.xml" /><Relationship Id="rId21" Type="http://schemas.openxmlformats.org/officeDocument/2006/relationships/tags" Target="../tags/tag325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62040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小儿消化内科学导论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小儿消化系统的基本知识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小儿消化系统疾病的诊断方法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小儿消化系统常见疾病的病因和临床表现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小儿消化系统疾病的治疗和预防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小儿消化系统疾病的护理和康复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小儿消化系统的基本知识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消化系统的结构和功能</a:t>
            </a:r>
            <a:endParaRPr lang="zh-CN" altLang="en-US"/>
          </a:p>
        </p:txBody>
      </p:sp>
      <p:sp>
        <p:nvSpPr>
          <p:cNvPr id="1049164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消化系统的结构和功能与成人有所不同，需要特别关注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消化系统还具有调节免疫、内分泌等功能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消化系统的主要功能是消化食物，吸收营养，排出废物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6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消化系统包括口腔、咽、食道、胃、小肠、大肠、肛门等器官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小儿消化系统的特点</a:t>
            </a:r>
            <a:endParaRPr lang="zh-CN" altLang="en-US"/>
          </a:p>
        </p:txBody>
      </p:sp>
      <p:sp>
        <p:nvSpPr>
          <p:cNvPr id="1049250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56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消化系统发育不成熟，容易受到各种因素的影响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8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0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66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消化系统功能较弱，容易发生消化不良、腹泻等疾病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8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0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6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消化系统疾病种类繁多，需要根据具体情况进行诊断和治疗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8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0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6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消化系统疾病容易反复发作，需要长期观察和治疗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8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消化系统常见疾病分类</a:t>
            </a:r>
            <a:endParaRPr lang="zh-CN" altLang="en-US"/>
          </a:p>
        </p:txBody>
      </p:sp>
      <p:sp>
        <p:nvSpPr>
          <p:cNvPr id="1049348" name="对角圆角矩形 15"/>
          <p:cNvSpPr/>
          <p:nvPr>
            <p:custDataLst>
              <p:tags r:id="rId2"/>
            </p:custDataLst>
          </p:nvPr>
        </p:nvSpPr>
        <p:spPr>
          <a:xfrm>
            <a:off x="1254069" y="3488424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6"/>
          <p:cNvSpPr/>
          <p:nvPr>
            <p:custDataLst>
              <p:tags r:id="rId3"/>
            </p:custDataLst>
          </p:nvPr>
        </p:nvSpPr>
        <p:spPr>
          <a:xfrm>
            <a:off x="1254069" y="3356278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7"/>
          <p:cNvSpPr/>
          <p:nvPr>
            <p:custDataLst>
              <p:tags r:id="rId4"/>
            </p:custDataLst>
          </p:nvPr>
        </p:nvSpPr>
        <p:spPr>
          <a:xfrm>
            <a:off x="1778048" y="3356936"/>
            <a:ext cx="78893" cy="13148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5"/>
            </p:custDataLst>
          </p:nvPr>
        </p:nvSpPr>
        <p:spPr>
          <a:xfrm>
            <a:off x="1812235" y="3498285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消化系统感染性疾病：包括病毒性肝炎、细菌性痢疾等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2"/>
          <p:cNvSpPr/>
          <p:nvPr>
            <p:custDataLst>
              <p:tags r:id="rId6"/>
            </p:custDataLst>
          </p:nvPr>
        </p:nvSpPr>
        <p:spPr>
          <a:xfrm>
            <a:off x="1254069" y="1451675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53"/>
          <p:cNvSpPr/>
          <p:nvPr>
            <p:custDataLst>
              <p:tags r:id="rId7"/>
            </p:custDataLst>
          </p:nvPr>
        </p:nvSpPr>
        <p:spPr>
          <a:xfrm>
            <a:off x="1254069" y="1319530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54"/>
          <p:cNvSpPr/>
          <p:nvPr>
            <p:custDataLst>
              <p:tags r:id="rId8"/>
            </p:custDataLst>
          </p:nvPr>
        </p:nvSpPr>
        <p:spPr>
          <a:xfrm>
            <a:off x="1778048" y="1320187"/>
            <a:ext cx="78893" cy="13148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56"/>
          <p:cNvSpPr txBox="1"/>
          <p:nvPr>
            <p:custDataLst>
              <p:tags r:id="rId9"/>
            </p:custDataLst>
          </p:nvPr>
        </p:nvSpPr>
        <p:spPr>
          <a:xfrm>
            <a:off x="1812235" y="1454963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消化系统疾病：包括胃炎、肠炎、肝炎等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5"/>
          <p:cNvSpPr/>
          <p:nvPr>
            <p:custDataLst>
              <p:tags r:id="rId10"/>
            </p:custDataLst>
          </p:nvPr>
        </p:nvSpPr>
        <p:spPr>
          <a:xfrm>
            <a:off x="1254069" y="2470049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6"/>
          <p:cNvSpPr/>
          <p:nvPr>
            <p:custDataLst>
              <p:tags r:id="rId11"/>
            </p:custDataLst>
          </p:nvPr>
        </p:nvSpPr>
        <p:spPr>
          <a:xfrm>
            <a:off x="1254069" y="2337904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7"/>
          <p:cNvSpPr/>
          <p:nvPr>
            <p:custDataLst>
              <p:tags r:id="rId12"/>
            </p:custDataLst>
          </p:nvPr>
        </p:nvSpPr>
        <p:spPr>
          <a:xfrm>
            <a:off x="1778048" y="2338562"/>
            <a:ext cx="78893" cy="13148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13"/>
            </p:custDataLst>
          </p:nvPr>
        </p:nvSpPr>
        <p:spPr>
          <a:xfrm>
            <a:off x="1812235" y="2479911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消化系统肿瘤：包括胃癌、肠癌、肝癌等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9"/>
          <p:cNvSpPr/>
          <p:nvPr>
            <p:custDataLst>
              <p:tags r:id="rId14"/>
            </p:custDataLst>
          </p:nvPr>
        </p:nvSpPr>
        <p:spPr>
          <a:xfrm>
            <a:off x="1254069" y="4506798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0"/>
          <p:cNvSpPr/>
          <p:nvPr>
            <p:custDataLst>
              <p:tags r:id="rId15"/>
            </p:custDataLst>
          </p:nvPr>
        </p:nvSpPr>
        <p:spPr>
          <a:xfrm>
            <a:off x="1254069" y="4374652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1"/>
          <p:cNvSpPr/>
          <p:nvPr>
            <p:custDataLst>
              <p:tags r:id="rId16"/>
            </p:custDataLst>
          </p:nvPr>
        </p:nvSpPr>
        <p:spPr>
          <a:xfrm>
            <a:off x="1778048" y="4375310"/>
            <a:ext cx="78893" cy="13148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12"/>
          <p:cNvSpPr txBox="1"/>
          <p:nvPr>
            <p:custDataLst>
              <p:tags r:id="rId17"/>
            </p:custDataLst>
          </p:nvPr>
        </p:nvSpPr>
        <p:spPr>
          <a:xfrm>
            <a:off x="1812235" y="4516659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消化系统代谢性疾病：包括糖尿病、高脂血症等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14"/>
          <p:cNvSpPr/>
          <p:nvPr>
            <p:custDataLst>
              <p:tags r:id="rId18"/>
            </p:custDataLst>
          </p:nvPr>
        </p:nvSpPr>
        <p:spPr>
          <a:xfrm>
            <a:off x="1254069" y="5525172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18"/>
          <p:cNvSpPr/>
          <p:nvPr>
            <p:custDataLst>
              <p:tags r:id="rId19"/>
            </p:custDataLst>
          </p:nvPr>
        </p:nvSpPr>
        <p:spPr>
          <a:xfrm>
            <a:off x="1254069" y="5393026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19"/>
          <p:cNvSpPr/>
          <p:nvPr>
            <p:custDataLst>
              <p:tags r:id="rId20"/>
            </p:custDataLst>
          </p:nvPr>
        </p:nvSpPr>
        <p:spPr>
          <a:xfrm>
            <a:off x="1778048" y="5393684"/>
            <a:ext cx="78893" cy="13148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20"/>
          <p:cNvSpPr txBox="1"/>
          <p:nvPr>
            <p:custDataLst>
              <p:tags r:id="rId21"/>
            </p:custDataLst>
          </p:nvPr>
        </p:nvSpPr>
        <p:spPr>
          <a:xfrm>
            <a:off x="1812235" y="5535033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消化系统遗传性疾病：包括先天性胆道闭锁、先天性巨结肠等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4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小儿消化系统疾病的诊断方法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病史采集</a:t>
            </a:r>
            <a:endParaRPr lang="zh-CN" altLang="en-US"/>
          </a:p>
        </p:txBody>
      </p:sp>
      <p:sp>
        <p:nvSpPr>
          <p:cNvPr id="1049522" name="矩形 38"/>
          <p:cNvSpPr/>
          <p:nvPr>
            <p:custDataLst>
              <p:tags r:id="rId2"/>
            </p:custDataLst>
          </p:nvPr>
        </p:nvSpPr>
        <p:spPr>
          <a:xfrm rot="204112">
            <a:off x="608330" y="1814762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39"/>
          <p:cNvSpPr/>
          <p:nvPr>
            <p:custDataLst>
              <p:tags r:id="rId3"/>
            </p:custDataLst>
          </p:nvPr>
        </p:nvSpPr>
        <p:spPr>
          <a:xfrm>
            <a:off x="612179" y="1815404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TextBox 2"/>
          <p:cNvSpPr txBox="1"/>
          <p:nvPr>
            <p:custDataLst>
              <p:tags r:id="rId4"/>
            </p:custDataLst>
          </p:nvPr>
        </p:nvSpPr>
        <p:spPr>
          <a:xfrm>
            <a:off x="80079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询问病史：了解患儿的饮食习惯、生活习惯、家族史等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28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814762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01"/>
          <p:cNvSpPr/>
          <p:nvPr>
            <p:custDataLst>
              <p:tags r:id="rId6"/>
            </p:custDataLst>
          </p:nvPr>
        </p:nvSpPr>
        <p:spPr>
          <a:xfrm>
            <a:off x="4466530" y="1815404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TextBox 2"/>
          <p:cNvSpPr txBox="1"/>
          <p:nvPr>
            <p:custDataLst>
              <p:tags r:id="rId7"/>
            </p:custDataLst>
          </p:nvPr>
        </p:nvSpPr>
        <p:spPr>
          <a:xfrm>
            <a:off x="4655783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体格检查：观察患儿的体格发育、营养状况、皮肤颜色等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34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814762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23"/>
          <p:cNvSpPr/>
          <p:nvPr>
            <p:custDataLst>
              <p:tags r:id="rId9"/>
            </p:custDataLst>
          </p:nvPr>
        </p:nvSpPr>
        <p:spPr>
          <a:xfrm>
            <a:off x="8320881" y="1815404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TextBox 2"/>
          <p:cNvSpPr txBox="1"/>
          <p:nvPr>
            <p:custDataLst>
              <p:tags r:id="rId10"/>
            </p:custDataLst>
          </p:nvPr>
        </p:nvSpPr>
        <p:spPr>
          <a:xfrm>
            <a:off x="850885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实验室检查：血常规、尿常规、便常规等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40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053725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90"/>
          <p:cNvSpPr/>
          <p:nvPr>
            <p:custDataLst>
              <p:tags r:id="rId12"/>
            </p:custDataLst>
          </p:nvPr>
        </p:nvSpPr>
        <p:spPr>
          <a:xfrm>
            <a:off x="612179" y="4054366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TextBox 2"/>
          <p:cNvSpPr txBox="1"/>
          <p:nvPr>
            <p:custDataLst>
              <p:tags r:id="rId13"/>
            </p:custDataLst>
          </p:nvPr>
        </p:nvSpPr>
        <p:spPr>
          <a:xfrm>
            <a:off x="800791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影像学检查：X线、B超、CT等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46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053725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112"/>
          <p:cNvSpPr/>
          <p:nvPr>
            <p:custDataLst>
              <p:tags r:id="rId15"/>
            </p:custDataLst>
          </p:nvPr>
        </p:nvSpPr>
        <p:spPr>
          <a:xfrm>
            <a:off x="4466530" y="4054366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550" name="TextBox 2"/>
          <p:cNvSpPr txBox="1"/>
          <p:nvPr>
            <p:custDataLst>
              <p:tags r:id="rId16"/>
            </p:custDataLst>
          </p:nvPr>
        </p:nvSpPr>
        <p:spPr>
          <a:xfrm>
            <a:off x="4655783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内镜检查：胃镜、肠镜等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2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053725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9"/>
          <p:cNvSpPr/>
          <p:nvPr>
            <p:custDataLst>
              <p:tags r:id="rId18"/>
            </p:custDataLst>
          </p:nvPr>
        </p:nvSpPr>
        <p:spPr>
          <a:xfrm>
            <a:off x="8320881" y="4054366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556" name="TextBox 2"/>
          <p:cNvSpPr txBox="1"/>
          <p:nvPr>
            <p:custDataLst>
              <p:tags r:id="rId19"/>
            </p:custDataLst>
          </p:nvPr>
        </p:nvSpPr>
        <p:spPr>
          <a:xfrm>
            <a:off x="8510134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病理学检查：组织病理学、细胞病理学等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体格检查</a:t>
            </a:r>
            <a:endParaRPr lang="zh-CN" altLang="en-US"/>
          </a:p>
        </p:txBody>
      </p:sp>
      <p:sp>
        <p:nvSpPr>
          <p:cNvPr id="1049616" name="矩形: 圆角 2"/>
          <p:cNvSpPr/>
          <p:nvPr>
            <p:custDataLst>
              <p:tags r:id="rId2"/>
            </p:custDataLst>
          </p:nvPr>
        </p:nvSpPr>
        <p:spPr>
          <a:xfrm>
            <a:off x="608330" y="140526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18" name="Freeform 6"/>
          <p:cNvSpPr/>
          <p:nvPr>
            <p:custDataLst>
              <p:tags r:id="rId3"/>
            </p:custDataLst>
          </p:nvPr>
        </p:nvSpPr>
        <p:spPr bwMode="auto">
          <a:xfrm>
            <a:off x="608330" y="1503957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0" name="正文"/>
          <p:cNvSpPr txBox="1"/>
          <p:nvPr>
            <p:custDataLst>
              <p:tags r:id="rId4"/>
            </p:custDataLst>
          </p:nvPr>
        </p:nvSpPr>
        <p:spPr>
          <a:xfrm>
            <a:off x="1651237" y="141545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观察患儿的体态、面色、呼吸、心跳等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2" name="矩形: 圆角 61"/>
          <p:cNvSpPr/>
          <p:nvPr>
            <p:custDataLst>
              <p:tags r:id="rId5"/>
            </p:custDataLst>
          </p:nvPr>
        </p:nvSpPr>
        <p:spPr>
          <a:xfrm>
            <a:off x="6516864" y="140526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24" name="Freeform 6"/>
          <p:cNvSpPr/>
          <p:nvPr>
            <p:custDataLst>
              <p:tags r:id="rId6"/>
            </p:custDataLst>
          </p:nvPr>
        </p:nvSpPr>
        <p:spPr bwMode="auto">
          <a:xfrm>
            <a:off x="6516864" y="1503957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6" name="正文"/>
          <p:cNvSpPr txBox="1"/>
          <p:nvPr>
            <p:custDataLst>
              <p:tags r:id="rId7"/>
            </p:custDataLst>
          </p:nvPr>
        </p:nvSpPr>
        <p:spPr>
          <a:xfrm>
            <a:off x="7559772" y="141545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检查患儿的腹部、皮肤、口腔等部位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8" name="矩形: 圆角 99"/>
          <p:cNvSpPr/>
          <p:nvPr>
            <p:custDataLst>
              <p:tags r:id="rId8"/>
            </p:custDataLst>
          </p:nvPr>
        </p:nvSpPr>
        <p:spPr>
          <a:xfrm>
            <a:off x="608330" y="309314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30" name="Freeform 6"/>
          <p:cNvSpPr/>
          <p:nvPr>
            <p:custDataLst>
              <p:tags r:id="rId9"/>
            </p:custDataLst>
          </p:nvPr>
        </p:nvSpPr>
        <p:spPr bwMode="auto">
          <a:xfrm>
            <a:off x="608330" y="319120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2" name="正文"/>
          <p:cNvSpPr txBox="1"/>
          <p:nvPr>
            <p:custDataLst>
              <p:tags r:id="rId10"/>
            </p:custDataLst>
          </p:nvPr>
        </p:nvSpPr>
        <p:spPr>
          <a:xfrm>
            <a:off x="1651237" y="310333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询问患儿的病史、饮食、睡眠等生活习惯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4" name="矩形: 圆角 95"/>
          <p:cNvSpPr/>
          <p:nvPr>
            <p:custDataLst>
              <p:tags r:id="rId11"/>
            </p:custDataLst>
          </p:nvPr>
        </p:nvSpPr>
        <p:spPr>
          <a:xfrm>
            <a:off x="6516864" y="309314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36" name="Freeform 6"/>
          <p:cNvSpPr/>
          <p:nvPr>
            <p:custDataLst>
              <p:tags r:id="rId12"/>
            </p:custDataLst>
          </p:nvPr>
        </p:nvSpPr>
        <p:spPr bwMode="auto">
          <a:xfrm>
            <a:off x="6516864" y="319120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8" name="正文"/>
          <p:cNvSpPr txBox="1"/>
          <p:nvPr>
            <p:custDataLst>
              <p:tags r:id="rId13"/>
            </p:custDataLst>
          </p:nvPr>
        </p:nvSpPr>
        <p:spPr>
          <a:xfrm>
            <a:off x="7559772" y="310333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检查患儿的粪便、尿液等排泄物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0" name="矩形: 圆角 110"/>
          <p:cNvSpPr/>
          <p:nvPr>
            <p:custDataLst>
              <p:tags r:id="rId14"/>
            </p:custDataLst>
          </p:nvPr>
        </p:nvSpPr>
        <p:spPr>
          <a:xfrm>
            <a:off x="608330" y="478102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42" name="Freeform 6"/>
          <p:cNvSpPr/>
          <p:nvPr>
            <p:custDataLst>
              <p:tags r:id="rId15"/>
            </p:custDataLst>
          </p:nvPr>
        </p:nvSpPr>
        <p:spPr bwMode="auto">
          <a:xfrm>
            <a:off x="608330" y="487908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44" name="正文"/>
          <p:cNvSpPr txBox="1"/>
          <p:nvPr>
            <p:custDataLst>
              <p:tags r:id="rId16"/>
            </p:custDataLst>
          </p:nvPr>
        </p:nvSpPr>
        <p:spPr>
          <a:xfrm>
            <a:off x="1651237" y="479121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必要时进行血液检查、影像学检查等辅助诊断方法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实验室检查</a:t>
            </a:r>
            <a:endParaRPr lang="zh-CN" altLang="en-US"/>
          </a:p>
        </p:txBody>
      </p:sp>
      <p:sp>
        <p:nvSpPr>
          <p:cNvPr id="104970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355" y="218154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230" y="415448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任意多边形 4"/>
          <p:cNvSpPr/>
          <p:nvPr>
            <p:custDataLst>
              <p:tags r:id="rId4"/>
            </p:custDataLst>
          </p:nvPr>
        </p:nvSpPr>
        <p:spPr>
          <a:xfrm>
            <a:off x="69913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30473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135" y="3207703"/>
            <a:ext cx="1589729" cy="15542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血常规检查：了解小儿贫血、感染等情况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1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2985" y="2180908"/>
            <a:ext cx="608693" cy="17714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590" y="415448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任意多边形 18"/>
          <p:cNvSpPr/>
          <p:nvPr>
            <p:custDataLst>
              <p:tags r:id="rId9"/>
            </p:custDataLst>
          </p:nvPr>
        </p:nvSpPr>
        <p:spPr>
          <a:xfrm>
            <a:off x="434276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0" name="任意多边形 19"/>
          <p:cNvSpPr/>
          <p:nvPr>
            <p:custDataLst>
              <p:tags r:id="rId10"/>
            </p:custDataLst>
          </p:nvPr>
        </p:nvSpPr>
        <p:spPr>
          <a:xfrm flipV="1">
            <a:off x="4251325" y="2304733"/>
            <a:ext cx="1771446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130" y="3200718"/>
            <a:ext cx="1590322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粪便检查：了解小儿肠道疾病、寄生虫感染等情况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165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40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25"/>
          <p:cNvSpPr/>
          <p:nvPr>
            <p:custDataLst>
              <p:tags r:id="rId14"/>
            </p:custDataLst>
          </p:nvPr>
        </p:nvSpPr>
        <p:spPr>
          <a:xfrm>
            <a:off x="61633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任意多边形 26"/>
          <p:cNvSpPr/>
          <p:nvPr>
            <p:custDataLst>
              <p:tags r:id="rId15"/>
            </p:custDataLst>
          </p:nvPr>
        </p:nvSpPr>
        <p:spPr>
          <a:xfrm flipV="1">
            <a:off x="60731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3945" y="3226753"/>
            <a:ext cx="1589729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生化检查：了解小儿肝功能、肾功能、电解质平衡等情况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3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410" y="416337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535" y="219043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任意多边形 11"/>
          <p:cNvSpPr/>
          <p:nvPr>
            <p:custDataLst>
              <p:tags r:id="rId19"/>
            </p:custDataLst>
          </p:nvPr>
        </p:nvSpPr>
        <p:spPr>
          <a:xfrm>
            <a:off x="2520950" y="2768283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任意多边形 12"/>
          <p:cNvSpPr/>
          <p:nvPr>
            <p:custDataLst>
              <p:tags r:id="rId20"/>
            </p:custDataLst>
          </p:nvPr>
        </p:nvSpPr>
        <p:spPr>
          <a:xfrm flipV="1">
            <a:off x="2430145" y="2313623"/>
            <a:ext cx="1770258" cy="85157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0950" y="3203893"/>
            <a:ext cx="1589729" cy="1577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尿常规检查：了解小儿肾脏疾病、泌尿系统疾病等情况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345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58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任意多边形 25"/>
          <p:cNvSpPr/>
          <p:nvPr>
            <p:custDataLst>
              <p:tags r:id="rId24"/>
            </p:custDataLst>
          </p:nvPr>
        </p:nvSpPr>
        <p:spPr>
          <a:xfrm>
            <a:off x="7985125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任意多边形 26"/>
          <p:cNvSpPr/>
          <p:nvPr>
            <p:custDataLst>
              <p:tags r:id="rId25"/>
            </p:custDataLst>
          </p:nvPr>
        </p:nvSpPr>
        <p:spPr>
          <a:xfrm flipV="1">
            <a:off x="789432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125" y="3219133"/>
            <a:ext cx="1589729" cy="15822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免疫学检查：了解小儿免疫功能、过敏反应等情况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330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20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任意多边形 25"/>
          <p:cNvSpPr/>
          <p:nvPr>
            <p:custDataLst>
              <p:tags r:id="rId29"/>
            </p:custDataLst>
          </p:nvPr>
        </p:nvSpPr>
        <p:spPr>
          <a:xfrm>
            <a:off x="98971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任意多边形 26"/>
          <p:cNvSpPr/>
          <p:nvPr>
            <p:custDataLst>
              <p:tags r:id="rId30"/>
            </p:custDataLst>
          </p:nvPr>
        </p:nvSpPr>
        <p:spPr>
          <a:xfrm flipV="1">
            <a:off x="98069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745" y="3224848"/>
            <a:ext cx="1589729" cy="15707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微生物学检查：了解小儿细菌、病毒、真菌等感染情况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影像学检查</a:t>
            </a:r>
            <a:endParaRPr lang="zh-CN" altLang="en-US"/>
          </a:p>
        </p:txBody>
      </p:sp>
      <p:sp>
        <p:nvSpPr>
          <p:cNvPr id="1049822" name="矩形 38"/>
          <p:cNvSpPr/>
          <p:nvPr>
            <p:custDataLst>
              <p:tags r:id="rId2"/>
            </p:custDataLst>
          </p:nvPr>
        </p:nvSpPr>
        <p:spPr>
          <a:xfrm rot="204112">
            <a:off x="608330" y="1814762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矩形 39"/>
          <p:cNvSpPr/>
          <p:nvPr>
            <p:custDataLst>
              <p:tags r:id="rId3"/>
            </p:custDataLst>
          </p:nvPr>
        </p:nvSpPr>
        <p:spPr>
          <a:xfrm>
            <a:off x="612179" y="1815404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TextBox 2"/>
          <p:cNvSpPr txBox="1"/>
          <p:nvPr>
            <p:custDataLst>
              <p:tags r:id="rId4"/>
            </p:custDataLst>
          </p:nvPr>
        </p:nvSpPr>
        <p:spPr>
          <a:xfrm>
            <a:off x="80079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X线检查：用于观察消化道结构、位置和功能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28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814762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101"/>
          <p:cNvSpPr/>
          <p:nvPr>
            <p:custDataLst>
              <p:tags r:id="rId6"/>
            </p:custDataLst>
          </p:nvPr>
        </p:nvSpPr>
        <p:spPr>
          <a:xfrm>
            <a:off x="4466530" y="1815404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TextBox 2"/>
          <p:cNvSpPr txBox="1"/>
          <p:nvPr>
            <p:custDataLst>
              <p:tags r:id="rId7"/>
            </p:custDataLst>
          </p:nvPr>
        </p:nvSpPr>
        <p:spPr>
          <a:xfrm>
            <a:off x="4655783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超声检查：用于观察消化道结构、位置和功能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34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814762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矩形 123"/>
          <p:cNvSpPr/>
          <p:nvPr>
            <p:custDataLst>
              <p:tags r:id="rId9"/>
            </p:custDataLst>
          </p:nvPr>
        </p:nvSpPr>
        <p:spPr>
          <a:xfrm>
            <a:off x="8320881" y="1815404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TextBox 2"/>
          <p:cNvSpPr txBox="1"/>
          <p:nvPr>
            <p:custDataLst>
              <p:tags r:id="rId10"/>
            </p:custDataLst>
          </p:nvPr>
        </p:nvSpPr>
        <p:spPr>
          <a:xfrm>
            <a:off x="850885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CT检查：用于观察消化道结构、位置和功能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40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053725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90"/>
          <p:cNvSpPr/>
          <p:nvPr>
            <p:custDataLst>
              <p:tags r:id="rId12"/>
            </p:custDataLst>
          </p:nvPr>
        </p:nvSpPr>
        <p:spPr>
          <a:xfrm>
            <a:off x="612179" y="4054366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TextBox 2"/>
          <p:cNvSpPr txBox="1"/>
          <p:nvPr>
            <p:custDataLst>
              <p:tags r:id="rId13"/>
            </p:custDataLst>
          </p:nvPr>
        </p:nvSpPr>
        <p:spPr>
          <a:xfrm>
            <a:off x="800791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MRI检查：用于观察消化道结构、位置和功能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46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053725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矩形 112"/>
          <p:cNvSpPr/>
          <p:nvPr>
            <p:custDataLst>
              <p:tags r:id="rId15"/>
            </p:custDataLst>
          </p:nvPr>
        </p:nvSpPr>
        <p:spPr>
          <a:xfrm>
            <a:off x="4466530" y="4054366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850" name="TextBox 2"/>
          <p:cNvSpPr txBox="1"/>
          <p:nvPr>
            <p:custDataLst>
              <p:tags r:id="rId16"/>
            </p:custDataLst>
          </p:nvPr>
        </p:nvSpPr>
        <p:spPr>
          <a:xfrm>
            <a:off x="4655783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核素扫描：用于观察消化道功能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52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053725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矩形 9"/>
          <p:cNvSpPr/>
          <p:nvPr>
            <p:custDataLst>
              <p:tags r:id="rId18"/>
            </p:custDataLst>
          </p:nvPr>
        </p:nvSpPr>
        <p:spPr>
          <a:xfrm>
            <a:off x="8320881" y="4054366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856" name="TextBox 2"/>
          <p:cNvSpPr txBox="1"/>
          <p:nvPr>
            <p:custDataLst>
              <p:tags r:id="rId19"/>
            </p:custDataLst>
          </p:nvPr>
        </p:nvSpPr>
        <p:spPr>
          <a:xfrm>
            <a:off x="8510134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内镜检查：用于观察消化道结构、位置和功能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91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1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小儿消化系统常见疾病的病因和临床表现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腹泻病</a:t>
            </a:r>
            <a:endParaRPr lang="zh-CN" altLang="en-US"/>
          </a:p>
        </p:txBody>
      </p:sp>
      <p:sp>
        <p:nvSpPr>
          <p:cNvPr id="1049992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94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9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998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病因：病毒感染、细菌感染、寄生虫感染、食物中毒等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000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02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04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0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008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临床表现：腹痛、腹泻、呕吐、发热、脱水等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010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12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14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1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018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治疗方法：抗感染、补液、止泻、营养支持等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020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22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24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2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028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预防措施：注意饮食卫生、避免感染、加强锻炼等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030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0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胃炎</a:t>
            </a:r>
            <a:endParaRPr lang="zh-CN" altLang="en-US"/>
          </a:p>
        </p:txBody>
      </p:sp>
      <p:sp>
        <p:nvSpPr>
          <p:cNvPr id="1050090" name="圆角矩形 5"/>
          <p:cNvSpPr/>
          <p:nvPr>
            <p:custDataLst>
              <p:tags r:id="rId2"/>
            </p:custDataLst>
          </p:nvPr>
        </p:nvSpPr>
        <p:spPr>
          <a:xfrm>
            <a:off x="631821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2" name="圆角矩形 3"/>
          <p:cNvSpPr/>
          <p:nvPr>
            <p:custDataLst>
              <p:tags r:id="rId3"/>
            </p:custDataLst>
          </p:nvPr>
        </p:nvSpPr>
        <p:spPr>
          <a:xfrm>
            <a:off x="608330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4" name="文本框 5"/>
          <p:cNvSpPr txBox="1"/>
          <p:nvPr>
            <p:custDataLst>
              <p:tags r:id="rId4"/>
            </p:custDataLst>
          </p:nvPr>
        </p:nvSpPr>
        <p:spPr>
          <a:xfrm>
            <a:off x="784829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病因：感染、饮食不当、药物刺激等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6" name="圆角矩形 16"/>
          <p:cNvSpPr/>
          <p:nvPr>
            <p:custDataLst>
              <p:tags r:id="rId5"/>
            </p:custDataLst>
          </p:nvPr>
        </p:nvSpPr>
        <p:spPr>
          <a:xfrm>
            <a:off x="791178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50098" name="圆角矩形 12"/>
          <p:cNvSpPr/>
          <p:nvPr>
            <p:custDataLst>
              <p:tags r:id="rId6"/>
            </p:custDataLst>
          </p:nvPr>
        </p:nvSpPr>
        <p:spPr>
          <a:xfrm>
            <a:off x="3431050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0" name="圆角矩形 13"/>
          <p:cNvSpPr/>
          <p:nvPr>
            <p:custDataLst>
              <p:tags r:id="rId7"/>
            </p:custDataLst>
          </p:nvPr>
        </p:nvSpPr>
        <p:spPr>
          <a:xfrm>
            <a:off x="3401845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2" name="圆角矩形 15"/>
          <p:cNvSpPr/>
          <p:nvPr>
            <p:custDataLst>
              <p:tags r:id="rId8"/>
            </p:custDataLst>
          </p:nvPr>
        </p:nvSpPr>
        <p:spPr>
          <a:xfrm>
            <a:off x="3634849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0104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临床表现：腹痛、恶心、呕吐、腹泻等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圆角矩形 5"/>
          <p:cNvSpPr/>
          <p:nvPr>
            <p:custDataLst>
              <p:tags r:id="rId10"/>
            </p:custDataLst>
          </p:nvPr>
        </p:nvSpPr>
        <p:spPr>
          <a:xfrm>
            <a:off x="6224565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8" name="圆角矩形 3"/>
          <p:cNvSpPr/>
          <p:nvPr>
            <p:custDataLst>
              <p:tags r:id="rId11"/>
            </p:custDataLst>
          </p:nvPr>
        </p:nvSpPr>
        <p:spPr>
          <a:xfrm>
            <a:off x="6201074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0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治疗方法：药物治疗、饮食调整、生活规律等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圆角矩形 16"/>
          <p:cNvSpPr/>
          <p:nvPr>
            <p:custDataLst>
              <p:tags r:id="rId13"/>
            </p:custDataLst>
          </p:nvPr>
        </p:nvSpPr>
        <p:spPr>
          <a:xfrm>
            <a:off x="6383922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0114" name="圆角矩形 12"/>
          <p:cNvSpPr/>
          <p:nvPr>
            <p:custDataLst>
              <p:tags r:id="rId14"/>
            </p:custDataLst>
          </p:nvPr>
        </p:nvSpPr>
        <p:spPr>
          <a:xfrm>
            <a:off x="9023794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6" name="圆角矩形 13"/>
          <p:cNvSpPr/>
          <p:nvPr>
            <p:custDataLst>
              <p:tags r:id="rId15"/>
            </p:custDataLst>
          </p:nvPr>
        </p:nvSpPr>
        <p:spPr>
          <a:xfrm>
            <a:off x="8994589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8" name="圆角矩形 15"/>
          <p:cNvSpPr/>
          <p:nvPr>
            <p:custDataLst>
              <p:tags r:id="rId16"/>
            </p:custDataLst>
          </p:nvPr>
        </p:nvSpPr>
        <p:spPr>
          <a:xfrm>
            <a:off x="9227593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0120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预防措施：注意饮食卫生、避免刺激性食物、保持良好的生活习惯等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https://d.book118.com/107062040136006045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5_1"/>
  <p:tag name="KSO_WM_UNIT_INDEX" val="1_5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小儿消化内科学导论</vt:lpstr>
      <vt:lpstr>目录</vt:lpstr>
      <vt:lpstr>添加章节标题</vt:lpstr>
      <vt:lpstr>小儿消化系统的基本知识</vt:lpstr>
      <vt:lpstr>消化系统的结构和功能</vt:lpstr>
      <vt:lpstr>小儿消化系统的特点</vt:lpstr>
      <vt:lpstr>消化系统常见疾病分类</vt:lpstr>
      <vt:lpstr>小儿消化系统疾病的诊断方法</vt:lpstr>
      <vt:lpstr>病史采集</vt:lpstr>
      <vt:lpstr>体格检查</vt:lpstr>
      <vt:lpstr>实验室检查</vt:lpstr>
      <vt:lpstr>影像学检查</vt:lpstr>
      <vt:lpstr>小儿消化系统常见疾病的病因和临床表现</vt:lpstr>
      <vt:lpstr>腹泻病</vt:lpstr>
      <vt:lpstr>胃炎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2024-09-20T15:14:47.785</cp:lastPrinted>
  <dcterms:created xsi:type="dcterms:W3CDTF">2024-09-20T07:14:47Z</dcterms:created>
  <dcterms:modified xsi:type="dcterms:W3CDTF">2024-09-20T07:14:50Z</dcterms:modified>
</cp:coreProperties>
</file>