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5433-9306-42B8-85C5-F7367DEE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4482E-EE5E-46E1-B9EE-4566DA64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DC45-CF1D-4828-84B8-E5B78F53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FA005-DD48-48A3-A415-E161C755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6D9E0-324B-412D-9794-DF287CD2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39777-F532-43ED-9232-C7029DF4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E51A7-4487-469C-98FB-D34D40AE6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37C58-84F7-47FC-B1AD-E6588FB8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B1B03-40FC-4073-9C97-BE19EC99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DEA1D-F7FB-4B1A-A1A0-BF6C05253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D0AC3-5B3E-4808-B125-D1D8E7D6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31" Type="http://schemas.openxmlformats.org/officeDocument/2006/relationships/tags" Target="../tags/tag201.xml" /><Relationship Id="rId32" Type="http://schemas.openxmlformats.org/officeDocument/2006/relationships/tags" Target="../tags/tag202.xml" /><Relationship Id="rId33" Type="http://schemas.openxmlformats.org/officeDocument/2006/relationships/tags" Target="../tags/tag20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50220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小腿撕脱伤查房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小腿撕脱伤概述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小腿撕脱伤概述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定义：小腿撕脱伤是指小腿肌肉、肌腱、皮肤等组织受到外力作用，导致部分或全部脱离原位的损伤。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症状：小腿撕脱伤患者可能出现疼痛、肿胀、瘀血、功能障碍等症状。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诊断：小腿撕脱伤可通过病史、体格检查、影像学检查等方法进行诊断。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病因：小腿撕脱伤通常由直接暴力、间接暴力或肌肉过度牵拉引起，常见于运动损伤、交通事故、跌倒等。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疾病类型和症状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疾病类型：小腿撕脱伤是一种常见的运动损伤，通常由于小腿肌肉过度拉伸或突然收缩导致。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症状：小腿撕脱伤主要表现为小腿前外侧疼痛、肿胀、瘀血、肌肉痉挛等症状，严重时可能影响正常行走。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诊断：通过病史、临床检查和影像学检查（如X光片、MRI等）可以确诊小腿撕脱伤。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治疗：小腿撕脱伤的治疗方法包括保守治疗（如冷敷、加压包扎、抬高患肢等）和手术治疗（如缝合撕裂的肌肉、修复受损的神经和血管等）。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23152" y="1227173"/>
            <a:ext cx="3394422" cy="232959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89857" y="1221740"/>
            <a:ext cx="550057" cy="285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83415" y="2023058"/>
            <a:ext cx="3045426" cy="136588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病史询问：了解受伤过程、受伤部位、疼痛程度等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396136" y="1227173"/>
            <a:ext cx="3394422" cy="232959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783214" y="1221740"/>
            <a:ext cx="550057" cy="285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556400" y="2023058"/>
            <a:ext cx="3045426" cy="136588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体格检查：观察受伤部位皮肤颜色、温度、肿胀程度等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168442" y="1227173"/>
            <a:ext cx="3394422" cy="232959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575892" y="1221740"/>
            <a:ext cx="550057" cy="285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328706" y="2023058"/>
            <a:ext cx="3045426" cy="136588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影像学检查：X线片、CT、MRI等，了解骨折、韧带损伤等情况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514398" y="3920415"/>
            <a:ext cx="3394422" cy="232959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2881102" y="3914983"/>
            <a:ext cx="550057" cy="285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674661" y="4716301"/>
            <a:ext cx="3045426" cy="1365882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实验室检查：血常规、尿常规、生化等，了解感染、电解质紊乱等情况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87382" y="3920415"/>
            <a:ext cx="3394422" cy="232959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74460" y="3914983"/>
            <a:ext cx="550057" cy="285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47646" y="4716301"/>
            <a:ext cx="3045426" cy="1365882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诊断标准：根据病史、体格检查、影像学检查和实验室检查结果，综合判断是否为小腿撕脱伤。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受伤部位：左小腿前外侧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受伤后处理：立即送往医院，进行清创缝合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复查计划：两周后进行复查，评估伤口愈合情况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受伤原因：工作中不慎摔倒，小腿撞到硬物上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受伤时间：2022年10月10日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目前状况：伤口愈合良好，无感染迹象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75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80775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300625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现病史：受伤经过、受伤部位、受伤时间等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9269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诊断：小腿撕脱伤、骨折、韧带损伤等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116135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116135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60900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患者基本信息：年龄、性别、职业等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608330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体格检查：小腿肿胀程度、皮肤颜色、压痛等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96228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396228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45447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主诉：小腿疼痛、肿胀、活动受限等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453800" y="4707585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辅助检查：X光片、CT、MRI等检查结果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221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653221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146095" y="2075000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既往史：是否有类似受伤经历、是否有其他疾病等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144739" y="4723178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治疗方案：保守治疗、手术治疗等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体格检查和辅助检查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5892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5892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5892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5892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辅助检查：X光片、CT、MRI等影像学检查，了解骨折、脱位等情况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体格检查：观察患者的小腿肿胀、疼痛、皮肤颜色、温度等情况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实验室检查：血常规、尿常规、生化等检查，了解患者的炎症反应、电解质平衡等情况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其他检查：如肌电图、神经传导速度等检查，了解患者的神经损伤情况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初步诊断和治疗方案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诊断：小腿撕脱伤，可能伴有骨折、韧带损伤等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康复治疗：包括物理治疗、运动疗法等，以帮助患者恢复功能和减少后遗症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保守治疗：包括制动、冰敷、抬高患肢等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治疗方案：根据伤情，采取保守治疗或手术治疗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手术治疗：包括骨折复位、韧带修复等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8" name="圆角矩形 67"/>
          <p:cNvSpPr/>
          <p:nvPr>
            <p:custDataLst>
              <p:tags r:id="rId2"/>
            </p:custDataLst>
          </p:nvPr>
        </p:nvSpPr>
        <p:spPr>
          <a:xfrm>
            <a:off x="1090562" y="3891074"/>
            <a:ext cx="3161224" cy="2358004"/>
          </a:xfrm>
          <a:prstGeom prst="roundRect">
            <a:avLst>
              <a:gd name="adj" fmla="val 4081"/>
            </a:avLst>
          </a:prstGeom>
          <a:solidFill>
            <a:schemeClr val="accent1"/>
          </a:solidFill>
          <a:ln>
            <a:noFill/>
          </a:ln>
          <a:effectLst>
            <a:outerShdw blurRad="457200" dist="50800" dir="2700000" sx="102000" sy="102000" algn="t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70" name="文本框 69"/>
          <p:cNvSpPr txBox="1"/>
          <p:nvPr>
            <p:custDataLst>
              <p:tags r:id="rId3"/>
            </p:custDataLst>
          </p:nvPr>
        </p:nvSpPr>
        <p:spPr>
          <a:xfrm>
            <a:off x="1256197" y="4032754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影响：影响患者日常生活和活动能力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1" name="文本框 70"/>
          <p:cNvSpPr txBox="1"/>
          <p:nvPr>
            <p:custDataLst>
              <p:tags r:id="rId4"/>
            </p:custDataLst>
          </p:nvPr>
        </p:nvSpPr>
        <p:spPr>
          <a:xfrm>
            <a:off x="3232189" y="5411910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04</a:t>
            </a:r>
            <a:endParaRPr lang="en-US" altLang="zh-CN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5"/>
            </p:custDataLst>
          </p:nvPr>
        </p:nvSpPr>
        <p:spPr>
          <a:xfrm>
            <a:off x="1090562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0" name="圆角矩形 59"/>
          <p:cNvSpPr/>
          <p:nvPr>
            <p:custDataLst>
              <p:tags r:id="rId6"/>
            </p:custDataLst>
          </p:nvPr>
        </p:nvSpPr>
        <p:spPr>
          <a:xfrm>
            <a:off x="7934323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5700000" sx="105000" sy="105000" algn="l" rotWithShape="0">
              <a:schemeClr val="accent1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7"/>
            </p:custDataLst>
          </p:nvPr>
        </p:nvSpPr>
        <p:spPr>
          <a:xfrm>
            <a:off x="8099274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持续时间：急性、慢性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7" name="文本框 66"/>
          <p:cNvSpPr txBox="1"/>
          <p:nvPr>
            <p:custDataLst>
              <p:tags r:id="rId8"/>
            </p:custDataLst>
          </p:nvPr>
        </p:nvSpPr>
        <p:spPr>
          <a:xfrm>
            <a:off x="10075266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03</a:t>
            </a:r>
            <a:endParaRPr lang="en-US" altLang="zh-CN">
              <a:latin typeface="+mn-ea"/>
            </a:endParaRPr>
          </a:p>
        </p:txBody>
      </p:sp>
      <p:sp>
        <p:nvSpPr>
          <p:cNvPr id="74" name="文本框 73"/>
          <p:cNvSpPr txBox="1"/>
          <p:nvPr>
            <p:custDataLst>
              <p:tags r:id="rId9"/>
            </p:custDataLst>
          </p:nvPr>
        </p:nvSpPr>
        <p:spPr>
          <a:xfrm>
            <a:off x="1256197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原因：小腿撕脱伤导致的疼痛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3232189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400" b="1" kern="1200">
                <a:gradFill>
                  <a:gsLst>
                    <a:gs pos="77000">
                      <a:srgbClr val="80A0F4">
                        <a:alpha val="0"/>
                      </a:srgbClr>
                    </a:gs>
                    <a:gs pos="100000">
                      <a:schemeClr val="accent1">
                        <a:lumMod val="75000"/>
                        <a:alpha val="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01</a:t>
            </a:r>
            <a:endParaRPr lang="en-US" altLang="zh-CN">
              <a:latin typeface="+mn-ea"/>
            </a:endParaRPr>
          </a:p>
        </p:txBody>
      </p:sp>
      <p:sp>
        <p:nvSpPr>
          <p:cNvPr id="76" name="圆角矩形 75"/>
          <p:cNvSpPr/>
          <p:nvPr>
            <p:custDataLst>
              <p:tags r:id="rId11"/>
            </p:custDataLst>
          </p:nvPr>
        </p:nvSpPr>
        <p:spPr>
          <a:xfrm>
            <a:off x="4512785" y="1221740"/>
            <a:ext cx="3161224" cy="2358004"/>
          </a:xfrm>
          <a:prstGeom prst="roundRect">
            <a:avLst>
              <a:gd name="adj" fmla="val 4081"/>
            </a:avLst>
          </a:prstGeom>
          <a:gradFill>
            <a:gsLst>
              <a:gs pos="100000">
                <a:schemeClr val="accent3"/>
              </a:gs>
              <a:gs pos="0">
                <a:schemeClr val="accent3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8" name="文本框 77"/>
          <p:cNvSpPr txBox="1"/>
          <p:nvPr>
            <p:custDataLst>
              <p:tags r:id="rId12"/>
            </p:custDataLst>
          </p:nvPr>
        </p:nvSpPr>
        <p:spPr>
          <a:xfrm>
            <a:off x="4677736" y="1363420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程度：轻度、中度、重度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3"/>
            </p:custDataLst>
          </p:nvPr>
        </p:nvSpPr>
        <p:spPr>
          <a:xfrm>
            <a:off x="6653727" y="2741891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02</a:t>
            </a:r>
            <a:endParaRPr lang="en-US" altLang="zh-CN"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>
            <a:off x="4512785" y="3891074"/>
            <a:ext cx="3161224" cy="2358004"/>
          </a:xfrm>
          <a:prstGeom prst="roundRect">
            <a:avLst>
              <a:gd name="adj" fmla="val 4081"/>
            </a:avLst>
          </a:prstGeom>
          <a:solidFill>
            <a:schemeClr val="accent3"/>
          </a:solidFill>
          <a:ln>
            <a:noFill/>
          </a:ln>
          <a:effectLst>
            <a:outerShdw blurRad="457200" dist="50800" dir="2700000" sx="102000" sy="102000" algn="tl" rotWithShape="0">
              <a:schemeClr val="accent3">
                <a:alpha val="4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4677736" y="4032754"/>
            <a:ext cx="2831773" cy="145203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lt1">
                    <a:lumMod val="100000"/>
                  </a:schemeClr>
                </a:solidFill>
                <a:uFillTx/>
                <a:latin typeface="+mn-ea"/>
                <a:sym typeface="+mn-ea"/>
              </a:rPr>
              <a:t>护理措施：止痛药物、冷敷、热敷、按摩等</a:t>
            </a:r>
            <a:endParaRPr lang="zh-CN" altLang="en-US" sz="2000" spc="200">
              <a:solidFill>
                <a:schemeClr val="lt1">
                  <a:lumMod val="100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6653727" y="5411910"/>
            <a:ext cx="1020165" cy="837448"/>
          </a:xfrm>
          <a:prstGeom prst="rect">
            <a:avLst/>
          </a:prstGeom>
          <a:noFill/>
          <a:effectLst>
            <a:reflection stA="65000" endPos="6000" dist="50800" dir="5400000" sy="-100000" algn="bl" rotWithShape="0"/>
          </a:effectLst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buClrTx/>
              <a:buSzTx/>
              <a:buFontTx/>
              <a:defRPr sz="4400" b="1" kern="1200">
                <a:gradFill>
                  <a:gsLst>
                    <a:gs pos="77000">
                      <a:schemeClr val="accent3">
                        <a:lumMod val="60000"/>
                        <a:lumOff val="40000"/>
                        <a:alpha val="0"/>
                      </a:schemeClr>
                    </a:gs>
                    <a:gs pos="100000">
                      <a:schemeClr val="accent3">
                        <a:lumMod val="75000"/>
                      </a:schemeClr>
                    </a:gs>
                    <a:gs pos="27000">
                      <a:srgbClr val="FFFFFF"/>
                    </a:gs>
                    <a:gs pos="0">
                      <a:srgbClr val="FFFFFF"/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+mn-ea"/>
              </a:rPr>
              <a:t>05</a:t>
            </a:r>
            <a:endParaRPr lang="en-US" altLang="zh-CN">
              <a:latin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https://d.book118.com/107065022000006045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5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4*l_h_i*1_2_2"/>
  <p:tag name="KSO_WM_UNIT_INDEX" val="1_2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i*1_2_1"/>
  <p:tag name="KSO_WM_UNIT_INDEX" val="1_2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5_4*l_h_i*1_5_2"/>
  <p:tag name="KSO_WM_UNIT_INDEX" val="1_5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26535433070865,&quot;width&quot;:730.8654330708662}"/>
  <p:tag name="KSO_WM_TAG_VERSION" val="3.0"/>
  <p:tag name="KSO_WM_TEMPLATE_CATEGORY" val="diagram"/>
  <p:tag name="KSO_WM_TEMPLATE_INDEX" val="20231355"/>
  <p:tag name="KSO_WM_UNIT_COMPATIBLE" val="0"/>
  <p:tag name="KSO_WM_UNIT_DIAGRAM_ISNUMVISUAL" val="0"/>
  <p:tag name="KSO_WM_UNIT_DIAGRAM_ISREFERUNIT" val="0"/>
  <p:tag name="KSO_WM_UNIT_HIGHLIGHT" val="0"/>
  <p:tag name="KSO_WM_UNIT_ID" val="diagram20231355_4*l_h_i*1_5_1"/>
  <p:tag name="KSO_WM_UNIT_INDEX" val="1_5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宋体</vt:lpstr>
      <vt:lpstr>微软雅黑</vt:lpstr>
      <vt:lpstr>Office Theme</vt:lpstr>
      <vt:lpstr>小腿撕脱伤查房</vt:lpstr>
      <vt:lpstr>目录</vt:lpstr>
      <vt:lpstr>小腿撕脱伤概述</vt:lpstr>
      <vt:lpstr>定义和病因</vt:lpstr>
      <vt:lpstr>疾病类型和症状</vt:lpstr>
      <vt:lpstr>诊断方法和标准</vt:lpstr>
      <vt:lpstr>病例汇报</vt:lpstr>
      <vt:lpstr>患者基本信息</vt:lpstr>
      <vt:lpstr>主诉和现病史</vt:lpstr>
      <vt:lpstr>体格检查和辅助检查</vt:lpstr>
      <vt:lpstr>初步诊断和治疗方案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2024-09-19T14:27:27.394</cp:lastPrinted>
  <dcterms:created xsi:type="dcterms:W3CDTF">2024-09-19T06:27:27Z</dcterms:created>
  <dcterms:modified xsi:type="dcterms:W3CDTF">2024-09-19T06:27:30Z</dcterms:modified>
</cp:coreProperties>
</file>