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embeddedFontLst>
    <p:embeddedFont>
      <p:font typeface="SBOKUR+IKFWKS+MicrosoftYaHei-Bold"/>
      <p:regular r:id="rId23"/>
    </p:embeddedFont>
    <p:embeddedFont>
      <p:font typeface="AJVWWQ+MS-UIGothic"/>
      <p:regular r:id="rId24"/>
    </p:embeddedFont>
    <p:embeddedFont>
      <p:font typeface="MIOAJG+GWPKFU+ArialMT"/>
      <p:regular r:id="rId25"/>
    </p:embeddedFont>
    <p:embeddedFont>
      <p:font typeface="BHEKNP+CWEWPU+MicrosoftYaHei"/>
      <p:regular r:id="rId26"/>
    </p:embeddedFont>
  </p:embeddedFontLst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font" Target="fonts/font1.fntdata" /><Relationship Id="rId24" Type="http://schemas.openxmlformats.org/officeDocument/2006/relationships/font" Target="fonts/font2.fntdata" /><Relationship Id="rId25" Type="http://schemas.openxmlformats.org/officeDocument/2006/relationships/font" Target="fonts/font3.fntdata" /><Relationship Id="rId26" Type="http://schemas.openxmlformats.org/officeDocument/2006/relationships/font" Target="fonts/font4.fntdata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D1280-4BD5-471D-AFEA-C6EDC7116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834DE-6219-4984-8FEE-F2DA69E2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6D6F7-255E-4D7F-A5F6-621E9072E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7D79E-B770-4CEC-95D8-43C4532F9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E0452-68E4-4131-A006-E06E582E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0D99C-004C-40CF-919C-EB3D029EF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4C0F1-7631-4FA1-A418-0905ED0CC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53694-64EE-48EE-8385-4962D06C0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19B94-56F4-45A3-B2B0-6B14A1803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29809-EDE8-4B7B-94B3-902CE2A93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46743-34AD-4A32-848F-71B33A2CB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206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SBOKUR+IKFWKS+MicrosoftYaHei-Bold"/>
                <a:cs typeface="SBOKUR+IKFWKS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SBOKUR+IKFWKS+MicrosoftYaHei-Bold"/>
                <a:cs typeface="SBOKUR+IKFWKS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SBOKUR+IKFWKS+MicrosoftYaHei-Bold"/>
                <a:cs typeface="SBOKUR+IKFWKS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SBOKUR+IKFWKS+MicrosoftYaHei-Bold"/>
                <a:cs typeface="SBOKUR+IKFWKS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1791854"/>
            <a:ext cx="6600825" cy="3080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海信</a:t>
            </a:r>
            <a:r>
              <a:rPr sz="4950">
                <a:solidFill>
                  <a:srgbClr val="1B1B1B"/>
                </a:solidFill>
                <a:latin typeface="SBOKUR+IKFWKS+MicrosoftYaHei-Bold"/>
                <a:cs typeface="SBOKUR+IKFWKS+MicrosoftYaHei-Bold"/>
              </a:rPr>
              <a:t>“</a:t>
            </a: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新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绿</a:t>
            </a: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工程</a:t>
            </a:r>
            <a:r>
              <a:rPr sz="4950">
                <a:solidFill>
                  <a:srgbClr val="1B1B1B"/>
                </a:solidFill>
                <a:latin typeface="SBOKUR+IKFWKS+MicrosoftYaHei-Bold"/>
                <a:cs typeface="SBOKUR+IKFWKS+MicrosoftYaHei-Bold"/>
              </a:rPr>
              <a:t>”</a:t>
            </a: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整</a:t>
            </a:r>
          </a:p>
          <a:p>
            <a:pPr marL="0" marR="0">
              <a:lnSpc>
                <a:spcPts val="4950"/>
              </a:lnSpc>
              <a:spcBef>
                <a:spcPts val="94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合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传</a:t>
            </a: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播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传</a:t>
            </a: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播策略及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计</a:t>
            </a:r>
          </a:p>
          <a:p>
            <a:pPr marL="1571625" marR="0">
              <a:lnSpc>
                <a:spcPts val="4950"/>
              </a:lnSpc>
              <a:spcBef>
                <a:spcPts val="939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划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书课</a:t>
            </a:r>
            <a:r>
              <a:rPr sz="4950">
                <a:solidFill>
                  <a:srgbClr val="1B1B1B"/>
                </a:solidFill>
                <a:latin typeface="AJVWWQ+MS-UIGothic"/>
                <a:cs typeface="AJVWW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2795225" cy="38598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目背景介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市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境分析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播策略制定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整合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播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算与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源分配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效果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估与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控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目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AJVWWQ+MS-UIGothic"/>
                <a:cs typeface="AJVWWQ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AJVWWQ+MS-UIGothic"/>
                <a:cs typeface="AJVWWQ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000000"/>
                </a:solidFill>
                <a:latin typeface="AJVWWQ+MS-UIGothic"/>
                <a:cs typeface="AJVWWQ+MS-UIGothic"/>
              </a:rPr>
              <a:t>目背景介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148778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是一个旨在提高企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品牌形象和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品知名度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的整合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播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手段，向目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受众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极履行社会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任、致力于可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展的信息。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目重要性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550305" cy="9182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于海信集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。在当今社会，企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形象和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日益受到公众关注。通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目，</a:t>
            </a:r>
          </a:p>
          <a:p>
            <a:pPr marL="203200" marR="0">
              <a:lnSpc>
                <a:spcPts val="1500"/>
              </a:lnSpc>
              <a:spcBef>
                <a:spcPts val="29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极回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公众关切，提升品牌形象，增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争力。此外，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有助于提高海信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品的知名度，增加</a:t>
            </a:r>
          </a:p>
          <a:p>
            <a:pPr marL="20320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目涉及范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2389" y="2049560"/>
            <a:ext cx="5782484" cy="15760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MIOAJG+GWPKFU+ArialMT"/>
                <a:cs typeface="MIOAJG+GWPKFU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整合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目涵盖了广告、公关、数字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等多种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播手段。其中，广告方面包括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外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等多种形式的广告；公关方面包括新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闻发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布、事件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、危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机公关等；数字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方面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包括社交媒体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、搜索引擎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化等。此外，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涉及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下活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策划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行等相关工作。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JVWWQ+MS-UIGothic"/>
                <a:cs typeface="AJVWWQ+MS-UIGothic"/>
              </a:rPr>
              <a:t>市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4500">
                <a:solidFill>
                  <a:srgbClr val="000000"/>
                </a:solidFill>
                <a:latin typeface="AJVWWQ+MS-UIGothic"/>
                <a:cs typeface="AJVWWQ+MS-UIGothic"/>
              </a:rPr>
              <a:t>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行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业趋势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政策支持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国家出台了一系列鼓励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展的政策，如税收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惠、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补贴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提供了政策支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保</a:t>
            </a:r>
            <a:r>
              <a:rPr sz="2300" spc="23">
                <a:solidFill>
                  <a:srgbClr val="006B73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快速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6B73"/>
                </a:solidFill>
                <a:latin typeface="AJVWWQ+MS-UIGothic"/>
                <a:cs typeface="AJVWWQ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随着全球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境保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</a:p>
          <a:p>
            <a:pPr marL="57149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提供了良好的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市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需求增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随着公众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的提高，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品的需求不断增加，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提供了广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前景。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争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AJVWWQ+MS-UIGothic"/>
                <a:cs typeface="AJVWWQ+MS-UIGothic"/>
              </a:rPr>
              <a:t>同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类产</a:t>
            </a:r>
            <a:r>
              <a:rPr sz="2000" spc="23">
                <a:solidFill>
                  <a:srgbClr val="006B73"/>
                </a:solidFill>
                <a:latin typeface="AJVWWQ+MS-UIGothic"/>
                <a:cs typeface="AJVWWQ+MS-UIGothic"/>
              </a:rPr>
              <a:t>品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竞</a:t>
            </a:r>
            <a:r>
              <a:rPr sz="2000">
                <a:solidFill>
                  <a:srgbClr val="006B73"/>
                </a:solidFill>
                <a:latin typeface="AJVWWQ+MS-UIGothic"/>
                <a:cs typeface="AJVWWQ+MS-UIGothic"/>
              </a:rPr>
              <a:t>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AJVWWQ+MS-UIGothic"/>
                <a:cs typeface="AJVWWQ+MS-UIGothic"/>
              </a:rPr>
              <a:t>技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术优势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AJVWWQ+MS-UIGothic"/>
                <a:cs typeface="AJVWWQ+MS-UIGothic"/>
              </a:rPr>
              <a:t>品牌影响力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474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上已有一些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品，如空气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化器、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水器等，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手相比，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具有技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术优势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提供更加高效、智能的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手在市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上已有一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定的品牌影响力，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推广构成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目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受众分析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AJVWWQ+MS-UIGothic"/>
                <a:cs typeface="AJVWWQ+MS-UIGothic"/>
              </a:rPr>
              <a:t>目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6B73"/>
                </a:solidFill>
                <a:latin typeface="AJVWWQ+MS-UIGothic"/>
                <a:cs typeface="AJVWWQ+MS-UIGothic"/>
              </a:rPr>
              <a:t>受众群体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AJVWWQ+MS-UIGothic"/>
                <a:cs typeface="AJVWWQ+MS-UIGothic"/>
              </a:rPr>
              <a:t>目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6B73"/>
                </a:solidFill>
                <a:latin typeface="AJVWWQ+MS-UIGothic"/>
                <a:cs typeface="AJVWWQ+MS-UIGothic"/>
              </a:rPr>
              <a:t>受众需求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AJVWWQ+MS-UIGothic"/>
                <a:cs typeface="AJVWWQ+MS-UIGothic"/>
              </a:rPr>
              <a:t>目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6B73"/>
                </a:solidFill>
                <a:latin typeface="AJVWWQ+MS-UIGothic"/>
                <a:cs typeface="AJVWWQ+MS-UIGothic"/>
              </a:rPr>
              <a:t>受众行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受众群体包括注重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健康和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保的消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者、政府机构、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受众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品的需求主要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包括改善空气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量、提高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用水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量、降低噪音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染等。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受众在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购买环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合考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品性能、品牌影响力、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价格等因素，并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向于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具有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高性价比的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4500">
                <a:solidFill>
                  <a:srgbClr val="000000"/>
                </a:solidFill>
                <a:latin typeface="AJVWWQ+MS-UIGothic"/>
                <a:cs typeface="AJVWWQ+MS-UIGothic"/>
              </a:rPr>
              <a:t>播策略制定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播目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AJVWWQ+MS-UIGothic"/>
                <a:cs typeface="AJVWWQ+MS-UIGothic"/>
              </a:rPr>
              <a:t>目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006B73"/>
                </a:solidFill>
                <a:latin typeface="AJVWWQ+MS-UIGothic"/>
                <a:cs typeface="AJVWWQ+MS-UIGothic"/>
              </a:rPr>
              <a:t>受众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海信</a:t>
            </a:r>
            <a:r>
              <a:rPr sz="135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35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受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众，包括消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者、投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者、合作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伙伴等，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行精准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播，提高品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牌知名度和美誉度。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006B73"/>
                </a:solidFill>
                <a:latin typeface="AJVWWQ+MS-UIGothic"/>
                <a:cs typeface="AJVWWQ+MS-UIGothic"/>
              </a:rPr>
              <a:t>播目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制定合理的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播目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，将海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信</a:t>
            </a:r>
            <a:r>
              <a:rPr sz="135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35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的理念、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品、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等信息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传递给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受众，增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海信品牌的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AJVWWQ+MS-UIGothic"/>
                <a:cs typeface="AJVWWQ+MS-UIGothic"/>
              </a:rPr>
              <a:t>知和信任。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播渠道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传统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媒体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网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媒体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线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下活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报纸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、广播等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媒体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行品牌宣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运用社交媒体、微博、博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客等网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媒体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行口碑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和信息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散。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展会、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布会、路演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等形式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品展示和互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播内容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品牌宣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一的品牌宣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方案，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的品牌理念和核心价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品宣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品特点，制定相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方案，突出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和特色。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事件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营销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借助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点事件和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话题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，策划相关活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，提高品牌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65758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曝光度和关注度。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BOKUR+IKFWKS+MicrosoftYaHei-Bold"/>
                <a:cs typeface="SBOKUR+IKFWKS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JVWWQ+MS-UIGothic"/>
                <a:cs typeface="AJVWWQ+MS-UIGothic"/>
              </a:rPr>
              <a:t>整合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4500">
                <a:solidFill>
                  <a:srgbClr val="000000"/>
                </a:solidFill>
                <a:latin typeface="AJVWWQ+MS-UIGothic"/>
                <a:cs typeface="AJVWWQ+MS-UIGothic"/>
              </a:rPr>
              <a:t>播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000000"/>
                </a:solidFill>
                <a:latin typeface="AJVWWQ+MS-UIGothic"/>
                <a:cs typeface="AJVWWQ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广告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电视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广告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在主流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台播放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的广告，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品牌形象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网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广告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利用社交媒体和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网站等网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平台，投放与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相关的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广告，吸引年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受众。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6B73"/>
                </a:solidFill>
                <a:latin typeface="AJVWWQ+MS-UIGothic"/>
                <a:cs typeface="AJVWWQ+MS-UIGothic"/>
              </a:rPr>
              <a:t>外广告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41227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在城市中心和商圈等地点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置广告牌和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LED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屏幕，宣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海信品牌和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公关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AJVWWQ+MS-UIGothic"/>
                <a:cs typeface="AJVWWQ+MS-UIGothic"/>
              </a:rPr>
              <a:t>新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闻发</a:t>
            </a:r>
            <a:r>
              <a:rPr sz="1600">
                <a:solidFill>
                  <a:srgbClr val="006B73"/>
                </a:solidFill>
                <a:latin typeface="AJVWWQ+MS-UIGothic"/>
                <a:cs typeface="AJVWWQ+MS-UIGothic"/>
              </a:rPr>
              <a:t>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闻发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布会，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布关于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的最新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展和成果，提高品牌知名度和形象。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AJVWWQ+MS-UIGothic"/>
                <a:cs typeface="AJVWWQ+MS-UIGothic"/>
              </a:rPr>
              <a:t>媒体关系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与主流媒体建立良好的关系，确保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BHEKNP+CWEWPU+MicrosoftYaHei"/>
                <a:cs typeface="BHEKNP+CWEWPU+MicrosoftYaHei"/>
              </a:rPr>
              <a:t>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的相关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道能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够获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得更多的关注和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AJVWWQ+MS-UIGothic"/>
                <a:cs typeface="AJVWWQ+MS-UIGothic"/>
              </a:rPr>
              <a:t>危机公关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立危机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应对预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案，确保在遇到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危机事件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迅速响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并有效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促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销计</a:t>
            </a:r>
            <a:r>
              <a:rPr sz="3000">
                <a:solidFill>
                  <a:srgbClr val="006B73"/>
                </a:solidFill>
                <a:latin typeface="AJVWWQ+MS-UIGothic"/>
                <a:cs typeface="AJVWWQ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线</a:t>
            </a:r>
            <a:r>
              <a:rPr sz="1600">
                <a:solidFill>
                  <a:srgbClr val="006B73"/>
                </a:solidFill>
                <a:latin typeface="AJVWWQ+MS-UIGothic"/>
                <a:cs typeface="AJVWWQ+MS-UIGothic"/>
              </a:rPr>
              <a:t>上促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SBOKUR+IKFWKS+MicrosoftYaHei-Bold"/>
                <a:cs typeface="SBOKUR+IKFWKS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商平台开展促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，如限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折扣、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满额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减免等，吸引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海信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线</a:t>
            </a:r>
            <a:r>
              <a:rPr sz="1600">
                <a:solidFill>
                  <a:srgbClr val="006B73"/>
                </a:solidFill>
                <a:latin typeface="AJVWWQ+MS-UIGothic"/>
                <a:cs typeface="AJVWWQ+MS-UIGothic"/>
              </a:rPr>
              <a:t>下促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体店开展促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满额赠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品等，提高消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买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意愿。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AJVWWQ+MS-UIGothic"/>
                <a:cs typeface="AJVWWQ+MS-UIGothic"/>
              </a:rPr>
              <a:t>定制化服</a:t>
            </a: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提供定制化服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，如免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费设计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、安装等，提高消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AJVWWQ+MS-UIGothic"/>
                <a:cs typeface="AJVWWQ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https://d.book118.com/107102063110006046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SBOKUR+IKFWKS+MicrosoftYaHei-Bold</vt:lpstr>
      <vt:lpstr>AJVWWQ+MS-UIGothic</vt:lpstr>
      <vt:lpstr>SimSun</vt:lpstr>
      <vt:lpstr>MIOAJG+GWPKFU+ArialMT</vt:lpstr>
      <vt:lpstr>Times New Roman</vt:lpstr>
      <vt:lpstr>BHEKNP+CWEWPU+MicrosoftYaHei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2024-09-21T16:33:46.399</cp:lastPrinted>
  <dcterms:created xsi:type="dcterms:W3CDTF">2024-09-21T08:33:46Z</dcterms:created>
  <dcterms:modified xsi:type="dcterms:W3CDTF">2024-09-21T08:33:47Z</dcterms:modified>
</cp:coreProperties>
</file>