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0"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6" r:id="rId30"/>
  </p:sldIdLst>
  <p:sldSz cx="12192000" cy="6858000"/>
  <p:notesSz cx="6858000" cy="9144000"/>
  <p:custDataLst>
    <p:tags r:id="rId3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tags" Target="tags/tag1.xml" /><Relationship Id="rId32" Type="http://schemas.openxmlformats.org/officeDocument/2006/relationships/presProps" Target="presProps.xml" /><Relationship Id="rId33" Type="http://schemas.openxmlformats.org/officeDocument/2006/relationships/viewProps" Target="viewProps.xml" /><Relationship Id="rId34" Type="http://schemas.openxmlformats.org/officeDocument/2006/relationships/theme" Target="theme/theme1.xml" /><Relationship Id="rId35"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3078163" cy="512763"/>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4024313" y="0"/>
            <a:ext cx="3078162" cy="512763"/>
          </a:xfrm>
          <a:prstGeom prst="rect">
            <a:avLst/>
          </a:prstGeom>
        </p:spPr>
        <p:txBody>
          <a:bodyPr vert="horz" lIns="91440" tIns="45720" rIns="91440" bIns="45720" rtlCol="0"/>
          <a:lstStyle>
            <a:lvl1pPr algn="r">
              <a:defRPr sz="1200"/>
            </a:lvl1pPr>
          </a:lstStyle>
          <a:p>
            <a:fld id="{D6C8D182-E4C8-4120-9249-FC9774456FF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482600" y="1279525"/>
            <a:ext cx="6140450" cy="3454400"/>
          </a:xfrm>
          <a:prstGeom prst="rect">
            <a:avLst/>
          </a:prstGeom>
          <a:noFill/>
          <a:ln w="12700">
            <a:solidFill>
              <a:prstClr val="black"/>
            </a:solidFill>
          </a:ln>
        </p:spPr>
      </p:sp>
      <p:sp>
        <p:nvSpPr>
          <p:cNvPr id="5" name="备注占位符 4"/>
          <p:cNvSpPr>
            <a:spLocks noGrp="1"/>
          </p:cNvSpPr>
          <p:nvPr>
            <p:ph type="body" sz="quarter" idx="3"/>
          </p:nvPr>
        </p:nvSpPr>
        <p:spPr>
          <a:xfrm>
            <a:off x="711200" y="4926013"/>
            <a:ext cx="5683250" cy="4029075"/>
          </a:xfrm>
          <a:prstGeom prst="rect">
            <a:avLst/>
          </a:prstGeom>
        </p:spPr>
        <p:txBody>
          <a:bodyPr vert="horz" lIns="91440" tIns="45720" rIns="91440" bIns="45720" rtlCol="0"/>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9721850"/>
            <a:ext cx="3078163" cy="512763"/>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4024313" y="9721850"/>
            <a:ext cx="3078162" cy="512763"/>
          </a:xfrm>
          <a:prstGeom prst="rect">
            <a:avLst/>
          </a:prstGeom>
        </p:spPr>
        <p:txBody>
          <a:bodyPr vert="horz" lIns="91440" tIns="45720" rIns="91440" bIns="45720" rtlCol="0" anchor="b"/>
          <a:lstStyle>
            <a:lvl1pPr algn="r">
              <a:defRPr sz="1200"/>
            </a:lvl1pPr>
          </a:lstStyle>
          <a:p>
            <a:fld id="{85D0DACE-38E0-42D2-9336-2B707D34BC6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kumimoji="1" lang="zh-CN" altLang="en-US"/>
          </a:p>
        </p:txBody>
      </p:sp>
      <p:sp>
        <p:nvSpPr>
          <p:cNvPr id="4"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DE02E4C-F66C-42B7-84BD-70C5A0B534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07A115-AC65-42BF-8705-E88F3AE848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2BBBDD8-CF41-4055-91AA-474E2B47E2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C790D3C-3A41-46A1-80A1-B147C02AB5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8D3DAD9-B924-40E2-BD2B-22C526A42C3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3D90B56-7C64-4A9B-A1AB-129BCD3DD26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6DA74BB-3F29-4C12-B86D-7F0B3E7FEBE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D0ADB3-F08E-40E8-8DFE-D607EB8B65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26EE37-E689-4FB9-AB28-64942CC1F2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FCE075-6EE1-4778-B5E9-71F74844FE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41042A-506E-42FA-AF9D-F2ED3B0879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hasCustomPrompt="1"/>
          </p:nvPr>
        </p:nvSpPr>
        <p:spPr>
          <a:xfrm>
            <a:off x="1524000" y="1322962"/>
            <a:ext cx="9144000" cy="2187001"/>
          </a:xfrm>
        </p:spPr>
        <p:txBody>
          <a:bodyPr anchor="b">
            <a:normAutofit/>
          </a:bodyPr>
          <a:lstStyle>
            <a:lvl1pPr algn="ctr">
              <a:lnSpc>
                <a:spcPct val="130000"/>
              </a:lnSpc>
              <a:defRPr sz="6000">
                <a:effectLst/>
              </a:defRPr>
            </a:lvl1pPr>
          </a:lstStyle>
          <a:p>
            <a:r>
              <a:rPr lang="zh-CN" altLang="en-US"/>
              <a:t>单击此处添加标题</a:t>
            </a:r>
            <a:endParaRPr lang="zh-CN" altLang="en-US"/>
          </a:p>
        </p:txBody>
      </p:sp>
      <p:sp>
        <p:nvSpPr>
          <p:cNvPr id="4" name="日期占位符 3"/>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9AE70B2-8BF9-45C0-BB95-33D1B9D3A854}" type="slidenum">
              <a:rPr lang="zh-CN" altLang="en-US" smtClean="0"/>
              <a:t/>
            </a:fld>
            <a:endParaRPr lang="zh-CN" altLang="en-US"/>
          </a:p>
        </p:txBody>
      </p:sp>
      <p:sp>
        <p:nvSpPr>
          <p:cNvPr id="3" name="副标题 2"/>
          <p:cNvSpPr>
            <a:spLocks noGrp="1"/>
          </p:cNvSpPr>
          <p:nvPr>
            <p:ph type="subTitle" idx="1" hasCustomPrompt="1"/>
          </p:nvPr>
        </p:nvSpPr>
        <p:spPr>
          <a:xfrm>
            <a:off x="1524000" y="3602038"/>
            <a:ext cx="9144000" cy="1655762"/>
          </a:xfrm>
        </p:spPr>
        <p:txBody>
          <a:bodyPr>
            <a:normAutofit/>
          </a:bodyPr>
          <a:lstStyle>
            <a:lvl1pPr marL="0" indent="0" algn="ctr">
              <a:buNone/>
              <a:defRPr sz="2400">
                <a:solidFill>
                  <a:schemeClr val="tx1">
                    <a:lumMod val="75000"/>
                    <a:lumOff val="25000"/>
                  </a:schemeClr>
                </a:solidFill>
                <a:effectLst/>
                <a:latin typeface="+mn-ea"/>
                <a:ea typeface="+mn-ea"/>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单击此处添加副标题</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a:xfrm>
            <a:off x="647700" y="258445"/>
            <a:ext cx="10515600" cy="1325563"/>
          </a:xfrm>
        </p:spPr>
        <p:txBody>
          <a:bodyPr anchor="ctr" anchorCtr="0">
            <a:normAutofit/>
          </a:bodyPr>
          <a:lstStyle>
            <a:lvl1pPr>
              <a:defRPr sz="4400" b="0">
                <a:effectLst/>
              </a:defRPr>
            </a:lvl1pPr>
          </a:lstStyle>
          <a:p>
            <a:r>
              <a:rPr lang="zh-CN" altLang="en-US"/>
              <a:t>单击此处编辑母版标题样式</a:t>
            </a:r>
            <a:endParaRPr lang="zh-CN" altLang="en-US"/>
          </a:p>
        </p:txBody>
      </p:sp>
      <p:sp>
        <p:nvSpPr>
          <p:cNvPr id="3" name="内容占位符 2"/>
          <p:cNvSpPr>
            <a:spLocks noGrp="1"/>
          </p:cNvSpPr>
          <p:nvPr>
            <p:ph idx="1"/>
          </p:nvPr>
        </p:nvSpPr>
        <p:spPr>
          <a:xfrm>
            <a:off x="647700" y="1825625"/>
            <a:ext cx="10515600" cy="4351338"/>
          </a:xfrm>
        </p:spPr>
        <p:txBody>
          <a:bodyPr>
            <a:normAutofit/>
          </a:bodyPr>
          <a:lstStyle>
            <a:lvl1pPr>
              <a:defRPr sz="2800">
                <a:solidFill>
                  <a:schemeClr val="tx1">
                    <a:lumMod val="75000"/>
                    <a:lumOff val="25000"/>
                  </a:schemeClr>
                </a:solidFill>
              </a:defRPr>
            </a:lvl1pPr>
            <a:lvl2pPr>
              <a:defRPr sz="2400">
                <a:solidFill>
                  <a:schemeClr val="tx1">
                    <a:lumMod val="75000"/>
                    <a:lumOff val="25000"/>
                  </a:schemeClr>
                </a:solidFill>
              </a:defRPr>
            </a:lvl2pPr>
            <a:lvl3pPr>
              <a:defRPr sz="2000">
                <a:solidFill>
                  <a:schemeClr val="tx1">
                    <a:lumMod val="75000"/>
                    <a:lumOff val="25000"/>
                  </a:schemeClr>
                </a:solidFill>
              </a:defRPr>
            </a:lvl3pPr>
            <a:lvl4pPr>
              <a:defRPr sz="1800">
                <a:solidFill>
                  <a:schemeClr val="tx1">
                    <a:lumMod val="75000"/>
                    <a:lumOff val="25000"/>
                  </a:schemeClr>
                </a:solidFill>
              </a:defRPr>
            </a:lvl4pPr>
            <a:lvl5pPr>
              <a:defRPr sz="1800">
                <a:solidFill>
                  <a:schemeClr val="tx1">
                    <a:lumMod val="75000"/>
                    <a:lumOff val="2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49" y="469127"/>
            <a:ext cx="10307927" cy="4093347"/>
          </a:xfrm>
        </p:spPr>
        <p:txBody>
          <a:bodyPr anchor="b">
            <a:normAutofit/>
          </a:bodyPr>
          <a:lstStyle>
            <a:lvl1pPr>
              <a:defRPr sz="6000">
                <a:effectLst/>
              </a:defRPr>
            </a:lvl1pPr>
          </a:lstStyle>
          <a:p>
            <a:r>
              <a:rPr lang="zh-CN" altLang="en-US"/>
              <a:t>单击此处编辑母版标题样式</a:t>
            </a:r>
            <a:endParaRPr lang="zh-CN" altLang="en-US"/>
          </a:p>
        </p:txBody>
      </p:sp>
      <p:sp>
        <p:nvSpPr>
          <p:cNvPr id="3" name="文本占位符 2"/>
          <p:cNvSpPr>
            <a:spLocks noGrp="1"/>
          </p:cNvSpPr>
          <p:nvPr>
            <p:ph type="body" idx="1"/>
          </p:nvPr>
        </p:nvSpPr>
        <p:spPr>
          <a:xfrm>
            <a:off x="831850" y="4610028"/>
            <a:ext cx="10307926" cy="647555"/>
          </a:xfrm>
        </p:spPr>
        <p:txBody>
          <a:bodyPr>
            <a:normAutofit/>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a:xfrm>
            <a:off x="647700" y="258445"/>
            <a:ext cx="10515600" cy="1325563"/>
          </a:xfrm>
        </p:spPr>
        <p:txBody>
          <a:bodyPr>
            <a:normAutofit/>
          </a:bodyPr>
          <a:lstStyle>
            <a:lvl1pPr>
              <a:defRPr sz="4400" b="0" i="0">
                <a:effectLst/>
              </a:defRPr>
            </a:lvl1pPr>
          </a:lstStyle>
          <a:p>
            <a:r>
              <a:rPr lang="zh-CN" altLang="en-US"/>
              <a:t>单击此处编辑母版标题样式</a:t>
            </a:r>
            <a:endParaRPr lang="zh-CN" altLang="en-US"/>
          </a:p>
        </p:txBody>
      </p:sp>
      <p:sp>
        <p:nvSpPr>
          <p:cNvPr id="3" name="内容占位符 2"/>
          <p:cNvSpPr>
            <a:spLocks noGrp="1"/>
          </p:cNvSpPr>
          <p:nvPr>
            <p:ph sz="half" idx="1"/>
          </p:nvPr>
        </p:nvSpPr>
        <p:spPr>
          <a:xfrm>
            <a:off x="647700" y="1825625"/>
            <a:ext cx="5181600" cy="4351338"/>
          </a:xfrm>
        </p:spPr>
        <p:txBody>
          <a:bodyPr>
            <a:normAutofit/>
          </a:bodyPr>
          <a:lstStyle>
            <a:lvl1pPr>
              <a:lnSpc>
                <a:spcPct val="90000"/>
              </a:lnSpc>
              <a:defRPr sz="2800">
                <a:solidFill>
                  <a:schemeClr val="tx1">
                    <a:lumMod val="75000"/>
                    <a:lumOff val="25000"/>
                  </a:schemeClr>
                </a:solidFill>
              </a:defRPr>
            </a:lvl1pPr>
            <a:lvl2pPr>
              <a:lnSpc>
                <a:spcPct val="90000"/>
              </a:lnSpc>
              <a:defRPr sz="2400">
                <a:solidFill>
                  <a:schemeClr val="tx1">
                    <a:lumMod val="75000"/>
                    <a:lumOff val="25000"/>
                  </a:schemeClr>
                </a:solidFill>
              </a:defRPr>
            </a:lvl2pPr>
            <a:lvl3pPr>
              <a:lnSpc>
                <a:spcPct val="90000"/>
              </a:lnSpc>
              <a:defRPr sz="2000">
                <a:solidFill>
                  <a:schemeClr val="tx1">
                    <a:lumMod val="75000"/>
                    <a:lumOff val="25000"/>
                  </a:schemeClr>
                </a:solidFill>
              </a:defRPr>
            </a:lvl3pPr>
            <a:lvl4pPr>
              <a:lnSpc>
                <a:spcPct val="90000"/>
              </a:lnSpc>
              <a:defRPr sz="1800">
                <a:solidFill>
                  <a:schemeClr val="tx1">
                    <a:lumMod val="75000"/>
                    <a:lumOff val="25000"/>
                  </a:schemeClr>
                </a:solidFill>
              </a:defRPr>
            </a:lvl4pPr>
            <a:lvl5pPr>
              <a:lnSpc>
                <a:spcPct val="90000"/>
              </a:lnSpc>
              <a:defRPr sz="1800">
                <a:solidFill>
                  <a:schemeClr val="tx1">
                    <a:lumMod val="75000"/>
                    <a:lumOff val="2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p:nvPr>
        </p:nvSpPr>
        <p:spPr>
          <a:xfrm>
            <a:off x="5981700" y="1825625"/>
            <a:ext cx="5181600" cy="4351338"/>
          </a:xfrm>
        </p:spPr>
        <p:txBody>
          <a:bodyPr>
            <a:normAutofit/>
          </a:bodyPr>
          <a:lstStyle>
            <a:lvl1pPr>
              <a:lnSpc>
                <a:spcPct val="90000"/>
              </a:lnSpc>
              <a:defRPr sz="2800">
                <a:solidFill>
                  <a:schemeClr val="tx1">
                    <a:lumMod val="75000"/>
                    <a:lumOff val="25000"/>
                  </a:schemeClr>
                </a:solidFill>
              </a:defRPr>
            </a:lvl1pPr>
            <a:lvl2pPr>
              <a:lnSpc>
                <a:spcPct val="90000"/>
              </a:lnSpc>
              <a:defRPr sz="2400">
                <a:solidFill>
                  <a:schemeClr val="tx1">
                    <a:lumMod val="75000"/>
                    <a:lumOff val="25000"/>
                  </a:schemeClr>
                </a:solidFill>
              </a:defRPr>
            </a:lvl2pPr>
            <a:lvl3pPr>
              <a:lnSpc>
                <a:spcPct val="90000"/>
              </a:lnSpc>
              <a:defRPr sz="2000">
                <a:solidFill>
                  <a:schemeClr val="tx1">
                    <a:lumMod val="75000"/>
                    <a:lumOff val="25000"/>
                  </a:schemeClr>
                </a:solidFill>
              </a:defRPr>
            </a:lvl3pPr>
            <a:lvl4pPr>
              <a:lnSpc>
                <a:spcPct val="90000"/>
              </a:lnSpc>
              <a:defRPr sz="1800">
                <a:solidFill>
                  <a:schemeClr val="tx1">
                    <a:lumMod val="75000"/>
                    <a:lumOff val="25000"/>
                  </a:schemeClr>
                </a:solidFill>
              </a:defRPr>
            </a:lvl4pPr>
            <a:lvl5pPr>
              <a:lnSpc>
                <a:spcPct val="90000"/>
              </a:lnSpc>
              <a:defRPr sz="1800">
                <a:solidFill>
                  <a:schemeClr val="tx1">
                    <a:lumMod val="75000"/>
                    <a:lumOff val="2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744961"/>
            <a:ext cx="5157787" cy="823912"/>
          </a:xfrm>
        </p:spPr>
        <p:txBody>
          <a:bodyPr anchor="b">
            <a:norm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615609"/>
            <a:ext cx="5157787" cy="3574054"/>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744961"/>
            <a:ext cx="5183188" cy="823912"/>
          </a:xfrm>
        </p:spPr>
        <p:txBody>
          <a:bodyPr anchor="b">
            <a:norm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615609"/>
            <a:ext cx="5183188" cy="3574054"/>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a:xfrm>
            <a:off x="838200" y="2766219"/>
            <a:ext cx="10515600" cy="1325563"/>
          </a:xfrm>
        </p:spPr>
        <p:txBody>
          <a:bodyPr>
            <a:normAutofit/>
          </a:bodyPr>
          <a:lstStyle>
            <a:lvl1pPr algn="ctr">
              <a:defRPr sz="4400" b="0">
                <a:effectLst/>
              </a:defRPr>
            </a:lvl1p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hasCustomPrompt="1"/>
          </p:nvPr>
        </p:nvSpPr>
        <p:spPr>
          <a:xfrm>
            <a:off x="646747" y="127000"/>
            <a:ext cx="4165200" cy="1600200"/>
          </a:xfrm>
        </p:spPr>
        <p:txBody>
          <a:bodyPr anchor="ctr" anchorCtr="0">
            <a:normAutofit/>
          </a:bodyPr>
          <a:lstStyle>
            <a:lvl1pPr>
              <a:defRPr sz="3200" b="0">
                <a:effectLst/>
              </a:defRPr>
            </a:lvl1pPr>
          </a:lstStyle>
          <a:p>
            <a:r>
              <a:rPr lang="zh-CN" altLang="en-US"/>
              <a:t>单击此处编辑标题</a:t>
            </a:r>
            <a:endParaRPr lang="zh-CN" altLang="en-US"/>
          </a:p>
        </p:txBody>
      </p:sp>
      <p:sp>
        <p:nvSpPr>
          <p:cNvPr id="3" name="图片占位符 2"/>
          <p:cNvSpPr>
            <a:spLocks noGrp="1" noChangeAspect="1"/>
          </p:cNvSpPr>
          <p:nvPr>
            <p:ph type="pic" idx="1"/>
          </p:nvPr>
        </p:nvSpPr>
        <p:spPr>
          <a:xfrm>
            <a:off x="5184000" y="766354"/>
            <a:ext cx="5817375" cy="509444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651827" y="2057400"/>
            <a:ext cx="4165200" cy="3811588"/>
          </a:xfrm>
        </p:spPr>
        <p:txBody>
          <a:bodyPr>
            <a:normAutofit/>
          </a:bodyPr>
          <a:lstStyle>
            <a:lvl1pPr marL="0" indent="0">
              <a:lnSpc>
                <a:spcPct val="150000"/>
              </a:lnSpc>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p:nvPr>
        </p:nvSpPr>
        <p:spPr>
          <a:xfrm>
            <a:off x="9824484" y="365125"/>
            <a:ext cx="1529316" cy="5811838"/>
          </a:xfrm>
        </p:spPr>
        <p:txBody>
          <a:bodyPr vert="eaVert">
            <a:normAutofit/>
          </a:bodyPr>
          <a:lstStyle>
            <a:lvl1pPr>
              <a:defRPr sz="4400"/>
            </a:lvl1pPr>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38200" y="365125"/>
            <a:ext cx="8879958" cy="5811838"/>
          </a:xfr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sp>
        <p:nvSpPr>
          <p:cNvPr id="3" name="日期占位符 2"/>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nvPr>
        </p:nvSpPr>
        <p:spPr>
          <a:xfrm>
            <a:off x="838200" y="551543"/>
            <a:ext cx="10515600" cy="5558971"/>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5.pn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7103141040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ctrTitle"/>
          </p:nvPr>
        </p:nvSpPr>
        <p:spPr/>
        <p:txBody>
          <a:bodyPr/>
          <a:lstStyle/>
          <a:p>
            <a:r>
              <a:rPr lang="zh-CN" altLang="en-US">
                <a:effectLst/>
              </a:rPr>
              <a:t>自播还是达播？</a:t>
            </a:r>
            <a:endParaRPr lang="zh-CN" altLang="en-US">
              <a:effectLst/>
            </a:endParaRPr>
          </a:p>
        </p:txBody>
      </p:sp>
      <p:sp>
        <p:nvSpPr>
          <p:cNvPr id="5" name="副标题 4"/>
          <p:cNvSpPr>
            <a:spLocks noGrp="1"/>
          </p:cNvSpPr>
          <p:nvPr>
            <p:ph type="subTitle" idx="1"/>
          </p:nvPr>
        </p:nvSpPr>
        <p:spPr/>
        <p:txBody>
          <a:bodyPr/>
          <a:lstStyle/>
          <a:p>
            <a:r>
              <a:rPr lang="zh-CN" altLang="en-US">
                <a:latin typeface="+mn-lt"/>
              </a:rPr>
              <a:t>《短视频创作与运营》</a:t>
            </a:r>
            <a:r>
              <a:rPr lang="en-US" altLang="zh-CN">
                <a:latin typeface="+mn-lt"/>
              </a:rPr>
              <a:t>2023.11.15</a:t>
            </a:r>
            <a:endParaRPr lang="en-US" altLang="zh-CN">
              <a:latin typeface="+mn-lt"/>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sp>
        <p:nvSpPr>
          <p:cNvPr id="3" name="内容占位符 2"/>
          <p:cNvSpPr>
            <a:spLocks noGrp="1"/>
          </p:cNvSpPr>
          <p:nvPr>
            <p:ph idx="1"/>
          </p:nvPr>
        </p:nvSpPr>
        <p:spPr/>
        <p:txBody>
          <a:bodyPr>
            <a:normAutofit/>
          </a:bodyPr>
          <a:lstStyle/>
          <a:p>
            <a:r>
              <a:rPr lang="zh-CN" altLang="en-US" b="1"/>
              <a:t>达人直播</a:t>
            </a:r>
            <a:r>
              <a:rPr lang="zh-CN" altLang="en-US"/>
              <a:t>是指商家利用达人自带粉丝和流量帮自己卖货，是以达人为中心，货围绕人的电商直播形式。对货品的品牌，甚至品类都没有限制，商家可在任务平台或机构寻找合适的达人帮自己带货，需要支付服务费（坑位费）和佣金（订单提成）。</a:t>
            </a:r>
            <a:endParaRPr lang="zh-CN" altLang="en-US"/>
          </a:p>
          <a:p>
            <a:r>
              <a:rPr lang="zh-CN" altLang="en-US" b="1"/>
              <a:t>商家店铺自播</a:t>
            </a:r>
            <a:r>
              <a:rPr lang="zh-CN" altLang="en-US"/>
              <a:t>主要偏品牌化和ip化，现在的商家店铺直播很少会有很好的人设，大部分都是偏品牌化的。是以品牌或产品为中心，达人围绕产品的电商直播形式。所以对主播的个性特点、个人魅力、圈粉能力等要求不高，仅需掌握产品专业知识，具备促单能力，契合品牌形象即可。</a:t>
            </a:r>
            <a:endParaRPr lang="zh-CN" altLang="en-US"/>
          </a:p>
          <a:p>
            <a:endParaRPr lang="zh-CN" altLang="en-US"/>
          </a:p>
        </p:txBody>
      </p:sp>
      <p:pic>
        <p:nvPicPr>
          <p:cNvPr id="4" name="图片 3" descr="截屏2023-11-14 22.07.47"/>
          <p:cNvPicPr>
            <a:picLocks noChangeAspect="1"/>
          </p:cNvPicPr>
          <p:nvPr/>
        </p:nvPicPr>
        <p:blipFill>
          <a:blip r:embed="rId2"/>
          <a:stretch>
            <a:fillRect/>
          </a:stretch>
        </p:blipFill>
        <p:spPr>
          <a:xfrm>
            <a:off x="647700" y="327025"/>
            <a:ext cx="6591300" cy="1257300"/>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形式差别</a:t>
            </a:r>
            <a:endParaRPr lang="zh-CN" altLang="en-US"/>
          </a:p>
        </p:txBody>
      </p:sp>
      <p:sp>
        <p:nvSpPr>
          <p:cNvPr id="3" name="内容占位符 2"/>
          <p:cNvSpPr>
            <a:spLocks noGrp="1"/>
          </p:cNvSpPr>
          <p:nvPr>
            <p:ph idx="1"/>
          </p:nvPr>
        </p:nvSpPr>
        <p:spPr/>
        <p:txBody>
          <a:bodyPr/>
          <a:lstStyle/>
          <a:p>
            <a:r>
              <a:rPr lang="zh-CN" altLang="en-US">
                <a:sym typeface="+mn-ea"/>
              </a:rPr>
              <a:t>达人直播属于被动性的，商家需要根据达人的档期和安排选择直播时间，甚至直播内容和形式也要以达人为主。</a:t>
            </a:r>
            <a:endParaRPr lang="zh-CN" altLang="en-US"/>
          </a:p>
          <a:p>
            <a:r>
              <a:rPr lang="zh-CN" altLang="en-US">
                <a:sym typeface="+mn-ea"/>
              </a:rPr>
              <a:t>商家店铺直播属于主动性，可以根据店铺活动，自由调配。店铺直播的账号可以多个人一起直播，有事甚至可以24小时连轴转。</a:t>
            </a:r>
            <a:endParaRPr lang="zh-CN" altLang="en-US"/>
          </a:p>
          <a:p>
            <a:endParaRPr lang="zh-CN" altLang="en-US"/>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消费者维度</a:t>
            </a:r>
            <a:endParaRPr lang="zh-CN" altLang="en-US"/>
          </a:p>
        </p:txBody>
      </p:sp>
      <p:sp>
        <p:nvSpPr>
          <p:cNvPr id="3" name="内容占位符 2"/>
          <p:cNvSpPr>
            <a:spLocks noGrp="1"/>
          </p:cNvSpPr>
          <p:nvPr>
            <p:ph idx="1"/>
          </p:nvPr>
        </p:nvSpPr>
        <p:spPr/>
        <p:txBody>
          <a:bodyPr>
            <a:normAutofit/>
          </a:bodyPr>
          <a:lstStyle/>
          <a:p>
            <a:r>
              <a:rPr lang="zh-CN" altLang="en-US"/>
              <a:t>▶达人直播是受情感驱使，我喜欢你我就看你，而店铺直播更多的是因为需求，我需要你介绍的商品，我才选择看你。</a:t>
            </a:r>
            <a:endParaRPr lang="zh-CN" altLang="en-US"/>
          </a:p>
          <a:p>
            <a:r>
              <a:rPr lang="zh-CN" altLang="en-US"/>
              <a:t>▶在看达人直播的时候，消费者会被达人激发出消费欲望；而商家店铺直播，是消费者本来就是冲着商品来的，已经有消费欲望了，达人的作用更多是客服和引导下单，以提高转化率为目的。</a:t>
            </a:r>
            <a:endParaRPr lang="zh-CN" altLang="en-US"/>
          </a:p>
          <a:p>
            <a:r>
              <a:rPr lang="zh-CN" altLang="en-US"/>
              <a:t>▶达人直播有人格认同，如果主播和粉丝是同类人，容易引起情感共鸣，而商家店铺直播更多的是商品的认同，比起主播更认同产品。</a:t>
            </a:r>
            <a:endParaRPr lang="zh-CN" altLang="en-US"/>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优缺点：</a:t>
            </a:r>
            <a:endParaRPr lang="zh-CN" altLang="en-US"/>
          </a:p>
        </p:txBody>
      </p:sp>
      <p:sp>
        <p:nvSpPr>
          <p:cNvPr id="3" name="内容占位符 2"/>
          <p:cNvSpPr>
            <a:spLocks noGrp="1"/>
          </p:cNvSpPr>
          <p:nvPr>
            <p:ph idx="1"/>
          </p:nvPr>
        </p:nvSpPr>
        <p:spPr/>
        <p:txBody>
          <a:bodyPr>
            <a:normAutofit fontScale="90000"/>
          </a:bodyPr>
          <a:lstStyle/>
          <a:p>
            <a:r>
              <a:rPr lang="zh-CN" altLang="en-US"/>
              <a:t>▶达人直播优点一：达人带货自带流量，让商品能短时间得到充足曝光，带动销量。</a:t>
            </a:r>
            <a:endParaRPr lang="zh-CN" altLang="en-US"/>
          </a:p>
          <a:p>
            <a:r>
              <a:rPr lang="zh-CN" altLang="en-US"/>
              <a:t>▶达人直播缺点一：价格高，效果不稳定，如果商品的目标受众和达人粉丝高度契合，那么带货效果非常好，否则很难达到理想的效果，而且选择合适的达人非常难，需要时间和经验，很多达人都会为自己刷粉，商家很难辨别。</a:t>
            </a:r>
            <a:endParaRPr lang="zh-CN" altLang="en-US"/>
          </a:p>
          <a:p>
            <a:r>
              <a:rPr lang="zh-CN" altLang="en-US"/>
              <a:t>▶达人缺点二：客单价低，利润低，很多达人都会对商家的商品提出苛刻的条件，无限压价，导致商家利润过低，甚至是赔本赚吆喝。</a:t>
            </a:r>
            <a:endParaRPr lang="zh-CN" altLang="en-US"/>
          </a:p>
          <a:p>
            <a:r>
              <a:rPr lang="zh-CN" altLang="en-US"/>
              <a:t>▶达人缺点三：粉丝在达人直播间购买商品，更多是图便宜和喜爱达人，都是一次性消费，很难转化为对商品的忠诚度。</a:t>
            </a:r>
            <a:endParaRPr lang="zh-CN" altLang="en-US"/>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sp>
        <p:nvSpPr>
          <p:cNvPr id="3" name="内容占位符 2"/>
          <p:cNvSpPr>
            <a:spLocks noGrp="1"/>
          </p:cNvSpPr>
          <p:nvPr>
            <p:ph idx="1"/>
          </p:nvPr>
        </p:nvSpPr>
        <p:spPr/>
        <p:txBody>
          <a:bodyPr>
            <a:normAutofit fontScale="90000"/>
          </a:bodyPr>
          <a:lstStyle/>
          <a:p>
            <a:r>
              <a:rPr lang="zh-CN" altLang="en-US"/>
              <a:t>▶店铺直播优点一：店铺直播是以店铺商品或品牌为中心，主播仅起到商品介绍和客服功能，所以粉丝对商品的忠诚度较高，主播可替代性强。</a:t>
            </a:r>
            <a:endParaRPr lang="zh-CN" altLang="en-US"/>
          </a:p>
          <a:p>
            <a:r>
              <a:rPr lang="zh-CN" altLang="en-US"/>
              <a:t>▶店铺直播优点二：店铺直播有利于积累自己的粉丝，积累私域流量，反复触达，做多笔买卖。</a:t>
            </a:r>
            <a:endParaRPr lang="zh-CN" altLang="en-US"/>
          </a:p>
          <a:p>
            <a:r>
              <a:rPr lang="zh-CN" altLang="en-US"/>
              <a:t>▶店铺直播缺点一：积累粉丝过程慢，需要长期坚持，无法快速触达圈外受众。</a:t>
            </a:r>
            <a:endParaRPr lang="zh-CN" altLang="en-US"/>
          </a:p>
          <a:p>
            <a:r>
              <a:rPr lang="zh-CN" altLang="en-US"/>
              <a:t>▶店铺直播缺点二：建立直播团队，购买直播设备，需要花费额外的时间和精力，不是每个商家都有能力去做。所以很多商家会找机构来做店铺代播，这样比自己建直播团队要省心省力，而且更专业。</a:t>
            </a:r>
            <a:endParaRPr lang="zh-CN" altLang="en-US"/>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使用场景差异：</a:t>
            </a:r>
            <a:endParaRPr lang="zh-CN" altLang="en-US"/>
          </a:p>
        </p:txBody>
      </p:sp>
      <p:sp>
        <p:nvSpPr>
          <p:cNvPr id="3" name="内容占位符 2"/>
          <p:cNvSpPr>
            <a:spLocks noGrp="1"/>
          </p:cNvSpPr>
          <p:nvPr>
            <p:ph idx="1"/>
          </p:nvPr>
        </p:nvSpPr>
        <p:spPr/>
        <p:txBody>
          <a:bodyPr/>
          <a:lstStyle/>
          <a:p>
            <a:r>
              <a:rPr lang="zh-CN" altLang="en-US"/>
              <a:t>▶达人带货适合新品推广、偶尔促销或者清库存。</a:t>
            </a:r>
            <a:endParaRPr lang="zh-CN" altLang="en-US"/>
          </a:p>
          <a:p>
            <a:r>
              <a:rPr lang="zh-CN" altLang="en-US"/>
              <a:t>▶店铺自播适合日常直播，做品牌宣传，提高转化率。</a:t>
            </a:r>
            <a:endParaRPr lang="zh-CN" altLang="en-US"/>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sp>
        <p:nvSpPr>
          <p:cNvPr id="3" name="内容占位符 2"/>
          <p:cNvSpPr>
            <a:spLocks noGrp="1"/>
          </p:cNvSpPr>
          <p:nvPr>
            <p:ph idx="1"/>
          </p:nvPr>
        </p:nvSpPr>
        <p:spPr/>
        <p:txBody>
          <a:bodyPr>
            <a:normAutofit/>
          </a:bodyPr>
          <a:lstStyle/>
          <a:p>
            <a:r>
              <a:rPr lang="zh-CN" altLang="en-US"/>
              <a:t>商家自播：商家使用自己的品牌或店铺账户在自己直播间进行持续直播带货的行为；一方面可培养自己的主播，另一方面可签约达人。</a:t>
            </a:r>
            <a:endParaRPr lang="zh-CN" altLang="en-US"/>
          </a:p>
          <a:p>
            <a:r>
              <a:rPr lang="zh-CN" altLang="en-US"/>
              <a:t>自播也叫店播，品牌和达人合作做直播目的有三个：</a:t>
            </a:r>
            <a:endParaRPr lang="zh-CN" altLang="en-US"/>
          </a:p>
          <a:p>
            <a:r>
              <a:rPr lang="zh-CN" altLang="en-US"/>
              <a:t>1）清货品，2）推爆品，3）造品牌</a:t>
            </a:r>
            <a:endParaRPr lang="zh-CN" altLang="en-US"/>
          </a:p>
          <a:p>
            <a:r>
              <a:rPr lang="zh-CN" altLang="en-US"/>
              <a:t>在过去两年中，三者关系呈现递进状态。</a:t>
            </a:r>
            <a:endParaRPr lang="zh-CN" altLang="en-US"/>
          </a:p>
          <a:p>
            <a:endParaRPr lang="zh-CN" altLang="en-US"/>
          </a:p>
        </p:txBody>
      </p:sp>
      <p:pic>
        <p:nvPicPr>
          <p:cNvPr id="4" name="图片 3" descr="截屏2023-11-14 22.12.06"/>
          <p:cNvPicPr>
            <a:picLocks noChangeAspect="1"/>
          </p:cNvPicPr>
          <p:nvPr/>
        </p:nvPicPr>
        <p:blipFill>
          <a:blip r:embed="rId2"/>
          <a:stretch>
            <a:fillRect/>
          </a:stretch>
        </p:blipFill>
        <p:spPr>
          <a:xfrm>
            <a:off x="647700" y="390525"/>
            <a:ext cx="7772400" cy="1193800"/>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sp>
        <p:nvSpPr>
          <p:cNvPr id="3" name="内容占位符 2"/>
          <p:cNvSpPr>
            <a:spLocks noGrp="1"/>
          </p:cNvSpPr>
          <p:nvPr>
            <p:ph idx="1"/>
          </p:nvPr>
        </p:nvSpPr>
        <p:spPr/>
        <p:txBody>
          <a:bodyPr>
            <a:normAutofit fontScale="90000"/>
          </a:bodyPr>
          <a:lstStyle/>
          <a:p>
            <a:r>
              <a:rPr lang="zh-CN" altLang="en-US">
                <a:sym typeface="+mn-ea"/>
              </a:rPr>
              <a:t>2019年末疫情事件让众多传统品牌和零售模式发生变化，“居家办公、隔离经济”让用户从线下消费模式被迫转移线上。</a:t>
            </a:r>
            <a:endParaRPr lang="zh-CN" altLang="en-US"/>
          </a:p>
          <a:p>
            <a:r>
              <a:rPr lang="zh-CN" altLang="en-US"/>
              <a:t>特殊时期线下场景受到限制，品牌方不得不用全新方式探索渠道，给无聊在家的消费者展示自身产品，从而完成刺激消费者购买的任务。</a:t>
            </a:r>
            <a:endParaRPr lang="zh-CN" altLang="en-US"/>
          </a:p>
          <a:p>
            <a:r>
              <a:rPr lang="zh-CN" altLang="en-US"/>
              <a:t>李佳琪、薇娅、辛巴和散打哥等直播带货KOL利用早期优势和平台红利充分教育了市场，让品牌对带货拥有最原始认知，就是通过直播可以卖货，甚至动辄上亿。</a:t>
            </a:r>
            <a:endParaRPr lang="zh-CN" altLang="en-US"/>
          </a:p>
          <a:p>
            <a:r>
              <a:rPr lang="zh-CN" altLang="en-US"/>
              <a:t>因此品牌发现竞品通过直播卖了不少，便产生极大兴趣，于是大家在2020年均沉浸在“找达人、忙带货”中，也就是说，品牌以短视频平台作为纽带，来加速自身现金流的快速周转。</a:t>
            </a:r>
            <a:endParaRPr lang="zh-CN" altLang="en-US"/>
          </a:p>
          <a:p>
            <a:endParaRPr lang="zh-CN" altLang="en-US"/>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sp>
        <p:nvSpPr>
          <p:cNvPr id="3" name="内容占位符 2"/>
          <p:cNvSpPr>
            <a:spLocks noGrp="1"/>
          </p:cNvSpPr>
          <p:nvPr>
            <p:ph idx="1"/>
          </p:nvPr>
        </p:nvSpPr>
        <p:spPr/>
        <p:txBody>
          <a:bodyPr>
            <a:normAutofit/>
          </a:bodyPr>
          <a:lstStyle/>
          <a:p>
            <a:r>
              <a:rPr lang="zh-CN" altLang="en-US">
                <a:sym typeface="+mn-ea"/>
              </a:rPr>
              <a:t>从整个短视频大市场看，消费者的需求比较简单明确，即“便宜+好货”；这种商品有吗？当然有但为数不多。</a:t>
            </a:r>
            <a:endParaRPr lang="zh-CN" altLang="en-US"/>
          </a:p>
          <a:p>
            <a:r>
              <a:rPr lang="zh-CN" altLang="en-US"/>
              <a:t>带货机构的KOL需要积累一定粉丝量，除通过颜值内容和消费者互动外，无疑低单价、高折扣爆品是最佳选择；</a:t>
            </a:r>
            <a:endParaRPr lang="zh-CN" altLang="en-US"/>
          </a:p>
          <a:p>
            <a:r>
              <a:rPr lang="zh-CN" altLang="en-US"/>
              <a:t>一方面商品价值低能够引起冲动消费，另一方面折扣大能满足补偿心理。如果没有这两个条件，早期的直播不可能崛起。</a:t>
            </a:r>
            <a:endParaRPr lang="zh-CN" altLang="en-US"/>
          </a:p>
          <a:p>
            <a:r>
              <a:rPr lang="zh-CN" altLang="en-US"/>
              <a:t>这如同你基本没有见过知名品牌在参加电视购物一样，因为在广告上付出昂贵成本，再打折肯定赔本，所以那些参与直播的品牌，“不为量就为名”。</a:t>
            </a:r>
            <a:endParaRPr lang="zh-CN" altLang="en-US"/>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sp>
        <p:nvSpPr>
          <p:cNvPr id="3" name="内容占位符 2"/>
          <p:cNvSpPr>
            <a:spLocks noGrp="1"/>
          </p:cNvSpPr>
          <p:nvPr>
            <p:ph idx="1"/>
          </p:nvPr>
        </p:nvSpPr>
        <p:spPr/>
        <p:txBody>
          <a:bodyPr>
            <a:normAutofit/>
          </a:bodyPr>
          <a:lstStyle/>
          <a:p>
            <a:r>
              <a:rPr lang="zh-CN" altLang="en-US"/>
              <a:t>随着发展引入带货渠道的品牌愈来愈多，加上平台和市场监管体系的不完善，翻车事件也就数不胜数，如：</a:t>
            </a:r>
            <a:endParaRPr lang="zh-CN" altLang="en-US"/>
          </a:p>
          <a:p>
            <a:r>
              <a:rPr lang="zh-CN" altLang="en-US"/>
              <a:t>某明星第32场直播带货120万，第二天退货高达116万，某KOL与明星联名专场被爆数据造假等，整体可看出直播水深很难把握。</a:t>
            </a:r>
            <a:endParaRPr lang="zh-CN" altLang="en-US"/>
          </a:p>
          <a:p>
            <a:endParaRPr lang="zh-CN" altLang="en-US"/>
          </a:p>
          <a:p>
            <a:r>
              <a:rPr lang="zh-CN" altLang="en-US"/>
              <a:t>于是品牌不全部押注单个KOL一场能够销售多少，开始借他们来实现品牌曝光和推广，这与广告的目的差不多。</a:t>
            </a:r>
            <a:endParaRPr lang="zh-CN" altLang="en-US"/>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sp>
        <p:nvSpPr>
          <p:cNvPr id="3" name="内容占位符 2"/>
          <p:cNvSpPr>
            <a:spLocks noGrp="1"/>
          </p:cNvSpPr>
          <p:nvPr>
            <p:ph idx="1"/>
          </p:nvPr>
        </p:nvSpPr>
        <p:spPr/>
        <p:txBody>
          <a:bodyPr>
            <a:normAutofit/>
          </a:bodyPr>
          <a:lstStyle/>
          <a:p>
            <a:r>
              <a:rPr lang="zh-CN" altLang="en-US"/>
              <a:t>问题如此多，2021年品牌为什么不自己卖货呢？总结分为两个方面：1）营销滞后，2）急功近利</a:t>
            </a:r>
            <a:endParaRPr lang="zh-CN" altLang="en-US"/>
          </a:p>
          <a:p>
            <a:r>
              <a:rPr lang="zh-CN" altLang="en-US"/>
              <a:t>前者许多公司品牌在营销创新层比较落后，不论是线上开店还是社群电商、私域流量，这一整套逻辑在开始玩的比较清晰的基本都是“个人”或者“小机构”。</a:t>
            </a:r>
            <a:endParaRPr lang="zh-CN" altLang="en-US"/>
          </a:p>
          <a:p>
            <a:r>
              <a:rPr lang="zh-CN" altLang="en-US"/>
              <a:t>他们可以小步试错，快速迭代。</a:t>
            </a:r>
            <a:endParaRPr lang="zh-CN" altLang="en-US"/>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sp>
        <p:nvSpPr>
          <p:cNvPr id="3" name="内容占位符 2"/>
          <p:cNvSpPr>
            <a:spLocks noGrp="1"/>
          </p:cNvSpPr>
          <p:nvPr>
            <p:ph idx="1"/>
          </p:nvPr>
        </p:nvSpPr>
        <p:spPr/>
        <p:txBody>
          <a:bodyPr>
            <a:normAutofit/>
          </a:bodyPr>
          <a:lstStyle/>
          <a:p>
            <a:r>
              <a:rPr lang="zh-CN" altLang="en-US"/>
              <a:t>反之大品牌面临组织臃肿，汇报关系复杂，当开始关注线上商城的经营时却发现新的渠道又已经打开，因此往往只有增长下滑时才会考虑出路。</a:t>
            </a:r>
            <a:endParaRPr lang="zh-CN" altLang="en-US"/>
          </a:p>
          <a:p>
            <a:r>
              <a:rPr lang="zh-CN" altLang="en-US"/>
              <a:t>所以直播带货也是如此，尤其在2020年疫情时，个人卖家的反应速度远大于品牌方，对直播玩法适应力也比较强，品牌在对行业不清楚时更倾向找成熟机构或代运营来减少风险。</a:t>
            </a:r>
            <a:endParaRPr lang="zh-CN" altLang="en-US"/>
          </a:p>
          <a:p>
            <a:r>
              <a:rPr lang="zh-CN" altLang="en-US"/>
              <a:t>后者资本把直播电商推向风口，宣传难免存在夸大的效果，如：</a:t>
            </a:r>
            <a:endParaRPr lang="zh-CN" altLang="en-US"/>
          </a:p>
          <a:p>
            <a:r>
              <a:rPr lang="zh-CN" altLang="en-US"/>
              <a:t>你总能看到一些头部主播一场下来百万GMV，这导致许多商家幻想只要自己能够花钱排上主播的坑位，就能快递爆仓，发货数钱。</a:t>
            </a:r>
            <a:endParaRPr lang="zh-CN" altLang="en-US"/>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sym typeface="+mn-ea"/>
              </a:rPr>
              <a:t>结果是商家把主播的运营逻辑弄错了。</a:t>
            </a:r>
            <a:endParaRPr lang="zh-CN" altLang="en-US"/>
          </a:p>
        </p:txBody>
      </p:sp>
      <p:sp>
        <p:nvSpPr>
          <p:cNvPr id="3" name="内容占位符 2"/>
          <p:cNvSpPr>
            <a:spLocks noGrp="1"/>
          </p:cNvSpPr>
          <p:nvPr>
            <p:ph idx="1"/>
          </p:nvPr>
        </p:nvSpPr>
        <p:spPr/>
        <p:txBody>
          <a:bodyPr>
            <a:normAutofit fontScale="95000"/>
          </a:bodyPr>
          <a:lstStyle/>
          <a:p>
            <a:r>
              <a:rPr lang="zh-CN" altLang="en-US"/>
              <a:t>一般而言，找达人合作品牌走的是市场部预算中投放的费用，而非卖货直投逻辑；这让一些品牌宁愿亏钱也要上大主播直播间，甚至赔钱包邮。</a:t>
            </a:r>
            <a:endParaRPr lang="zh-CN" altLang="en-US"/>
          </a:p>
          <a:p>
            <a:r>
              <a:rPr lang="zh-CN" altLang="en-US"/>
              <a:t>品牌带货的钱是从投放站内直通车或外部宣发的整体市场费用预算中出，不是单独拿出一部分作为投放使用。</a:t>
            </a:r>
            <a:endParaRPr lang="zh-CN" altLang="en-US"/>
          </a:p>
          <a:p>
            <a:r>
              <a:rPr lang="zh-CN" altLang="en-US"/>
              <a:t>它不过是把部分预算变成产品成本再适当的拿出些坑位费而已，然后基于达人带货做一波销量和曝光提升，这才能保证成本优势做低价策略。</a:t>
            </a:r>
            <a:endParaRPr lang="zh-CN" altLang="en-US"/>
          </a:p>
          <a:p>
            <a:r>
              <a:rPr lang="zh-CN" altLang="en-US"/>
              <a:t>企业品牌营销滞后以及急功近利的心态，加上行业高速发展的“不确定性”，才有了“清货品、推爆品、造品牌”三阶段的基础形态。</a:t>
            </a:r>
            <a:endParaRPr lang="zh-CN" altLang="en-US"/>
          </a:p>
          <a:p>
            <a:endParaRPr lang="zh-CN" altLang="en-US"/>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sp>
        <p:nvSpPr>
          <p:cNvPr id="3" name="内容占位符 2"/>
          <p:cNvSpPr>
            <a:spLocks noGrp="1"/>
          </p:cNvSpPr>
          <p:nvPr>
            <p:ph idx="1"/>
          </p:nvPr>
        </p:nvSpPr>
        <p:spPr/>
        <p:txBody>
          <a:bodyPr/>
          <a:lstStyle/>
          <a:p>
            <a:r>
              <a:rPr lang="zh-CN" altLang="en-US">
                <a:sym typeface="+mn-ea"/>
              </a:rPr>
              <a:t>基于此发展阶梯品牌方在退货率、数据造假等问题裹挟之下，大家才清醒下来，意识到把预算给第三方公司不如“自建账号”，完善自播体系才是最长远，最稳定的销售之一。</a:t>
            </a:r>
            <a:endParaRPr lang="zh-CN" altLang="en-US">
              <a:sym typeface="+mn-ea"/>
            </a:endParaRPr>
          </a:p>
          <a:p>
            <a:r>
              <a:rPr lang="zh-CN" altLang="en-US">
                <a:sym typeface="+mn-ea"/>
              </a:rPr>
              <a:t>从产业链看，整个直播电商包括5类参与者，品牌方/商家、主播、MCN机构、平台和服务商。</a:t>
            </a:r>
            <a:endParaRPr lang="zh-CN" altLang="en-US"/>
          </a:p>
          <a:p>
            <a:endParaRPr lang="zh-CN" altLang="en-US"/>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sp>
        <p:nvSpPr>
          <p:cNvPr id="3" name="内容占位符 2"/>
          <p:cNvSpPr>
            <a:spLocks noGrp="1"/>
          </p:cNvSpPr>
          <p:nvPr>
            <p:ph idx="1"/>
          </p:nvPr>
        </p:nvSpPr>
        <p:spPr/>
        <p:txBody>
          <a:bodyPr/>
          <a:lstStyle/>
          <a:p>
            <a:endParaRPr lang="zh-CN" altLang="en-US"/>
          </a:p>
        </p:txBody>
      </p:sp>
      <p:pic>
        <p:nvPicPr>
          <p:cNvPr id="4" name="图片 3" descr="截屏2023-11-14 22.26.47"/>
          <p:cNvPicPr>
            <a:picLocks noChangeAspect="1"/>
          </p:cNvPicPr>
          <p:nvPr/>
        </p:nvPicPr>
        <p:blipFill>
          <a:blip r:embed="rId2"/>
          <a:stretch>
            <a:fillRect/>
          </a:stretch>
        </p:blipFill>
        <p:spPr>
          <a:xfrm>
            <a:off x="0" y="19050"/>
            <a:ext cx="12192000" cy="6838950"/>
          </a:xfrm>
          <a:prstGeom prst="rect">
            <a:avLst/>
          </a:prstGeom>
        </p:spPr>
      </p:pic>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sym typeface="+mn-ea"/>
              </a:rPr>
              <a:t>什么是代播公司呢？</a:t>
            </a:r>
            <a:endParaRPr lang="zh-CN" altLang="en-US"/>
          </a:p>
        </p:txBody>
      </p:sp>
      <p:sp>
        <p:nvSpPr>
          <p:cNvPr id="3" name="内容占位符 2"/>
          <p:cNvSpPr>
            <a:spLocks noGrp="1"/>
          </p:cNvSpPr>
          <p:nvPr>
            <p:ph idx="1"/>
          </p:nvPr>
        </p:nvSpPr>
        <p:spPr/>
        <p:txBody>
          <a:bodyPr>
            <a:normAutofit/>
          </a:bodyPr>
          <a:lstStyle/>
          <a:p>
            <a:r>
              <a:rPr lang="zh-CN" altLang="en-US"/>
              <a:t>一般指为品牌直播时提供运营、主播、场地等服务的直播服务商，在直播三要素“人货场”中，代播公司负责“人和场”。</a:t>
            </a:r>
            <a:endParaRPr lang="zh-CN" altLang="en-US"/>
          </a:p>
          <a:p>
            <a:r>
              <a:rPr lang="zh-CN" altLang="en-US"/>
              <a:t>根据《直播基地发展分析报告》显示，绝大部分省份积极开办直播基地，拥抱直播电商新模式，但整体发展失衡。</a:t>
            </a:r>
            <a:endParaRPr lang="zh-CN" altLang="en-US"/>
          </a:p>
          <a:p>
            <a:r>
              <a:rPr lang="zh-CN" altLang="en-US"/>
              <a:t>2021年基地数量超过2000个，同比增长100%，具体分布在云南、杭州、广州等地；企查查数据显示，目前中国有1.7万家直播电商企业，广州稳居第一，浙江山东名列前茅。</a:t>
            </a:r>
            <a:endParaRPr lang="zh-CN" altLang="en-US"/>
          </a:p>
          <a:p>
            <a:r>
              <a:rPr lang="zh-CN" altLang="en-US"/>
              <a:t>大量“淘金者”涌入，快速增长后现在是去泡沫化阶段，虽然看似热闹，但是代播服务商正因为成本、竞争等原因成为产业链中第一批出局者。</a:t>
            </a:r>
            <a:endParaRPr lang="zh-CN" altLang="en-US"/>
          </a:p>
          <a:p>
            <a:endParaRPr lang="zh-CN" altLang="en-US"/>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sp>
        <p:nvSpPr>
          <p:cNvPr id="3" name="内容占位符 2"/>
          <p:cNvSpPr>
            <a:spLocks noGrp="1"/>
          </p:cNvSpPr>
          <p:nvPr>
            <p:ph idx="1"/>
          </p:nvPr>
        </p:nvSpPr>
        <p:spPr/>
        <p:txBody>
          <a:bodyPr>
            <a:normAutofit/>
          </a:bodyPr>
          <a:lstStyle/>
          <a:p>
            <a:r>
              <a:rPr lang="zh-CN" altLang="en-US"/>
              <a:t>MCN和代播公司有明显区别：</a:t>
            </a:r>
            <a:endParaRPr lang="zh-CN" altLang="en-US"/>
          </a:p>
          <a:p>
            <a:r>
              <a:rPr lang="zh-CN" altLang="en-US"/>
              <a:t>机构达人主播多半以“坑位费+佣金”模式进行，根据主播粉丝量来确定坑位的价格；商家通过MCN寻找符合带货诉求和品牌调性的主播进行投放，获得宣传与销售收益。</a:t>
            </a:r>
            <a:endParaRPr lang="zh-CN" altLang="en-US"/>
          </a:p>
          <a:p>
            <a:r>
              <a:rPr lang="zh-CN" altLang="en-US"/>
              <a:t>而代播公司是按照“服务费+时薪”进行收费，在几万服务费的基础上每月约定直播时长，支付每小时几百到一两千的费用。</a:t>
            </a:r>
            <a:endParaRPr lang="zh-CN" altLang="en-US"/>
          </a:p>
          <a:p>
            <a:r>
              <a:rPr lang="zh-CN" altLang="en-US"/>
              <a:t>与MCN机构一场直播动辄上万的坑位费相比，服务商时薪最低只有300元，这么看品牌与后者合作更划算对吧，其实这种赚劳务费的方式往往会陷入尴尬局面。</a:t>
            </a:r>
            <a:endParaRPr lang="zh-CN" altLang="en-US"/>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sp>
        <p:nvSpPr>
          <p:cNvPr id="3" name="内容占位符 2"/>
          <p:cNvSpPr>
            <a:spLocks noGrp="1"/>
          </p:cNvSpPr>
          <p:nvPr>
            <p:ph idx="1"/>
          </p:nvPr>
        </p:nvSpPr>
        <p:spPr/>
        <p:txBody>
          <a:bodyPr>
            <a:normAutofit fontScale="80000"/>
          </a:bodyPr>
          <a:lstStyle/>
          <a:p>
            <a:r>
              <a:rPr lang="zh-CN" altLang="en-US"/>
              <a:t>两者相同之处均是直播生态中生长出的“中间环节”，甚至在功能上均有重叠之处，但实际是两门不同的生意，最明显区别是“直播账号的所有权”。</a:t>
            </a:r>
            <a:endParaRPr lang="zh-CN" altLang="en-US"/>
          </a:p>
          <a:p>
            <a:r>
              <a:rPr lang="zh-CN" altLang="en-US"/>
              <a:t>MCN经营使用账号是主播达人号，有一定粉丝量，直播主要依靠个人IP影响力。</a:t>
            </a:r>
            <a:endParaRPr lang="zh-CN" altLang="en-US"/>
          </a:p>
          <a:p>
            <a:r>
              <a:rPr lang="zh-CN" altLang="en-US"/>
              <a:t>而代播公司使用的账号是品牌方自己的账号，主播更像品牌方雇佣的职业导购，可替代性强，个人影响力几乎为零。</a:t>
            </a:r>
            <a:endParaRPr lang="zh-CN" altLang="en-US"/>
          </a:p>
          <a:p>
            <a:r>
              <a:rPr lang="zh-CN" altLang="en-US"/>
              <a:t>机构手握流量拥有品牌选择和议价权，可以为自己争取价格优势；而代运营主播并不具备粉丝效益，直播间的价格跟随品牌活动走，主推商品由品牌定，因此不具备议价权。</a:t>
            </a:r>
            <a:endParaRPr lang="zh-CN" altLang="en-US"/>
          </a:p>
          <a:p>
            <a:r>
              <a:rPr lang="zh-CN" altLang="en-US"/>
              <a:t>所以代播公司的尴尬是项目做的好，品牌方会选择自己开设直播部门，项目做的不好，往往投入短周期就被撤掉。</a:t>
            </a:r>
            <a:endParaRPr lang="zh-CN" altLang="en-US"/>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sp>
        <p:nvSpPr>
          <p:cNvPr id="3" name="内容占位符 2"/>
          <p:cNvSpPr>
            <a:spLocks noGrp="1"/>
          </p:cNvSpPr>
          <p:nvPr>
            <p:ph idx="1"/>
          </p:nvPr>
        </p:nvSpPr>
        <p:spPr/>
        <p:txBody>
          <a:bodyPr>
            <a:normAutofit fontScale="90000"/>
          </a:bodyPr>
          <a:lstStyle/>
          <a:p>
            <a:r>
              <a:rPr lang="zh-CN" altLang="en-US"/>
              <a:t>由此看来，代播服务商更像介于MCN和商家直播间的纽带、过渡桥梁；价值的持续性一方面来源自身团队学习力，另一方面是否能为品牌带来增量。</a:t>
            </a:r>
            <a:endParaRPr lang="zh-CN" altLang="en-US"/>
          </a:p>
          <a:p>
            <a:r>
              <a:rPr lang="zh-CN" altLang="en-US"/>
              <a:t>合作当中对于品牌而言，有哪些坑呢？有三个维度的考量：1）基础设施，2）软性服务，3）合同条款</a:t>
            </a:r>
            <a:endParaRPr lang="zh-CN" altLang="en-US"/>
          </a:p>
          <a:p>
            <a:r>
              <a:rPr lang="zh-CN" altLang="en-US"/>
              <a:t>代播机构都有自己的直播基地或者租用的办公室打造的专业直播间，机构也会对品牌的要求进行装修、灯光、提供摄像和麦克风等。</a:t>
            </a:r>
            <a:endParaRPr lang="zh-CN" altLang="en-US"/>
          </a:p>
          <a:p>
            <a:r>
              <a:rPr lang="zh-CN" altLang="en-US"/>
              <a:t>那么，从专业角度来说每个直播间的打光、收音等设备直接会影响到直播效果，不同直播间还会配相关装饰，这方面“新代运营公司”容易吃亏。</a:t>
            </a:r>
            <a:endParaRPr lang="zh-CN" altLang="en-US"/>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sp>
        <p:nvSpPr>
          <p:cNvPr id="3" name="内容占位符 2"/>
          <p:cNvSpPr>
            <a:spLocks noGrp="1"/>
          </p:cNvSpPr>
          <p:nvPr>
            <p:ph idx="1"/>
          </p:nvPr>
        </p:nvSpPr>
        <p:spPr/>
        <p:txBody>
          <a:bodyPr>
            <a:normAutofit fontScale="90000"/>
          </a:bodyPr>
          <a:lstStyle/>
          <a:p>
            <a:r>
              <a:rPr lang="zh-CN" altLang="en-US"/>
              <a:t>软性服务是最大坑，当中包括该公司是否有曾经合作的成功案例、对直播的规划、商品的培训、策划脚本、直播预告、封面设计、数据分析、主播直播A-S级考核标准、周报表是否做到SOP化。</a:t>
            </a:r>
            <a:endParaRPr lang="zh-CN" altLang="en-US"/>
          </a:p>
          <a:p>
            <a:r>
              <a:rPr lang="zh-CN" altLang="en-US"/>
              <a:t>常规直播间一般有场控、运营、助手、选品等多个职位；根据调查，一个月左右经验的主播底薪在8K左右，再加20%-30%销售提成。</a:t>
            </a:r>
            <a:endParaRPr lang="zh-CN" altLang="en-US"/>
          </a:p>
          <a:p>
            <a:r>
              <a:rPr lang="zh-CN" altLang="en-US"/>
              <a:t>但代播机构的主播多半是兼职，除非做的不错底薪会给到2万，再加30%左右的提成，以杭州滨江区为例兼职在150~200元/小时。</a:t>
            </a:r>
            <a:endParaRPr lang="zh-CN" altLang="en-US"/>
          </a:p>
          <a:p>
            <a:r>
              <a:rPr lang="zh-CN" altLang="en-US"/>
              <a:t>所以，从品牌角度出发，机构的主播要讲清楚产品，给消费者种草或提高产品的转化率非常重要，对于职业化的“雇佣兵”若没有标准的话术，直接降低整场的质量。</a:t>
            </a:r>
            <a:endParaRPr lang="zh-CN" altLang="en-US"/>
          </a:p>
          <a:p>
            <a:endParaRPr lang="zh-CN" altLang="en-US"/>
          </a:p>
          <a:p>
            <a:endParaRPr lang="zh-CN" altLang="en-US"/>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sp>
        <p:nvSpPr>
          <p:cNvPr id="3" name="内容占位符 2"/>
          <p:cNvSpPr>
            <a:spLocks noGrp="1"/>
          </p:cNvSpPr>
          <p:nvPr>
            <p:ph idx="1"/>
          </p:nvPr>
        </p:nvSpPr>
        <p:spPr/>
        <p:txBody>
          <a:bodyPr>
            <a:normAutofit fontScale="95000"/>
          </a:bodyPr>
          <a:lstStyle/>
          <a:p>
            <a:r>
              <a:rPr lang="zh-CN" altLang="en-US"/>
              <a:t>在合同中要明确是否需要代播公司帮助投放直通车、DOU+、协助做深层次数据分析和运营工作。</a:t>
            </a:r>
            <a:endParaRPr lang="zh-CN" altLang="en-US"/>
          </a:p>
          <a:p>
            <a:r>
              <a:rPr lang="zh-CN" altLang="en-US"/>
              <a:t>要知道，代运营公司的盈利模式除劳务外便是服务和硬件固定费用，没有服务的支撑剩的仅是劳动力，难免会造成像完成任务一样对待。</a:t>
            </a:r>
            <a:endParaRPr lang="zh-CN" altLang="en-US"/>
          </a:p>
          <a:p>
            <a:r>
              <a:rPr lang="zh-CN" altLang="en-US"/>
              <a:t>总结看来，对中型品牌，初期找代播机构周转的时间和金钱沟通等成本，都不如自己亲自躬身入局。当中还有很多细节完全是代播机构无法掌控的，如运营力、与平台争取资源位的能力等。</a:t>
            </a:r>
            <a:endParaRPr lang="zh-CN" altLang="en-US"/>
          </a:p>
          <a:p>
            <a:r>
              <a:rPr lang="zh-CN" altLang="en-US"/>
              <a:t>那代播就一定不好吗？未必。品牌把基础建设做好，当店铺慢慢形成具有销售力的出口时，再把更多预算抛给“代播公司”和MCN公司配合执行，才是最佳策略，这也是头部平台推崇的经营模式。</a:t>
            </a:r>
            <a:endParaRPr lang="zh-CN" altLang="en-US"/>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商家自播的一些锦囊</a:t>
            </a:r>
            <a:endParaRPr lang="zh-CN" altLang="en-US"/>
          </a:p>
        </p:txBody>
      </p:sp>
      <p:sp>
        <p:nvSpPr>
          <p:cNvPr id="3" name="内容占位符 2"/>
          <p:cNvSpPr>
            <a:spLocks noGrp="1"/>
          </p:cNvSpPr>
          <p:nvPr>
            <p:ph idx="1"/>
          </p:nvPr>
        </p:nvSpPr>
        <p:spPr/>
        <p:txBody>
          <a:bodyPr>
            <a:normAutofit/>
          </a:bodyPr>
          <a:lstStyle/>
          <a:p>
            <a:r>
              <a:rPr lang="zh-CN" altLang="en-US"/>
              <a:t>1）关于基础硬件设施</a:t>
            </a:r>
            <a:endParaRPr lang="zh-CN" altLang="en-US"/>
          </a:p>
          <a:p>
            <a:r>
              <a:rPr lang="zh-CN" altLang="en-US"/>
              <a:t>直播间一般需要植入品牌元素，可制作专业背景墙；但有些品牌由于各种复杂要素无法形成固定方式，目前在各大平台均可采用第三方软件进行操作。</a:t>
            </a:r>
            <a:endParaRPr lang="zh-CN" altLang="en-US"/>
          </a:p>
          <a:p>
            <a:r>
              <a:rPr lang="zh-CN" altLang="en-US"/>
              <a:t>在设备上，基础手机完全可完成，高端品牌也可采用高清摄像机；生鲜、厨房、珠宝偏向细节演示类场景需要绿布背景、补光设备来支持，若使用软件推流高配电脑必不可少。</a:t>
            </a:r>
            <a:endParaRPr lang="zh-CN" altLang="en-US"/>
          </a:p>
          <a:p>
            <a:r>
              <a:rPr lang="zh-CN" altLang="en-US"/>
              <a:t>主流电商平台专业全套设备售卖价格在1500元~2万元价格不等，在我看来基本可以满足中小商家使用。</a:t>
            </a:r>
            <a:endParaRPr lang="zh-CN" altLang="en-US"/>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sp>
        <p:nvSpPr>
          <p:cNvPr id="3" name="内容占位符 2"/>
          <p:cNvSpPr>
            <a:spLocks noGrp="1"/>
          </p:cNvSpPr>
          <p:nvPr>
            <p:ph idx="1"/>
          </p:nvPr>
        </p:nvSpPr>
        <p:spPr/>
        <p:txBody>
          <a:bodyPr>
            <a:normAutofit fontScale="85000"/>
          </a:bodyPr>
          <a:lstStyle/>
          <a:p>
            <a:r>
              <a:rPr lang="zh-CN" altLang="en-US"/>
              <a:t>2）关于定位和矩阵</a:t>
            </a:r>
            <a:endParaRPr lang="zh-CN" altLang="en-US"/>
          </a:p>
          <a:p>
            <a:r>
              <a:rPr lang="zh-CN" altLang="en-US"/>
              <a:t>就快手，抖音平台而言，从市场来看目前多数品牌会形成“矩阵式”店播状态，即品牌号和IP号，轮流保持高时长在线。</a:t>
            </a:r>
            <a:endParaRPr lang="zh-CN" altLang="en-US"/>
          </a:p>
          <a:p>
            <a:r>
              <a:rPr lang="zh-CN" altLang="en-US"/>
              <a:t>这样做的优势是能全面承接平台和不同时段进入直播间的用户，无论看到什么感兴趣的内容都有机会进入正在开播的直播间，进而提升成交转化概率。</a:t>
            </a:r>
            <a:endParaRPr lang="zh-CN" altLang="en-US"/>
          </a:p>
          <a:p>
            <a:r>
              <a:rPr lang="zh-CN" altLang="en-US"/>
              <a:t>我们必须要有清晰的认知是“每个账户、直播间”在平台获得的推流是有限的，账户矩阵可以为品牌获得更多曝光，和短视频一样，快抖的直播间都有流量池概念。</a:t>
            </a:r>
            <a:endParaRPr lang="zh-CN" altLang="en-US"/>
          </a:p>
          <a:p>
            <a:r>
              <a:rPr lang="zh-CN" altLang="en-US"/>
              <a:t>系统会根据每个直播间最初获得的曝光，点击率、用户停留时长、互动指标等多方面的考核做下一步推荐。当然品牌还可以结合自身产品和业务进行差异化定位运营，这样能通过不同账户导入更精准的人群。</a:t>
            </a:r>
            <a:endParaRPr lang="zh-CN" altLang="en-US"/>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sp>
        <p:nvSpPr>
          <p:cNvPr id="3" name="内容占位符 2"/>
          <p:cNvSpPr>
            <a:spLocks noGrp="1"/>
          </p:cNvSpPr>
          <p:nvPr>
            <p:ph idx="1"/>
          </p:nvPr>
        </p:nvSpPr>
        <p:spPr/>
        <p:txBody>
          <a:bodyPr/>
          <a:lstStyle/>
          <a:p>
            <a:r>
              <a:rPr lang="zh-CN" altLang="en-US"/>
              <a:t>此外单一账户模式对比矩阵式，后者更具备“试错空间”大的优势，增加爆款的几率。</a:t>
            </a:r>
            <a:endParaRPr lang="zh-CN" altLang="en-US"/>
          </a:p>
          <a:p>
            <a:r>
              <a:rPr lang="zh-CN" altLang="en-US"/>
              <a:t>快抖是通过内容激发用户消费兴趣，内容是获得爆款的关键，这方面对大多数喜欢传统电商模式的商家而言，是个巨大挑战。</a:t>
            </a:r>
            <a:endParaRPr lang="zh-CN" altLang="en-US"/>
          </a:p>
          <a:p>
            <a:r>
              <a:rPr lang="zh-CN" altLang="en-US"/>
              <a:t>品牌店播是一条长远且正确的路。</a:t>
            </a:r>
            <a:endParaRPr lang="zh-CN" altLang="en-US"/>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sp>
        <p:nvSpPr>
          <p:cNvPr id="3" name="内容占位符 2"/>
          <p:cNvSpPr>
            <a:spLocks noGrp="1"/>
          </p:cNvSpPr>
          <p:nvPr>
            <p:ph idx="1"/>
          </p:nvPr>
        </p:nvSpPr>
        <p:spPr/>
        <p:txBody>
          <a:bodyPr/>
          <a:lstStyle/>
          <a:p>
            <a:endParaRPr lang="zh-CN" altLang="en-US"/>
          </a:p>
        </p:txBody>
      </p:sp>
      <p:pic>
        <p:nvPicPr>
          <p:cNvPr id="4" name="图片 3" descr="截屏2023-11-14 22.43.08"/>
          <p:cNvPicPr>
            <a:picLocks noChangeAspect="1"/>
          </p:cNvPicPr>
          <p:nvPr/>
        </p:nvPicPr>
        <p:blipFill>
          <a:blip r:embed="rId2"/>
          <a:stretch>
            <a:fillRect/>
          </a:stretch>
        </p:blipFill>
        <p:spPr>
          <a:xfrm>
            <a:off x="647700" y="258445"/>
            <a:ext cx="5664200" cy="1092200"/>
          </a:xfrm>
          <a:prstGeom prst="rect">
            <a:avLst/>
          </a:prstGeom>
        </p:spPr>
      </p:pic>
      <p:pic>
        <p:nvPicPr>
          <p:cNvPr id="5" name="图片 4" descr="截屏2023-11-14 22.43.22"/>
          <p:cNvPicPr>
            <a:picLocks noChangeAspect="1"/>
          </p:cNvPicPr>
          <p:nvPr/>
        </p:nvPicPr>
        <p:blipFill>
          <a:blip r:embed="rId3"/>
          <a:stretch>
            <a:fillRect/>
          </a:stretch>
        </p:blipFill>
        <p:spPr>
          <a:xfrm>
            <a:off x="735965" y="1494790"/>
            <a:ext cx="5575935" cy="5013325"/>
          </a:xfrm>
          <a:prstGeom prst="rect">
            <a:avLst/>
          </a:prstGeom>
        </p:spPr>
      </p:pic>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https://d.book118.com/107103141040006032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ysClr val="windowText" lastClr="000000"/>
      </a:dk1>
      <a:lt1>
        <a:sysClr val="window" lastClr="FFFFFF"/>
      </a:lt1>
      <a:dk2>
        <a:srgbClr val="0F1423"/>
      </a:dk2>
      <a:lt2>
        <a:srgbClr val="FFFFFF"/>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Calibri"/>
        <a:ea typeface="宋体"/>
        <a:cs typeface="Arial"/>
      </a:majorFont>
      <a:minorFont>
        <a:latin typeface="Calibri"/>
        <a:ea typeface="宋体"/>
        <a:cs typeface="Arial"/>
      </a:minorFont>
    </a:fontScheme>
    <a:fmtScheme name="WPS">
      <a:fillStyleLst>
        <a:solidFill>
          <a:schemeClr val="phClr"/>
        </a:solidFill>
        <a:gradFill>
          <a:gsLst>
            <a:gs pos="0">
              <a:schemeClr val="phClr">
                <a:lumOff val="17500"/>
              </a:schemeClr>
            </a:gs>
            <a:gs pos="100000">
              <a:schemeClr val="phClr"/>
            </a:gs>
          </a:gsLst>
          <a:lin ang="2700000" scaled="0"/>
        </a:gradFill>
        <a:gradFill>
          <a:gsLst>
            <a:gs pos="0">
              <a:schemeClr val="phClr">
                <a:hueOff val="-2520000"/>
              </a:schemeClr>
            </a:gs>
            <a:gs pos="100000">
              <a:schemeClr val="phClr"/>
            </a:gs>
          </a:gsLst>
          <a:lin ang="2700000" scaled="0"/>
        </a:gradFill>
      </a:fillStyleLst>
      <a:lnStyleLst>
        <a:ln w="12700" cap="flat" cmpd="sng" algn="ctr">
          <a:solidFill>
            <a:schemeClr val="phClr"/>
          </a:solidFill>
          <a:prstDash val="solid"/>
          <a:miter lim="800000"/>
        </a:ln>
        <a:ln w="12700" cap="flat" cmpd="sng" algn="ctr">
          <a:solidFill>
            <a:schemeClr val="phClr"/>
          </a:solidFill>
          <a:prstDash val="solid"/>
          <a:miter lim="800000"/>
        </a:ln>
        <a:ln w="12700" cap="flat" cmpd="sng" algn="ctr">
          <a:gradFill>
            <a:gsLst>
              <a:gs pos="0">
                <a:schemeClr val="phClr">
                  <a:hueOff val="-4200000"/>
                </a:schemeClr>
              </a:gs>
              <a:gs pos="100000">
                <a:schemeClr val="phClr"/>
              </a:gs>
            </a:gsLst>
            <a:lin ang="2700000" scaled="1"/>
          </a:gradFill>
          <a:prstDash val="solid"/>
          <a:miter lim="800000"/>
        </a:ln>
      </a:lnStyleLst>
      <a:effectStyleLst>
        <a:effectStyle>
          <a:effectLst>
            <a:outerShdw blurRad="101600" dist="50800" dir="5400000" algn="ctr" rotWithShape="0">
              <a:schemeClr val="phClr">
                <a:alpha val="60000"/>
              </a:schemeClr>
            </a:outerShdw>
          </a:effectLst>
        </a:effectStyle>
        <a:effectStyle>
          <a:effectLst>
            <a:reflection stA="50000" endA="300" endPos="40000" dist="25400" dir="5400000" sy="-100000" algn="bl" rotWithShape="0"/>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宋体"/>
        <a:ea typeface="宋体"/>
        <a:cs typeface="Arial"/>
        <a:font script="Jpan" typeface="游ゴシック Light"/>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宋体"/>
        <a:ea typeface="宋体"/>
        <a:cs typeface="Arial"/>
        <a:font script="Jpan" typeface="游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27</Slides>
  <Notes>1</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27</vt:i4>
      </vt:variant>
    </vt:vector>
  </HeadingPairs>
  <TitlesOfParts>
    <vt:vector baseType="lpstr" size="31">
      <vt:lpstr>Arial</vt:lpstr>
      <vt:lpstr>Calibri</vt:lpstr>
      <vt:lpstr>宋体</vt:lpstr>
      <vt:lpstr>Office Theme</vt:lpstr>
      <vt:lpstr>自播还是达播？</vt:lpstr>
      <vt:lpstr>PowerPoint Presentation</vt:lpstr>
      <vt:lpstr>形式差别</vt:lpstr>
      <vt:lpstr>消费者维度</vt:lpstr>
      <vt:lpstr>优缺点：</vt:lpstr>
      <vt:lpstr>PowerPoint Presentation</vt:lpstr>
      <vt:lpstr>使用场景差异：</vt:lpstr>
      <vt:lpstr>PowerPoint Presentation</vt:lpstr>
      <vt:lpstr>PowerPoint Presentation</vt:lpstr>
      <vt:lpstr>PowerPoint Presentation</vt:lpstr>
      <vt:lpstr>PowerPoint Presentation</vt:lpstr>
      <vt:lpstr>PowerPoint Presentation</vt:lpstr>
      <vt:lpstr>PowerPoint Presentation</vt:lpstr>
      <vt:lpstr>结果是商家把主播的运营逻辑弄错了。</vt:lpstr>
      <vt:lpstr>PowerPoint Presentation</vt:lpstr>
      <vt:lpstr>PowerPoint Presentation</vt:lpstr>
      <vt:lpstr>什么是代播公司呢？</vt:lpstr>
      <vt:lpstr>PowerPoint Presentation</vt:lpstr>
      <vt:lpstr>PowerPoint Presentation</vt:lpstr>
      <vt:lpstr>PowerPoint Presentation</vt:lpstr>
      <vt:lpstr>PowerPoint Presentation</vt:lpstr>
      <vt:lpstr>PowerPoint Presentation</vt:lpstr>
      <vt:lpstr>商家自播的一些锦囊</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2024-09-04T23:12:46.992</cp:lastPrinted>
  <dcterms:created xsi:type="dcterms:W3CDTF">2024-09-04T15:12:47Z</dcterms:created>
  <dcterms:modified xsi:type="dcterms:W3CDTF">2024-09-04T15:12:49Z</dcterms:modified>
</cp:coreProperties>
</file>