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17251CBD-CAFD-44E4-A42E-F2261D8446A3}"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0" name="PlaceHolder 1"/>
          <p:cNvSpPr>
            <a:spLocks noGrp="1"/>
          </p:cNvSpPr>
          <p:nvPr>
            <p:ph type="sldImg"/>
          </p:nvPr>
        </p:nvSpPr>
        <p:spPr>
          <a:xfrm>
            <a:off x="685800" y="1143000"/>
            <a:ext cx="5486040" cy="3085920"/>
          </a:xfrm>
          <a:prstGeom prst="rect">
            <a:avLst/>
          </a:prstGeom>
          <a:ln w="0">
            <a:noFill/>
          </a:ln>
        </p:spPr>
      </p:sp>
      <p:sp>
        <p:nvSpPr>
          <p:cNvPr id="351"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2"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3" name="PlaceHolder 1"/>
          <p:cNvSpPr>
            <a:spLocks noGrp="1"/>
          </p:cNvSpPr>
          <p:nvPr>
            <p:ph type="sldImg"/>
          </p:nvPr>
        </p:nvSpPr>
        <p:spPr>
          <a:xfrm>
            <a:off x="685800" y="1143000"/>
            <a:ext cx="5486040" cy="3085920"/>
          </a:xfrm>
          <a:prstGeom prst="rect">
            <a:avLst/>
          </a:prstGeom>
          <a:ln w="0">
            <a:noFill/>
          </a:ln>
        </p:spPr>
      </p:sp>
      <p:sp>
        <p:nvSpPr>
          <p:cNvPr id="354"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5"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6" name="PlaceHolder 1"/>
          <p:cNvSpPr>
            <a:spLocks noGrp="1"/>
          </p:cNvSpPr>
          <p:nvPr>
            <p:ph type="sldImg"/>
          </p:nvPr>
        </p:nvSpPr>
        <p:spPr>
          <a:xfrm>
            <a:off x="685800" y="1143000"/>
            <a:ext cx="5486040" cy="3085920"/>
          </a:xfrm>
          <a:prstGeom prst="rect">
            <a:avLst/>
          </a:prstGeom>
          <a:ln w="0">
            <a:noFill/>
          </a:ln>
        </p:spPr>
      </p:sp>
      <p:sp>
        <p:nvSpPr>
          <p:cNvPr id="357"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8"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9" name="PlaceHolder 1"/>
          <p:cNvSpPr>
            <a:spLocks noGrp="1"/>
          </p:cNvSpPr>
          <p:nvPr>
            <p:ph type="sldImg"/>
          </p:nvPr>
        </p:nvSpPr>
        <p:spPr>
          <a:xfrm>
            <a:off x="685800" y="1143000"/>
            <a:ext cx="5486040" cy="3085920"/>
          </a:xfrm>
          <a:prstGeom prst="rect">
            <a:avLst/>
          </a:prstGeom>
          <a:ln w="0">
            <a:noFill/>
          </a:ln>
        </p:spPr>
      </p:sp>
      <p:sp>
        <p:nvSpPr>
          <p:cNvPr id="360"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1"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2" name="PlaceHolder 1"/>
          <p:cNvSpPr>
            <a:spLocks noGrp="1"/>
          </p:cNvSpPr>
          <p:nvPr>
            <p:ph type="sldImg"/>
          </p:nvPr>
        </p:nvSpPr>
        <p:spPr>
          <a:xfrm>
            <a:off x="685800" y="1143000"/>
            <a:ext cx="5486040" cy="3085920"/>
          </a:xfrm>
          <a:prstGeom prst="rect">
            <a:avLst/>
          </a:prstGeom>
          <a:ln w="0">
            <a:noFill/>
          </a:ln>
        </p:spPr>
      </p:sp>
      <p:sp>
        <p:nvSpPr>
          <p:cNvPr id="363"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4"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5" name="PlaceHolder 1"/>
          <p:cNvSpPr>
            <a:spLocks noGrp="1"/>
          </p:cNvSpPr>
          <p:nvPr>
            <p:ph type="sldImg"/>
          </p:nvPr>
        </p:nvSpPr>
        <p:spPr>
          <a:xfrm>
            <a:off x="685800" y="1143000"/>
            <a:ext cx="5486040" cy="3085920"/>
          </a:xfrm>
          <a:prstGeom prst="rect">
            <a:avLst/>
          </a:prstGeom>
          <a:ln w="0">
            <a:noFill/>
          </a:ln>
        </p:spPr>
      </p:sp>
      <p:sp>
        <p:nvSpPr>
          <p:cNvPr id="366"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7"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4E3B246-C87B-498B-A6D0-2F558F5509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51B537-BEAB-46D2-83F4-1EA7EC5FF1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460C31A-6F09-4805-AAEC-D6CACFF3AA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71AEBE9-4F24-45B1-8CB8-CCC915ABFB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1C442B2-4A5F-4021-826C-368179FA729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423B2C8-2F35-4A92-8AD7-70C935DF8D9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9683B6C-98F7-4581-8736-62E5CA911E6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E1BE36B-5127-4EB7-8548-D1D66DBAEA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067C7DB-B347-4872-B659-0C5BED92F7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F39EEC-B597-4E61-97C8-2F10867698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9E56C1D-CE67-4727-A5CE-BFBA75F6A9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473334A9-6CDF-4285-BC40-40332DC9E913}"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15D48212-2EEB-4828-A0A2-AB5B7FD8F146}"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7110113011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人力资源管理专业能力培训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人力资源管理专业能力培训简介</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人力资源管理专业能力培训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人力资源管理专业能力培训的实施</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人力资源管理专业能力培训的效果评估</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人力资源管理专业能力培训的新趋势</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人力资源管理专业能力培训的总结与展望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人力资源管理专业能力培训简介</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什么是人力资源管理专业能力培训</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人力资源管理专业能力培训是为提升人力资源管理从业人员的专业能力而进行的系统性培训活动。该培训内容涵盖了人力资源管理的各个方面，包括招聘、培训、绩效管理、福利管理等。</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为什么需要进行人力资源管理专业能力培训</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需求提升</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社会经济发展</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不断提高</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专业能力要求</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企业要求</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竞争力提升</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人力资源管理专业能力培训的目标</a:t>
            </a:r>
            <a:endParaRPr lang="en-US" sz="3600" b="0" strike="noStrike" spc="-1">
              <a:solidFill>
                <a:schemeClr val="dk1"/>
              </a:solidFill>
              <a:latin typeface="Arial"/>
            </a:endParaRPr>
          </a:p>
        </p:txBody>
      </p:sp>
      <p:sp>
        <p:nvSpPr>
          <p:cNvPr id="94"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学科知识、技能等</a:t>
            </a:r>
            <a:endParaRPr lang="en-US" sz="2000" b="0" strike="noStrike" spc="-1">
              <a:solidFill>
                <a:srgbClr val="000000"/>
              </a:solidFill>
              <a:latin typeface="Arial"/>
            </a:endParaRPr>
          </a:p>
        </p:txBody>
      </p:sp>
      <p:sp>
        <p:nvSpPr>
          <p:cNvPr id="95"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提升综合素质</a:t>
            </a:r>
            <a:endParaRPr lang="en-US" sz="3000" b="0" strike="noStrike" spc="-1">
              <a:solidFill>
                <a:srgbClr val="000000"/>
              </a:solidFill>
              <a:latin typeface="Arial"/>
            </a:endParaRPr>
          </a:p>
        </p:txBody>
      </p:sp>
      <p:sp>
        <p:nvSpPr>
          <p:cNvPr id="96"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97" name="椭圆 14"/>
          <p:cNvSpPr/>
          <p:nvPr/>
        </p:nvSpPr>
        <p:spPr>
          <a:xfrm>
            <a:off x="669240" y="52488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9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9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0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0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适应市场需求</a:t>
            </a:r>
            <a:endParaRPr lang="en-US" sz="2000" b="0" strike="noStrike" spc="-1">
              <a:solidFill>
                <a:srgbClr val="000000"/>
              </a:solidFill>
              <a:latin typeface="Arial"/>
            </a:endParaRPr>
          </a:p>
        </p:txBody>
      </p:sp>
      <p:sp>
        <p:nvSpPr>
          <p:cNvPr id="10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培养创新意识</a:t>
            </a:r>
            <a:endParaRPr lang="en-US" sz="30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角色扮演</a:t>
            </a:r>
            <a:endParaRPr lang="en-US" sz="2200" b="0" strike="noStrike" spc="-1">
              <a:solidFill>
                <a:srgbClr val="000000"/>
              </a:solidFill>
              <a:latin typeface="Arial"/>
            </a:endParaRPr>
          </a:p>
        </p:txBody>
      </p:sp>
      <p:sp>
        <p:nvSpPr>
          <p:cNvPr id="10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模拟实际情景</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应对挑战</a:t>
            </a:r>
            <a:endParaRPr lang="en-US" sz="1500" b="0" strike="noStrike" spc="-1">
              <a:solidFill>
                <a:srgbClr val="000000"/>
              </a:solidFill>
              <a:latin typeface="Arial"/>
            </a:endParaRPr>
          </a:p>
        </p:txBody>
      </p:sp>
      <p:sp>
        <p:nvSpPr>
          <p:cNvPr id="10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0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1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人力资源管理专业能力培训的方法</a:t>
            </a:r>
            <a:endParaRPr lang="en-US" sz="3600" b="0" strike="noStrike" spc="-1">
              <a:solidFill>
                <a:schemeClr val="dk1"/>
              </a:solidFill>
              <a:latin typeface="Arial"/>
            </a:endParaRPr>
          </a:p>
        </p:txBody>
      </p:sp>
      <p:sp>
        <p:nvSpPr>
          <p:cNvPr id="11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课堂教学</a:t>
            </a:r>
            <a:endParaRPr lang="en-US" sz="2200" b="0" strike="noStrike" spc="-1">
              <a:solidFill>
                <a:srgbClr val="000000"/>
              </a:solidFill>
              <a:latin typeface="Arial"/>
            </a:endParaRPr>
          </a:p>
        </p:txBody>
      </p:sp>
      <p:sp>
        <p:nvSpPr>
          <p:cNvPr id="11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理论培训</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案例分析</a:t>
            </a:r>
            <a:endParaRPr lang="en-US" sz="15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人力资源管理专业能力培训</a:t>
            </a:r>
            <a:endParaRPr lang="en-US" sz="3600" b="0" strike="noStrike" spc="-1">
              <a:solidFill>
                <a:schemeClr val="dk1"/>
              </a:solidFill>
              <a:latin typeface="Arial"/>
            </a:endParaRPr>
          </a:p>
        </p:txBody>
      </p:sp>
      <p:sp>
        <p:nvSpPr>
          <p:cNvPr id="117"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通过专业能力培训，可以提高从业人员的专业技能水平，进而提升企业的人力资源管理效益。培训是一个不断学习、不断提升的过程，持续的专业培训有助于从业人员适应行业发展的需求，保持竞争力。</a:t>
            </a:r>
            <a:endParaRPr lang="en-US" sz="25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人力资源管理专业能力培训</a:t>
            </a:r>
            <a:endParaRPr lang="en-US" sz="3600" b="0" strike="noStrike" spc="-1">
              <a:solidFill>
                <a:schemeClr val="dk1"/>
              </a:solidFill>
              <a:latin typeface="Arial"/>
            </a:endParaRPr>
          </a:p>
        </p:txBody>
      </p:sp>
      <p:sp>
        <p:nvSpPr>
          <p:cNvPr id="12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1"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招聘管理</a:t>
            </a:r>
            <a:endParaRPr lang="en-US" sz="3600" b="0" strike="noStrike" spc="-1">
              <a:solidFill>
                <a:schemeClr val="dk1"/>
              </a:solidFill>
              <a:latin typeface="Arial"/>
            </a:endParaRPr>
          </a:p>
        </p:txBody>
      </p:sp>
      <p:sp>
        <p:nvSpPr>
          <p:cNvPr id="122"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招聘管理是人力资源管理的重要环节之一，包括招聘流程、招聘渠道和招聘策略。在招聘流程中，需要确定岗位需求、发布招聘信息、筛选简历、面试候选人等步骤。选择合适的招聘渠道和制定有效的招聘策略对于招聘工作的成功至关重要。</a:t>
            </a:r>
            <a:endParaRPr lang="en-US" sz="25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招聘管理</a:t>
            </a:r>
            <a:endParaRPr lang="en-US" sz="3600" b="0" strike="noStrike" spc="-1">
              <a:solidFill>
                <a:schemeClr val="dk1"/>
              </a:solidFill>
              <a:latin typeface="Arial"/>
            </a:endParaRPr>
          </a:p>
        </p:txBody>
      </p:sp>
      <p:sp>
        <p:nvSpPr>
          <p:cNvPr id="12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确定需求、发布信息、筛选简历、面试候选人</a:t>
            </a:r>
            <a:endParaRPr lang="en-US" sz="1500" b="0" strike="noStrike" spc="-1">
              <a:solidFill>
                <a:srgbClr val="000000"/>
              </a:solidFill>
              <a:latin typeface="Arial"/>
            </a:endParaRPr>
          </a:p>
        </p:txBody>
      </p:sp>
      <p:sp>
        <p:nvSpPr>
          <p:cNvPr id="12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招聘流程</a:t>
            </a:r>
            <a:endParaRPr lang="en-US" sz="2200" b="0" strike="noStrike" spc="-1">
              <a:solidFill>
                <a:srgbClr val="000000"/>
              </a:solidFill>
              <a:latin typeface="Arial"/>
            </a:endParaRPr>
          </a:p>
        </p:txBody>
      </p:sp>
      <p:sp>
        <p:nvSpPr>
          <p:cNvPr id="12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校园招聘、社交媒体、招聘网站</a:t>
            </a:r>
            <a:endParaRPr lang="en-US" sz="1500" b="0" strike="noStrike" spc="-1">
              <a:solidFill>
                <a:srgbClr val="000000"/>
              </a:solidFill>
              <a:latin typeface="Arial"/>
            </a:endParaRPr>
          </a:p>
        </p:txBody>
      </p:sp>
      <p:sp>
        <p:nvSpPr>
          <p:cNvPr id="12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招聘渠道</a:t>
            </a:r>
            <a:endParaRPr lang="en-US" sz="2200" b="0" strike="noStrike" spc="-1">
              <a:solidFill>
                <a:srgbClr val="000000"/>
              </a:solidFill>
              <a:latin typeface="Arial"/>
            </a:endParaRPr>
          </a:p>
        </p:txBody>
      </p:sp>
      <p:sp>
        <p:nvSpPr>
          <p:cNvPr id="12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定向招聘、全面招聘、内部推荐</a:t>
            </a:r>
            <a:endParaRPr lang="en-US" sz="1500" b="0" strike="noStrike" spc="-1">
              <a:solidFill>
                <a:srgbClr val="000000"/>
              </a:solidFill>
              <a:latin typeface="Arial"/>
            </a:endParaRPr>
          </a:p>
        </p:txBody>
      </p:sp>
      <p:sp>
        <p:nvSpPr>
          <p:cNvPr id="12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招聘策略</a:t>
            </a:r>
            <a:endParaRPr lang="en-US" sz="2200" b="0" strike="noStrike" spc="-1">
              <a:solidFill>
                <a:srgbClr val="000000"/>
              </a:solidFill>
              <a:latin typeface="Arial"/>
            </a:endParaRPr>
          </a:p>
        </p:txBody>
      </p:sp>
      <p:sp>
        <p:nvSpPr>
          <p:cNvPr id="13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培训管理</a:t>
            </a:r>
            <a:endParaRPr lang="en-US" sz="3500" b="0" strike="noStrike" spc="-1">
              <a:solidFill>
                <a:srgbClr val="000000"/>
              </a:solidFill>
              <a:latin typeface="Arial"/>
            </a:endParaRPr>
          </a:p>
        </p:txBody>
      </p:sp>
      <p:sp>
        <p:nvSpPr>
          <p:cNvPr id="13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培训管理是提升员工综合能力的重要手段，包括培训需求分析、培训计划制定和培训评估。通过分析员工的培训需求，制定个性化的培训计划，并评估培训效果，以提高员工的工作绩效和满意度。</a:t>
            </a:r>
            <a:endParaRPr lang="en-US" sz="2500" b="0" strike="noStrike" spc="-1">
              <a:solidFill>
                <a:srgbClr val="000000"/>
              </a:solidFill>
              <a:latin typeface="Arial"/>
            </a:endParaRPr>
          </a:p>
        </p:txBody>
      </p:sp>
      <p:sp>
        <p:nvSpPr>
          <p:cNvPr id="13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培训管理</a:t>
            </a:r>
            <a:endParaRPr lang="en-US" sz="3600" b="0" strike="noStrike" spc="-1">
              <a:solidFill>
                <a:schemeClr val="dk1"/>
              </a:solidFill>
              <a:latin typeface="Arial"/>
            </a:endParaRPr>
          </a:p>
        </p:txBody>
      </p:sp>
      <p:sp>
        <p:nvSpPr>
          <p:cNvPr id="13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员工技能缺口、岗位需求</a:t>
            </a:r>
            <a:endParaRPr lang="en-US" sz="1500" b="0" strike="noStrike" spc="-1">
              <a:solidFill>
                <a:srgbClr val="000000"/>
              </a:solidFill>
              <a:latin typeface="Arial"/>
            </a:endParaRPr>
          </a:p>
        </p:txBody>
      </p:sp>
      <p:sp>
        <p:nvSpPr>
          <p:cNvPr id="13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培训需求分析</a:t>
            </a:r>
            <a:endParaRPr lang="en-US" sz="2200" b="0" strike="noStrike" spc="-1">
              <a:solidFill>
                <a:srgbClr val="000000"/>
              </a:solidFill>
              <a:latin typeface="Arial"/>
            </a:endParaRPr>
          </a:p>
        </p:txBody>
      </p:sp>
      <p:sp>
        <p:nvSpPr>
          <p:cNvPr id="13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目标设定、培训内容、培训方式</a:t>
            </a:r>
            <a:endParaRPr lang="en-US" sz="1500" b="0" strike="noStrike" spc="-1">
              <a:solidFill>
                <a:srgbClr val="000000"/>
              </a:solidFill>
              <a:latin typeface="Arial"/>
            </a:endParaRPr>
          </a:p>
        </p:txBody>
      </p:sp>
      <p:sp>
        <p:nvSpPr>
          <p:cNvPr id="14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培训计划制定</a:t>
            </a:r>
            <a:endParaRPr lang="en-US" sz="2200" b="0" strike="noStrike" spc="-1">
              <a:solidFill>
                <a:srgbClr val="000000"/>
              </a:solidFill>
              <a:latin typeface="Arial"/>
            </a:endParaRPr>
          </a:p>
        </p:txBody>
      </p:sp>
      <p:sp>
        <p:nvSpPr>
          <p:cNvPr id="14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效果评估、反馈收集</a:t>
            </a:r>
            <a:endParaRPr lang="en-US" sz="1500" b="0" strike="noStrike" spc="-1">
              <a:solidFill>
                <a:srgbClr val="000000"/>
              </a:solidFill>
              <a:latin typeface="Arial"/>
            </a:endParaRPr>
          </a:p>
        </p:txBody>
      </p:sp>
      <p:sp>
        <p:nvSpPr>
          <p:cNvPr id="14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培训评估</a:t>
            </a:r>
            <a:endParaRPr lang="en-US" sz="2200" b="0" strike="noStrike" spc="-1">
              <a:solidFill>
                <a:srgbClr val="000000"/>
              </a:solidFill>
              <a:latin typeface="Arial"/>
            </a:endParaRPr>
          </a:p>
        </p:txBody>
      </p:sp>
      <p:sp>
        <p:nvSpPr>
          <p:cNvPr id="14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绩效管理</a:t>
            </a:r>
            <a:endParaRPr lang="en-US" sz="3600" b="0" strike="noStrike" spc="-1">
              <a:solidFill>
                <a:schemeClr val="dk1"/>
              </a:solidFill>
              <a:latin typeface="Arial"/>
            </a:endParaRPr>
          </a:p>
        </p:txBody>
      </p:sp>
      <p:sp>
        <p:nvSpPr>
          <p:cNvPr id="14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360</a:t>
            </a:r>
            <a:r>
              <a:rPr lang="zh-CN" sz="1500" b="0" strike="noStrike" spc="-1">
                <a:solidFill>
                  <a:schemeClr val="dk1">
                    <a:lumMod val="85000"/>
                    <a:lumOff val="15000"/>
                  </a:schemeClr>
                </a:solidFill>
                <a:latin typeface="微软雅黑"/>
                <a:ea typeface="微软雅黑"/>
              </a:rPr>
              <a:t>度评价、绩效考核</a:t>
            </a:r>
            <a:endParaRPr lang="en-US" sz="1500" b="0" strike="noStrike" spc="-1">
              <a:solidFill>
                <a:srgbClr val="000000"/>
              </a:solidFill>
              <a:latin typeface="Arial"/>
            </a:endParaRPr>
          </a:p>
        </p:txBody>
      </p:sp>
      <p:sp>
        <p:nvSpPr>
          <p:cNvPr id="14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绩效评价方法</a:t>
            </a:r>
            <a:endParaRPr lang="en-US" sz="2200" b="0" strike="noStrike" spc="-1">
              <a:solidFill>
                <a:srgbClr val="000000"/>
              </a:solidFill>
              <a:latin typeface="Arial"/>
            </a:endParaRPr>
          </a:p>
        </p:txBody>
      </p:sp>
      <p:sp>
        <p:nvSpPr>
          <p:cNvPr id="14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目标设定、绩效评定、反馈沟通</a:t>
            </a:r>
            <a:endParaRPr lang="en-US" sz="1500" b="0" strike="noStrike" spc="-1">
              <a:solidFill>
                <a:srgbClr val="000000"/>
              </a:solidFill>
              <a:latin typeface="Arial"/>
            </a:endParaRPr>
          </a:p>
        </p:txBody>
      </p:sp>
      <p:sp>
        <p:nvSpPr>
          <p:cNvPr id="14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绩效管理流程</a:t>
            </a:r>
            <a:endParaRPr lang="en-US" sz="2200" b="0" strike="noStrike" spc="-1">
              <a:solidFill>
                <a:srgbClr val="000000"/>
              </a:solidFill>
              <a:latin typeface="Arial"/>
            </a:endParaRPr>
          </a:p>
        </p:txBody>
      </p:sp>
      <p:sp>
        <p:nvSpPr>
          <p:cNvPr id="15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薪酬激励、晋升机制</a:t>
            </a:r>
            <a:endParaRPr lang="en-US" sz="1500" b="0" strike="noStrike" spc="-1">
              <a:solidFill>
                <a:srgbClr val="000000"/>
              </a:solidFill>
              <a:latin typeface="Arial"/>
            </a:endParaRPr>
          </a:p>
        </p:txBody>
      </p:sp>
      <p:sp>
        <p:nvSpPr>
          <p:cNvPr id="15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绩效激励机制</a:t>
            </a:r>
            <a:endParaRPr lang="en-US" sz="2200" b="0" strike="noStrike" spc="-1">
              <a:solidFill>
                <a:srgbClr val="000000"/>
              </a:solidFill>
              <a:latin typeface="Arial"/>
            </a:endParaRPr>
          </a:p>
        </p:txBody>
      </p:sp>
      <p:sp>
        <p:nvSpPr>
          <p:cNvPr id="15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5"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福利管理</a:t>
            </a:r>
            <a:endParaRPr lang="en-US" sz="3500" b="0" strike="noStrike" spc="-1">
              <a:solidFill>
                <a:srgbClr val="000000"/>
              </a:solidFill>
              <a:latin typeface="Arial"/>
            </a:endParaRPr>
          </a:p>
        </p:txBody>
      </p:sp>
      <p:sp>
        <p:nvSpPr>
          <p:cNvPr id="156"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福利管理是提高员工满意度和忠诚度的重要手段，包括员工福利政策、福利发放流程和福利调查分析。制定多样化的福利政策，优化福利发放流程，并根据员工需求进行福利调查分析，以增强员工对企业的认同感。</a:t>
            </a:r>
            <a:endParaRPr lang="en-US" sz="2500" b="0" strike="noStrike" spc="-1">
              <a:solidFill>
                <a:srgbClr val="000000"/>
              </a:solidFill>
              <a:latin typeface="Arial"/>
            </a:endParaRPr>
          </a:p>
        </p:txBody>
      </p:sp>
      <p:sp>
        <p:nvSpPr>
          <p:cNvPr id="15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8"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福利管理</a:t>
            </a:r>
            <a:endParaRPr lang="en-US" sz="3600" b="0" strike="noStrike" spc="-1">
              <a:solidFill>
                <a:schemeClr val="dk1"/>
              </a:solidFill>
              <a:latin typeface="Arial"/>
            </a:endParaRPr>
          </a:p>
        </p:txBody>
      </p:sp>
      <p:sp>
        <p:nvSpPr>
          <p:cNvPr id="159"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健康保险、带薪休假</a:t>
            </a:r>
            <a:endParaRPr lang="en-US" sz="1500" b="0" strike="noStrike" spc="-1">
              <a:solidFill>
                <a:srgbClr val="000000"/>
              </a:solidFill>
              <a:latin typeface="Arial"/>
            </a:endParaRPr>
          </a:p>
        </p:txBody>
      </p:sp>
      <p:sp>
        <p:nvSpPr>
          <p:cNvPr id="160"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员工福利政策</a:t>
            </a:r>
            <a:endParaRPr lang="en-US" sz="2200" b="0" strike="noStrike" spc="-1">
              <a:solidFill>
                <a:srgbClr val="000000"/>
              </a:solidFill>
              <a:latin typeface="Arial"/>
            </a:endParaRPr>
          </a:p>
        </p:txBody>
      </p:sp>
      <p:sp>
        <p:nvSpPr>
          <p:cNvPr id="161"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申请流程、审批流程</a:t>
            </a:r>
            <a:endParaRPr lang="en-US" sz="1500" b="0" strike="noStrike" spc="-1">
              <a:solidFill>
                <a:srgbClr val="000000"/>
              </a:solidFill>
              <a:latin typeface="Arial"/>
            </a:endParaRPr>
          </a:p>
        </p:txBody>
      </p:sp>
      <p:sp>
        <p:nvSpPr>
          <p:cNvPr id="162"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福利发放流程</a:t>
            </a:r>
            <a:endParaRPr lang="en-US" sz="2200" b="0" strike="noStrike" spc="-1">
              <a:solidFill>
                <a:srgbClr val="000000"/>
              </a:solidFill>
              <a:latin typeface="Arial"/>
            </a:endParaRPr>
          </a:p>
        </p:txBody>
      </p:sp>
      <p:sp>
        <p:nvSpPr>
          <p:cNvPr id="163"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员工需求调查、福利满意度调查</a:t>
            </a:r>
            <a:endParaRPr lang="en-US" sz="1500" b="0" strike="noStrike" spc="-1">
              <a:solidFill>
                <a:srgbClr val="000000"/>
              </a:solidFill>
              <a:latin typeface="Arial"/>
            </a:endParaRPr>
          </a:p>
        </p:txBody>
      </p:sp>
      <p:sp>
        <p:nvSpPr>
          <p:cNvPr id="164"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福利调查分析</a:t>
            </a:r>
            <a:endParaRPr lang="en-US" sz="2200" b="0" strike="noStrike" spc="-1">
              <a:solidFill>
                <a:srgbClr val="000000"/>
              </a:solidFill>
              <a:latin typeface="Arial"/>
            </a:endParaRPr>
          </a:p>
        </p:txBody>
      </p:sp>
      <p:sp>
        <p:nvSpPr>
          <p:cNvPr id="165"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6"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人力资源管理专业能力培训的实施</a:t>
            </a:r>
            <a:endParaRPr lang="en-US" sz="3600" b="0" strike="noStrike" spc="-1">
              <a:solidFill>
                <a:schemeClr val="dk1"/>
              </a:solidFill>
              <a:latin typeface="Arial"/>
            </a:endParaRPr>
          </a:p>
        </p:txBody>
      </p:sp>
      <p:sp>
        <p:nvSpPr>
          <p:cNvPr id="16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课堂教学</a:t>
            </a:r>
            <a:endParaRPr lang="en-US" sz="3500" b="0" strike="noStrike" spc="-1">
              <a:solidFill>
                <a:srgbClr val="000000"/>
              </a:solidFill>
              <a:latin typeface="Arial"/>
            </a:endParaRPr>
          </a:p>
        </p:txBody>
      </p:sp>
      <p:sp>
        <p:nvSpPr>
          <p:cNvPr id="17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课堂教学是人力资源管理专业能力培训的重要环节，包括授课内容、教学方法和教学资源等方面。在课堂上，教师需要根据学员的实际情况进行针对性的教学，以提升学员的专业能力。</a:t>
            </a:r>
            <a:endParaRPr lang="en-US" sz="2500" b="0" strike="noStrike" spc="-1">
              <a:solidFill>
                <a:srgbClr val="000000"/>
              </a:solidFill>
              <a:latin typeface="Arial"/>
            </a:endParaRPr>
          </a:p>
        </p:txBody>
      </p:sp>
      <p:sp>
        <p:nvSpPr>
          <p:cNvPr id="17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案例分析</a:t>
            </a:r>
            <a:endParaRPr lang="en-US" sz="3600" b="0" strike="noStrike" spc="-1">
              <a:solidFill>
                <a:schemeClr val="dk1"/>
              </a:solidFill>
              <a:latin typeface="Arial"/>
            </a:endParaRPr>
          </a:p>
        </p:txBody>
      </p:sp>
      <p:sp>
        <p:nvSpPr>
          <p:cNvPr id="17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实际案例分析</a:t>
            </a:r>
            <a:endParaRPr lang="en-US" sz="1500" b="0" strike="noStrike" spc="-1">
              <a:solidFill>
                <a:srgbClr val="000000"/>
              </a:solidFill>
              <a:latin typeface="Arial"/>
            </a:endParaRPr>
          </a:p>
        </p:txBody>
      </p:sp>
      <p:sp>
        <p:nvSpPr>
          <p:cNvPr id="17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典型案例</a:t>
            </a:r>
            <a:endParaRPr lang="en-US" sz="2200" b="0" strike="noStrike" spc="-1">
              <a:solidFill>
                <a:srgbClr val="000000"/>
              </a:solidFill>
              <a:latin typeface="Arial"/>
            </a:endParaRPr>
          </a:p>
        </p:txBody>
      </p:sp>
      <p:sp>
        <p:nvSpPr>
          <p:cNvPr id="17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案例解析策略</a:t>
            </a:r>
            <a:endParaRPr lang="en-US" sz="1500" b="0" strike="noStrike" spc="-1">
              <a:solidFill>
                <a:srgbClr val="000000"/>
              </a:solidFill>
              <a:latin typeface="Arial"/>
            </a:endParaRPr>
          </a:p>
        </p:txBody>
      </p:sp>
      <p:sp>
        <p:nvSpPr>
          <p:cNvPr id="17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分析方法</a:t>
            </a:r>
            <a:endParaRPr lang="en-US" sz="2200" b="0" strike="noStrike" spc="-1">
              <a:solidFill>
                <a:srgbClr val="000000"/>
              </a:solidFill>
              <a:latin typeface="Arial"/>
            </a:endParaRPr>
          </a:p>
        </p:txBody>
      </p:sp>
      <p:sp>
        <p:nvSpPr>
          <p:cNvPr id="17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案例问题解决方案</a:t>
            </a:r>
            <a:endParaRPr lang="en-US" sz="1500" b="0" strike="noStrike" spc="-1">
              <a:solidFill>
                <a:srgbClr val="000000"/>
              </a:solidFill>
              <a:latin typeface="Arial"/>
            </a:endParaRPr>
          </a:p>
        </p:txBody>
      </p:sp>
      <p:sp>
        <p:nvSpPr>
          <p:cNvPr id="18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解决思路</a:t>
            </a:r>
            <a:endParaRPr lang="en-US" sz="2200" b="0" strike="noStrike" spc="-1">
              <a:solidFill>
                <a:srgbClr val="000000"/>
              </a:solidFill>
              <a:latin typeface="Arial"/>
            </a:endParaRPr>
          </a:p>
        </p:txBody>
      </p:sp>
      <p:sp>
        <p:nvSpPr>
          <p:cNvPr id="18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3"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角色扮演</a:t>
            </a:r>
            <a:endParaRPr lang="en-US" sz="3600" b="0" strike="noStrike" spc="-1">
              <a:solidFill>
                <a:schemeClr val="dk1"/>
              </a:solidFill>
              <a:latin typeface="Arial"/>
            </a:endParaRPr>
          </a:p>
        </p:txBody>
      </p:sp>
      <p:sp>
        <p:nvSpPr>
          <p:cNvPr id="184"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不同角色的扮演</a:t>
            </a:r>
            <a:endParaRPr lang="en-US" sz="2000" b="0" strike="noStrike" spc="-1">
              <a:solidFill>
                <a:srgbClr val="000000"/>
              </a:solidFill>
              <a:latin typeface="Arial"/>
            </a:endParaRPr>
          </a:p>
        </p:txBody>
      </p:sp>
      <p:sp>
        <p:nvSpPr>
          <p:cNvPr id="185"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角色分配</a:t>
            </a:r>
            <a:endParaRPr lang="en-US" sz="3000" b="0" strike="noStrike" spc="-1">
              <a:solidFill>
                <a:srgbClr val="000000"/>
              </a:solidFill>
              <a:latin typeface="Arial"/>
            </a:endParaRPr>
          </a:p>
        </p:txBody>
      </p:sp>
      <p:sp>
        <p:nvSpPr>
          <p:cNvPr id="186"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87" name="椭圆 14"/>
          <p:cNvSpPr/>
          <p:nvPr/>
        </p:nvSpPr>
        <p:spPr>
          <a:xfrm>
            <a:off x="669240" y="52488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8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讨论角色扮演的体会</a:t>
            </a:r>
            <a:endParaRPr lang="en-US" sz="2000" b="0" strike="noStrike" spc="-1">
              <a:solidFill>
                <a:srgbClr val="000000"/>
              </a:solidFill>
              <a:latin typeface="Arial"/>
            </a:endParaRPr>
          </a:p>
        </p:txBody>
      </p:sp>
      <p:sp>
        <p:nvSpPr>
          <p:cNvPr id="18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案例讨论</a:t>
            </a:r>
            <a:endParaRPr lang="en-US" sz="3000" b="0" strike="noStrike" spc="-1">
              <a:solidFill>
                <a:srgbClr val="000000"/>
              </a:solidFill>
              <a:latin typeface="Arial"/>
            </a:endParaRPr>
          </a:p>
        </p:txBody>
      </p:sp>
      <p:sp>
        <p:nvSpPr>
          <p:cNvPr id="19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9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角色扮演情境设置</a:t>
            </a:r>
            <a:endParaRPr lang="en-US" sz="2000" b="0" strike="noStrike" spc="-1">
              <a:solidFill>
                <a:srgbClr val="000000"/>
              </a:solidFill>
              <a:latin typeface="Arial"/>
            </a:endParaRPr>
          </a:p>
        </p:txBody>
      </p:sp>
      <p:sp>
        <p:nvSpPr>
          <p:cNvPr id="19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情景设定</a:t>
            </a:r>
            <a:endParaRPr lang="en-US" sz="30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实际操作</a:t>
            </a:r>
            <a:endParaRPr lang="en-US" sz="2200" b="0" strike="noStrike" spc="-1">
              <a:solidFill>
                <a:srgbClr val="000000"/>
              </a:solidFill>
              <a:latin typeface="Arial"/>
            </a:endParaRPr>
          </a:p>
        </p:txBody>
      </p:sp>
      <p:sp>
        <p:nvSpPr>
          <p:cNvPr id="19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实操的操作步骤</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实操环节的注意事项</a:t>
            </a:r>
            <a:endParaRPr lang="en-US" sz="1500" b="0" strike="noStrike" spc="-1">
              <a:solidFill>
                <a:srgbClr val="000000"/>
              </a:solidFill>
              <a:latin typeface="Arial"/>
            </a:endParaRPr>
          </a:p>
        </p:txBody>
      </p:sp>
      <p:sp>
        <p:nvSpPr>
          <p:cNvPr id="19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模拟演练</a:t>
            </a:r>
            <a:endParaRPr lang="en-US" sz="2200" b="0" strike="noStrike" spc="-1">
              <a:solidFill>
                <a:srgbClr val="000000"/>
              </a:solidFill>
              <a:latin typeface="Arial"/>
            </a:endParaRPr>
          </a:p>
        </p:txBody>
      </p:sp>
      <p:sp>
        <p:nvSpPr>
          <p:cNvPr id="19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模拟情况的设定</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演练过程的反馈和总结</a:t>
            </a:r>
            <a:endParaRPr lang="en-US" sz="1500" b="0" strike="noStrike" spc="-1">
              <a:solidFill>
                <a:srgbClr val="000000"/>
              </a:solidFill>
              <a:latin typeface="Arial"/>
            </a:endParaRPr>
          </a:p>
        </p:txBody>
      </p:sp>
      <p:sp>
        <p:nvSpPr>
          <p:cNvPr id="19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20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0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实践训练</a:t>
            </a:r>
            <a:endParaRPr lang="en-US" sz="3600" b="0" strike="noStrike" spc="-1">
              <a:solidFill>
                <a:schemeClr val="dk1"/>
              </a:solidFill>
              <a:latin typeface="Arial"/>
            </a:endParaRPr>
          </a:p>
        </p:txBody>
      </p:sp>
      <p:sp>
        <p:nvSpPr>
          <p:cNvPr id="20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实地考察</a:t>
            </a:r>
            <a:endParaRPr lang="en-US" sz="2200" b="0" strike="noStrike" spc="-1">
              <a:solidFill>
                <a:srgbClr val="000000"/>
              </a:solidFill>
              <a:latin typeface="Arial"/>
            </a:endParaRPr>
          </a:p>
        </p:txBody>
      </p:sp>
      <p:sp>
        <p:nvSpPr>
          <p:cNvPr id="20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实地考察的重要性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考察目的和方法</a:t>
            </a:r>
            <a:endParaRPr lang="en-US" sz="15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https://d.book118.com/107110113011006055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134</Paragraphs>
  <Slides>22</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人力资源管理专业能力培训</vt:lpstr>
      <vt:lpstr>目录</vt:lpstr>
      <vt:lpstr>第1章 人力资源管理专业能力培训简介</vt:lpstr>
      <vt:lpstr> </vt:lpstr>
      <vt:lpstr>为什么需要进行人力资源管理专业能力培训</vt:lpstr>
      <vt:lpstr>人力资源管理专业能力培训的目标</vt:lpstr>
      <vt:lpstr>人力资源管理专业能力培训的方法</vt:lpstr>
      <vt:lpstr>人力资源管理专业能力培训</vt:lpstr>
      <vt:lpstr>第2章 人力资源管理专业能力培训</vt:lpstr>
      <vt:lpstr>招聘管理</vt:lpstr>
      <vt:lpstr>招聘管理</vt:lpstr>
      <vt:lpstr> </vt:lpstr>
      <vt:lpstr>培训管理</vt:lpstr>
      <vt:lpstr>绩效管理</vt:lpstr>
      <vt:lpstr> </vt:lpstr>
      <vt:lpstr>福利管理</vt:lpstr>
      <vt:lpstr>第3章 人力资源管理专业能力培训的实施</vt:lpstr>
      <vt:lpstr> </vt:lpstr>
      <vt:lpstr>案例分析</vt:lpstr>
      <vt:lpstr>角色扮演</vt:lpstr>
      <vt:lpstr>实践训练</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2024-09-29T14:18:27.101</cp:lastPrinted>
  <dcterms:created xsi:type="dcterms:W3CDTF">2024-09-29T06:18:27Z</dcterms:created>
  <dcterms:modified xsi:type="dcterms:W3CDTF">2024-09-29T06:18:29Z</dcterms:modified>
</cp:coreProperties>
</file>