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477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印品黑体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印品黑体" panose="00000500000000000000" pitchFamily="2" charset="-122"/>
              </a:defRPr>
            </a:lvl1pPr>
          </a:lstStyle>
          <a:p>
            <a:fld id="{715A5268-FB0C-450E-96E9-03F93123780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印品黑体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印品黑体" panose="00000500000000000000" pitchFamily="2" charset="-122"/>
              </a:defRPr>
            </a:lvl1pPr>
          </a:lstStyle>
          <a:p>
            <a:fld id="{E256156D-592E-4B4D-8772-D689FB057AF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4F24-66F9-40F2-B485-34AFECAC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FBE4-F0A1-41AC-817D-A01FB98D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9FD72-BA98-4DEF-BD39-85B0E874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A7AB9-391A-4901-B3C8-1F6B42069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44545-93E3-498F-BC31-5FFCDD99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BB949-782D-4DA7-9F1A-CA3CA753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24FC9-97E0-44B1-A1AE-55141DD7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CE2DC-859B-49C4-B3F7-5EE800AC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0C1E9-2AC2-4FEF-A088-C59FF87B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0E5D0-F2E2-46B6-ADC8-CADC2700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8A37-CD04-4996-9270-F6465BB2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315"/>
            <a:ext cx="7772400" cy="1102859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5550"/>
            <a:ext cx="6400800" cy="131485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4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1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1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56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6196"/>
            <a:ext cx="7772400" cy="1021872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708"/>
            <a:ext cx="7772400" cy="112548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1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6043"/>
            <a:ext cx="8229600" cy="857515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1" y="900392"/>
            <a:ext cx="4038600" cy="2546342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 sz="2400"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900392"/>
            <a:ext cx="4038600" cy="2546342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 sz="2400"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6043"/>
            <a:ext cx="8229600" cy="857515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691"/>
            <a:ext cx="4040188" cy="47997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2000" b="1"/>
            </a:lvl2pPr>
            <a:lvl3pPr marL="913765" indent="0">
              <a:buNone/>
              <a:defRPr sz="1800" b="1"/>
            </a:lvl3pPr>
            <a:lvl4pPr marL="1370965" indent="0">
              <a:buNone/>
              <a:defRPr sz="1600" b="1"/>
            </a:lvl4pPr>
            <a:lvl5pPr marL="1828165" indent="0">
              <a:buNone/>
              <a:defRPr sz="1600" b="1"/>
            </a:lvl5pPr>
            <a:lvl6pPr marL="2284730" indent="0">
              <a:buNone/>
              <a:defRPr sz="1600" b="1"/>
            </a:lvl6pPr>
            <a:lvl7pPr marL="2741930" indent="0">
              <a:buNone/>
              <a:defRPr sz="1600" b="1"/>
            </a:lvl7pPr>
            <a:lvl8pPr marL="3199130" indent="0">
              <a:buNone/>
              <a:defRPr sz="1600" b="1"/>
            </a:lvl8pPr>
            <a:lvl9pPr marL="3655695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661"/>
            <a:ext cx="4040188" cy="2964381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 sz="1600"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 sz="1600"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9" y="1151691"/>
            <a:ext cx="4041775" cy="47997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2000" b="1"/>
            </a:lvl2pPr>
            <a:lvl3pPr marL="913765" indent="0">
              <a:buNone/>
              <a:defRPr sz="1800" b="1"/>
            </a:lvl3pPr>
            <a:lvl4pPr marL="1370965" indent="0">
              <a:buNone/>
              <a:defRPr sz="1600" b="1"/>
            </a:lvl4pPr>
            <a:lvl5pPr marL="1828165" indent="0">
              <a:buNone/>
              <a:defRPr sz="1600" b="1"/>
            </a:lvl5pPr>
            <a:lvl6pPr marL="2284730" indent="0">
              <a:buNone/>
              <a:defRPr sz="1600" b="1"/>
            </a:lvl6pPr>
            <a:lvl7pPr marL="2741930" indent="0">
              <a:buNone/>
              <a:defRPr sz="1600" b="1"/>
            </a:lvl7pPr>
            <a:lvl8pPr marL="3199130" indent="0">
              <a:buNone/>
              <a:defRPr sz="1600" b="1"/>
            </a:lvl8pPr>
            <a:lvl9pPr marL="3655695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9" y="1631661"/>
            <a:ext cx="4041775" cy="2964381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 sz="1800"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 sz="1600"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 sz="1600"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6043"/>
            <a:ext cx="8229600" cy="857515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3" y="204853"/>
            <a:ext cx="3008313" cy="871807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853"/>
            <a:ext cx="5111750" cy="4391190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 sz="2800"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 sz="2400"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 sz="2000"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3" y="1076659"/>
            <a:ext cx="3008313" cy="351938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1200"/>
            </a:lvl2pPr>
            <a:lvl3pPr marL="913765" indent="0">
              <a:buNone/>
              <a:defRPr sz="1000"/>
            </a:lvl3pPr>
            <a:lvl4pPr marL="1370965" indent="0">
              <a:buNone/>
              <a:defRPr sz="900"/>
            </a:lvl4pPr>
            <a:lvl5pPr marL="1828165" indent="0">
              <a:buNone/>
              <a:defRPr sz="900"/>
            </a:lvl5pPr>
            <a:lvl6pPr marL="2284730" indent="0">
              <a:buNone/>
              <a:defRPr sz="900"/>
            </a:lvl6pPr>
            <a:lvl7pPr marL="2741930" indent="0">
              <a:buNone/>
              <a:defRPr sz="900"/>
            </a:lvl7pPr>
            <a:lvl8pPr marL="3199130" indent="0">
              <a:buNone/>
              <a:defRPr sz="900"/>
            </a:lvl8pPr>
            <a:lvl9pPr marL="3655695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1562"/>
            <a:ext cx="5486400" cy="425185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725"/>
            <a:ext cx="5486400" cy="308705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2800"/>
            </a:lvl2pPr>
            <a:lvl3pPr marL="913765" indent="0">
              <a:buNone/>
              <a:defRPr sz="2400"/>
            </a:lvl3pPr>
            <a:lvl4pPr marL="1370965" indent="0">
              <a:buNone/>
              <a:defRPr sz="2000"/>
            </a:lvl4pPr>
            <a:lvl5pPr marL="1828165" indent="0">
              <a:buNone/>
              <a:defRPr sz="2000"/>
            </a:lvl5pPr>
            <a:lvl6pPr marL="2284730" indent="0">
              <a:buNone/>
              <a:defRPr sz="2000"/>
            </a:lvl6pPr>
            <a:lvl7pPr marL="2741930" indent="0">
              <a:buNone/>
              <a:defRPr sz="2000"/>
            </a:lvl7pPr>
            <a:lvl8pPr marL="3199130" indent="0">
              <a:buNone/>
              <a:defRPr sz="2000"/>
            </a:lvl8pPr>
            <a:lvl9pPr marL="3655695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6747"/>
            <a:ext cx="5486400" cy="60383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 marL="457200" indent="0">
              <a:buNone/>
              <a:defRPr sz="1200"/>
            </a:lvl2pPr>
            <a:lvl3pPr marL="913765" indent="0">
              <a:buNone/>
              <a:defRPr sz="1000"/>
            </a:lvl3pPr>
            <a:lvl4pPr marL="1370965" indent="0">
              <a:buNone/>
              <a:defRPr sz="900"/>
            </a:lvl4pPr>
            <a:lvl5pPr marL="1828165" indent="0">
              <a:buNone/>
              <a:defRPr sz="900"/>
            </a:lvl5pPr>
            <a:lvl6pPr marL="2284730" indent="0">
              <a:buNone/>
              <a:defRPr sz="900"/>
            </a:lvl6pPr>
            <a:lvl7pPr marL="2741930" indent="0">
              <a:buNone/>
              <a:defRPr sz="900"/>
            </a:lvl7pPr>
            <a:lvl8pPr marL="3199130" indent="0">
              <a:buNone/>
              <a:defRPr sz="900"/>
            </a:lvl8pPr>
            <a:lvl9pPr marL="3655695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6043"/>
            <a:ext cx="8229600" cy="857515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1" y="1200523"/>
            <a:ext cx="8229600" cy="3395520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54830"/>
            <a:ext cx="2057400" cy="3291904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1" y="154830"/>
            <a:ext cx="6019800" cy="3291904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147533" y="-67909"/>
            <a:ext cx="798125" cy="7444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147533" y="-67909"/>
            <a:ext cx="798125" cy="7444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6043"/>
            <a:ext cx="8229600" cy="857515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1" y="1200520"/>
            <a:ext cx="8229600" cy="3395521"/>
          </a:xfrm>
          <a:prstGeom prst="rect">
            <a:avLst/>
          </a:prstGeom>
        </p:spPr>
        <p:txBody>
          <a:bodyPr/>
          <a:lstStyle>
            <a:lvl1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1pPr>
            <a:lvl2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2pPr>
            <a:lvl3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3pPr>
            <a:lvl4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4pPr>
            <a:lvl5pPr>
              <a:defRPr>
                <a:latin typeface="印品黑体" panose="00000500000000000000" pitchFamily="2" charset="-122"/>
                <a:ea typeface="印品黑体" panose="00000500000000000000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1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B35F0B1-53A2-4F58-A419-9B6A1424FB57}" type="datetimeFigureOut">
              <a:rPr lang="zh-CN" altLang="en-US" smtClean="0">
                <a:solidFill>
                  <a:srgbClr val="000000"/>
                </a:solidFill>
              </a:rPr>
              <a:t/>
            </a:fld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68736"/>
            <a:ext cx="2895599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8736"/>
            <a:ext cx="2133600" cy="2739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印品黑体" panose="00000500000000000000" pitchFamily="2" charset="-122"/>
                <a:ea typeface="印品黑体" panose="00000500000000000000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EBF4EF-A2BF-4103-B2B4-2A3D5169DA7D}" type="slidenum">
              <a:rPr lang="zh-CN" altLang="en-US" smtClean="0">
                <a:solidFill>
                  <a:srgbClr val="000000"/>
                </a:solidFill>
              </a:rPr>
              <a:t/>
            </a:fld>
            <a:endParaRPr lang="zh-CN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png" /><Relationship Id="rId16" Type="http://schemas.openxmlformats.org/officeDocument/2006/relationships/image" Target="../media/image3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0">
          <a:blip r:embed="rId1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1" descr="徽标&#10;&#10;描述已自动生成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4" t="30540" r="19457" b="29231"/>
          <a:stretch>
            <a:fillRect/>
          </a:stretch>
        </p:blipFill>
        <p:spPr>
          <a:xfrm>
            <a:off x="7917180" y="187960"/>
            <a:ext cx="981710" cy="599440"/>
          </a:xfrm>
          <a:prstGeom prst="rect">
            <a:avLst/>
          </a:prstGeom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/>
  <p:txStyles>
    <p:titleStyle>
      <a:lvl1pPr algn="ctr" defTabSz="913765" rtl="0" eaLnBrk="1" latinLnBrk="0" hangingPunct="1">
        <a:spcBef>
          <a:spcPct val="0"/>
        </a:spcBef>
        <a:buNone/>
        <a:defRPr sz="439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37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315" indent="-285750" algn="l" defTabSz="913765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365" indent="-228600" algn="l" defTabSz="91376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565" indent="-228600" algn="l" defTabSz="91376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8600" algn="l" defTabSz="91376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1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6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401511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2955442"/>
            <a:ext cx="9144000" cy="218964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5250" y="0"/>
            <a:ext cx="9144000" cy="2189646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415726" y="1909853"/>
            <a:ext cx="7956113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AECD7A"/>
                </a:solidFill>
                <a:latin typeface="印品黑体" panose="00000500000000000000" pitchFamily="2" charset="-122"/>
                <a:ea typeface="印品黑体" panose="00000500000000000000" pitchFamily="2" charset="-122"/>
              </a:rPr>
              <a:t>心理委员培训</a:t>
            </a:r>
            <a:endParaRPr lang="zh-CN" altLang="en-US" sz="5400" b="1">
              <a:solidFill>
                <a:srgbClr val="AECD7A"/>
              </a:solidFill>
              <a:latin typeface="印品黑体" panose="00000500000000000000" pitchFamily="2" charset="-122"/>
              <a:ea typeface="印品黑体" panose="00000500000000000000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228208" y="2832350"/>
            <a:ext cx="23391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AECD7A"/>
                </a:solidFill>
                <a:latin typeface="印品黑体" panose="00000500000000000000" pitchFamily="2" charset="-122"/>
                <a:ea typeface="印品黑体" panose="00000500000000000000" pitchFamily="2" charset="-122"/>
              </a:rPr>
              <a:t>郑州外国语学校</a:t>
            </a:r>
            <a:endParaRPr lang="en-US" altLang="zh-CN" sz="2400" b="1">
              <a:solidFill>
                <a:srgbClr val="AECD7A"/>
              </a:solidFill>
              <a:latin typeface="印品黑体" panose="00000500000000000000" pitchFamily="2" charset="-122"/>
              <a:ea typeface="印品黑体" panose="00000500000000000000" pitchFamily="2" charset="-122"/>
            </a:endParaRPr>
          </a:p>
          <a:p>
            <a:pPr algn="ctr"/>
            <a:r>
              <a:rPr lang="zh-CN" altLang="en-US" sz="2400" b="1">
                <a:solidFill>
                  <a:srgbClr val="AECD7A"/>
                </a:solidFill>
                <a:latin typeface="印品黑体" panose="00000500000000000000" pitchFamily="2" charset="-122"/>
                <a:ea typeface="印品黑体" panose="00000500000000000000" pitchFamily="2" charset="-122"/>
              </a:rPr>
              <a:t>李一凡</a:t>
            </a:r>
            <a:endParaRPr lang="zh-CN" altLang="en-US" sz="2400" b="1">
              <a:solidFill>
                <a:srgbClr val="AECD7A"/>
              </a:solidFill>
              <a:latin typeface="印品黑体" panose="00000500000000000000" pitchFamily="2" charset="-122"/>
              <a:ea typeface="印品黑体" panose="00000500000000000000" pitchFamily="2" charset="-122"/>
            </a:endParaRPr>
          </a:p>
        </p:txBody>
      </p:sp>
      <p:pic>
        <p:nvPicPr>
          <p:cNvPr id="3" name="图片 1" descr="徽标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4" t="30540" r="19457" b="29231"/>
          <a:stretch>
            <a:fillRect/>
          </a:stretch>
        </p:blipFill>
        <p:spPr>
          <a:xfrm>
            <a:off x="10325100" y="144780"/>
            <a:ext cx="1513205" cy="922655"/>
          </a:xfrm>
          <a:prstGeom prst="rect">
            <a:avLst/>
          </a:prstGeom>
          <a:ln>
            <a:noFill/>
          </a:ln>
        </p:spPr>
      </p:pic>
      <p:pic>
        <p:nvPicPr>
          <p:cNvPr id="2" name="图片 1" descr="徽标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4" t="30540" r="19457" b="29231"/>
          <a:stretch>
            <a:fillRect/>
          </a:stretch>
        </p:blipFill>
        <p:spPr>
          <a:xfrm>
            <a:off x="10452100" y="271780"/>
            <a:ext cx="1513205" cy="922655"/>
          </a:xfrm>
          <a:prstGeom prst="rect">
            <a:avLst/>
          </a:prstGeom>
          <a:ln>
            <a:noFill/>
          </a:ln>
        </p:spPr>
      </p:pic>
      <p:pic>
        <p:nvPicPr>
          <p:cNvPr id="4" name="图片 1" descr="徽标&#10;&#10;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4" t="30540" r="19457" b="29231"/>
          <a:stretch>
            <a:fillRect/>
          </a:stretch>
        </p:blipFill>
        <p:spPr>
          <a:xfrm>
            <a:off x="10579100" y="398780"/>
            <a:ext cx="1513205" cy="922655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advTm="6000" p14:dur="0"/>
    </mc:Choice>
    <mc:Fallback>
      <p:transition advTm="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0" presetClass="entr" presetSubtype="0" dur="10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2012950" y="581025"/>
            <a:ext cx="6223635" cy="332295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一、自我介绍</a:t>
            </a:r>
            <a:endParaRPr lang="zh-CN" altLang="en-US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defTabSz="914400">
              <a:lnSpc>
                <a:spcPct val="150000"/>
              </a:lnSpc>
            </a:pPr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二、心理委员有什么职责？</a:t>
            </a:r>
            <a:b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</a:br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三、本学期主要工作</a:t>
            </a:r>
            <a:endParaRPr lang="zh-CN" altLang="en-US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defTabSz="914400">
              <a:lnSpc>
                <a:spcPct val="150000"/>
              </a:lnSpc>
            </a:pPr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四、你的心理健康么</a:t>
            </a:r>
            <a:r>
              <a:rPr lang="en-US" altLang="zh-CN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?</a:t>
            </a:r>
            <a:endParaRPr lang="en-US" altLang="zh-CN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defTabSz="914400">
              <a:lnSpc>
                <a:spcPct val="150000"/>
              </a:lnSpc>
            </a:pPr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五、心理辅导是什么？</a:t>
            </a:r>
            <a:endParaRPr lang="zh-CN" altLang="en-US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3486071"/>
            <a:ext cx="9144000" cy="218964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398964" y="829588"/>
            <a:ext cx="8452873" cy="224536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b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</a:br>
            <a:endParaRPr lang="zh-CN" altLang="en-US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marL="457200" indent="-457200" defTabSz="914400">
              <a:buFont typeface="Arial" pitchFamily="34" charset="0"/>
              <a:buChar char="•"/>
            </a:pPr>
            <a:r>
              <a:rPr lang="zh-CN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请用彩笔在白纸上描绘出可以代表你的某些元素</a:t>
            </a:r>
            <a:endParaRPr lang="zh-CN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marL="457200" indent="-457200" defTabSz="914400">
              <a:buFont typeface="Arial" pitchFamily="34" charset="0"/>
              <a:buChar char="•"/>
            </a:pPr>
            <a:r>
              <a:rPr lang="zh-CN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可以是动物，植物，某些小物件</a:t>
            </a:r>
            <a:endParaRPr lang="zh-CN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  <a:p>
            <a:pPr marL="457200" indent="-457200" defTabSz="914400">
              <a:buFont typeface="Arial" pitchFamily="34" charset="0"/>
              <a:buChar char="•"/>
            </a:pPr>
            <a:r>
              <a:rPr lang="zh-CN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可以是实体存在的或者你想象中的</a:t>
            </a:r>
            <a:endParaRPr lang="zh-CN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3522266"/>
            <a:ext cx="9144000" cy="218964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1380" y="227965"/>
            <a:ext cx="2621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一、自我介绍</a:t>
            </a:r>
            <a:endParaRPr lang="zh-CN" altLang="en-US" sz="32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310" y="149225"/>
            <a:ext cx="687070" cy="5054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1526724" y="1945918"/>
            <a:ext cx="8452873" cy="52197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28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大家开始讲解一下自己的作品喽！</a:t>
            </a:r>
            <a:endParaRPr lang="zh-CN" sz="28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3522266"/>
            <a:ext cx="9144000" cy="218964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08990" y="227965"/>
            <a:ext cx="2621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一、自我介绍</a:t>
            </a:r>
            <a:endParaRPr lang="zh-CN" altLang="en-US" sz="3200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" y="227965"/>
            <a:ext cx="687070" cy="5054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503555" y="828675"/>
            <a:ext cx="7946390" cy="323024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1. 了解</a:t>
            </a:r>
            <a:r>
              <a:rPr lang="zh-CN" altLang="en-US" sz="1600" u="sng">
                <a:solidFill>
                  <a:schemeClr val="tx1"/>
                </a:solidFill>
                <a:latin typeface="Songti SC Bold" panose="02010800040101010101" charset="-122"/>
                <a:ea typeface="Songti SC Bold" panose="02010800040101010101" charset="-122"/>
                <a:cs typeface="Songti SC Regular" panose="02010800040101010101" charset="-122"/>
              </a:rPr>
              <a:t>常见心理问题和危机干预的常识，</a:t>
            </a: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提高自我心理素质。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2. 积极向本班同学</a:t>
            </a:r>
            <a:r>
              <a:rPr lang="zh-CN" altLang="en-US" sz="1600" b="0" u="sng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宣传心理健康方面的知识</a:t>
            </a: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（利用班会、黑板报、心理小报等），帮助同学们了解基本的心理常识及中学阶段可能产生的心理问题等。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3. </a:t>
            </a:r>
            <a:r>
              <a:rPr lang="zh-CN" altLang="en-US" sz="1600" b="0" u="sng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主动关注班级学生心理状况</a:t>
            </a: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，及时发现本班有心理困惑和烦恼的同学，并将重大应激事件、行为异常学生的情况及时向班主任和心理老师报告，每周/两周上交班级晴雨表。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4. 了解心理辅导流程，</a:t>
            </a:r>
            <a:r>
              <a:rPr lang="zh-CN" altLang="en-US" sz="1600" b="0" u="sng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帮助有心理困惑的同学及时前往心理咨询室接受心理辅导。</a:t>
            </a:r>
            <a:endParaRPr lang="zh-CN" altLang="en-US" sz="1600" b="0" u="sng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00000"/>
              </a:lnSpc>
            </a:pPr>
            <a:endParaRPr lang="zh-CN" altLang="en-US" sz="1200" b="0" u="sng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0" y="3461306"/>
            <a:ext cx="9144000" cy="218964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57250" y="227965"/>
            <a:ext cx="384619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二、心理委员的职责</a:t>
            </a:r>
            <a:endParaRPr lang="zh-CN" altLang="en-US" sz="3200" b="1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180" y="227965"/>
            <a:ext cx="687070" cy="5054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515620" y="937260"/>
            <a:ext cx="7946390" cy="249174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5. </a:t>
            </a:r>
            <a:r>
              <a:rPr lang="zh-CN" altLang="en-US" sz="1600" u="sng">
                <a:solidFill>
                  <a:schemeClr val="tx1"/>
                </a:solidFill>
                <a:latin typeface="Songti SC Bold" panose="02010800040101010101" charset="-122"/>
                <a:ea typeface="Songti SC Bold" panose="02010800040101010101" charset="-122"/>
                <a:cs typeface="Songti SC Regular" panose="02010800040101010101" charset="-122"/>
              </a:rPr>
              <a:t>协助心理老师开展</a:t>
            </a: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心理课、团体心理活动、心理测评、心理宣传周活动等。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6. </a:t>
            </a:r>
            <a:r>
              <a:rPr lang="zh-CN" altLang="en-US" sz="1600" u="sng">
                <a:solidFill>
                  <a:schemeClr val="tx1"/>
                </a:solidFill>
                <a:latin typeface="Songti SC Bold" panose="02010800040101010101" charset="-122"/>
                <a:ea typeface="Songti SC Bold" panose="02010800040101010101" charset="-122"/>
                <a:cs typeface="Songti SC Regular" panose="02010800040101010101" charset="-122"/>
              </a:rPr>
              <a:t>定期参加心理委员培训</a:t>
            </a:r>
            <a:r>
              <a:rPr lang="zh-CN" altLang="en-US" sz="1600" b="0" u="sng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。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7. 组织学生开展关于心理学的研究性课题（例如进行关于校园从众行为、人际沟通方式的小调查等。）</a:t>
            </a:r>
            <a:endParaRPr lang="zh-CN" altLang="en-US" sz="16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8. 在工作中，必须严格遵守</a:t>
            </a:r>
            <a:r>
              <a:rPr lang="zh-CN" altLang="en-US" sz="1600" u="sng">
                <a:solidFill>
                  <a:schemeClr val="tx1"/>
                </a:solidFill>
                <a:latin typeface="Songti SC Bold" panose="02010800040101010101" charset="-122"/>
                <a:ea typeface="Songti SC Bold" panose="02010800040101010101" charset="-122"/>
                <a:cs typeface="Songti SC Regular" panose="02010800040101010101" charset="-122"/>
              </a:rPr>
              <a:t>保密和保密例外</a:t>
            </a:r>
            <a:r>
              <a:rPr lang="zh-CN" altLang="en-US" sz="1600" b="0">
                <a:solidFill>
                  <a:schemeClr val="tx1"/>
                </a:solidFill>
                <a:latin typeface="Songti SC Regular" panose="02010800040101010101" charset="-122"/>
                <a:ea typeface="Songti SC Regular" panose="02010800040101010101" charset="-122"/>
                <a:cs typeface="Songti SC Regular" panose="02010800040101010101" charset="-122"/>
              </a:rPr>
              <a:t>的原则。</a:t>
            </a:r>
            <a:endParaRPr lang="zh-CN" altLang="en-US" sz="12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  <a:p>
            <a:pPr indent="457200" fontAlgn="auto">
              <a:lnSpc>
                <a:spcPct val="100000"/>
              </a:lnSpc>
            </a:pPr>
            <a:endParaRPr lang="zh-CN" altLang="en-US" sz="1200" b="0">
              <a:solidFill>
                <a:schemeClr val="tx1"/>
              </a:solidFill>
              <a:latin typeface="Songti SC Regular" panose="02010800040101010101" charset="-122"/>
              <a:ea typeface="Songti SC Regular" panose="02010800040101010101" charset="-122"/>
              <a:cs typeface="Songti SC Regular" panose="02010800040101010101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3522266"/>
            <a:ext cx="9144000" cy="2189646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918210" y="184150"/>
            <a:ext cx="384619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二、心理委员的职责</a:t>
            </a:r>
            <a:endParaRPr lang="zh-CN" altLang="en-US" sz="3200" b="1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140" y="184150"/>
            <a:ext cx="687070" cy="5054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74930" y="3889296"/>
            <a:ext cx="9144000" cy="2189646"/>
          </a:xfrm>
          <a:prstGeom prst="rect">
            <a:avLst/>
          </a:prstGeom>
        </p:spPr>
      </p:pic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590099" y="1019453"/>
            <a:ext cx="8452873" cy="34150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1.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心理班会课</a:t>
            </a:r>
            <a:endParaRPr lang="zh-CN" altLang="en-US" sz="1800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cs typeface="+mn-ea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2.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心理选修课</a:t>
            </a:r>
            <a:endParaRPr lang="zh-CN" altLang="en-US" sz="1800" b="1" noProof="1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3.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每周上交班级心理晴雨表</a:t>
            </a:r>
            <a:endParaRPr lang="zh-CN" altLang="en-US" sz="1800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cs typeface="+mn-ea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4.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心理委员培训</a:t>
            </a:r>
            <a:endParaRPr lang="zh-CN" altLang="en-US" sz="1800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cs typeface="+mn-ea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5. 12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月心理宣传月</a:t>
            </a:r>
            <a:endParaRPr lang="zh-CN" altLang="en-US" sz="1800" b="1" noProof="1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（心理剧剧本征集，以及公演，假面集市、心晴快</a:t>
            </a:r>
            <a:r>
              <a:rPr lang="zh-CN" altLang="en-US" sz="1800">
                <a:solidFill>
                  <a:schemeClr val="accent4"/>
                </a:solidFill>
                <a:effectLst/>
                <a:latin typeface="德彪钢笔行书字库" charset="-122"/>
                <a:ea typeface="德彪钢笔行书字库" charset="-122"/>
                <a:cs typeface="+mn-ea"/>
                <a:sym typeface="+mn-ea"/>
              </a:rPr>
              <a:t>递等）</a:t>
            </a:r>
            <a:endParaRPr lang="zh-CN" altLang="en-US" sz="1800">
              <a:solidFill>
                <a:schemeClr val="accent4"/>
              </a:solidFill>
              <a:effectLst/>
              <a:latin typeface="德彪钢笔行书字库" charset="-122"/>
              <a:ea typeface="德彪钢笔行书字库" charset="-122"/>
              <a:cs typeface="+mn-ea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德彪钢笔行书字库" charset="-122"/>
                <a:ea typeface="德彪钢笔行书字库" charset="-122"/>
                <a:cs typeface="+mn-ea"/>
                <a:sym typeface="+mn-ea"/>
              </a:rPr>
              <a:t>6.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每周四、五大课间在团体活动室心理电影展</a:t>
            </a:r>
            <a:endParaRPr lang="zh-CN" altLang="en-US" sz="1800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cs typeface="+mn-ea"/>
              <a:sym typeface="+mn-ea"/>
            </a:endParaRPr>
          </a:p>
          <a:p>
            <a:pPr indent="457200" algn="l">
              <a:lnSpc>
                <a:spcPct val="150000"/>
              </a:lnSpc>
            </a:pPr>
            <a:r>
              <a:rPr lang="en-US" altLang="zh-CN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7. </a:t>
            </a:r>
            <a:r>
              <a:rPr lang="zh-CN" altLang="en-US" sz="1800">
                <a:solidFill>
                  <a:schemeClr val="accent4"/>
                </a:solidFill>
                <a:effectLst/>
                <a:latin typeface="锐字云字库隶变体1.0" charset="-122"/>
                <a:ea typeface="锐字云字库隶变体1.0" charset="-122"/>
                <a:cs typeface="+mn-ea"/>
                <a:sym typeface="+mn-ea"/>
              </a:rPr>
              <a:t>生涯规划、心理学系列讲座</a:t>
            </a:r>
            <a:endParaRPr lang="zh-CN" altLang="en-US" sz="1800">
              <a:solidFill>
                <a:schemeClr val="accent4"/>
              </a:solidFill>
              <a:effectLst/>
              <a:latin typeface="锐字云字库隶变体1.0" charset="-122"/>
              <a:ea typeface="锐字云字库隶变体1.0" charset="-122"/>
              <a:cs typeface="+mn-ea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18210" y="63500"/>
            <a:ext cx="384619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三、本学期主要工作</a:t>
            </a:r>
            <a:endParaRPr lang="zh-CN" altLang="en-US" sz="3200" b="1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140" y="63500"/>
            <a:ext cx="687070" cy="5054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5124450" y="3407966"/>
            <a:ext cx="9144000" cy="2189646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140" y="63500"/>
            <a:ext cx="687070" cy="505460"/>
          </a:xfrm>
          <a:prstGeom prst="rect">
            <a:avLst/>
          </a:prstGeom>
        </p:spPr>
      </p:pic>
      <p:sp>
        <p:nvSpPr>
          <p:cNvPr id="7" name="直接连接符 10242"/>
          <p:cNvSpPr>
            <a:spLocks noChangeShapeType="1"/>
          </p:cNvSpPr>
          <p:nvPr/>
        </p:nvSpPr>
        <p:spPr bwMode="auto">
          <a:xfrm>
            <a:off x="468313" y="1996207"/>
            <a:ext cx="79200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矩形 10243"/>
          <p:cNvSpPr>
            <a:spLocks noChangeArrowheads="1"/>
          </p:cNvSpPr>
          <p:nvPr/>
        </p:nvSpPr>
        <p:spPr bwMode="auto">
          <a:xfrm>
            <a:off x="900113" y="1132607"/>
            <a:ext cx="3743325" cy="863600"/>
          </a:xfrm>
          <a:prstGeom prst="rect">
            <a:avLst/>
          </a:prstGeom>
          <a:solidFill>
            <a:srgbClr val="AECD7A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ea typeface="印品黑体" panose="00000500000000000000"/>
              </a:rPr>
              <a:t>心理正常</a:t>
            </a:r>
            <a:endParaRPr lang="zh-CN" altLang="en-US" sz="3200">
              <a:solidFill>
                <a:srgbClr val="000000"/>
              </a:solidFill>
              <a:ea typeface="印品黑体" panose="00000500000000000000"/>
            </a:endParaRPr>
          </a:p>
        </p:txBody>
      </p:sp>
      <p:sp>
        <p:nvSpPr>
          <p:cNvPr id="9" name="矩形 10244"/>
          <p:cNvSpPr>
            <a:spLocks noChangeArrowheads="1"/>
          </p:cNvSpPr>
          <p:nvPr/>
        </p:nvSpPr>
        <p:spPr bwMode="auto">
          <a:xfrm>
            <a:off x="5724525" y="1132607"/>
            <a:ext cx="2447925" cy="863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0000"/>
                </a:solidFill>
                <a:ea typeface="印品黑体" panose="00000500000000000000"/>
              </a:rPr>
              <a:t>心理不正常</a:t>
            </a:r>
            <a:endParaRPr lang="zh-CN" altLang="en-US" sz="3200">
              <a:solidFill>
                <a:srgbClr val="000000"/>
              </a:solidFill>
              <a:ea typeface="印品黑体" panose="00000500000000000000"/>
            </a:endParaRPr>
          </a:p>
        </p:txBody>
      </p:sp>
      <p:sp>
        <p:nvSpPr>
          <p:cNvPr id="10" name="矩形 10245"/>
          <p:cNvSpPr>
            <a:spLocks noChangeArrowheads="1"/>
          </p:cNvSpPr>
          <p:nvPr/>
        </p:nvSpPr>
        <p:spPr bwMode="auto">
          <a:xfrm>
            <a:off x="468313" y="2212107"/>
            <a:ext cx="4751387" cy="2160587"/>
          </a:xfrm>
          <a:prstGeom prst="rect">
            <a:avLst/>
          </a:prstGeom>
          <a:solidFill>
            <a:srgbClr val="AECD7A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200">
                <a:solidFill>
                  <a:srgbClr val="000000"/>
                </a:solidFill>
                <a:ea typeface="印品黑体" panose="00000500000000000000"/>
              </a:rPr>
              <a:t>心理健康       心理不健康</a:t>
            </a:r>
            <a:endParaRPr lang="zh-CN" altLang="en-US" sz="3200">
              <a:solidFill>
                <a:srgbClr val="000000"/>
              </a:solidFill>
              <a:ea typeface="印品黑体" panose="00000500000000000000"/>
            </a:endParaRPr>
          </a:p>
          <a:p>
            <a:pPr algn="ctr">
              <a:lnSpc>
                <a:spcPct val="120000"/>
              </a:lnSpc>
            </a:pPr>
            <a:r>
              <a:rPr lang="zh-CN" altLang="en-US" sz="3200">
                <a:solidFill>
                  <a:srgbClr val="000000"/>
                </a:solidFill>
                <a:ea typeface="印品黑体" panose="00000500000000000000"/>
              </a:rPr>
              <a:t>                       </a:t>
            </a:r>
            <a:r>
              <a:rPr lang="zh-CN" altLang="en-US" sz="2400">
                <a:solidFill>
                  <a:srgbClr val="000000"/>
                </a:solidFill>
                <a:ea typeface="印品黑体" panose="00000500000000000000"/>
              </a:rPr>
              <a:t>心理问题</a:t>
            </a:r>
            <a:endParaRPr lang="zh-CN" altLang="en-US" sz="2400">
              <a:solidFill>
                <a:srgbClr val="000000"/>
              </a:solidFill>
              <a:ea typeface="印品黑体" panose="00000500000000000000"/>
            </a:endParaRPr>
          </a:p>
          <a:p>
            <a:endParaRPr lang="zh-CN" altLang="en-US" sz="2000">
              <a:solidFill>
                <a:srgbClr val="000000"/>
              </a:solidFill>
            </a:endParaRPr>
          </a:p>
        </p:txBody>
      </p:sp>
      <p:sp>
        <p:nvSpPr>
          <p:cNvPr id="11" name="直接连接符 10246"/>
          <p:cNvSpPr>
            <a:spLocks noChangeShapeType="1"/>
          </p:cNvSpPr>
          <p:nvPr/>
        </p:nvSpPr>
        <p:spPr bwMode="auto">
          <a:xfrm>
            <a:off x="5292725" y="684932"/>
            <a:ext cx="71438" cy="403225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矩形 10247"/>
          <p:cNvSpPr>
            <a:spLocks noChangeArrowheads="1"/>
          </p:cNvSpPr>
          <p:nvPr/>
        </p:nvSpPr>
        <p:spPr bwMode="auto">
          <a:xfrm>
            <a:off x="5724525" y="2285132"/>
            <a:ext cx="2519363" cy="20875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400">
                <a:solidFill>
                  <a:srgbClr val="000000"/>
                </a:solidFill>
                <a:ea typeface="印品黑体" panose="00000500000000000000"/>
              </a:rPr>
              <a:t>含变态人格，</a:t>
            </a:r>
            <a:endParaRPr lang="zh-CN" altLang="en-US" sz="2400">
              <a:solidFill>
                <a:srgbClr val="000000"/>
              </a:solidFill>
              <a:ea typeface="印品黑体" panose="00000500000000000000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400">
                <a:solidFill>
                  <a:srgbClr val="000000"/>
                </a:solidFill>
                <a:ea typeface="印品黑体" panose="00000500000000000000"/>
              </a:rPr>
              <a:t>确诊的神经症，</a:t>
            </a:r>
            <a:endParaRPr lang="zh-CN" altLang="en-US" sz="2400">
              <a:solidFill>
                <a:srgbClr val="000000"/>
              </a:solidFill>
              <a:ea typeface="印品黑体" panose="00000500000000000000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400">
                <a:solidFill>
                  <a:srgbClr val="000000"/>
                </a:solidFill>
                <a:ea typeface="印品黑体" panose="00000500000000000000"/>
              </a:rPr>
              <a:t>其他各类神经障碍</a:t>
            </a:r>
            <a:endParaRPr lang="zh-CN" altLang="en-US" sz="2400">
              <a:solidFill>
                <a:srgbClr val="000000"/>
              </a:solidFill>
              <a:ea typeface="印品黑体" panose="00000500000000000000"/>
            </a:endParaRPr>
          </a:p>
        </p:txBody>
      </p:sp>
      <p:sp>
        <p:nvSpPr>
          <p:cNvPr id="13" name="直接连接符 10248"/>
          <p:cNvSpPr>
            <a:spLocks noChangeShapeType="1"/>
          </p:cNvSpPr>
          <p:nvPr/>
        </p:nvSpPr>
        <p:spPr bwMode="auto">
          <a:xfrm flipH="1">
            <a:off x="2771775" y="1996207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直接连接符 10249"/>
          <p:cNvSpPr>
            <a:spLocks noChangeShapeType="1"/>
          </p:cNvSpPr>
          <p:nvPr/>
        </p:nvSpPr>
        <p:spPr bwMode="auto">
          <a:xfrm flipH="1">
            <a:off x="7092950" y="1996207"/>
            <a:ext cx="0" cy="2889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921385" y="36830"/>
            <a:ext cx="425323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四、你的心理健康吗？</a:t>
            </a:r>
            <a:endParaRPr lang="zh-CN" altLang="en-US" sz="3200" b="1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591369" y="909598"/>
            <a:ext cx="8452873" cy="2633863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20000"/>
              </a:lnSpc>
            </a:pPr>
            <a:r>
              <a:rPr lang="zh-CN" altLang="en-US" sz="2800">
                <a:solidFill>
                  <a:srgbClr val="AECD7A"/>
                </a:solidFill>
                <a:ea typeface="印品黑体" panose="00000500000000000000"/>
              </a:rPr>
              <a:t>心理问题就是纠结、是郁闷，是每个人身上都存在的问题，是每个人心中的秘密。没有心理问题的人，是石头。</a:t>
            </a:r>
            <a:endParaRPr lang="en-US" altLang="zh-CN" sz="2800">
              <a:solidFill>
                <a:srgbClr val="AECD7A"/>
              </a:solidFill>
              <a:ea typeface="印品黑体" panose="00000500000000000000"/>
            </a:endParaRPr>
          </a:p>
          <a:p>
            <a:pPr indent="457200">
              <a:lnSpc>
                <a:spcPct val="120000"/>
              </a:lnSpc>
            </a:pPr>
            <a:r>
              <a:rPr lang="zh-CN" altLang="en-US" sz="2800">
                <a:solidFill>
                  <a:srgbClr val="AECD7A"/>
                </a:solidFill>
                <a:ea typeface="印品黑体" panose="00000500000000000000"/>
              </a:rPr>
              <a:t>心理问题有的能自行化解，如不能自行化解，则需求助于他人。</a:t>
            </a:r>
            <a:endParaRPr lang="zh-CN" altLang="en-US" sz="2800">
              <a:solidFill>
                <a:srgbClr val="AECD7A"/>
              </a:solidFill>
              <a:ea typeface="印品黑体" panose="00000500000000000000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-95250" y="3522266"/>
            <a:ext cx="9144000" cy="218964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3"/>
          <p:cNvSpPr txBox="1">
            <a:spLocks noChangeArrowheads="1"/>
          </p:cNvSpPr>
          <p:nvPr/>
        </p:nvSpPr>
        <p:spPr bwMode="auto">
          <a:xfrm rot="21585233">
            <a:off x="591369" y="909598"/>
            <a:ext cx="8452873" cy="250317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gradFill>
                  <a:gsLst>
                    <a:gs pos="100000">
                      <a:schemeClr val="tx2"/>
                    </a:gs>
                    <a:gs pos="0">
                      <a:schemeClr val="accent2"/>
                    </a:gs>
                  </a:gsLst>
                  <a:path path="circle">
                    <a:fillToRect l="50000" t="50000" r="50000" b="50000"/>
                  </a:path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800" kern="0">
                <a:solidFill>
                  <a:schemeClr val="accent4"/>
                </a:solidFill>
                <a:effectLst/>
                <a:latin typeface="+mn-lt"/>
                <a:ea typeface="+mn-ea"/>
                <a:sym typeface="+mn-ea"/>
              </a:rPr>
              <a:t>心理辅导师会告诉我选择文科还是理科？              </a:t>
            </a:r>
            <a:endParaRPr kumimoji="0" lang="zh-CN" altLang="en-US" sz="2800" b="1" i="0" u="none" strike="noStrike" kern="0" cap="none" spc="0" normalizeH="0" baseline="0" noProof="1">
              <a:solidFill>
                <a:schemeClr val="accent4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800" kern="0">
                <a:solidFill>
                  <a:schemeClr val="accent4"/>
                </a:solidFill>
                <a:effectLst/>
                <a:latin typeface="+mn-lt"/>
                <a:ea typeface="+mn-ea"/>
                <a:sym typeface="+mn-ea"/>
              </a:rPr>
              <a:t>又或者，我是否要和父母改善关系</a:t>
            </a:r>
            <a:r>
              <a:rPr lang="en-US" altLang="zh-CN" sz="2800" kern="0">
                <a:solidFill>
                  <a:schemeClr val="accent4"/>
                </a:solidFill>
                <a:effectLst/>
                <a:latin typeface="+mn-lt"/>
                <a:ea typeface="+mn-ea"/>
                <a:sym typeface="+mn-ea"/>
              </a:rPr>
              <a:t>?</a:t>
            </a:r>
            <a:endParaRPr kumimoji="0" lang="zh-CN" altLang="en-US" sz="2800" b="1" i="0" u="none" strike="noStrike" kern="0" cap="none" spc="0" normalizeH="0" baseline="0" noProof="1">
              <a:solidFill>
                <a:schemeClr val="accent4"/>
              </a:solidFill>
              <a:effectLst/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</a:pPr>
            <a:endParaRPr kumimoji="0" lang="zh-CN" altLang="en-US" sz="2800" b="1" i="0" u="none" strike="noStrike" kern="0" cap="none" spc="0" normalizeH="0" baseline="0" noProof="1">
              <a:solidFill>
                <a:schemeClr val="accent4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800" kern="0">
                <a:solidFill>
                  <a:schemeClr val="accent4"/>
                </a:solidFill>
                <a:effectLst/>
                <a:latin typeface="+mn-lt"/>
                <a:ea typeface="+mn-ea"/>
                <a:sym typeface="+mn-ea"/>
              </a:rPr>
              <a:t>不是的，心理辅导师不会给你任何答案，也不会帮你解决这些问题，心理咨询师唯一能做的是</a:t>
            </a:r>
            <a:endParaRPr lang="zh-CN" altLang="en-US" sz="2800" kern="0">
              <a:solidFill>
                <a:schemeClr val="accent4"/>
              </a:solidFill>
              <a:effectLst/>
              <a:latin typeface="+mn-lt"/>
              <a:ea typeface="+mn-ea"/>
              <a:sym typeface="+mn-ea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-95250" y="3522266"/>
            <a:ext cx="9144000" cy="2189646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140" y="63500"/>
            <a:ext cx="687070" cy="50546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921385" y="36830"/>
            <a:ext cx="425323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effectLst/>
                <a:ea typeface="+mj-ea"/>
                <a:cs typeface="+mj-cs"/>
                <a:sym typeface="+mn-ea"/>
              </a:rPr>
              <a:t>五、心理辅导是什么？</a:t>
            </a:r>
            <a:endParaRPr lang="zh-CN" altLang="en-US" sz="3200" b="1">
              <a:solidFill>
                <a:schemeClr val="accent4"/>
              </a:solidFill>
              <a:effectLst/>
              <a:ea typeface="+mj-ea"/>
              <a:cs typeface="+mj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6000" p14:dur="1500">
        <p:random/>
      </p:transition>
    </mc:Choice>
    <mc:Fallback>
      <p:transition spd="slow" advTm="6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47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https://d.book118.com/107114015116006053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6_Office 主题​​">
  <a:themeElements>
    <a:clrScheme name="七色">
      <a:dk1>
        <a:srgbClr val="000000"/>
      </a:dk1>
      <a:lt1>
        <a:sysClr val="window" lastClr="FFFFFF"/>
      </a:lt1>
      <a:dk2>
        <a:srgbClr val="FEB554"/>
      </a:dk2>
      <a:lt2>
        <a:srgbClr val="18497E"/>
      </a:lt2>
      <a:accent1>
        <a:srgbClr val="C00000"/>
      </a:accent1>
      <a:accent2>
        <a:srgbClr val="FF0000"/>
      </a:accent2>
      <a:accent3>
        <a:srgbClr val="FFC000"/>
      </a:accent3>
      <a:accent4>
        <a:srgbClr val="92D050"/>
      </a:accent4>
      <a:accent5>
        <a:srgbClr val="00B050"/>
      </a:accent5>
      <a:accent6>
        <a:srgbClr val="00B0F0"/>
      </a:accent6>
      <a:hlink>
        <a:srgbClr val="0070C0"/>
      </a:hlink>
      <a:folHlink>
        <a:srgbClr val="002060"/>
      </a:folHlink>
    </a:clrScheme>
    <a:fontScheme name="微软雅黑">
      <a:majorFont>
        <a:latin typeface="Constantia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Constantia</vt:lpstr>
      <vt:lpstr>微软雅黑</vt:lpstr>
      <vt:lpstr>印品黑体</vt:lpstr>
      <vt:lpstr>Calibri Light</vt:lpstr>
      <vt:lpstr>Songti SC Regular</vt:lpstr>
      <vt:lpstr>Songti SC Bold</vt:lpstr>
      <vt:lpstr>锐字云字库隶变体1.0</vt:lpstr>
      <vt:lpstr>德彪钢笔行书字库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2024-09-27T12:39:58.914</cp:lastPrinted>
  <dcterms:created xsi:type="dcterms:W3CDTF">2024-09-27T04:39:58Z</dcterms:created>
  <dcterms:modified xsi:type="dcterms:W3CDTF">2024-09-27T04:40:00Z</dcterms:modified>
</cp:coreProperties>
</file>