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320.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00961E-5BF1-410E-9B34-D041A4CD5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9B34FF-1F45-4DF3-BE6E-073E2C0B1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33A734-440C-49C3-88BA-751CAE50D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1091E8-B41D-4B67-BF90-7D66FED87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2591B1-042C-4130-A743-EB91539E53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423EF9-BEE1-4DBB-AB3A-D041E42161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4EB514-4949-43AC-A181-4CB1BFA18F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297B50-67D5-478F-87DE-695C6B3B37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1BB2B4-849F-438D-8907-A599FD4C8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89F08-78B3-433C-A15F-9A7CB1665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B54CBF-297B-4BF4-ADDA-77BD9AB52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18" Type="http://schemas.openxmlformats.org/officeDocument/2006/relationships/tags" Target="../tags/tag176.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17" Type="http://schemas.openxmlformats.org/officeDocument/2006/relationships/tags" Target="../tags/tag229.xml" /><Relationship Id="rId18" Type="http://schemas.openxmlformats.org/officeDocument/2006/relationships/tags" Target="../tags/tag230.xml" /><Relationship Id="rId19" Type="http://schemas.openxmlformats.org/officeDocument/2006/relationships/tags" Target="../tags/tag231.xml" /><Relationship Id="rId2" Type="http://schemas.openxmlformats.org/officeDocument/2006/relationships/tags" Target="../tags/tag214.xml" /><Relationship Id="rId20" Type="http://schemas.openxmlformats.org/officeDocument/2006/relationships/tags" Target="../tags/tag232.xml" /><Relationship Id="rId21" Type="http://schemas.openxmlformats.org/officeDocument/2006/relationships/tags" Target="../tags/tag233.xml" /><Relationship Id="rId22" Type="http://schemas.openxmlformats.org/officeDocument/2006/relationships/tags" Target="../tags/tag234.xml" /><Relationship Id="rId23" Type="http://schemas.openxmlformats.org/officeDocument/2006/relationships/tags" Target="../tags/tag235.xml" /><Relationship Id="rId24" Type="http://schemas.openxmlformats.org/officeDocument/2006/relationships/tags" Target="../tags/tag236.xml" /><Relationship Id="rId25" Type="http://schemas.openxmlformats.org/officeDocument/2006/relationships/tags" Target="../tags/tag237.xml" /><Relationship Id="rId26" Type="http://schemas.openxmlformats.org/officeDocument/2006/relationships/tags" Target="../tags/tag238.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tags" Target="../tags/tag275.xml" /><Relationship Id="rId15" Type="http://schemas.openxmlformats.org/officeDocument/2006/relationships/tags" Target="../tags/tag276.xml" /><Relationship Id="rId16" Type="http://schemas.openxmlformats.org/officeDocument/2006/relationships/tags" Target="../tags/tag277.xml" /><Relationship Id="rId17" Type="http://schemas.openxmlformats.org/officeDocument/2006/relationships/tags" Target="../tags/tag278.xml" /><Relationship Id="rId18" Type="http://schemas.openxmlformats.org/officeDocument/2006/relationships/tags" Target="../tags/tag279.xml" /><Relationship Id="rId19" Type="http://schemas.openxmlformats.org/officeDocument/2006/relationships/tags" Target="../tags/tag280.xml" /><Relationship Id="rId2" Type="http://schemas.openxmlformats.org/officeDocument/2006/relationships/tags" Target="../tags/tag263.xml" /><Relationship Id="rId20" Type="http://schemas.openxmlformats.org/officeDocument/2006/relationships/tags" Target="../tags/tag281.xml" /><Relationship Id="rId21" Type="http://schemas.openxmlformats.org/officeDocument/2006/relationships/tags" Target="../tags/tag282.xml" /><Relationship Id="rId22" Type="http://schemas.openxmlformats.org/officeDocument/2006/relationships/tags" Target="../tags/tag283.xml" /><Relationship Id="rId23" Type="http://schemas.openxmlformats.org/officeDocument/2006/relationships/tags" Target="../tags/tag284.xml" /><Relationship Id="rId24" Type="http://schemas.openxmlformats.org/officeDocument/2006/relationships/tags" Target="../tags/tag285.xml" /><Relationship Id="rId25" Type="http://schemas.openxmlformats.org/officeDocument/2006/relationships/tags" Target="../tags/tag286.xml" /><Relationship Id="rId26" Type="http://schemas.openxmlformats.org/officeDocument/2006/relationships/tags" Target="../tags/tag287.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88.xml" /><Relationship Id="rId3" Type="http://schemas.openxmlformats.org/officeDocument/2006/relationships/tags" Target="../tags/tag289.xml" /><Relationship Id="rId4" Type="http://schemas.openxmlformats.org/officeDocument/2006/relationships/tags" Target="../tags/tag29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tags" Target="../tags/tag301.xml" /><Relationship Id="rId13" Type="http://schemas.openxmlformats.org/officeDocument/2006/relationships/tags" Target="../tags/tag302.xml" /><Relationship Id="rId14" Type="http://schemas.openxmlformats.org/officeDocument/2006/relationships/tags" Target="../tags/tag303.xml" /><Relationship Id="rId15" Type="http://schemas.openxmlformats.org/officeDocument/2006/relationships/tags" Target="../tags/tag304.xml" /><Relationship Id="rId16" Type="http://schemas.openxmlformats.org/officeDocument/2006/relationships/tags" Target="../tags/tag305.xml" /><Relationship Id="rId17" Type="http://schemas.openxmlformats.org/officeDocument/2006/relationships/tags" Target="../tags/tag306.xml" /><Relationship Id="rId18" Type="http://schemas.openxmlformats.org/officeDocument/2006/relationships/tags" Target="../tags/tag307.xml" /><Relationship Id="rId2" Type="http://schemas.openxmlformats.org/officeDocument/2006/relationships/tags" Target="../tags/tag291.xml" /><Relationship Id="rId3" Type="http://schemas.openxmlformats.org/officeDocument/2006/relationships/tags" Target="../tags/tag292.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tags" Target="../tags/tag297.xml" /><Relationship Id="rId9" Type="http://schemas.openxmlformats.org/officeDocument/2006/relationships/tags" Target="../tags/tag29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6.xml" /><Relationship Id="rId11" Type="http://schemas.openxmlformats.org/officeDocument/2006/relationships/tags" Target="../tags/tag317.xml" /><Relationship Id="rId12" Type="http://schemas.openxmlformats.org/officeDocument/2006/relationships/tags" Target="../tags/tag318.xml" /><Relationship Id="rId13" Type="http://schemas.openxmlformats.org/officeDocument/2006/relationships/tags" Target="../tags/tag319.xml" /><Relationship Id="rId2" Type="http://schemas.openxmlformats.org/officeDocument/2006/relationships/tags" Target="../tags/tag308.xml" /><Relationship Id="rId3" Type="http://schemas.openxmlformats.org/officeDocument/2006/relationships/tags" Target="../tags/tag309.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tags" Target="../tags/tag312.xml" /><Relationship Id="rId7" Type="http://schemas.openxmlformats.org/officeDocument/2006/relationships/tags" Target="../tags/tag313.xml" /><Relationship Id="rId8" Type="http://schemas.openxmlformats.org/officeDocument/2006/relationships/tags" Target="../tags/tag314.xml" /><Relationship Id="rId9" Type="http://schemas.openxmlformats.org/officeDocument/2006/relationships/tags" Target="../tags/tag3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26066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陈旧性肱二头肌肌肉损伤的护理查房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汇报人：_</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陈旧性肱二头肌肌肉损伤的概述</a:t>
            </a:r>
            <a:endParaRPr lang="zh-CN" altLang="en-US" sz="1400" b="1" spc="300">
              <a:solidFill>
                <a:schemeClr val="accent4"/>
              </a:solidFill>
              <a:latin typeface="+mj-ea"/>
              <a:ea typeface="+mj-ea"/>
            </a:endParaRPr>
          </a:p>
        </p:txBody>
      </p:sp>
      <p:sp>
        <p:nvSpPr>
          <p:cNvPr id="11"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陈旧性肱二头肌肌肉损伤的护理评估</a:t>
            </a:r>
            <a:endParaRPr lang="zh-CN" altLang="en-US" sz="1400" b="1" spc="300">
              <a:solidFill>
                <a:schemeClr val="accent4"/>
              </a:solidFill>
              <a:latin typeface="+mj-ea"/>
              <a:ea typeface="+mj-ea"/>
            </a:endParaRPr>
          </a:p>
        </p:txBody>
      </p:sp>
      <p:sp>
        <p:nvSpPr>
          <p:cNvPr id="14"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陈旧性肱二头肌肌肉损伤的护理措施</a:t>
            </a:r>
            <a:endParaRPr lang="zh-CN" altLang="en-US" sz="1400" b="1" spc="300">
              <a:solidFill>
                <a:schemeClr val="accent4"/>
              </a:solidFill>
              <a:latin typeface="+mj-ea"/>
              <a:ea typeface="+mj-ea"/>
            </a:endParaRPr>
          </a:p>
        </p:txBody>
      </p:sp>
      <p:sp>
        <p:nvSpPr>
          <p:cNvPr id="17"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陈旧性肱二头肌肌肉损伤的并发症及护理</a:t>
            </a:r>
            <a:endParaRPr lang="zh-CN" altLang="en-US" sz="14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陈旧性肱二头肌肌肉损伤的康复训练及护理</a:t>
            </a:r>
            <a:endParaRPr lang="zh-CN" altLang="en-US" sz="2800" b="1" spc="300">
              <a:solidFill>
                <a:schemeClr val="accent4"/>
              </a:solidFill>
              <a:latin typeface="+mj-ea"/>
              <a:ea typeface="+mj-ea"/>
            </a:endParaRPr>
          </a:p>
        </p:txBody>
      </p:sp>
      <p:sp>
        <p:nvSpPr>
          <p:cNvPr id="20"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21"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陈旧性肱二头肌肌肉损伤的出院指导及随访</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陈旧性肱二头肌肌肉损伤的概述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定义和症状</a:t>
            </a:r>
            <a:endParaRPr lang="zh-CN" altLang="en-US"/>
          </a:p>
        </p:txBody>
      </p:sp>
      <p:sp>
        <p:nvSpPr>
          <p:cNvPr id="5" name="Freeform 5"/>
          <p:cNvSpPr/>
          <p:nvPr>
            <p:custDataLst>
              <p:tags r:id="rId2"/>
            </p:custDataLst>
          </p:nvPr>
        </p:nvSpPr>
        <p:spPr bwMode="auto">
          <a:xfrm>
            <a:off x="1239985"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239985"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551004"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838200"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latin typeface="+mn-ea"/>
                <a:sym typeface="+mn-ea"/>
              </a:rPr>
              <a:t>陈旧性肱二头肌肌肉损伤是指肱二头肌在运动过程中受到过度拉伸或撕裂，导致肌肉损伤。</a:t>
            </a:r>
            <a:endParaRPr lang="zh-CN" altLang="en-US" sz="1700" spc="150">
              <a:latin typeface="+mn-ea"/>
              <a:sym typeface="+mn-ea"/>
            </a:endParaRPr>
          </a:p>
        </p:txBody>
      </p:sp>
      <p:sp>
        <p:nvSpPr>
          <p:cNvPr id="17" name="Freeform 5"/>
          <p:cNvSpPr/>
          <p:nvPr>
            <p:custDataLst>
              <p:tags r:id="rId6"/>
            </p:custDataLst>
          </p:nvPr>
        </p:nvSpPr>
        <p:spPr bwMode="auto">
          <a:xfrm>
            <a:off x="3984565"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84565"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96218"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582780"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latin typeface="+mn-ea"/>
                <a:sym typeface="+mn-ea"/>
              </a:rPr>
              <a:t>症状包括：疼痛、肿胀、肌肉无力、关节活动受限等。</a:t>
            </a:r>
            <a:endParaRPr lang="zh-CN" altLang="en-US" sz="1700" spc="150">
              <a:latin typeface="+mn-ea"/>
              <a:sym typeface="+mn-ea"/>
            </a:endParaRPr>
          </a:p>
        </p:txBody>
      </p:sp>
      <p:sp>
        <p:nvSpPr>
          <p:cNvPr id="24" name="Freeform 5"/>
          <p:cNvSpPr/>
          <p:nvPr>
            <p:custDataLst>
              <p:tags r:id="rId10"/>
            </p:custDataLst>
          </p:nvPr>
        </p:nvSpPr>
        <p:spPr bwMode="auto">
          <a:xfrm>
            <a:off x="6729780"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29780"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40798"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27360" y="3183556"/>
            <a:ext cx="2280968" cy="2881680"/>
          </a:xfrm>
          <a:prstGeom prst="rect">
            <a:avLst/>
          </a:prstGeom>
          <a:noFill/>
        </p:spPr>
        <p:txBody>
          <a:bodyPr wrap="square" rIns="0"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损伤程度可分为轻度、中度和重度，轻度损伤表现为局部疼痛和肿胀，中度损伤表现为肌肉撕裂，重度损伤表现为肌肉完全断裂。</a:t>
            </a:r>
            <a:endParaRPr lang="zh-CN" altLang="en-US" sz="2400" spc="150">
              <a:latin typeface="+mn-ea"/>
              <a:sym typeface="+mn-ea"/>
            </a:endParaRPr>
          </a:p>
        </p:txBody>
      </p:sp>
      <p:sp>
        <p:nvSpPr>
          <p:cNvPr id="31" name="Freeform 5"/>
          <p:cNvSpPr/>
          <p:nvPr>
            <p:custDataLst>
              <p:tags r:id="rId14"/>
            </p:custDataLst>
          </p:nvPr>
        </p:nvSpPr>
        <p:spPr bwMode="auto">
          <a:xfrm>
            <a:off x="9474359"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474359"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785378"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072574"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latin typeface="+mn-ea"/>
                <a:sym typeface="+mn-ea"/>
              </a:rPr>
              <a:t>治疗方法包括：冷敷、热敷、按摩、药物治疗、康复训练等。</a:t>
            </a:r>
            <a:endParaRPr lang="zh-CN" altLang="en-US" sz="1700" spc="150">
              <a:latin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病因和病理机制</a:t>
            </a:r>
            <a:endParaRPr lang="zh-CN" altLang="en-US"/>
          </a:p>
        </p:txBody>
      </p:sp>
      <p:sp>
        <p:nvSpPr>
          <p:cNvPr id="4" name="任意多边形: 形状 2"/>
          <p:cNvSpPr/>
          <p:nvPr>
            <p:custDataLst>
              <p:tags r:id="rId2"/>
            </p:custDataLst>
          </p:nvPr>
        </p:nvSpPr>
        <p:spPr>
          <a:xfrm rot="10800000">
            <a:off x="937301" y="3901107"/>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p:cNvSpPr/>
          <p:nvPr>
            <p:custDataLst>
              <p:tags r:id="rId3"/>
            </p:custDataLst>
          </p:nvPr>
        </p:nvSpPr>
        <p:spPr>
          <a:xfrm>
            <a:off x="851576" y="4245831"/>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p:cNvSpPr txBox="1"/>
          <p:nvPr>
            <p:custDataLst>
              <p:tags r:id="rId4"/>
            </p:custDataLst>
          </p:nvPr>
        </p:nvSpPr>
        <p:spPr>
          <a:xfrm>
            <a:off x="1137326" y="420388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肌腱炎：肌腱长期受力，导致炎症和损伤</a:t>
            </a:r>
            <a:endParaRPr lang="zh-CN" altLang="en-US" spc="150">
              <a:solidFill>
                <a:schemeClr val="tx1">
                  <a:lumMod val="75000"/>
                  <a:lumOff val="25000"/>
                </a:schemeClr>
              </a:solidFill>
              <a:latin typeface="Arial" pitchFamily="34" charset="0"/>
              <a:ea typeface="微软雅黑"/>
              <a:sym typeface="+mn-ea"/>
            </a:endParaRPr>
          </a:p>
        </p:txBody>
      </p:sp>
      <p:sp>
        <p:nvSpPr>
          <p:cNvPr id="57" name="任意多边形: 形状 56"/>
          <p:cNvSpPr/>
          <p:nvPr>
            <p:custDataLst>
              <p:tags r:id="rId5"/>
            </p:custDataLst>
          </p:nvPr>
        </p:nvSpPr>
        <p:spPr>
          <a:xfrm rot="10800000">
            <a:off x="4490328" y="3901107"/>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58" name="矩形 57"/>
          <p:cNvSpPr/>
          <p:nvPr>
            <p:custDataLst>
              <p:tags r:id="rId6"/>
            </p:custDataLst>
          </p:nvPr>
        </p:nvSpPr>
        <p:spPr>
          <a:xfrm>
            <a:off x="4404603" y="4245831"/>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7"/>
            </p:custDataLst>
          </p:nvPr>
        </p:nvSpPr>
        <p:spPr>
          <a:xfrm>
            <a:off x="4690353" y="420388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代谢异常：如糖尿病、甲状腺功能异常等，导致肌肉代谢异常和损伤</a:t>
            </a:r>
            <a:endParaRPr lang="zh-CN" altLang="en-US" spc="150">
              <a:solidFill>
                <a:schemeClr val="lt1">
                  <a:lumMod val="100000"/>
                </a:schemeClr>
              </a:solidFill>
              <a:latin typeface="Arial" pitchFamily="34" charset="0"/>
              <a:ea typeface="微软雅黑"/>
              <a:sym typeface="+mn-ea"/>
            </a:endParaRPr>
          </a:p>
        </p:txBody>
      </p:sp>
      <p:sp>
        <p:nvSpPr>
          <p:cNvPr id="61" name="任意多边形: 形状 60"/>
          <p:cNvSpPr/>
          <p:nvPr>
            <p:custDataLst>
              <p:tags r:id="rId8"/>
            </p:custDataLst>
          </p:nvPr>
        </p:nvSpPr>
        <p:spPr>
          <a:xfrm rot="10800000">
            <a:off x="8042748" y="3901107"/>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矩形 61"/>
          <p:cNvSpPr/>
          <p:nvPr>
            <p:custDataLst>
              <p:tags r:id="rId9"/>
            </p:custDataLst>
          </p:nvPr>
        </p:nvSpPr>
        <p:spPr>
          <a:xfrm>
            <a:off x="7957631" y="4245831"/>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3" name="文本框 62"/>
          <p:cNvSpPr txBox="1"/>
          <p:nvPr>
            <p:custDataLst>
              <p:tags r:id="rId10"/>
            </p:custDataLst>
          </p:nvPr>
        </p:nvSpPr>
        <p:spPr>
          <a:xfrm>
            <a:off x="8243381" y="420388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遗传因素：某些基因突变可能导致肌肉损伤和功能障碍</a:t>
            </a:r>
            <a:endParaRPr lang="zh-CN" altLang="en-US" spc="150">
              <a:solidFill>
                <a:schemeClr val="tx1">
                  <a:lumMod val="75000"/>
                  <a:lumOff val="25000"/>
                </a:schemeClr>
              </a:solidFill>
              <a:latin typeface="Arial" pitchFamily="34" charset="0"/>
              <a:ea typeface="微软雅黑"/>
              <a:sym typeface="+mn-ea"/>
            </a:endParaRPr>
          </a:p>
        </p:txBody>
      </p:sp>
      <p:sp>
        <p:nvSpPr>
          <p:cNvPr id="65" name="任意多边形: 形状 64"/>
          <p:cNvSpPr/>
          <p:nvPr>
            <p:custDataLst>
              <p:tags r:id="rId11"/>
            </p:custDataLst>
          </p:nvPr>
        </p:nvSpPr>
        <p:spPr>
          <a:xfrm rot="10800000">
            <a:off x="923317" y="150445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12"/>
            </p:custDataLst>
          </p:nvPr>
        </p:nvSpPr>
        <p:spPr>
          <a:xfrm>
            <a:off x="838200" y="1848571"/>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3"/>
            </p:custDataLst>
          </p:nvPr>
        </p:nvSpPr>
        <p:spPr>
          <a:xfrm>
            <a:off x="1123950" y="180662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创伤：直接或间接的暴力损伤，如运动损伤、交通事故等</a:t>
            </a:r>
            <a:endParaRPr lang="zh-CN" altLang="en-US"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14"/>
            </p:custDataLst>
          </p:nvPr>
        </p:nvSpPr>
        <p:spPr>
          <a:xfrm rot="10800000">
            <a:off x="4476345" y="150445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15"/>
            </p:custDataLst>
          </p:nvPr>
        </p:nvSpPr>
        <p:spPr>
          <a:xfrm>
            <a:off x="4390620" y="1848571"/>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16"/>
            </p:custDataLst>
          </p:nvPr>
        </p:nvSpPr>
        <p:spPr>
          <a:xfrm>
            <a:off x="4676370" y="180662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过度使用：长期重复性运动或过度负荷，导致肌肉疲劳和损伤</a:t>
            </a:r>
            <a:endParaRPr lang="zh-CN" altLang="en-US"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17"/>
            </p:custDataLst>
          </p:nvPr>
        </p:nvSpPr>
        <p:spPr>
          <a:xfrm rot="10800000">
            <a:off x="8029372" y="150445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4" name="矩形 73"/>
          <p:cNvSpPr/>
          <p:nvPr>
            <p:custDataLst>
              <p:tags r:id="rId18"/>
            </p:custDataLst>
          </p:nvPr>
        </p:nvSpPr>
        <p:spPr>
          <a:xfrm>
            <a:off x="7943647" y="1848571"/>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9"/>
            </p:custDataLst>
          </p:nvPr>
        </p:nvSpPr>
        <p:spPr>
          <a:xfrm>
            <a:off x="8229397" y="1806621"/>
            <a:ext cx="2910719" cy="1208289"/>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肌肉萎缩：长期缺乏运动或使用，导致肌肉萎缩和损伤</a:t>
            </a:r>
            <a:endParaRPr lang="zh-CN" altLang="en-US"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诊断标准</a:t>
            </a:r>
            <a:endParaRPr lang="zh-CN" altLang="en-US"/>
          </a:p>
        </p:txBody>
      </p:sp>
      <p:sp>
        <p:nvSpPr>
          <p:cNvPr id="4" name="矩形: 圆角 2"/>
          <p:cNvSpPr/>
          <p:nvPr>
            <p:custDataLst>
              <p:tags r:id="rId2"/>
            </p:custDataLst>
          </p:nvPr>
        </p:nvSpPr>
        <p:spPr>
          <a:xfrm>
            <a:off x="854059" y="1946629"/>
            <a:ext cx="5002279" cy="1631339"/>
          </a:xfrm>
          <a:prstGeom prst="roundRect">
            <a:avLst>
              <a:gd name="adj" fmla="val 12425"/>
            </a:avLst>
          </a:prstGeom>
          <a:ln>
            <a:solidFill>
              <a:schemeClr val="bg1"/>
            </a:solidFill>
          </a:ln>
          <a:effectLst>
            <a:outerShdw blurRad="190500" sx="102000" sy="102000" algn="ctr" rotWithShape="0">
              <a:schemeClr val="accent1">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Freeform 5"/>
          <p:cNvSpPr/>
          <p:nvPr>
            <p:custDataLst>
              <p:tags r:id="rId3"/>
            </p:custDataLst>
          </p:nvPr>
        </p:nvSpPr>
        <p:spPr bwMode="auto">
          <a:xfrm>
            <a:off x="848569" y="1941139"/>
            <a:ext cx="1212381" cy="955075"/>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1">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7" name="矩形: 圆角 16"/>
          <p:cNvSpPr/>
          <p:nvPr>
            <p:custDataLst>
              <p:tags r:id="rId4"/>
            </p:custDataLst>
          </p:nvPr>
        </p:nvSpPr>
        <p:spPr>
          <a:xfrm>
            <a:off x="6341201" y="1956388"/>
            <a:ext cx="5002279" cy="1631339"/>
          </a:xfrm>
          <a:prstGeom prst="roundRect">
            <a:avLst>
              <a:gd name="adj" fmla="val 12425"/>
            </a:avLst>
          </a:prstGeom>
          <a:solidFill>
            <a:schemeClr val="accent2"/>
          </a:solidFill>
          <a:ln>
            <a:solidFill>
              <a:schemeClr val="bg1"/>
            </a:solidFill>
          </a:ln>
          <a:effectLst>
            <a:outerShdw blurRad="190500" sx="102000" sy="102000" algn="ctr" rotWithShape="0">
              <a:schemeClr val="accent2">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5" name="文本框 24"/>
          <p:cNvSpPr txBox="1"/>
          <p:nvPr>
            <p:custDataLst>
              <p:tags r:id="rId5"/>
            </p:custDataLst>
          </p:nvPr>
        </p:nvSpPr>
        <p:spPr>
          <a:xfrm>
            <a:off x="2034929" y="2134494"/>
            <a:ext cx="3437676" cy="12553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病史：有肱二头肌肌肉损伤史</a:t>
            </a:r>
            <a:endParaRPr lang="zh-CN" altLang="en-US" sz="2200" spc="150">
              <a:solidFill>
                <a:srgbClr val="FFFFFF"/>
              </a:solidFill>
              <a:latin typeface="+mn-ea"/>
              <a:sym typeface="+mn-ea"/>
            </a:endParaRPr>
          </a:p>
        </p:txBody>
      </p:sp>
      <p:sp>
        <p:nvSpPr>
          <p:cNvPr id="33" name="文本框 32"/>
          <p:cNvSpPr txBox="1"/>
          <p:nvPr>
            <p:custDataLst>
              <p:tags r:id="rId6"/>
            </p:custDataLst>
          </p:nvPr>
        </p:nvSpPr>
        <p:spPr>
          <a:xfrm>
            <a:off x="6790127" y="2134494"/>
            <a:ext cx="3437676" cy="12553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症状：疼痛、肿胀、功能障碍</a:t>
            </a:r>
            <a:endParaRPr lang="zh-CN" altLang="en-US" sz="2200" spc="150">
              <a:solidFill>
                <a:srgbClr val="FFFFFF"/>
              </a:solidFill>
              <a:latin typeface="+mn-ea"/>
              <a:sym typeface="+mn-ea"/>
            </a:endParaRPr>
          </a:p>
        </p:txBody>
      </p:sp>
      <p:sp>
        <p:nvSpPr>
          <p:cNvPr id="39" name="文本框 38"/>
          <p:cNvSpPr txBox="1"/>
          <p:nvPr>
            <p:custDataLst>
              <p:tags r:id="rId7"/>
            </p:custDataLst>
          </p:nvPr>
        </p:nvSpPr>
        <p:spPr>
          <a:xfrm>
            <a:off x="941282" y="2134494"/>
            <a:ext cx="734103" cy="593214"/>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600" b="1" spc="300">
                <a:solidFill>
                  <a:schemeClr val="accent1"/>
                </a:solidFill>
                <a:latin typeface="+mn-ea"/>
                <a:cs typeface="+mj-lt"/>
              </a:rPr>
              <a:t>01</a:t>
            </a:r>
            <a:endParaRPr kumimoji="1" lang="en-US" altLang="zh-CN" sz="3600" b="1" spc="300">
              <a:solidFill>
                <a:schemeClr val="accent1"/>
              </a:solidFill>
              <a:latin typeface="+mn-ea"/>
              <a:cs typeface="+mj-lt"/>
            </a:endParaRPr>
          </a:p>
        </p:txBody>
      </p:sp>
      <p:sp>
        <p:nvSpPr>
          <p:cNvPr id="47" name="Freeform 5"/>
          <p:cNvSpPr/>
          <p:nvPr>
            <p:custDataLst>
              <p:tags r:id="rId8"/>
            </p:custDataLst>
          </p:nvPr>
        </p:nvSpPr>
        <p:spPr bwMode="auto">
          <a:xfrm flipH="1">
            <a:off x="10141212" y="1960048"/>
            <a:ext cx="1212381" cy="955075"/>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4">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1" name="文本框 50"/>
          <p:cNvSpPr txBox="1"/>
          <p:nvPr>
            <p:custDataLst>
              <p:tags r:id="rId9"/>
            </p:custDataLst>
          </p:nvPr>
        </p:nvSpPr>
        <p:spPr>
          <a:xfrm flipH="1">
            <a:off x="10501085" y="2134494"/>
            <a:ext cx="734103" cy="593214"/>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2"/>
                </a:solidFill>
                <a:latin typeface="+mn-ea"/>
                <a:cs typeface="+mj-lt"/>
                <a:sym typeface="+mn-ea"/>
              </a:rPr>
              <a:t>02</a:t>
            </a:r>
            <a:endParaRPr kumimoji="1" lang="en-US" altLang="zh-CN" sz="3600" b="1" spc="300">
              <a:solidFill>
                <a:schemeClr val="accent2"/>
              </a:solidFill>
              <a:latin typeface="+mn-ea"/>
              <a:cs typeface="+mj-lt"/>
              <a:sym typeface="+mn-ea"/>
            </a:endParaRPr>
          </a:p>
        </p:txBody>
      </p:sp>
      <p:sp>
        <p:nvSpPr>
          <p:cNvPr id="14" name="矩形: 圆角 13"/>
          <p:cNvSpPr/>
          <p:nvPr>
            <p:custDataLst>
              <p:tags r:id="rId10"/>
            </p:custDataLst>
          </p:nvPr>
        </p:nvSpPr>
        <p:spPr>
          <a:xfrm>
            <a:off x="844300" y="3959476"/>
            <a:ext cx="5002279" cy="1631339"/>
          </a:xfrm>
          <a:prstGeom prst="roundRect">
            <a:avLst>
              <a:gd name="adj" fmla="val 12425"/>
            </a:avLst>
          </a:prstGeom>
          <a:solidFill>
            <a:schemeClr val="accent3"/>
          </a:solidFill>
          <a:ln>
            <a:solidFill>
              <a:schemeClr val="bg1"/>
            </a:solidFill>
          </a:ln>
          <a:effectLst>
            <a:outerShdw blurRad="190500" sx="102000" sy="102000" algn="ctr" rotWithShape="0">
              <a:schemeClr val="accent3">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5" name="Freeform 5"/>
          <p:cNvSpPr/>
          <p:nvPr>
            <p:custDataLst>
              <p:tags r:id="rId11"/>
            </p:custDataLst>
          </p:nvPr>
        </p:nvSpPr>
        <p:spPr bwMode="auto">
          <a:xfrm>
            <a:off x="838200" y="3953376"/>
            <a:ext cx="1212381" cy="955075"/>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2">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20" name="矩形: 圆角 19"/>
          <p:cNvSpPr/>
          <p:nvPr>
            <p:custDataLst>
              <p:tags r:id="rId12"/>
            </p:custDataLst>
          </p:nvPr>
        </p:nvSpPr>
        <p:spPr>
          <a:xfrm>
            <a:off x="6331442" y="3969845"/>
            <a:ext cx="5002279" cy="1631339"/>
          </a:xfrm>
          <a:prstGeom prst="roundRect">
            <a:avLst>
              <a:gd name="adj" fmla="val 12425"/>
            </a:avLst>
          </a:prstGeom>
          <a:solidFill>
            <a:schemeClr val="accent4"/>
          </a:solidFill>
          <a:ln>
            <a:solidFill>
              <a:schemeClr val="bg1"/>
            </a:solidFill>
          </a:ln>
          <a:effectLst>
            <a:outerShdw blurRad="190500" sx="102000" sy="102000" algn="ctr" rotWithShape="0">
              <a:schemeClr val="accent4">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9" name="文本框 28"/>
          <p:cNvSpPr txBox="1"/>
          <p:nvPr>
            <p:custDataLst>
              <p:tags r:id="rId13"/>
            </p:custDataLst>
          </p:nvPr>
        </p:nvSpPr>
        <p:spPr>
          <a:xfrm>
            <a:off x="2034929" y="4146731"/>
            <a:ext cx="3437676" cy="12553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体征：局部压痛、肌肉紧张、关节活动受限</a:t>
            </a:r>
            <a:endParaRPr lang="zh-CN" altLang="en-US" sz="2200" spc="150">
              <a:solidFill>
                <a:srgbClr val="FFFFFF"/>
              </a:solidFill>
              <a:latin typeface="+mn-ea"/>
              <a:sym typeface="+mn-ea"/>
            </a:endParaRPr>
          </a:p>
        </p:txBody>
      </p:sp>
      <p:sp>
        <p:nvSpPr>
          <p:cNvPr id="37" name="文本框 36"/>
          <p:cNvSpPr txBox="1"/>
          <p:nvPr>
            <p:custDataLst>
              <p:tags r:id="rId14"/>
            </p:custDataLst>
          </p:nvPr>
        </p:nvSpPr>
        <p:spPr>
          <a:xfrm>
            <a:off x="6790127" y="4146731"/>
            <a:ext cx="3437676" cy="1255389"/>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影像学检查：X线、CT、MRI等检查结果符合诊断</a:t>
            </a:r>
            <a:endParaRPr lang="zh-CN" altLang="en-US" sz="2400" spc="150">
              <a:solidFill>
                <a:srgbClr val="FFFFFF"/>
              </a:solidFill>
              <a:latin typeface="+mn-ea"/>
              <a:sym typeface="+mn-ea"/>
            </a:endParaRPr>
          </a:p>
        </p:txBody>
      </p:sp>
      <p:sp>
        <p:nvSpPr>
          <p:cNvPr id="43" name="文本框 42"/>
          <p:cNvSpPr txBox="1"/>
          <p:nvPr>
            <p:custDataLst>
              <p:tags r:id="rId15"/>
            </p:custDataLst>
          </p:nvPr>
        </p:nvSpPr>
        <p:spPr>
          <a:xfrm>
            <a:off x="941282" y="4146731"/>
            <a:ext cx="734103" cy="593214"/>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3"/>
                </a:solidFill>
                <a:latin typeface="+mn-ea"/>
                <a:cs typeface="+mj-lt"/>
                <a:sym typeface="+mn-ea"/>
              </a:rPr>
              <a:t>03</a:t>
            </a:r>
            <a:endParaRPr kumimoji="1" lang="en-US" altLang="zh-CN" sz="3600" b="1" spc="300">
              <a:solidFill>
                <a:schemeClr val="accent3"/>
              </a:solidFill>
              <a:latin typeface="+mn-ea"/>
              <a:cs typeface="+mj-lt"/>
              <a:sym typeface="+mn-ea"/>
            </a:endParaRPr>
          </a:p>
        </p:txBody>
      </p:sp>
      <p:sp>
        <p:nvSpPr>
          <p:cNvPr id="49" name="Freeform 5"/>
          <p:cNvSpPr/>
          <p:nvPr>
            <p:custDataLst>
              <p:tags r:id="rId16"/>
            </p:custDataLst>
          </p:nvPr>
        </p:nvSpPr>
        <p:spPr bwMode="auto">
          <a:xfrm flipH="1">
            <a:off x="10131453" y="3973505"/>
            <a:ext cx="1212381" cy="955075"/>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5">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3" name="文本框 52"/>
          <p:cNvSpPr txBox="1"/>
          <p:nvPr>
            <p:custDataLst>
              <p:tags r:id="rId17"/>
            </p:custDataLst>
          </p:nvPr>
        </p:nvSpPr>
        <p:spPr>
          <a:xfrm flipH="1">
            <a:off x="10501085" y="4146731"/>
            <a:ext cx="734103" cy="593214"/>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4"/>
                </a:solidFill>
                <a:latin typeface="+mn-ea"/>
                <a:cs typeface="+mj-lt"/>
                <a:sym typeface="+mn-ea"/>
              </a:rPr>
              <a:t>04</a:t>
            </a:r>
            <a:endParaRPr kumimoji="1" lang="en-US" altLang="zh-CN" sz="3600" b="1" spc="300">
              <a:solidFill>
                <a:schemeClr val="accent4"/>
              </a:solidFill>
              <a:latin typeface="+mn-ea"/>
              <a:cs typeface="+mj-lt"/>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陈旧性肱二头肌肌肉损伤的护理评估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患者一般情况评估</a:t>
            </a:r>
            <a:endParaRPr lang="zh-CN" altLang="en-US"/>
          </a:p>
        </p:txBody>
      </p:sp>
      <p:sp>
        <p:nvSpPr>
          <p:cNvPr id="12" name="任意多边形: 形状 11"/>
          <p:cNvSpPr/>
          <p:nvPr>
            <p:custDataLst>
              <p:tags r:id="rId2"/>
            </p:custDataLst>
          </p:nvPr>
        </p:nvSpPr>
        <p:spPr>
          <a:xfrm>
            <a:off x="869790" y="1784677"/>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71450" y="2026306"/>
            <a:ext cx="4652114" cy="1076127"/>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0"/>
          <p:cNvSpPr txBox="1"/>
          <p:nvPr>
            <p:custDataLst>
              <p:tags r:id="rId4"/>
            </p:custDataLst>
          </p:nvPr>
        </p:nvSpPr>
        <p:spPr>
          <a:xfrm>
            <a:off x="1229508" y="2127439"/>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患者年龄、性别、体重、身高等基本信息</a:t>
            </a:r>
            <a:endParaRPr lang="zh-CN" altLang="en-US" spc="150">
              <a:latin typeface="+mn-ea"/>
              <a:sym typeface="+mn-ea"/>
            </a:endParaRPr>
          </a:p>
        </p:txBody>
      </p:sp>
      <p:sp>
        <p:nvSpPr>
          <p:cNvPr id="18" name="标题 5"/>
          <p:cNvSpPr>
            <a:spLocks noGrp="1"/>
          </p:cNvSpPr>
          <p:nvPr>
            <p:custDataLst>
              <p:tags r:id="rId5"/>
            </p:custDataLst>
          </p:nvPr>
        </p:nvSpPr>
        <p:spPr>
          <a:xfrm>
            <a:off x="1071450" y="1389229"/>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869790" y="3322261"/>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矩形 21"/>
          <p:cNvSpPr/>
          <p:nvPr>
            <p:custDataLst>
              <p:tags r:id="rId7"/>
            </p:custDataLst>
          </p:nvPr>
        </p:nvSpPr>
        <p:spPr>
          <a:xfrm>
            <a:off x="1071450" y="3563889"/>
            <a:ext cx="4652114" cy="1076127"/>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文本框 10"/>
          <p:cNvSpPr txBox="1"/>
          <p:nvPr>
            <p:custDataLst>
              <p:tags r:id="rId8"/>
            </p:custDataLst>
          </p:nvPr>
        </p:nvSpPr>
        <p:spPr>
          <a:xfrm>
            <a:off x="1229508" y="3665022"/>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患者疼痛程度、活动受限程度等临床表现</a:t>
            </a:r>
            <a:endParaRPr lang="zh-CN" altLang="en-US" spc="150">
              <a:latin typeface="+mn-ea"/>
              <a:sym typeface="+mn-ea"/>
            </a:endParaRPr>
          </a:p>
        </p:txBody>
      </p:sp>
      <p:sp>
        <p:nvSpPr>
          <p:cNvPr id="26" name="标题 5"/>
          <p:cNvSpPr>
            <a:spLocks noGrp="1"/>
          </p:cNvSpPr>
          <p:nvPr>
            <p:custDataLst>
              <p:tags r:id="rId9"/>
            </p:custDataLst>
          </p:nvPr>
        </p:nvSpPr>
        <p:spPr>
          <a:xfrm>
            <a:off x="1071450" y="2927418"/>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28" name="任意多边形: 形状 27"/>
          <p:cNvSpPr/>
          <p:nvPr>
            <p:custDataLst>
              <p:tags r:id="rId10"/>
            </p:custDataLst>
          </p:nvPr>
        </p:nvSpPr>
        <p:spPr>
          <a:xfrm>
            <a:off x="869790" y="4859844"/>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矩形 29"/>
          <p:cNvSpPr/>
          <p:nvPr>
            <p:custDataLst>
              <p:tags r:id="rId11"/>
            </p:custDataLst>
          </p:nvPr>
        </p:nvSpPr>
        <p:spPr>
          <a:xfrm>
            <a:off x="1071450" y="5102079"/>
            <a:ext cx="4652114" cy="1076127"/>
          </a:xfrm>
          <a:prstGeom prst="rect">
            <a:avLst/>
          </a:prstGeom>
          <a:solidFill>
            <a:schemeClr val="bg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文本框 10"/>
          <p:cNvSpPr txBox="1"/>
          <p:nvPr>
            <p:custDataLst>
              <p:tags r:id="rId12"/>
            </p:custDataLst>
          </p:nvPr>
        </p:nvSpPr>
        <p:spPr>
          <a:xfrm>
            <a:off x="1229508" y="5202606"/>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患者既往病史、过敏史等个人健康信息</a:t>
            </a:r>
            <a:endParaRPr lang="zh-CN" altLang="en-US" spc="150">
              <a:latin typeface="+mn-ea"/>
              <a:sym typeface="+mn-ea"/>
            </a:endParaRPr>
          </a:p>
        </p:txBody>
      </p:sp>
      <p:sp>
        <p:nvSpPr>
          <p:cNvPr id="34" name="标题 5"/>
          <p:cNvSpPr>
            <a:spLocks noGrp="1"/>
          </p:cNvSpPr>
          <p:nvPr>
            <p:custDataLst>
              <p:tags r:id="rId13"/>
            </p:custDataLst>
          </p:nvPr>
        </p:nvSpPr>
        <p:spPr>
          <a:xfrm>
            <a:off x="1071450" y="4465002"/>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5">
                    <a:lumMod val="50000"/>
                  </a:schemeClr>
                </a:solidFill>
                <a:latin typeface="+mn-ea"/>
                <a:ea typeface="+mn-ea"/>
              </a:rPr>
              <a:t>05</a:t>
            </a:r>
            <a:endParaRPr lang="en-US" altLang="zh-CN" sz="3200" b="1" spc="300">
              <a:solidFill>
                <a:schemeClr val="accent5">
                  <a:lumMod val="50000"/>
                </a:schemeClr>
              </a:solidFill>
              <a:latin typeface="+mn-ea"/>
              <a:ea typeface="+mn-ea"/>
            </a:endParaRPr>
          </a:p>
        </p:txBody>
      </p:sp>
      <p:sp>
        <p:nvSpPr>
          <p:cNvPr id="36" name="任意多边形: 形状 35"/>
          <p:cNvSpPr/>
          <p:nvPr>
            <p:custDataLst>
              <p:tags r:id="rId14"/>
            </p:custDataLst>
          </p:nvPr>
        </p:nvSpPr>
        <p:spPr>
          <a:xfrm>
            <a:off x="6467830" y="1759848"/>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矩形 37"/>
          <p:cNvSpPr/>
          <p:nvPr>
            <p:custDataLst>
              <p:tags r:id="rId15"/>
            </p:custDataLst>
          </p:nvPr>
        </p:nvSpPr>
        <p:spPr>
          <a:xfrm>
            <a:off x="6670096" y="2001477"/>
            <a:ext cx="4652114" cy="1076127"/>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文本框 10"/>
          <p:cNvSpPr txBox="1"/>
          <p:nvPr>
            <p:custDataLst>
              <p:tags r:id="rId16"/>
            </p:custDataLst>
          </p:nvPr>
        </p:nvSpPr>
        <p:spPr>
          <a:xfrm>
            <a:off x="6828154" y="2102610"/>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患者受伤原因、受伤部位、受伤程度等损伤信息</a:t>
            </a:r>
            <a:endParaRPr lang="zh-CN" altLang="en-US" spc="150">
              <a:latin typeface="+mn-ea"/>
              <a:sym typeface="+mn-ea"/>
            </a:endParaRPr>
          </a:p>
        </p:txBody>
      </p:sp>
      <p:sp>
        <p:nvSpPr>
          <p:cNvPr id="42" name="标题 5"/>
          <p:cNvSpPr>
            <a:spLocks noGrp="1"/>
          </p:cNvSpPr>
          <p:nvPr>
            <p:custDataLst>
              <p:tags r:id="rId17"/>
            </p:custDataLst>
          </p:nvPr>
        </p:nvSpPr>
        <p:spPr>
          <a:xfrm>
            <a:off x="6670096" y="1364400"/>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8"/>
            </p:custDataLst>
          </p:nvPr>
        </p:nvSpPr>
        <p:spPr>
          <a:xfrm>
            <a:off x="6467830" y="3304698"/>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矩形 45"/>
          <p:cNvSpPr/>
          <p:nvPr>
            <p:custDataLst>
              <p:tags r:id="rId19"/>
            </p:custDataLst>
          </p:nvPr>
        </p:nvSpPr>
        <p:spPr>
          <a:xfrm>
            <a:off x="6670096" y="3546327"/>
            <a:ext cx="4652114" cy="1076127"/>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8" name="文本框 10"/>
          <p:cNvSpPr txBox="1"/>
          <p:nvPr>
            <p:custDataLst>
              <p:tags r:id="rId20"/>
            </p:custDataLst>
          </p:nvPr>
        </p:nvSpPr>
        <p:spPr>
          <a:xfrm>
            <a:off x="6828154" y="3647460"/>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患者心理状态、家庭支持等社会心理因素</a:t>
            </a:r>
            <a:endParaRPr lang="zh-CN" altLang="en-US" spc="150">
              <a:latin typeface="+mn-ea"/>
              <a:sym typeface="+mn-ea"/>
            </a:endParaRPr>
          </a:p>
        </p:txBody>
      </p:sp>
      <p:sp>
        <p:nvSpPr>
          <p:cNvPr id="50" name="标题 5"/>
          <p:cNvSpPr>
            <a:spLocks noGrp="1"/>
          </p:cNvSpPr>
          <p:nvPr>
            <p:custDataLst>
              <p:tags r:id="rId21"/>
            </p:custDataLst>
          </p:nvPr>
        </p:nvSpPr>
        <p:spPr>
          <a:xfrm>
            <a:off x="6670096" y="2909856"/>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
        <p:nvSpPr>
          <p:cNvPr id="52" name="任意多边形: 形状 51"/>
          <p:cNvSpPr/>
          <p:nvPr>
            <p:custDataLst>
              <p:tags r:id="rId22"/>
            </p:custDataLst>
          </p:nvPr>
        </p:nvSpPr>
        <p:spPr>
          <a:xfrm>
            <a:off x="6467830" y="4848944"/>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4" name="矩形 53"/>
          <p:cNvSpPr/>
          <p:nvPr>
            <p:custDataLst>
              <p:tags r:id="rId23"/>
            </p:custDataLst>
          </p:nvPr>
        </p:nvSpPr>
        <p:spPr>
          <a:xfrm>
            <a:off x="6670096" y="5091178"/>
            <a:ext cx="4652114" cy="1076127"/>
          </a:xfrm>
          <a:prstGeom prst="rect">
            <a:avLst/>
          </a:prstGeom>
          <a:solidFill>
            <a:schemeClr val="bg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6" name="文本框 10"/>
          <p:cNvSpPr txBox="1"/>
          <p:nvPr>
            <p:custDataLst>
              <p:tags r:id="rId24"/>
            </p:custDataLst>
          </p:nvPr>
        </p:nvSpPr>
        <p:spPr>
          <a:xfrm>
            <a:off x="6828154" y="5191705"/>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患者对护理的需求和期望等主观感受</a:t>
            </a:r>
            <a:endParaRPr lang="zh-CN" altLang="en-US" spc="150">
              <a:latin typeface="+mn-ea"/>
              <a:sym typeface="+mn-ea"/>
            </a:endParaRPr>
          </a:p>
        </p:txBody>
      </p:sp>
      <p:sp>
        <p:nvSpPr>
          <p:cNvPr id="58" name="标题 5"/>
          <p:cNvSpPr>
            <a:spLocks noGrp="1"/>
          </p:cNvSpPr>
          <p:nvPr>
            <p:custDataLst>
              <p:tags r:id="rId25"/>
            </p:custDataLst>
          </p:nvPr>
        </p:nvSpPr>
        <p:spPr>
          <a:xfrm>
            <a:off x="6670096" y="4454101"/>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6">
                    <a:lumMod val="50000"/>
                  </a:schemeClr>
                </a:solidFill>
                <a:latin typeface="+mn-ea"/>
                <a:ea typeface="+mn-ea"/>
              </a:rPr>
              <a:t>06</a:t>
            </a:r>
            <a:endParaRPr lang="en-US" altLang="zh-CN" sz="3200" b="1" spc="300">
              <a:solidFill>
                <a:schemeClr val="accent6">
                  <a:lumMod val="50000"/>
                </a:schemeClr>
              </a:solidFill>
              <a:latin typeface="+mn-ea"/>
              <a:ea typeface="+mn-ea"/>
            </a:endParaRPr>
          </a:p>
        </p:txBody>
      </p:sp>
    </p:spTree>
    <p:custDataLst>
      <p:tags r:id="rId2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患者心理状况评估</a:t>
            </a:r>
            <a:endParaRPr lang="zh-CN" altLang="en-US"/>
          </a:p>
        </p:txBody>
      </p:sp>
      <p:sp>
        <p:nvSpPr>
          <p:cNvPr id="27"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焦虑和抑郁：患者可能因疼痛和功能受限而感到焦虑和抑郁</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自尊心受损：患者可能因受伤和功能受限而感到自尊心受损</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社会支持：患者可能因受伤和功能受限而感到缺乏社会支持</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康复信心：患者可能因受伤和功能受限而感到康复信心不足</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患者疼痛程度评估</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询问患者疼痛部位、持续时间、疼痛程度</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使用疼痛评分量表（如VAS、NRS等）进行量化评估</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观察患者面部表情、肢体动作等非言语信息</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结合患者病史、检查结果等综合评估疼痛程度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患者康复需求评估</a:t>
            </a:r>
            <a:endParaRPr lang="zh-CN" altLang="en-US"/>
          </a:p>
        </p:txBody>
      </p:sp>
      <p:cxnSp>
        <p:nvCxnSpPr>
          <p:cNvPr id="184" name="直接箭头连接符 183"/>
          <p:cNvCxnSpPr/>
          <p:nvPr>
            <p:custDataLst>
              <p:tags r:id="rId2"/>
            </p:custDataLst>
          </p:nvPr>
        </p:nvCxnSpPr>
        <p:spPr>
          <a:xfrm>
            <a:off x="917927" y="3543807"/>
            <a:ext cx="10348353"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3071161" y="2604465"/>
            <a:ext cx="599" cy="88239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2049095" y="2089535"/>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评估患者日常生活活动能力</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88754" y="3232691"/>
            <a:ext cx="3597" cy="25237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470884" y="2735146"/>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评估患者家庭和社会支持情况</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10543" y="2223812"/>
            <a:ext cx="3597" cy="12576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892673" y="1724468"/>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评估患者康复目标和期望</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332333" y="3061847"/>
            <a:ext cx="3597" cy="49694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314462" y="2561304"/>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评估患者康复效果和进展情况</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859068" y="3558794"/>
            <a:ext cx="599" cy="17384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838200" y="3968819"/>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评估患者肱二头肌肌肉损伤的程度和范围</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82056" y="3539012"/>
            <a:ext cx="3597" cy="105743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259989" y="4827236"/>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评估患者心理状态和康复意愿</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01447" y="3583971"/>
            <a:ext cx="0" cy="52871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81778" y="4389635"/>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评估患者康复环境和条件</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122637" y="3539012"/>
            <a:ext cx="1798" cy="138893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03567" y="5159333"/>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评估患者康复过程中的困难和挑战</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300881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4282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849999"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27178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796125"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2233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39104"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060893"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陈旧性肱二头肌肌肉损伤的护理措施</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疼痛缓解护理</a:t>
            </a:r>
            <a:endParaRPr lang="zh-CN" altLang="en-US"/>
          </a:p>
        </p:txBody>
      </p:sp>
      <p:sp>
        <p:nvSpPr>
          <p:cNvPr id="86" name="圆角矩形 5"/>
          <p:cNvSpPr/>
          <p:nvPr>
            <p:custDataLst>
              <p:tags r:id="rId2"/>
            </p:custDataLst>
          </p:nvPr>
        </p:nvSpPr>
        <p:spPr>
          <a:xfrm>
            <a:off x="888487" y="2023817"/>
            <a:ext cx="2391244" cy="3545978"/>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7" name="圆角矩形 3"/>
          <p:cNvSpPr/>
          <p:nvPr>
            <p:custDataLst>
              <p:tags r:id="rId3"/>
            </p:custDataLst>
          </p:nvPr>
        </p:nvSpPr>
        <p:spPr>
          <a:xfrm>
            <a:off x="838200" y="1972303"/>
            <a:ext cx="2391244" cy="3545978"/>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8" name="文本框 87"/>
          <p:cNvSpPr txBox="1"/>
          <p:nvPr>
            <p:custDataLst>
              <p:tags r:id="rId4"/>
            </p:custDataLst>
          </p:nvPr>
        </p:nvSpPr>
        <p:spPr>
          <a:xfrm>
            <a:off x="1116008" y="2184492"/>
            <a:ext cx="1912035" cy="270343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30000"/>
              </a:lnSpc>
              <a:spcBef>
                <a:spcPct val="0"/>
              </a:spcBef>
              <a:spcAft>
                <a:spcPct val="0"/>
              </a:spcAft>
            </a:pPr>
            <a:r>
              <a:rPr lang="zh-CN" altLang="en-US" sz="2000">
                <a:solidFill>
                  <a:schemeClr val="tx1"/>
                </a:solidFill>
                <a:uFillTx/>
                <a:latin typeface="+mn-ea"/>
              </a:rPr>
              <a:t>冷敷：使用冰袋或冷毛巾冷敷患处，减轻疼痛和肿胀</a:t>
            </a:r>
            <a:endParaRPr lang="zh-CN" altLang="en-US" sz="2000">
              <a:solidFill>
                <a:schemeClr val="tx1"/>
              </a:solidFill>
              <a:uFillTx/>
              <a:latin typeface="+mn-ea"/>
            </a:endParaRPr>
          </a:p>
        </p:txBody>
      </p:sp>
      <p:sp>
        <p:nvSpPr>
          <p:cNvPr id="89" name="圆角矩形 16"/>
          <p:cNvSpPr/>
          <p:nvPr>
            <p:custDataLst>
              <p:tags r:id="rId5"/>
            </p:custDataLst>
          </p:nvPr>
        </p:nvSpPr>
        <p:spPr>
          <a:xfrm>
            <a:off x="1044869" y="4939264"/>
            <a:ext cx="395924" cy="39841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01</a:t>
            </a:r>
            <a:endParaRPr lang="en-US" altLang="zh-CN" b="1">
              <a:latin typeface="+mn-ea"/>
            </a:endParaRPr>
          </a:p>
        </p:txBody>
      </p:sp>
      <p:sp>
        <p:nvSpPr>
          <p:cNvPr id="6" name="圆角矩形 5"/>
          <p:cNvSpPr/>
          <p:nvPr>
            <p:custDataLst>
              <p:tags r:id="rId6"/>
            </p:custDataLst>
          </p:nvPr>
        </p:nvSpPr>
        <p:spPr>
          <a:xfrm>
            <a:off x="3580093" y="2023817"/>
            <a:ext cx="2391244" cy="3545978"/>
          </a:xfrm>
          <a:prstGeom prst="roundRect">
            <a:avLst>
              <a:gd name="adj" fmla="val 6621"/>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圆角矩形 3"/>
          <p:cNvSpPr/>
          <p:nvPr>
            <p:custDataLst>
              <p:tags r:id="rId7"/>
            </p:custDataLst>
          </p:nvPr>
        </p:nvSpPr>
        <p:spPr>
          <a:xfrm>
            <a:off x="3529806" y="1972303"/>
            <a:ext cx="2391244" cy="3545978"/>
          </a:xfrm>
          <a:prstGeom prst="roundRect">
            <a:avLst>
              <a:gd name="adj" fmla="val 6621"/>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文本框 7"/>
          <p:cNvSpPr txBox="1"/>
          <p:nvPr>
            <p:custDataLst>
              <p:tags r:id="rId8"/>
            </p:custDataLst>
          </p:nvPr>
        </p:nvSpPr>
        <p:spPr>
          <a:xfrm>
            <a:off x="3807614" y="2184492"/>
            <a:ext cx="1912035" cy="270343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30000"/>
              </a:lnSpc>
              <a:spcBef>
                <a:spcPct val="0"/>
              </a:spcBef>
              <a:spcAft>
                <a:spcPct val="0"/>
              </a:spcAft>
            </a:pPr>
            <a:r>
              <a:rPr lang="zh-CN" altLang="en-US" sz="2000">
                <a:solidFill>
                  <a:schemeClr val="tx1"/>
                </a:solidFill>
                <a:uFillTx/>
                <a:latin typeface="+mn-ea"/>
              </a:rPr>
              <a:t>热敷：在疼痛缓解后，使用热毛巾热敷患处，促进血液循环</a:t>
            </a:r>
            <a:endParaRPr lang="zh-CN" altLang="en-US" sz="2000">
              <a:solidFill>
                <a:schemeClr val="tx1"/>
              </a:solidFill>
              <a:uFillTx/>
              <a:latin typeface="+mn-ea"/>
            </a:endParaRPr>
          </a:p>
        </p:txBody>
      </p:sp>
      <p:sp>
        <p:nvSpPr>
          <p:cNvPr id="9" name="圆角矩形 16"/>
          <p:cNvSpPr/>
          <p:nvPr>
            <p:custDataLst>
              <p:tags r:id="rId9"/>
            </p:custDataLst>
          </p:nvPr>
        </p:nvSpPr>
        <p:spPr>
          <a:xfrm>
            <a:off x="3736475" y="4939264"/>
            <a:ext cx="395924" cy="398414"/>
          </a:xfrm>
          <a:prstGeom prst="roundRect">
            <a:avLst>
              <a:gd name="adj" fmla="val 23765"/>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02</a:t>
            </a:r>
            <a:endParaRPr lang="en-US" altLang="zh-CN" b="1">
              <a:latin typeface="+mn-ea"/>
            </a:endParaRPr>
          </a:p>
        </p:txBody>
      </p:sp>
      <p:sp>
        <p:nvSpPr>
          <p:cNvPr id="11" name="圆角矩形 10"/>
          <p:cNvSpPr/>
          <p:nvPr>
            <p:custDataLst>
              <p:tags r:id="rId10"/>
            </p:custDataLst>
          </p:nvPr>
        </p:nvSpPr>
        <p:spPr>
          <a:xfrm>
            <a:off x="6271700" y="2023817"/>
            <a:ext cx="2391244" cy="3545978"/>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圆角矩形 3"/>
          <p:cNvSpPr/>
          <p:nvPr>
            <p:custDataLst>
              <p:tags r:id="rId11"/>
            </p:custDataLst>
          </p:nvPr>
        </p:nvSpPr>
        <p:spPr>
          <a:xfrm>
            <a:off x="6221412" y="1972303"/>
            <a:ext cx="2391244" cy="3545978"/>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2"/>
            </p:custDataLst>
          </p:nvPr>
        </p:nvSpPr>
        <p:spPr>
          <a:xfrm>
            <a:off x="6499220" y="2184492"/>
            <a:ext cx="1912035" cy="270343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30000"/>
              </a:lnSpc>
              <a:spcBef>
                <a:spcPct val="0"/>
              </a:spcBef>
              <a:spcAft>
                <a:spcPct val="0"/>
              </a:spcAft>
            </a:pPr>
            <a:r>
              <a:rPr lang="zh-CN" altLang="en-US" sz="2000">
                <a:solidFill>
                  <a:schemeClr val="tx1"/>
                </a:solidFill>
                <a:uFillTx/>
                <a:latin typeface="+mn-ea"/>
              </a:rPr>
              <a:t>药物治疗：遵医嘱使用止痛药或非处方止痛药，如布洛芬等</a:t>
            </a:r>
            <a:endParaRPr lang="zh-CN" altLang="en-US" sz="2000">
              <a:solidFill>
                <a:schemeClr val="tx1"/>
              </a:solidFill>
              <a:uFillTx/>
              <a:latin typeface="+mn-ea"/>
            </a:endParaRPr>
          </a:p>
        </p:txBody>
      </p:sp>
      <p:sp>
        <p:nvSpPr>
          <p:cNvPr id="14" name="圆角矩形 16"/>
          <p:cNvSpPr/>
          <p:nvPr>
            <p:custDataLst>
              <p:tags r:id="rId13"/>
            </p:custDataLst>
          </p:nvPr>
        </p:nvSpPr>
        <p:spPr>
          <a:xfrm>
            <a:off x="6428081" y="4939264"/>
            <a:ext cx="395924" cy="39841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03</a:t>
            </a:r>
            <a:endParaRPr lang="en-US" altLang="zh-CN" b="1">
              <a:latin typeface="+mn-ea"/>
            </a:endParaRPr>
          </a:p>
        </p:txBody>
      </p:sp>
      <p:sp>
        <p:nvSpPr>
          <p:cNvPr id="4" name="圆角矩形 3"/>
          <p:cNvSpPr/>
          <p:nvPr>
            <p:custDataLst>
              <p:tags r:id="rId14"/>
            </p:custDataLst>
          </p:nvPr>
        </p:nvSpPr>
        <p:spPr>
          <a:xfrm>
            <a:off x="8963306" y="2023817"/>
            <a:ext cx="2391244" cy="3545978"/>
          </a:xfrm>
          <a:prstGeom prst="roundRect">
            <a:avLst>
              <a:gd name="adj" fmla="val 6621"/>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5" name="圆角矩形 3"/>
          <p:cNvSpPr/>
          <p:nvPr>
            <p:custDataLst>
              <p:tags r:id="rId15"/>
            </p:custDataLst>
          </p:nvPr>
        </p:nvSpPr>
        <p:spPr>
          <a:xfrm>
            <a:off x="8913018" y="1972303"/>
            <a:ext cx="2391244" cy="3545978"/>
          </a:xfrm>
          <a:prstGeom prst="roundRect">
            <a:avLst>
              <a:gd name="adj" fmla="val 6621"/>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6" name="文本框 15"/>
          <p:cNvSpPr txBox="1"/>
          <p:nvPr>
            <p:custDataLst>
              <p:tags r:id="rId16"/>
            </p:custDataLst>
          </p:nvPr>
        </p:nvSpPr>
        <p:spPr>
          <a:xfrm>
            <a:off x="9190826" y="2184492"/>
            <a:ext cx="1912035" cy="270343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30000"/>
              </a:lnSpc>
              <a:spcBef>
                <a:spcPct val="0"/>
              </a:spcBef>
              <a:spcAft>
                <a:spcPct val="0"/>
              </a:spcAft>
            </a:pPr>
            <a:r>
              <a:rPr lang="zh-CN" altLang="en-US" sz="2000">
                <a:solidFill>
                  <a:schemeClr val="tx1"/>
                </a:solidFill>
                <a:uFillTx/>
                <a:latin typeface="+mn-ea"/>
              </a:rPr>
              <a:t>按摩：在医生指导下进行适当的按摩，缓解肌肉紧张和疼痛</a:t>
            </a:r>
            <a:endParaRPr lang="zh-CN" altLang="en-US" sz="2000">
              <a:solidFill>
                <a:schemeClr val="tx1"/>
              </a:solidFill>
              <a:uFillTx/>
              <a:latin typeface="+mn-ea"/>
            </a:endParaRPr>
          </a:p>
        </p:txBody>
      </p:sp>
      <p:sp>
        <p:nvSpPr>
          <p:cNvPr id="17" name="圆角矩形 16"/>
          <p:cNvSpPr/>
          <p:nvPr>
            <p:custDataLst>
              <p:tags r:id="rId17"/>
            </p:custDataLst>
          </p:nvPr>
        </p:nvSpPr>
        <p:spPr>
          <a:xfrm>
            <a:off x="9119687" y="4939264"/>
            <a:ext cx="395924" cy="398414"/>
          </a:xfrm>
          <a:prstGeom prst="roundRect">
            <a:avLst>
              <a:gd name="adj" fmla="val 23765"/>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04</a:t>
            </a:r>
            <a:endParaRPr lang="en-US" altLang="zh-CN" b="1">
              <a:latin typeface="+mn-ea"/>
            </a:endParaRPr>
          </a:p>
        </p:txBody>
      </p:sp>
    </p:spTree>
    <p:custDataLst>
      <p:tags r:id="rId18"/>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肿胀消退护理</a:t>
            </a:r>
            <a:endParaRPr lang="zh-CN" altLang="en-US"/>
          </a:p>
        </p:txBody>
      </p:sp>
      <p:sp>
        <p:nvSpPr>
          <p:cNvPr id="27"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冰敷：使用冰袋或冷毛巾对肿胀部位进行冷敷，每次15-20分钟，每天2-3次。</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抬高患肢：将患肢抬高至心脏水平以上，有助于减轻肿胀。</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压迫绷带：使用弹性绷带对肿胀部位进行压迫，有助于减轻肿胀。</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药物治疗：在医生指导下使用抗炎药物，如非处方抗炎药或局部涂抹药物，以减轻肿胀。</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https://d.book118.com/107126066106006036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6_1"/>
  <p:tag name="KSO_WM_UNIT_INDEX" val="1_6_1"/>
  <p:tag name="KSO_WM_UNIT_LAYERLEVEL" val="1_1_1"/>
  <p:tag name="KSO_WM_UNIT_PRESET_TEXT" val="6"/>
  <p:tag name="KSO_WM_UNIT_SUBTYPE" val="d"/>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6.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TEMPLATE_CATEGORY" val="custom"/>
  <p:tag name="KSO_WM_TEMPLATE_INDEX" val="20230979"/>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1"/>
  <p:tag name="KSO_WM_UNIT_INDEX" val="1_6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3_3*l_h_i*1_1_2"/>
  <p:tag name="KSO_WM_UNIT_INDEX" val="1_1_2"/>
  <p:tag name="KSO_WM_UNIT_LAYERLEVEL" val="1_1_1"/>
  <p:tag name="KSO_WM_UNIT_LINE_FILL_TYPE" val="2"/>
  <p:tag name="KSO_WM_UNIT_LINE_FORE_SCHEMECOLOR_INDEX" val="14"/>
  <p:tag name="KSO_WM_UNIT_SHADOW_SCHEMECOLOR_INDEX" val="5"/>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3"/>
  <p:tag name="KSO_WM_UNIT_INDEX" val="1_1_3"/>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3_3*l_h_i*1_2_2"/>
  <p:tag name="KSO_WM_UNIT_INDEX" val="1_2_2"/>
  <p:tag name="KSO_WM_UNIT_LAYERLEVEL" val="1_1_1"/>
  <p:tag name="KSO_WM_UNIT_LINE_FILL_TYPE" val="2"/>
  <p:tag name="KSO_WM_UNIT_LINE_FORE_SCHEMECOLOR_INDEX" val="14"/>
  <p:tag name="KSO_WM_UNIT_SHADOW_SCHEMECOLOR_INDEX" val="6"/>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3"/>
  <p:tag name="KSO_WM_UNIT_INDEX" val="1_2_3"/>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3_3*l_h_i*1_3_2"/>
  <p:tag name="KSO_WM_UNIT_INDEX" val="1_3_2"/>
  <p:tag name="KSO_WM_UNIT_LAYERLEVEL" val="1_1_1"/>
  <p:tag name="KSO_WM_UNIT_LINE_FILL_TYPE" val="2"/>
  <p:tag name="KSO_WM_UNIT_LINE_FORE_SCHEMECOLOR_INDEX" val="14"/>
  <p:tag name="KSO_WM_UNIT_SHADOW_SCHEMECOLOR_INDEX" val="7"/>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3"/>
  <p:tag name="KSO_WM_UNIT_INDEX" val="1_3_3"/>
  <p:tag name="KSO_WM_UNIT_LAYERLEVEL" val="1_1_1"/>
  <p:tag name="KSO_WM_UNIT_SHADOW_SCHEMECOLOR_INDEX" val="6"/>
  <p:tag name="KSO_WM_UNIT_TEXT_FILL_FORE_SCHEMECOLOR_INDEX" val="13"/>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3_3*l_h_i*1_4_2"/>
  <p:tag name="KSO_WM_UNIT_INDEX" val="1_4_2"/>
  <p:tag name="KSO_WM_UNIT_LAYERLEVEL" val="1_1_1"/>
  <p:tag name="KSO_WM_UNIT_LINE_FILL_TYPE" val="2"/>
  <p:tag name="KSO_WM_UNIT_LINE_FORE_SCHEMECOLOR_INDEX" val="14"/>
  <p:tag name="KSO_WM_UNIT_SHADOW_SCHEMECOLOR_INDEX" val="8"/>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3"/>
  <p:tag name="KSO_WM_UNIT_INDEX" val="1_4_3"/>
  <p:tag name="KSO_WM_UNIT_LAYERLEVEL" val="1_1_1"/>
  <p:tag name="KSO_WM_UNIT_SHADOW_SCHEMECOLOR_INDEX" val="9"/>
  <p:tag name="KSO_WM_UNIT_TEXT_FILL_FORE_SCHEMECOLOR_INDEX" val="13"/>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1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5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5_3"/>
  <p:tag name="KSO_WM_UNIT_INDEX" val="1_5_3"/>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5_2"/>
  <p:tag name="KSO_WM_UNIT_INDEX" val="1_5_2"/>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5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6_3"/>
  <p:tag name="KSO_WM_UNIT_INDEX" val="1_6_3"/>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54"/>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6_2"/>
  <p:tag name="KSO_WM_UNIT_INDEX" val="1_6_2"/>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238.xml><?xml version="1.0" encoding="utf-8"?>
<p:tagLst xmlns:p="http://schemas.openxmlformats.org/presentationml/2006/main">
  <p:tag name="KSO_WM_TEMPLATE_CATEGORY" val="custom"/>
  <p:tag name="KSO_WM_TEMPLATE_INDEX" val="20230979"/>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90.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7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7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HIGHLIGHT" val="0"/>
  <p:tag name="KSO_WM_UNIT_ID" val="diagram2023130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9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7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7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HIGHLIGHT" val="0"/>
  <p:tag name="KSO_WM_UNIT_ID" val="diagram2023130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9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7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7_3*l_h_i*1_3_3"/>
  <p:tag name="KSO_WM_UNIT_INDEX" val="1_3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HIGHLIGHT" val="0"/>
  <p:tag name="KSO_WM_UNIT_ID" val="diagram2023130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9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7_3*l_h_i*1_4_2"/>
  <p:tag name="KSO_WM_UNIT_INDEX" val="1_4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7_3*l_h_i*1_4_3"/>
  <p:tag name="KSO_WM_UNIT_INDEX" val="1_4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HIGHLIGHT" val="0"/>
  <p:tag name="KSO_WM_UNIT_ID" val="diagram2023130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9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499212598426,&quot;width&quot;:863.9250393700786}"/>
  <p:tag name="KSO_WM_TAG_VERSION" val="3.0"/>
  <p:tag name="KSO_WM_TEMPLATE_CATEGORY" val="diagram"/>
  <p:tag name="KSO_WM_TEMPLATE_INDEX" val="2023130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07.xml><?xml version="1.0" encoding="utf-8"?>
<p:tagLst xmlns:p="http://schemas.openxmlformats.org/presentationml/2006/main">
  <p:tag name="KSO_WM_TEMPLATE_CATEGORY" val="custom"/>
  <p:tag name="KSO_WM_TEMPLATE_INDEX" val="20230979"/>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3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3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3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3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3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3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3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3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32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陈旧性肱二头肌肌肉损伤的护理查房</vt:lpstr>
      <vt:lpstr>目录</vt:lpstr>
      <vt:lpstr>陈旧性肱二头肌肌肉损伤的概述</vt:lpstr>
      <vt:lpstr>定义和症状</vt:lpstr>
      <vt:lpstr>病因和病理机制</vt:lpstr>
      <vt:lpstr>诊断标准</vt:lpstr>
      <vt:lpstr>陈旧性肱二头肌肌肉损伤的护理评估</vt:lpstr>
      <vt:lpstr>患者一般情况评估</vt:lpstr>
      <vt:lpstr>患者心理状况评估</vt:lpstr>
      <vt:lpstr>患者疼痛程度评估</vt:lpstr>
      <vt:lpstr>患者康复需求评估</vt:lpstr>
      <vt:lpstr>陈旧性肱二头肌肌肉损伤的护理措施</vt:lpstr>
      <vt:lpstr>疼痛缓解护理</vt:lpstr>
      <vt:lpstr>肿胀消退护理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2024-09-11T13:22:33.501</cp:lastPrinted>
  <dcterms:created xsi:type="dcterms:W3CDTF">2024-09-11T05:22:33Z</dcterms:created>
  <dcterms:modified xsi:type="dcterms:W3CDTF">2024-09-11T05:22:36Z</dcterms:modified>
</cp:coreProperties>
</file>