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5199AE9A-34A0-485D-AC72-9BEF0138BB4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182C485-1127-422A-85D5-53AEFDFECCC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39065D49-88E4-473E-A2E2-A9E90FCD07F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25E65481-AC94-4C3A-83D9-276C019BAFA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F32C8190-9D4A-4DE7-AB5A-855DFC99BE17}"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74D644E2-4CD9-4D9A-8429-AAFD4DFA3925}"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3695215F-ED4B-4E8B-AA5E-79DD28FCA4AA}"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01422820-0ADF-4809-95C5-BC76D295367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924C4D9-6002-4673-B9FD-F13B33A4092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9F2ABE0-366C-49F0-8D71-D770A436581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904983D-4D83-4AA0-865D-684C0A0A3DC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9.jpeg" /><Relationship Id="rId5"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11.jpeg" /><Relationship Id="rId4" Type="http://schemas.openxmlformats.org/officeDocument/2006/relationships/image" Target="../media/image12.jpeg" /><Relationship Id="rId5"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14.jpeg" /><Relationship Id="rId4" Type="http://schemas.openxmlformats.org/officeDocument/2006/relationships/image" Target="../media/image15.jpeg" /><Relationship Id="rId5" Type="http://schemas.openxmlformats.org/officeDocument/2006/relationships/image" Target="../media/image16.jpeg" /><Relationship Id="rId6"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7.jpeg" /><Relationship Id="rId3" Type="http://schemas.openxmlformats.org/officeDocument/2006/relationships/image" Target="../media/image18.jpeg" /><Relationship Id="rId4" Type="http://schemas.openxmlformats.org/officeDocument/2006/relationships/image" Target="../media/image19.jpeg" /><Relationship Id="rId5"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0.jpeg" /><Relationship Id="rId3" Type="http://schemas.openxmlformats.org/officeDocument/2006/relationships/image" Target="../media/image21.jpeg" /><Relationship Id="rId4" Type="http://schemas.openxmlformats.org/officeDocument/2006/relationships/image" Target="../media/image22.jpeg" /><Relationship Id="rId5"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3.jpeg" /><Relationship Id="rId3" Type="http://schemas.openxmlformats.org/officeDocument/2006/relationships/image" Target="../media/image2.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10713604006300605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902208" y="1560576"/>
            <a:ext cx="6682348" cy="209207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4">
                    <a:alpha val="100000"/>
                  </a:schemeClr>
                </a:solidFill>
                <a:latin typeface="Microsoft Yahei"/>
                <a:ea typeface="Microsoft Yahei"/>
                <a:cs typeface="Microsoft Yahei"/>
              </a:rPr>
              <a:t>理解癌症的常见症状和治疗方法</a:t>
            </a:r>
          </a:p>
        </p:txBody>
      </p:sp>
      <p:sp>
        <p:nvSpPr>
          <p:cNvPr id="3" name="TextBox 3"/>
          <p:cNvSpPr txBox="1"/>
          <p:nvPr/>
        </p:nvSpPr>
        <p:spPr>
          <a:xfrm>
            <a:off x="902208" y="4206240"/>
            <a:ext cx="6930733" cy="5010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chemeClr val="accent4">
                    <a:alpha val="100000"/>
                  </a:schemeClr>
                </a:solidFill>
                <a:latin typeface="Microsoft Yahei"/>
                <a:ea typeface="Microsoft Yahei"/>
                <a:cs typeface="Microsoft Yahei"/>
              </a:rPr>
              <a:t>汇报人：XX</a:t>
            </a:r>
          </a:p>
        </p:txBody>
      </p:sp>
      <p:sp>
        <p:nvSpPr>
          <p:cNvPr id="4" name="TextBox 4"/>
          <p:cNvSpPr txBox="1"/>
          <p:nvPr/>
        </p:nvSpPr>
        <p:spPr>
          <a:xfrm>
            <a:off x="902208" y="4693920"/>
            <a:ext cx="6930733" cy="5010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chemeClr val="accent4">
                    <a:alpha val="100000"/>
                  </a:schemeClr>
                </a:solidFill>
                <a:latin typeface="Microsoft Yahei"/>
                <a:ea typeface="Microsoft Yahei"/>
                <a:cs typeface="Microsoft Yahei"/>
              </a:rPr>
              <a:t>2024-01-23</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140760" y="0"/>
            <a:ext cx="2809137" cy="3421221"/>
          </a:xfrm>
          <a:prstGeom prst="rect">
            <a:avLst/>
          </a:prstGeom>
          <a:gradFill>
            <a:gsLst>
              <a:gs pos="0">
                <a:schemeClr val="accent2">
                  <a:alpha val="75000"/>
                </a:schemeClr>
              </a:gs>
              <a:gs pos="100000">
                <a:schemeClr val="lt1">
                  <a:alpha val="75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140760" y="1983274"/>
            <a:ext cx="2809137" cy="2809137"/>
          </a:xfrm>
          <a:prstGeom prst="ellipse">
            <a:avLst/>
          </a:prstGeom>
          <a:gradFill>
            <a:gsLst>
              <a:gs pos="0">
                <a:schemeClr val="accent2">
                  <a:alpha val="100000"/>
                </a:schemeClr>
              </a:gs>
              <a:gs pos="100000">
                <a:schemeClr val="accent2">
                  <a:alpha val="100000"/>
                  <a:lumMod val="60000"/>
                  <a:lumOff val="4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884456" y="2656540"/>
            <a:ext cx="2004496" cy="61493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spcBef>
                <a:spcPct val="0"/>
              </a:spcBef>
            </a:pPr>
            <a:r>
              <a:rPr lang="en-US" sz="1350">
                <a:solidFill>
                  <a:srgbClr val="FFFFFF">
                    <a:alpha val="40000"/>
                  </a:srgbClr>
                </a:solidFill>
                <a:latin typeface="Microsoft Yahei"/>
                <a:ea typeface="Microsoft Yahei"/>
                <a:cs typeface="Microsoft Yahei"/>
              </a:rPr>
              <a:t>CATALOGUE</a:t>
            </a:r>
          </a:p>
        </p:txBody>
      </p:sp>
      <p:sp>
        <p:nvSpPr>
          <p:cNvPr id="5" name="TextBox 5"/>
          <p:cNvSpPr txBox="1"/>
          <p:nvPr/>
        </p:nvSpPr>
        <p:spPr>
          <a:xfrm>
            <a:off x="1649672" y="2818600"/>
            <a:ext cx="1766929" cy="183489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5775" b="1">
                <a:solidFill>
                  <a:srgbClr val="FFFFFF">
                    <a:alpha val="100000"/>
                  </a:srgbClr>
                </a:solidFill>
                <a:latin typeface="Microsoft Yahei"/>
                <a:ea typeface="Microsoft Yahei"/>
                <a:cs typeface="Microsoft Yahei"/>
              </a:rPr>
              <a:t>目录</a:t>
            </a:r>
          </a:p>
        </p:txBody>
      </p:sp>
      <p:sp>
        <p:nvSpPr>
          <p:cNvPr id="6" name="TextBox 6"/>
          <p:cNvSpPr txBox="1"/>
          <p:nvPr/>
        </p:nvSpPr>
        <p:spPr>
          <a:xfrm>
            <a:off x="5344782" y="1304925"/>
            <a:ext cx="5981700" cy="4248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癌症概述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常见症状</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诊断方法</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治疗方法</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患者教育与心理支持</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预防与早期发现策略</a:t>
            </a:r>
          </a:p>
        </p:txBody>
      </p:sp>
      <p:cxnSp>
        <p:nvCxnSpPr>
          <p:cNvPr id="7" name="Connector 7"/>
          <p:cNvCxnSpPr/>
          <p:nvPr/>
        </p:nvCxnSpPr>
        <p:spPr>
          <a:xfrm flipH="1">
            <a:off x="3198500" y="2897445"/>
            <a:ext cx="0" cy="130951"/>
          </a:xfrm>
          <a:prstGeom prst="line">
            <a:avLst/>
          </a:prstGeom>
          <a:ln w="9525">
            <a:solidFill>
              <a:srgbClr val="FFFFFF">
                <a:alpha val="100000"/>
              </a:srgbClr>
            </a:solidFill>
            <a:prstDash val="solid"/>
            <a:headEnd type="none"/>
            <a:tailEnd type="none"/>
          </a:ln>
        </p:spPr>
      </p:cxnSp>
      <p:cxnSp>
        <p:nvCxnSpPr>
          <p:cNvPr id="8" name="Connector 8"/>
          <p:cNvCxnSpPr/>
          <p:nvPr/>
        </p:nvCxnSpPr>
        <p:spPr>
          <a:xfrm flipH="1">
            <a:off x="1823497" y="2897445"/>
            <a:ext cx="0" cy="130951"/>
          </a:xfrm>
          <a:prstGeom prst="line">
            <a:avLst/>
          </a:prstGeom>
          <a:ln w="9525">
            <a:solidFill>
              <a:srgbClr val="FFFFFF">
                <a:alpha val="100000"/>
              </a:srgbClr>
            </a:solidFill>
            <a:prstDash val="solid"/>
            <a:headEnd type="none"/>
            <a:tailEnd type="none"/>
          </a:ln>
        </p:spPr>
      </p:cxnSp>
      <p:sp>
        <p:nvSpPr>
          <p:cNvPr id="9" name="AutoShape 9"/>
          <p:cNvSpPr/>
          <p:nvPr/>
        </p:nvSpPr>
        <p:spPr>
          <a:xfrm>
            <a:off x="611546" y="2481967"/>
            <a:ext cx="259567" cy="1408741"/>
          </a:xfrm>
          <a:prstGeom prst="rect">
            <a:avLst/>
          </a:prstGeom>
          <a:gradFill>
            <a:gsLst>
              <a:gs pos="0">
                <a:schemeClr val="accent2">
                  <a:alpha val="51000"/>
                </a:schemeClr>
              </a:gs>
              <a:gs pos="100000">
                <a:schemeClr val="lt1">
                  <a:alpha val="51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11546" y="2352184"/>
            <a:ext cx="259567" cy="259567"/>
          </a:xfrm>
          <a:prstGeom prst="ellipse">
            <a:avLst/>
          </a:prstGeom>
          <a:solidFill>
            <a:schemeClr val="accent2">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022221" y="4869455"/>
            <a:ext cx="1813010" cy="1813010"/>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298477" y="0"/>
            <a:ext cx="668835" cy="1915360"/>
          </a:xfrm>
          <a:prstGeom prst="rect">
            <a:avLst/>
          </a:prstGeom>
          <a:gradFill>
            <a:gsLst>
              <a:gs pos="0">
                <a:schemeClr val="accent2">
                  <a:alpha val="62000"/>
                </a:schemeClr>
              </a:gs>
              <a:gs pos="100000">
                <a:schemeClr val="lt1">
                  <a:alpha val="62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298477" y="1580942"/>
            <a:ext cx="668835" cy="66883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0066688" y="5912672"/>
            <a:ext cx="531248" cy="531248"/>
          </a:xfrm>
          <a:prstGeom prst="ellipse">
            <a:avLst/>
          </a:prstGeom>
          <a:gradFill>
            <a:gsLst>
              <a:gs pos="0">
                <a:schemeClr val="accent2">
                  <a:alpha val="59000"/>
                </a:schemeClr>
              </a:gs>
              <a:gs pos="100000">
                <a:schemeClr val="accent2">
                  <a:alpha val="59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0779576" y="-508283"/>
            <a:ext cx="2423643" cy="2423643"/>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219200" y="1341120"/>
            <a:ext cx="7052881"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chemeClr val="accent4">
                    <a:alpha val="100000"/>
                  </a:schemeClr>
                </a:solidFill>
                <a:latin typeface="Microsoft Yahei"/>
                <a:ea typeface="Microsoft Yahei"/>
                <a:cs typeface="Microsoft Yahei"/>
              </a:rPr>
              <a:t>01</a:t>
            </a:r>
          </a:p>
        </p:txBody>
      </p:sp>
      <p:sp>
        <p:nvSpPr>
          <p:cNvPr id="3" name="TextBox 3"/>
          <p:cNvSpPr txBox="1"/>
          <p:nvPr/>
        </p:nvSpPr>
        <p:spPr>
          <a:xfrm>
            <a:off x="1219200" y="2926080"/>
            <a:ext cx="9122662"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825">
                <a:solidFill>
                  <a:schemeClr val="accent4">
                    <a:alpha val="100000"/>
                  </a:schemeClr>
                </a:solidFill>
                <a:latin typeface="Microsoft Yahei"/>
                <a:ea typeface="Microsoft Yahei"/>
                <a:cs typeface="Microsoft Yahei"/>
              </a:rPr>
              <a:t>癌症概述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18000" r="18000"/>
          <a:stretch>
            <a:fillRect/>
          </a:stretch>
        </p:blipFill>
        <p:spPr>
          <a:xfrm>
            <a:off x="939482" y="1415327"/>
            <a:ext cx="4843296"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癌症是一种由异常细胞在身体内不受控制地生长和扩散而导致的疾病。</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定义</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正常细胞在受到损伤或老化时会自我消亡，而癌细胞则能够逃避这一过程，不断分裂并形成肿瘤。这些肿瘤可以侵犯周围组织，并可能通过血液或淋巴系统扩散到身体其他部位。</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发病机制</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定义与发病机制</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类型</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癌症可根据其组织来源进行分类，如乳腺癌、肺癌、结肠癌等。此外，还有根据病理形态、生物学行为等多种分类方法。</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分期</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癌症分期是对其严重程度的评估，通常基于肿瘤的大小、是否已扩散到淋巴结或其他器官等因素。常见的分期系统包括TNM分期和临床分期。</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1875" r="21875"/>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类型与分期</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12500" r="12500"/>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发病率</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癌症是全球范围内一个主要的健康问题，其发病率因地区、年龄、性别等因素而异。总体而言，随着人口老龄化和生活方式的改变，癌症的发病率呈上升趋势。</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死亡率</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尽管医疗技术的进步使得许多癌症患者的生存率有所提高，但癌症仍然是全球范围内导致死亡的主要原因之一。死亡率因癌症类型、分期和治疗手段的不同而有所差异。</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发病率与死亡率</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219200" y="1341120"/>
            <a:ext cx="7052881"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chemeClr val="accent4">
                    <a:alpha val="100000"/>
                  </a:schemeClr>
                </a:solidFill>
                <a:latin typeface="Microsoft Yahei"/>
                <a:ea typeface="Microsoft Yahei"/>
                <a:cs typeface="Microsoft Yahei"/>
              </a:rPr>
              <a:t>02</a:t>
            </a:r>
          </a:p>
        </p:txBody>
      </p:sp>
      <p:sp>
        <p:nvSpPr>
          <p:cNvPr id="3" name="TextBox 3"/>
          <p:cNvSpPr txBox="1"/>
          <p:nvPr/>
        </p:nvSpPr>
        <p:spPr>
          <a:xfrm>
            <a:off x="1219200" y="2926080"/>
            <a:ext cx="9122662"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825">
                <a:solidFill>
                  <a:schemeClr val="accent4">
                    <a:alpha val="100000"/>
                  </a:schemeClr>
                </a:solidFill>
                <a:latin typeface="Microsoft Yahei"/>
                <a:ea typeface="Microsoft Yahei"/>
                <a:cs typeface="Microsoft Yahei"/>
              </a:rPr>
              <a:t>常见症状</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可能在身体任何部位出现，质地坚硬且不规则。</a:t>
            </a:r>
          </a:p>
        </p:txBody>
      </p:sp>
      <p:pic>
        <p:nvPicPr>
          <p:cNvPr id="6" name="Picture 6"/>
          <p:cNvPicPr>
            <a:picLocks noChangeAspect="1"/>
          </p:cNvPicPr>
          <p:nvPr/>
        </p:nvPicPr>
        <p:blipFill>
          <a:blip r:embed="rId2"/>
          <a:srcRect l="16667" r="16667"/>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异常肿块或肿胀</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由于肿瘤压迫或侵犯神经而引起。</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疼痛</a:t>
            </a:r>
          </a:p>
        </p:txBody>
      </p:sp>
      <p:pic>
        <p:nvPicPr>
          <p:cNvPr id="10" name="Picture 10"/>
          <p:cNvPicPr>
            <a:picLocks noChangeAspect="1"/>
          </p:cNvPicPr>
          <p:nvPr/>
        </p:nvPicPr>
        <p:blipFill>
          <a:blip r:embed="rId3"/>
          <a:srcRect l="16821" r="16821"/>
          <a:stretch>
            <a:fillRect/>
          </a:stretch>
        </p:blipFill>
        <p:spPr>
          <a:xfrm>
            <a:off x="5820153" y="3595858"/>
            <a:ext cx="2380229" cy="2380229"/>
          </a:xfrm>
          <a:prstGeom prst="ellipse">
            <a:avLst/>
          </a:prstGeom>
        </p:spPr>
      </p:pic>
      <p:pic>
        <p:nvPicPr>
          <p:cNvPr id="11" name="Picture 11"/>
          <p:cNvPicPr>
            <a:picLocks noChangeAspect="1"/>
          </p:cNvPicPr>
          <p:nvPr/>
        </p:nvPicPr>
        <p:blipFill>
          <a:blip r:embed="rId4"/>
          <a:srcRect l="16625" r="16625"/>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肿瘤可能破坏皮肤或黏膜，导致溃疡或出血。</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溃疡或出血</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局部症状</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2638" b="2638"/>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2638" b="2638"/>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2638" b="2638"/>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全身症状</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发热</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癌症患者可能会出现原因不明的发热。</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疲劳</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持续的疲劳感，休息后也难以缓解。</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体重下降</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没有刻意减肥的情况下体重明显减轻。</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6">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167" r="3167"/>
          <a:stretch>
            <a:fillRect/>
          </a:stretch>
        </p:blipFill>
        <p:spPr>
          <a:xfrm>
            <a:off x="6416218" y="1873250"/>
            <a:ext cx="2285143" cy="2439670"/>
          </a:xfrm>
          <a:prstGeom prst="rect">
            <a:avLst/>
          </a:prstGeom>
        </p:spPr>
      </p:pic>
      <p:pic>
        <p:nvPicPr>
          <p:cNvPr id="3" name="Picture 3"/>
          <p:cNvPicPr>
            <a:picLocks noChangeAspect="1"/>
          </p:cNvPicPr>
          <p:nvPr/>
        </p:nvPicPr>
        <p:blipFill>
          <a:blip r:embed="rId3"/>
          <a:srcRect l="10387" r="10387"/>
          <a:stretch>
            <a:fillRect/>
          </a:stretch>
        </p:blipFill>
        <p:spPr>
          <a:xfrm>
            <a:off x="705451" y="1873250"/>
            <a:ext cx="2286000" cy="2308332"/>
          </a:xfrm>
          <a:prstGeom prst="rect">
            <a:avLst/>
          </a:prstGeom>
        </p:spPr>
      </p:pic>
      <p:pic>
        <p:nvPicPr>
          <p:cNvPr id="4" name="Picture 4"/>
          <p:cNvPicPr>
            <a:picLocks noChangeAspect="1"/>
          </p:cNvPicPr>
          <p:nvPr/>
        </p:nvPicPr>
        <p:blipFill>
          <a:blip r:embed="rId4"/>
          <a:srcRect l="16848" r="16848"/>
          <a:stretch>
            <a:fillRect/>
          </a:stretch>
        </p:blipFill>
        <p:spPr>
          <a:xfrm>
            <a:off x="9265251" y="1892300"/>
            <a:ext cx="2271183" cy="2420620"/>
          </a:xfrm>
          <a:prstGeom prst="rect">
            <a:avLst/>
          </a:prstGeom>
        </p:spPr>
      </p:pic>
      <p:pic>
        <p:nvPicPr>
          <p:cNvPr id="5" name="Picture 5"/>
          <p:cNvPicPr>
            <a:picLocks noChangeAspect="1"/>
          </p:cNvPicPr>
          <p:nvPr/>
        </p:nvPicPr>
        <p:blipFill>
          <a:blip r:embed="rId5"/>
          <a:srcRect l="12461" r="12461"/>
          <a:stretch>
            <a:fillRect/>
          </a:stretch>
        </p:blipFill>
        <p:spPr>
          <a:xfrm>
            <a:off x="3571418" y="1892300"/>
            <a:ext cx="2266949" cy="2420620"/>
          </a:xfrm>
          <a:prstGeom prst="rect">
            <a:avLst/>
          </a:prstGeom>
        </p:spPr>
      </p:pic>
      <p:grpSp>
        <p:nvGrpSpPr>
          <p:cNvPr id="6" name="Group 6"/>
          <p:cNvGrpSpPr/>
          <p:nvPr/>
        </p:nvGrpSpPr>
        <p:grpSpPr>
          <a:xfrm>
            <a:off x="6416218" y="3460761"/>
            <a:ext cx="2285143" cy="745998"/>
            <a:chOff x="6416218" y="3460761"/>
            <a:chExt cx="2285143" cy="745998"/>
          </a:xfrm>
        </p:grpSpPr>
        <p:sp>
          <p:nvSpPr>
            <p:cNvPr id="7" name="AutoShape 7"/>
            <p:cNvSpPr/>
            <p:nvPr/>
          </p:nvSpPr>
          <p:spPr>
            <a:xfrm>
              <a:off x="6416218" y="3460761"/>
              <a:ext cx="2285143" cy="745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6416218" y="4197615"/>
            <a:ext cx="2288381" cy="2112169"/>
            <a:chOff x="6416218" y="4197615"/>
            <a:chExt cx="2288381" cy="2112169"/>
          </a:xfrm>
        </p:grpSpPr>
        <p:sp>
          <p:nvSpPr>
            <p:cNvPr id="9" name="AutoShape 9"/>
            <p:cNvSpPr/>
            <p:nvPr/>
          </p:nvSpPr>
          <p:spPr>
            <a:xfrm>
              <a:off x="6416218" y="4197615"/>
              <a:ext cx="2288381" cy="2112169"/>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3571418" y="3460761"/>
            <a:ext cx="2285429" cy="852159"/>
            <a:chOff x="3571418" y="3460761"/>
            <a:chExt cx="2285429" cy="852159"/>
          </a:xfrm>
        </p:grpSpPr>
        <p:sp>
          <p:nvSpPr>
            <p:cNvPr id="11" name="AutoShape 11"/>
            <p:cNvSpPr/>
            <p:nvPr/>
          </p:nvSpPr>
          <p:spPr>
            <a:xfrm>
              <a:off x="3571418" y="3460761"/>
              <a:ext cx="2285429" cy="852159"/>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3571418" y="4206759"/>
            <a:ext cx="2288096" cy="2103025"/>
            <a:chOff x="3571418" y="4206759"/>
            <a:chExt cx="2288096" cy="2103025"/>
          </a:xfrm>
        </p:grpSpPr>
        <p:sp>
          <p:nvSpPr>
            <p:cNvPr id="13" name="AutoShape 13"/>
            <p:cNvSpPr/>
            <p:nvPr/>
          </p:nvSpPr>
          <p:spPr>
            <a:xfrm>
              <a:off x="3571418" y="4206759"/>
              <a:ext cx="2288096" cy="2103025"/>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4" name="Group 14"/>
          <p:cNvGrpSpPr/>
          <p:nvPr/>
        </p:nvGrpSpPr>
        <p:grpSpPr>
          <a:xfrm>
            <a:off x="9265251" y="3460761"/>
            <a:ext cx="2286000" cy="745998"/>
            <a:chOff x="9265251" y="3460761"/>
            <a:chExt cx="2286000" cy="745998"/>
          </a:xfrm>
        </p:grpSpPr>
        <p:sp>
          <p:nvSpPr>
            <p:cNvPr id="15" name="AutoShape 15"/>
            <p:cNvSpPr/>
            <p:nvPr/>
          </p:nvSpPr>
          <p:spPr>
            <a:xfrm>
              <a:off x="9265251" y="3460761"/>
              <a:ext cx="2286000" cy="745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6" name="Group 16"/>
          <p:cNvGrpSpPr/>
          <p:nvPr/>
        </p:nvGrpSpPr>
        <p:grpSpPr>
          <a:xfrm>
            <a:off x="9265251" y="4204473"/>
            <a:ext cx="2286000" cy="2105311"/>
            <a:chOff x="9265251" y="4204473"/>
            <a:chExt cx="2286000" cy="2105311"/>
          </a:xfrm>
        </p:grpSpPr>
        <p:sp>
          <p:nvSpPr>
            <p:cNvPr id="17" name="AutoShape 17"/>
            <p:cNvSpPr/>
            <p:nvPr/>
          </p:nvSpPr>
          <p:spPr>
            <a:xfrm>
              <a:off x="9265251" y="4204473"/>
              <a:ext cx="2286000" cy="2105311"/>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705451" y="3460761"/>
            <a:ext cx="2286000" cy="2849023"/>
            <a:chOff x="705451" y="3460761"/>
            <a:chExt cx="2286000" cy="2849023"/>
          </a:xfrm>
        </p:grpSpPr>
        <p:sp>
          <p:nvSpPr>
            <p:cNvPr id="19" name="AutoShape 19"/>
            <p:cNvSpPr/>
            <p:nvPr/>
          </p:nvSpPr>
          <p:spPr>
            <a:xfrm>
              <a:off x="705451" y="3460761"/>
              <a:ext cx="2286000" cy="88392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05451" y="4206759"/>
              <a:ext cx="2286000" cy="2103025"/>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并发症及风险</a:t>
              </a:r>
            </a:p>
          </p:txBody>
        </p:sp>
      </p:grpSp>
      <p:grpSp>
        <p:nvGrpSpPr>
          <p:cNvPr id="43" name="Group 43"/>
          <p:cNvGrpSpPr/>
          <p:nvPr/>
        </p:nvGrpSpPr>
        <p:grpSpPr>
          <a:xfrm>
            <a:off x="756455" y="4477571"/>
            <a:ext cx="2164942" cy="1552257"/>
            <a:chOff x="756455" y="4477571"/>
            <a:chExt cx="2164942" cy="1552257"/>
          </a:xfrm>
        </p:grpSpPr>
        <p:sp>
          <p:nvSpPr>
            <p:cNvPr id="44" name="TextBox 44"/>
            <p:cNvSpPr txBox="1"/>
            <p:nvPr/>
          </p:nvSpPr>
          <p:spPr>
            <a:xfrm>
              <a:off x="756455"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FFFDFD">
                      <a:alpha val="100000"/>
                    </a:srgbClr>
                  </a:solidFill>
                  <a:latin typeface="Microsoft Yahei"/>
                  <a:ea typeface="Microsoft Yahei"/>
                  <a:cs typeface="Microsoft Yahei"/>
                </a:rPr>
                <a:t>癌症患者免疫系统受损，容易感染。</a:t>
              </a:r>
            </a:p>
          </p:txBody>
        </p:sp>
      </p:grpSp>
      <p:grpSp>
        <p:nvGrpSpPr>
          <p:cNvPr id="45" name="Group 45"/>
          <p:cNvGrpSpPr/>
          <p:nvPr/>
        </p:nvGrpSpPr>
        <p:grpSpPr>
          <a:xfrm>
            <a:off x="3628568" y="4477571"/>
            <a:ext cx="2164942" cy="1552257"/>
            <a:chOff x="3628568" y="4477571"/>
            <a:chExt cx="2164942" cy="1552257"/>
          </a:xfrm>
        </p:grpSpPr>
        <p:sp>
          <p:nvSpPr>
            <p:cNvPr id="46" name="TextBox 46"/>
            <p:cNvSpPr txBox="1"/>
            <p:nvPr/>
          </p:nvSpPr>
          <p:spPr>
            <a:xfrm>
              <a:off x="3628568"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FFFDFD">
                      <a:alpha val="100000"/>
                    </a:srgbClr>
                  </a:solidFill>
                  <a:latin typeface="Microsoft Yahei"/>
                  <a:ea typeface="Microsoft Yahei"/>
                  <a:cs typeface="Microsoft Yahei"/>
                </a:rPr>
                <a:t>晚期癌症患者可能出现的严重消瘦、衰弱和营养不良。</a:t>
              </a:r>
            </a:p>
          </p:txBody>
        </p:sp>
      </p:grpSp>
      <p:grpSp>
        <p:nvGrpSpPr>
          <p:cNvPr id="47" name="Group 47"/>
          <p:cNvGrpSpPr/>
          <p:nvPr/>
        </p:nvGrpSpPr>
        <p:grpSpPr>
          <a:xfrm>
            <a:off x="6466794" y="4477571"/>
            <a:ext cx="2164942" cy="1552257"/>
            <a:chOff x="6466794" y="4477571"/>
            <a:chExt cx="2164942" cy="1552257"/>
          </a:xfrm>
        </p:grpSpPr>
        <p:sp>
          <p:nvSpPr>
            <p:cNvPr id="48" name="TextBox 48"/>
            <p:cNvSpPr txBox="1"/>
            <p:nvPr/>
          </p:nvSpPr>
          <p:spPr>
            <a:xfrm>
              <a:off x="6466794"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FFFDFD">
                      <a:alpha val="100000"/>
                    </a:srgbClr>
                  </a:solidFill>
                  <a:latin typeface="Microsoft Yahei"/>
                  <a:ea typeface="Microsoft Yahei"/>
                  <a:cs typeface="Microsoft Yahei"/>
                </a:rPr>
                <a:t>肿瘤可能侵犯重要器官，导致器官功能衰竭。</a:t>
              </a:r>
            </a:p>
          </p:txBody>
        </p:sp>
      </p:grpSp>
      <p:grpSp>
        <p:nvGrpSpPr>
          <p:cNvPr id="49" name="Group 49"/>
          <p:cNvGrpSpPr/>
          <p:nvPr/>
        </p:nvGrpSpPr>
        <p:grpSpPr>
          <a:xfrm>
            <a:off x="9318371" y="4477571"/>
            <a:ext cx="2164942" cy="1552257"/>
            <a:chOff x="9318371" y="4477571"/>
            <a:chExt cx="2164942" cy="1552257"/>
          </a:xfrm>
        </p:grpSpPr>
        <p:sp>
          <p:nvSpPr>
            <p:cNvPr id="50" name="TextBox 50"/>
            <p:cNvSpPr txBox="1"/>
            <p:nvPr/>
          </p:nvSpPr>
          <p:spPr>
            <a:xfrm>
              <a:off x="9318371"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FFFDFD">
                      <a:alpha val="100000"/>
                    </a:srgbClr>
                  </a:solidFill>
                  <a:latin typeface="Microsoft Yahei"/>
                  <a:ea typeface="Microsoft Yahei"/>
                  <a:cs typeface="Microsoft Yahei"/>
                </a:rPr>
                <a:t>癌症诊断和治疗过程可能给患者带来巨大的心理压力，如焦虑、抑郁等。</a:t>
              </a:r>
            </a:p>
          </p:txBody>
        </p:sp>
      </p:grpSp>
      <p:grpSp>
        <p:nvGrpSpPr>
          <p:cNvPr id="51" name="Group 51"/>
          <p:cNvGrpSpPr/>
          <p:nvPr/>
        </p:nvGrpSpPr>
        <p:grpSpPr>
          <a:xfrm>
            <a:off x="705451" y="3588593"/>
            <a:ext cx="2267763" cy="490334"/>
            <a:chOff x="705451" y="3588593"/>
            <a:chExt cx="2267763" cy="490334"/>
          </a:xfrm>
        </p:grpSpPr>
        <p:sp>
          <p:nvSpPr>
            <p:cNvPr id="52" name="TextBox 52"/>
            <p:cNvSpPr txBox="1"/>
            <p:nvPr/>
          </p:nvSpPr>
          <p:spPr>
            <a:xfrm>
              <a:off x="705451"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感染</a:t>
              </a:r>
            </a:p>
          </p:txBody>
        </p:sp>
      </p:grpSp>
      <p:grpSp>
        <p:nvGrpSpPr>
          <p:cNvPr id="53" name="Group 53"/>
          <p:cNvGrpSpPr/>
          <p:nvPr/>
        </p:nvGrpSpPr>
        <p:grpSpPr>
          <a:xfrm>
            <a:off x="3628568" y="3588593"/>
            <a:ext cx="2267763" cy="490334"/>
            <a:chOff x="3628568" y="3588593"/>
            <a:chExt cx="2267763" cy="490334"/>
          </a:xfrm>
        </p:grpSpPr>
        <p:sp>
          <p:nvSpPr>
            <p:cNvPr id="54" name="TextBox 54"/>
            <p:cNvSpPr txBox="1"/>
            <p:nvPr/>
          </p:nvSpPr>
          <p:spPr>
            <a:xfrm>
              <a:off x="3628568"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恶病质</a:t>
              </a:r>
            </a:p>
          </p:txBody>
        </p:sp>
      </p:grpSp>
      <p:grpSp>
        <p:nvGrpSpPr>
          <p:cNvPr id="55" name="Group 55"/>
          <p:cNvGrpSpPr/>
          <p:nvPr/>
        </p:nvGrpSpPr>
        <p:grpSpPr>
          <a:xfrm>
            <a:off x="6433598" y="3588593"/>
            <a:ext cx="2267763" cy="490334"/>
            <a:chOff x="6433598" y="3588593"/>
            <a:chExt cx="2267763" cy="490334"/>
          </a:xfrm>
        </p:grpSpPr>
        <p:sp>
          <p:nvSpPr>
            <p:cNvPr id="56" name="TextBox 56"/>
            <p:cNvSpPr txBox="1"/>
            <p:nvPr/>
          </p:nvSpPr>
          <p:spPr>
            <a:xfrm>
              <a:off x="6433598"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器官功能衰竭</a:t>
              </a:r>
            </a:p>
          </p:txBody>
        </p:sp>
      </p:grpSp>
      <p:grpSp>
        <p:nvGrpSpPr>
          <p:cNvPr id="57" name="Group 57"/>
          <p:cNvGrpSpPr/>
          <p:nvPr/>
        </p:nvGrpSpPr>
        <p:grpSpPr>
          <a:xfrm>
            <a:off x="9265251" y="3588593"/>
            <a:ext cx="2267763" cy="490334"/>
            <a:chOff x="9265251" y="3588593"/>
            <a:chExt cx="2267763" cy="490334"/>
          </a:xfrm>
        </p:grpSpPr>
        <p:sp>
          <p:nvSpPr>
            <p:cNvPr id="58" name="TextBox 58"/>
            <p:cNvSpPr txBox="1"/>
            <p:nvPr/>
          </p:nvSpPr>
          <p:spPr>
            <a:xfrm>
              <a:off x="9265251"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心理压力</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219200" y="1341120"/>
            <a:ext cx="7052881"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chemeClr val="accent4">
                    <a:alpha val="100000"/>
                  </a:schemeClr>
                </a:solidFill>
                <a:latin typeface="Microsoft Yahei"/>
                <a:ea typeface="Microsoft Yahei"/>
                <a:cs typeface="Microsoft Yahei"/>
              </a:rPr>
              <a:t>03</a:t>
            </a:r>
          </a:p>
        </p:txBody>
      </p:sp>
      <p:sp>
        <p:nvSpPr>
          <p:cNvPr id="3" name="TextBox 3"/>
          <p:cNvSpPr txBox="1"/>
          <p:nvPr/>
        </p:nvSpPr>
        <p:spPr>
          <a:xfrm>
            <a:off x="1219200" y="2926080"/>
            <a:ext cx="9122662"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825">
                <a:solidFill>
                  <a:schemeClr val="accent4">
                    <a:alpha val="100000"/>
                  </a:schemeClr>
                </a:solidFill>
                <a:latin typeface="Microsoft Yahei"/>
                <a:ea typeface="Microsoft Yahei"/>
                <a:cs typeface="Microsoft Yahei"/>
              </a:rPr>
              <a:t>诊断方法</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592974"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 name="AutoShape 3"/>
          <p:cNvSpPr/>
          <p:nvPr/>
        </p:nvSpPr>
        <p:spPr>
          <a:xfrm>
            <a:off x="4367942"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4" name="AutoShape 4"/>
          <p:cNvSpPr/>
          <p:nvPr/>
        </p:nvSpPr>
        <p:spPr>
          <a:xfrm>
            <a:off x="8133696"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5" name="AutoShape 5"/>
          <p:cNvSpPr/>
          <p:nvPr/>
        </p:nvSpPr>
        <p:spPr>
          <a:xfrm rot="-2700000" flipH="1" flipV="1">
            <a:off x="5274866"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583677"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CT扫描</a:t>
            </a:r>
          </a:p>
        </p:txBody>
      </p:sp>
      <p:sp>
        <p:nvSpPr>
          <p:cNvPr id="7" name="TextBox 7"/>
          <p:cNvSpPr txBox="1"/>
          <p:nvPr/>
        </p:nvSpPr>
        <p:spPr>
          <a:xfrm>
            <a:off x="4613687"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通过多层X射线旋转扫描，获得更详细的横断面图像，有助于判断肿瘤与周围组织的关系。</a:t>
            </a:r>
          </a:p>
        </p:txBody>
      </p:sp>
      <p:sp>
        <p:nvSpPr>
          <p:cNvPr id="8" name="AutoShape 8"/>
          <p:cNvSpPr/>
          <p:nvPr/>
        </p:nvSpPr>
        <p:spPr>
          <a:xfrm>
            <a:off x="5818204"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rot="-2700000" flipH="1" flipV="1">
            <a:off x="1499898"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8710"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X射线检查</a:t>
            </a:r>
          </a:p>
        </p:txBody>
      </p:sp>
      <p:sp>
        <p:nvSpPr>
          <p:cNvPr id="11" name="TextBox 11"/>
          <p:cNvSpPr txBox="1"/>
          <p:nvPr/>
        </p:nvSpPr>
        <p:spPr>
          <a:xfrm>
            <a:off x="838719"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利用X射线穿透人体组织，形成影像，用于检测肿瘤的位置和大小。</a:t>
            </a:r>
          </a:p>
        </p:txBody>
      </p:sp>
      <p:sp>
        <p:nvSpPr>
          <p:cNvPr id="12" name="AutoShape 12"/>
          <p:cNvSpPr/>
          <p:nvPr/>
        </p:nvSpPr>
        <p:spPr>
          <a:xfrm>
            <a:off x="2043236"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rot="-2700000" flipH="1" flipV="1">
            <a:off x="9040620"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8349432"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MRI检查</a:t>
            </a:r>
          </a:p>
        </p:txBody>
      </p:sp>
      <p:sp>
        <p:nvSpPr>
          <p:cNvPr id="15" name="TextBox 15"/>
          <p:cNvSpPr txBox="1"/>
          <p:nvPr/>
        </p:nvSpPr>
        <p:spPr>
          <a:xfrm>
            <a:off x="8379441"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利用强磁场和射频脉冲，使体内氢原子发生共振，产生信号，形成高分辨率图像，对软组织肿瘤和脑部肿瘤的诊断尤为准确。</a:t>
            </a:r>
          </a:p>
        </p:txBody>
      </p:sp>
      <p:sp>
        <p:nvSpPr>
          <p:cNvPr id="16" name="AutoShape 16"/>
          <p:cNvSpPr/>
          <p:nvPr/>
        </p:nvSpPr>
        <p:spPr>
          <a:xfrm>
            <a:off x="9583957"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7" name="Picture 17"/>
          <p:cNvPicPr>
            <a:picLocks noChangeAspect="1"/>
          </p:cNvPicPr>
          <p:nvPr/>
        </p:nvPicPr>
        <p:blipFill>
          <a:blip r:embed="rId2">
            <a:alphaModFix/>
          </a:blip>
          <a:srcRect l="17432" r="17432"/>
          <a:stretch>
            <a:fillRect/>
          </a:stretch>
        </p:blipFill>
        <p:spPr>
          <a:xfrm>
            <a:off x="1583319" y="1416742"/>
            <a:ext cx="1475427" cy="1475427"/>
          </a:xfrm>
          <a:prstGeom prst="ellipse">
            <a:avLst/>
          </a:prstGeom>
        </p:spPr>
      </p:pic>
      <p:pic>
        <p:nvPicPr>
          <p:cNvPr id="18" name="Picture 18"/>
          <p:cNvPicPr>
            <a:picLocks noChangeAspect="1"/>
          </p:cNvPicPr>
          <p:nvPr/>
        </p:nvPicPr>
        <p:blipFill>
          <a:blip r:embed="rId3">
            <a:alphaModFix/>
          </a:blip>
          <a:srcRect l="16675" r="16675"/>
          <a:stretch>
            <a:fillRect/>
          </a:stretch>
        </p:blipFill>
        <p:spPr>
          <a:xfrm>
            <a:off x="5358286" y="1416742"/>
            <a:ext cx="1475427" cy="1475427"/>
          </a:xfrm>
          <a:prstGeom prst="ellipse">
            <a:avLst/>
          </a:prstGeom>
        </p:spPr>
      </p:pic>
      <p:pic>
        <p:nvPicPr>
          <p:cNvPr id="19" name="Picture 19"/>
          <p:cNvPicPr>
            <a:picLocks noChangeAspect="1"/>
          </p:cNvPicPr>
          <p:nvPr/>
        </p:nvPicPr>
        <p:blipFill>
          <a:blip r:embed="rId4">
            <a:alphaModFix/>
          </a:blip>
          <a:srcRect l="16625" r="16625"/>
          <a:stretch>
            <a:fillRect/>
          </a:stretch>
        </p:blipFill>
        <p:spPr>
          <a:xfrm>
            <a:off x="9121095" y="1416742"/>
            <a:ext cx="1475427" cy="1475427"/>
          </a:xfrm>
          <a:prstGeom prst="ellipse">
            <a:avLst/>
          </a:prstGeom>
        </p:spPr>
      </p:pic>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影像学检查</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检测血液中肿瘤标志物（如癌胚抗原、甲胎蛋白等）的水平，辅助诊断癌症。</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血液检查</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尿液检查</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16667" r="16667"/>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遗传学检查</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16625" r="16625"/>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对某些泌尿系统肿瘤，尿液检查可发现异常细胞或肿瘤标志物。</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通过分析患者的基因或染色体变异，预测患癌风险或辅助诊断。</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实验室检查</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7083" r="7083"/>
          <a:stretch>
            <a:fillRect/>
          </a:stretch>
        </p:blipFill>
        <p:spPr>
          <a:xfrm>
            <a:off x="7092557" y="1559288"/>
            <a:ext cx="4492828" cy="4492828"/>
          </a:xfrm>
          <a:prstGeom prst="roundRect">
            <a:avLst/>
          </a:prstGeom>
        </p:spPr>
      </p:pic>
      <p:sp>
        <p:nvSpPr>
          <p:cNvPr id="3" name="Freeform 3"/>
          <p:cNvSpPr/>
          <p:nvPr/>
        </p:nvSpPr>
        <p:spPr>
          <a:xfrm>
            <a:off x="539110" y="14883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39477" y="137065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1</a:t>
            </a:r>
          </a:p>
        </p:txBody>
      </p:sp>
      <p:sp>
        <p:nvSpPr>
          <p:cNvPr id="5" name="Freeform 5"/>
          <p:cNvSpPr/>
          <p:nvPr/>
        </p:nvSpPr>
        <p:spPr>
          <a:xfrm>
            <a:off x="539110" y="320584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39477" y="308812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2</a:t>
            </a:r>
          </a:p>
        </p:txBody>
      </p:sp>
      <p:sp>
        <p:nvSpPr>
          <p:cNvPr id="7" name="Freeform 7"/>
          <p:cNvSpPr/>
          <p:nvPr/>
        </p:nvSpPr>
        <p:spPr>
          <a:xfrm>
            <a:off x="539110" y="4984278"/>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39477" y="4866556"/>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3</a:t>
            </a:r>
          </a:p>
        </p:txBody>
      </p:sp>
      <p:sp>
        <p:nvSpPr>
          <p:cNvPr id="9" name="TextBox 9"/>
          <p:cNvSpPr txBox="1"/>
          <p:nvPr/>
        </p:nvSpPr>
        <p:spPr>
          <a:xfrm>
            <a:off x="2248535" y="1715158"/>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通过手术或穿刺等方法获取疑似肿瘤组织，进行显微镜下观察，确定是否为癌症及癌症类型。</a:t>
            </a:r>
          </a:p>
        </p:txBody>
      </p:sp>
      <p:sp>
        <p:nvSpPr>
          <p:cNvPr id="10" name="TextBox 10"/>
          <p:cNvSpPr txBox="1"/>
          <p:nvPr/>
        </p:nvSpPr>
        <p:spPr>
          <a:xfrm>
            <a:off x="2248535" y="1250513"/>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活体组织检查</a:t>
            </a:r>
          </a:p>
        </p:txBody>
      </p:sp>
      <p:sp>
        <p:nvSpPr>
          <p:cNvPr id="11" name="TextBox 11"/>
          <p:cNvSpPr txBox="1"/>
          <p:nvPr/>
        </p:nvSpPr>
        <p:spPr>
          <a:xfrm>
            <a:off x="2248535" y="3368732"/>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采集患者体液（如痰液、胃液等）或细针穿刺获取的细胞，进行显微镜下观察，判断是否存在癌细胞。</a:t>
            </a:r>
          </a:p>
        </p:txBody>
      </p:sp>
      <p:sp>
        <p:nvSpPr>
          <p:cNvPr id="12" name="TextBox 12"/>
          <p:cNvSpPr txBox="1"/>
          <p:nvPr/>
        </p:nvSpPr>
        <p:spPr>
          <a:xfrm>
            <a:off x="2248535" y="2928472"/>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细胞学检查</a:t>
            </a:r>
          </a:p>
        </p:txBody>
      </p:sp>
      <p:sp>
        <p:nvSpPr>
          <p:cNvPr id="13" name="TextBox 13"/>
          <p:cNvSpPr txBox="1"/>
          <p:nvPr/>
        </p:nvSpPr>
        <p:spPr>
          <a:xfrm>
            <a:off x="2248535" y="5134585"/>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利用特异性抗体与肿瘤组织中的抗原结合，通过显色反应定位肿瘤组织中的特定成分，辅助诊断及鉴别诊断。</a:t>
            </a:r>
          </a:p>
        </p:txBody>
      </p:sp>
      <p:sp>
        <p:nvSpPr>
          <p:cNvPr id="14" name="TextBox 14"/>
          <p:cNvSpPr txBox="1"/>
          <p:nvPr/>
        </p:nvSpPr>
        <p:spPr>
          <a:xfrm>
            <a:off x="2248535" y="4694325"/>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免疫组织化学检查</a:t>
            </a:r>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组织病理学检查</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https://d.book118.com/107136040063006052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01D4F"/>
      </a:lt1>
      <a:dk2>
        <a:srgbClr val="DEF6FF"/>
      </a:dk2>
      <a:lt2>
        <a:srgbClr val="000000"/>
      </a:lt2>
      <a:accent1>
        <a:srgbClr val="00B6FF"/>
      </a:accent1>
      <a:accent2>
        <a:srgbClr val="405DFF"/>
      </a:accent2>
      <a:accent3>
        <a:srgbClr val="2947E8"/>
      </a:accent3>
      <a:accent4>
        <a:srgbClr val="27DFF4"/>
      </a:accent4>
      <a:accent5>
        <a:srgbClr val="2FE8B7"/>
      </a:accent5>
      <a:accent6>
        <a:srgbClr val="FCC526"/>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84</Paragraphs>
  <Slides>15</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15</vt:i4>
      </vt:variant>
    </vt:vector>
  </HeadingPairs>
  <TitlesOfParts>
    <vt:vector baseType="lpstr" size="19">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2024-09-25T22:28:12.403</cp:lastPrinted>
  <dcterms:created xsi:type="dcterms:W3CDTF">2024-09-25T14:28:12Z</dcterms:created>
  <dcterms:modified xsi:type="dcterms:W3CDTF">2024-09-25T14:28:14Z</dcterms:modified>
</cp:coreProperties>
</file>