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3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E1DF55-0D90-437B-9DFE-44FDBFBFA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0BCDA-552F-476C-938C-C21D6F59E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5A2EBB-A357-4482-ABB8-01723957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5CA74-9567-4890-918F-897819266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C6FA1E-9B29-4834-B8A2-D32A3231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1A3BA-098B-4294-A0C3-F0FBA3EE9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CE4370-5631-4FE1-B0CE-4EFD4A26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AB975-1BCA-4408-9F1F-0AF39A9BA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9C373-917C-4F1C-98B7-0DAB34548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B70B0-8D23-43CC-897D-2CC2D2699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F6019-43CC-48BB-9B9A-003285B0F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29" r:id="rId2"/>
    <p:sldLayoutId id="2147484430" r:id="rId3"/>
    <p:sldLayoutId id="2147484431" r:id="rId4"/>
    <p:sldLayoutId id="2147484432" r:id="rId5"/>
    <p:sldLayoutId id="2147484433" r:id="rId6"/>
    <p:sldLayoutId id="2147484434" r:id="rId7"/>
    <p:sldLayoutId id="2147484435" r:id="rId8"/>
    <p:sldLayoutId id="2147484436" r:id="rId9"/>
    <p:sldLayoutId id="2147484437" r:id="rId10"/>
    <p:sldLayoutId id="214748443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612412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精装修设计中的创新思维与实践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创新思维在精装修设计中的应用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精装修设计的实践经验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精装修设计的实际操作技巧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精装修设计的价值体现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精装修设计概述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精装修设计概述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精装修设计的定义与目的</a:t>
            </a:r>
            <a:endParaRPr lang="zh-CN" altLang="en-US"/>
          </a:p>
        </p:txBody>
      </p:sp>
      <p:sp>
        <p:nvSpPr>
          <p:cNvPr id="1048906" name="Freeform 7"/>
          <p:cNvSpPr/>
          <p:nvPr>
            <p:custDataLst>
              <p:tags r:id="rId2"/>
            </p:custDataLst>
          </p:nvPr>
        </p:nvSpPr>
        <p:spPr bwMode="auto">
          <a:xfrm>
            <a:off x="3385192" y="1364400"/>
            <a:ext cx="231949" cy="11671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08" name="矩形: 圆角 10"/>
          <p:cNvSpPr/>
          <p:nvPr>
            <p:custDataLst>
              <p:tags r:id="rId3"/>
            </p:custDataLst>
          </p:nvPr>
        </p:nvSpPr>
        <p:spPr bwMode="auto">
          <a:xfrm>
            <a:off x="2877853" y="1481127"/>
            <a:ext cx="2693233" cy="4696172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Freeform 6"/>
          <p:cNvSpPr/>
          <p:nvPr>
            <p:custDataLst>
              <p:tags r:id="rId4"/>
            </p:custDataLst>
          </p:nvPr>
        </p:nvSpPr>
        <p:spPr bwMode="auto">
          <a:xfrm>
            <a:off x="3492790" y="1364400"/>
            <a:ext cx="1342948" cy="1475915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12" name="标题"/>
          <p:cNvSpPr txBox="1"/>
          <p:nvPr>
            <p:custDataLst>
              <p:tags r:id="rId5"/>
            </p:custDataLst>
          </p:nvPr>
        </p:nvSpPr>
        <p:spPr>
          <a:xfrm>
            <a:off x="3611473" y="1481127"/>
            <a:ext cx="1226234" cy="13591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14" name="正文"/>
          <p:cNvSpPr txBox="1"/>
          <p:nvPr>
            <p:custDataLst>
              <p:tags r:id="rId6"/>
            </p:custDataLst>
          </p:nvPr>
        </p:nvSpPr>
        <p:spPr>
          <a:xfrm>
            <a:off x="2873940" y="3061834"/>
            <a:ext cx="2701255" cy="3115433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精装修设计的定义：一种针对住宅、商业空间等建筑空间的全面、细致的设计工作，涵盖了空间规划、功能布局、风格定位、材料选择等多个方面。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8916" name="Freeform 7"/>
          <p:cNvSpPr/>
          <p:nvPr>
            <p:custDataLst>
              <p:tags r:id="rId7"/>
            </p:custDataLst>
          </p:nvPr>
        </p:nvSpPr>
        <p:spPr bwMode="auto">
          <a:xfrm>
            <a:off x="7128285" y="1364400"/>
            <a:ext cx="231949" cy="116715"/>
          </a:xfrm>
          <a:custGeom>
            <a:gdLst>
              <a:gd name="T0" fmla="*/ 33 w 66"/>
              <a:gd name="T1" fmla="*/ 0 h 33"/>
              <a:gd name="T2" fmla="*/ 0 w 66"/>
              <a:gd name="T3" fmla="*/ 33 h 33"/>
              <a:gd name="T4" fmla="*/ 66 w 66"/>
              <a:gd name="T5" fmla="*/ 33 h 33"/>
              <a:gd name="T6" fmla="*/ 33 w 66"/>
              <a:gd name="T7" fmla="*/ 0 h 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6" h="33">
                <a:moveTo>
                  <a:pt x="33" y="0"/>
                </a:moveTo>
                <a:cubicBezTo>
                  <a:pt x="14" y="0"/>
                  <a:pt x="0" y="14"/>
                  <a:pt x="0" y="33"/>
                </a:cubicBezTo>
                <a:cubicBezTo>
                  <a:pt x="66" y="33"/>
                  <a:pt x="66" y="33"/>
                  <a:pt x="66" y="33"/>
                </a:cubicBezTo>
                <a:cubicBezTo>
                  <a:pt x="66" y="14"/>
                  <a:pt x="51" y="0"/>
                  <a:pt x="33" y="0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500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18" name="矩形: 圆角 18"/>
          <p:cNvSpPr/>
          <p:nvPr>
            <p:custDataLst>
              <p:tags r:id="rId8"/>
            </p:custDataLst>
          </p:nvPr>
        </p:nvSpPr>
        <p:spPr bwMode="auto">
          <a:xfrm>
            <a:off x="6620946" y="1481127"/>
            <a:ext cx="2693233" cy="4696172"/>
          </a:xfrm>
          <a:prstGeom prst="roundRect">
            <a:avLst>
              <a:gd name="adj" fmla="val 8319"/>
            </a:avLst>
          </a:prstGeom>
          <a:gradFill flip="none" rotWithShape="1">
            <a:gsLst>
              <a:gs pos="5200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6200000" scaled="1"/>
          </a:gradFill>
          <a:ln w="9525">
            <a:gradFill flip="none" rotWithShape="1">
              <a:gsLst>
                <a:gs pos="0">
                  <a:schemeClr val="bg1"/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62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Freeform 6"/>
          <p:cNvSpPr/>
          <p:nvPr>
            <p:custDataLst>
              <p:tags r:id="rId9"/>
            </p:custDataLst>
          </p:nvPr>
        </p:nvSpPr>
        <p:spPr bwMode="auto">
          <a:xfrm>
            <a:off x="7235883" y="1364400"/>
            <a:ext cx="1342948" cy="1475915"/>
          </a:xfrm>
          <a:custGeom>
            <a:gdLst>
              <a:gd name="T0" fmla="*/ 351 w 384"/>
              <a:gd name="T1" fmla="*/ 0 h 420"/>
              <a:gd name="T2" fmla="*/ 33 w 384"/>
              <a:gd name="T3" fmla="*/ 0 h 420"/>
              <a:gd name="T4" fmla="*/ 0 w 384"/>
              <a:gd name="T5" fmla="*/ 0 h 420"/>
              <a:gd name="T6" fmla="*/ 33 w 384"/>
              <a:gd name="T7" fmla="*/ 33 h 420"/>
              <a:gd name="T8" fmla="*/ 33 w 384"/>
              <a:gd name="T9" fmla="*/ 400 h 420"/>
              <a:gd name="T10" fmla="*/ 53 w 384"/>
              <a:gd name="T11" fmla="*/ 420 h 420"/>
              <a:gd name="T12" fmla="*/ 364 w 384"/>
              <a:gd name="T13" fmla="*/ 420 h 420"/>
              <a:gd name="T14" fmla="*/ 384 w 384"/>
              <a:gd name="T15" fmla="*/ 400 h 420"/>
              <a:gd name="T16" fmla="*/ 384 w 384"/>
              <a:gd name="T17" fmla="*/ 33 h 420"/>
              <a:gd name="T18" fmla="*/ 351 w 384"/>
              <a:gd name="T19" fmla="*/ 0 h 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384" h="420">
                <a:moveTo>
                  <a:pt x="351" y="0"/>
                </a:moveTo>
                <a:cubicBezTo>
                  <a:pt x="33" y="0"/>
                  <a:pt x="33" y="0"/>
                  <a:pt x="33" y="0"/>
                </a:cubicBezTo>
                <a:cubicBezTo>
                  <a:pt x="0" y="0"/>
                  <a:pt x="0" y="0"/>
                  <a:pt x="0" y="0"/>
                </a:cubicBezTo>
                <a:cubicBezTo>
                  <a:pt x="18" y="0"/>
                  <a:pt x="33" y="14"/>
                  <a:pt x="33" y="33"/>
                </a:cubicBezTo>
                <a:cubicBezTo>
                  <a:pt x="33" y="400"/>
                  <a:pt x="33" y="400"/>
                  <a:pt x="33" y="400"/>
                </a:cubicBezTo>
                <a:cubicBezTo>
                  <a:pt x="33" y="411"/>
                  <a:pt x="42" y="420"/>
                  <a:pt x="53" y="420"/>
                </a:cubicBezTo>
                <a:cubicBezTo>
                  <a:pt x="364" y="420"/>
                  <a:pt x="364" y="420"/>
                  <a:pt x="364" y="420"/>
                </a:cubicBezTo>
                <a:cubicBezTo>
                  <a:pt x="375" y="420"/>
                  <a:pt x="384" y="411"/>
                  <a:pt x="384" y="400"/>
                </a:cubicBezTo>
                <a:cubicBezTo>
                  <a:pt x="384" y="33"/>
                  <a:pt x="384" y="33"/>
                  <a:pt x="384" y="33"/>
                </a:cubicBezTo>
                <a:cubicBezTo>
                  <a:pt x="384" y="14"/>
                  <a:pt x="369" y="0"/>
                  <a:pt x="351" y="0"/>
                </a:cubicBezTo>
                <a:close/>
              </a:path>
            </a:pathLst>
          </a:custGeom>
          <a:gradFill>
            <a:gsLst>
              <a:gs pos="16000">
                <a:schemeClr val="accent1">
                  <a:lumMod val="60000"/>
                  <a:lumOff val="40000"/>
                </a:schemeClr>
              </a:gs>
              <a:gs pos="74000">
                <a:schemeClr val="accent1">
                  <a:alpha val="100000"/>
                </a:schemeClr>
              </a:gs>
            </a:gsLst>
            <a:lin ang="2700000" scaled="0"/>
          </a:gradFill>
          <a:ln>
            <a:noFill/>
          </a:ln>
          <a:effectLst>
            <a:outerShdw blurRad="635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44145" tIns="71755" rIns="71755" bIns="361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b="1">
              <a:solidFill>
                <a:schemeClr val="lt1"/>
              </a:solidFill>
              <a:latin typeface="+mj-ea"/>
              <a:ea typeface="+mj-ea"/>
            </a:endParaRPr>
          </a:p>
        </p:txBody>
      </p:sp>
      <p:sp>
        <p:nvSpPr>
          <p:cNvPr id="1048922" name="标题"/>
          <p:cNvSpPr txBox="1"/>
          <p:nvPr>
            <p:custDataLst>
              <p:tags r:id="rId10"/>
            </p:custDataLst>
          </p:nvPr>
        </p:nvSpPr>
        <p:spPr>
          <a:xfrm>
            <a:off x="7354566" y="1481127"/>
            <a:ext cx="1226234" cy="1359199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24" name="正文"/>
          <p:cNvSpPr txBox="1"/>
          <p:nvPr>
            <p:custDataLst>
              <p:tags r:id="rId11"/>
            </p:custDataLst>
          </p:nvPr>
        </p:nvSpPr>
        <p:spPr>
          <a:xfrm>
            <a:off x="6617033" y="3061834"/>
            <a:ext cx="2701255" cy="3115433"/>
          </a:xfrm>
          <a:prstGeom prst="rect">
            <a:avLst/>
          </a:prstGeom>
          <a:noFill/>
          <a:ln>
            <a:noFill/>
          </a:ln>
        </p:spPr>
        <p:txBody>
          <a:bodyPr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精装修设计的目的：旨在通过创新思维和实践，提高建筑空间的品质和价值，满足人们的生活需求和审美追求，同时实现经济、环保、可持续发展的目标。</a:t>
            </a:r>
            <a:endParaRPr lang="zh-CN" altLang="en-US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精装修设计的发展历程</a:t>
            </a:r>
            <a:endParaRPr lang="zh-CN" altLang="en-US"/>
          </a:p>
        </p:txBody>
      </p:sp>
      <p:sp>
        <p:nvSpPr>
          <p:cNvPr id="104896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精装修设计的起源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精装修设计在不同国家和地区的差异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精装修设计的现状和趋势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精装修设计的发展阶段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精装修设计的基本原则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环保原则：采用环保材料，降低对环境的负面影响，同时保证居住者的健康。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功能性原则：满足使用者的基本需求，确保空间布局合理、舒适。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美学原则：注重设计的美观性，通过色彩、材质、灯光等元素营造出独特的氛围。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经济原则：合理控制成本，根据预算进行材料和施工的选择，实现性价比最优。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创新思维在精装修设计中的应用</a:t>
            </a:r>
            <a:endParaRPr lang="zh-CN" altLang="en-US"/>
          </a:p>
        </p:txBody>
      </p:sp>
      <p:sp>
        <p:nvSpPr>
          <p:cNvPr id="10491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创新思维的定义与重要性</a:t>
            </a:r>
            <a:endParaRPr lang="zh-CN" altLang="en-US"/>
          </a:p>
        </p:txBody>
      </p:sp>
      <p:sp>
        <p:nvSpPr>
          <p:cNvPr id="104914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创新思维是设计师必备的素质，能够推动设计行业的发展和进步。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创新思维能够激发设计师的创造力，提高设计作品的竞争力和市场价值。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创新思维是一种独特的思考方式，能够产生新的想法和解决方案。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在精装修设计中，创新思维能够带来独特的设计风格和功能，提升居住体验。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创新思维在精装修设计中的体现</a:t>
            </a:r>
            <a:endParaRPr lang="zh-CN" altLang="en-US"/>
          </a:p>
        </p:txBody>
      </p:sp>
      <p:sp>
        <p:nvSpPr>
          <p:cNvPr id="10491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创新材料的使用：利用新型材料，提升设计效果和居住体验。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智能家居的整合：将智能家居融入设计中，提升居住便捷性和舒适度。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绿色环保理念：采用环保材料和绿色设计，实现可持续发展。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空间布局的创意：打破传统布局，创造独特且功能齐全的空间。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创新思维在精装修设计中的实施方法</a:t>
            </a:r>
            <a:endParaRPr lang="zh-CN" altLang="en-US"/>
          </a:p>
        </p:txBody>
      </p:sp>
      <p:sp>
        <p:nvSpPr>
          <p:cNvPr id="104927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创新思维在精装修设计中的应用，需要注重个性化设计，以满足客户需求。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创新思维在精装修设计中需要注重绿色环保，采用环保材料，降低能耗。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创新思维在精装修设计中需要注重智能化设计，利用科技手段提高设计效率。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创新思维在精装修设计中需要注重人性化设计，提高居住舒适度。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精装修设计的实践经验</a:t>
            </a:r>
            <a:endParaRPr lang="zh-CN" altLang="en-US"/>
          </a:p>
        </p:txBody>
      </p:sp>
      <p:sp>
        <p:nvSpPr>
          <p:cNvPr id="10493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精装修设计的实际案例分析</a:t>
            </a:r>
            <a:endParaRPr lang="zh-CN" altLang="en-US"/>
          </a:p>
        </p:txBody>
      </p:sp>
      <p:sp>
        <p:nvSpPr>
          <p:cNvPr id="104936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7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案例名称：某高端住宅精装修项目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案例介绍：该项目在设计过程中注重创新思维，采用多种新型材料和工艺，实现绿色环保、节能减排的目标。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案例分析：通过对比传统装修方式，分析精装修设计的优势和特点，以及在实际操作中遇到的问题和解决方案。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案例总结：总结精装修设计的实践经验，强调创新思维在精装修设计中的重要性。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精装修设计中常见问题及解决方案</a:t>
            </a:r>
            <a:endParaRPr lang="zh-CN" altLang="en-US"/>
          </a:p>
        </p:txBody>
      </p:sp>
      <p:sp>
        <p:nvSpPr>
          <p:cNvPr id="10494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常见问题：设计风格与客户需求不符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常见问题：材料选择不当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解决方案：熟悉各种材料性能，根据设计需求选择合适的材料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解决方案：充分沟通，了解客户需求，调整设计方案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精装修设计的未来发展趋势</a:t>
            </a:r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人性化：充分考虑居住者的生活习惯和需求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定制化：提供个性化定制服务，满足不同客户的需求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智能化：利用智能家居等技术提升居住体验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绿色环保：注重环保材料和可再生能源的应用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https://d.book118.com/107146124122006034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1*l_h_i*1_1_3"/>
  <p:tag name="KSO_WM_UNIT_INDEX" val="1_1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1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1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1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25"/>
  <p:tag name="KSO_WM_UNIT_FILL_TYPE" val="1"/>
  <p:tag name="KSO_WM_UNIT_HIGHLIGHT" val="0"/>
  <p:tag name="KSO_WM_UNIT_ID" val="diagram20231640_1*l_h_i*1_2_3"/>
  <p:tag name="KSO_WM_UNIT_INDEX" val="1_2_3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.5199999809265137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1*l_h_i*1_2_1"/>
  <p:tag name="KSO_WM_UNIT_INDEX" val="1_2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.1599999964237213,&quot;transparency&quot;:0},{&quot;brightness&quot;:0,&quot;colorType&quot;:1,&quot;foreColorIndex&quot;:5,&quot;pos&quot;:0.7400000095367432,&quot;transparency&quot;:0}],&quot;type&quot;:3},&quot;glow&quot;:{&quot;colorType&quot;:0},&quot;line&quot;:{&quot;type&quot;:0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40_1*l_h_i*1_2_2"/>
  <p:tag name="KSO_WM_UNIT_INDEX" val="1_2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9.0259704589844,&quot;width&quot;:864.4111938476562}"/>
  <p:tag name="KSO_WM_TAG_VERSION" val="3.0"/>
  <p:tag name="KSO_WM_TEMPLATE_CATEGORY" val="diagram"/>
  <p:tag name="KSO_WM_TEMPLATE_INDEX" val="20231640"/>
  <p:tag name="KSO_WM_UNIT_COMPATIBLE" val="0"/>
  <p:tag name="KSO_WM_UNIT_DIAGRAM_ISNUMVISUAL" val="0"/>
  <p:tag name="KSO_WM_UNIT_DIAGRAM_ISREFERUNIT" val="0"/>
  <p:tag name="KSO_WM_UNIT_HIGHLIGHT" val="0"/>
  <p:tag name="KSO_WM_UNIT_ID" val="diagram20231640_1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Office Theme</vt:lpstr>
      <vt:lpstr>精装修设计中的创新思维与实践</vt:lpstr>
      <vt:lpstr>目录</vt:lpstr>
      <vt:lpstr>添加章节标题</vt:lpstr>
      <vt:lpstr>精装修设计概述</vt:lpstr>
      <vt:lpstr>精装修设计的定义与目的</vt:lpstr>
      <vt:lpstr>精装修设计的发展历程</vt:lpstr>
      <vt:lpstr>精装修设计的基本原则</vt:lpstr>
      <vt:lpstr>创新思维在精装修设计中的应用</vt:lpstr>
      <vt:lpstr>创新思维的定义与重要性</vt:lpstr>
      <vt:lpstr>创新思维在精装修设计中的体现</vt:lpstr>
      <vt:lpstr>创新思维在精装修设计中的实施方法</vt:lpstr>
      <vt:lpstr>精装修设计的实践经验</vt:lpstr>
      <vt:lpstr>精装修设计的实际案例分析</vt:lpstr>
      <vt:lpstr>精装修设计中常见问题及解决方案</vt:lpstr>
      <vt:lpstr>精装修设计的未来发展趋势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2024-09-08T15:19:15.360</cp:lastPrinted>
  <dcterms:created xsi:type="dcterms:W3CDTF">2024-09-08T07:19:15Z</dcterms:created>
  <dcterms:modified xsi:type="dcterms:W3CDTF">2024-09-08T07:19:17Z</dcterms:modified>
</cp:coreProperties>
</file>