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7EBD1C-2FCC-4E80-BADC-3650C2650F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CCBFC4-78C3-4262-9DCD-43E57C7CE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539B0F-95F9-4AD5-96DA-42AF27186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12983C-27C8-47D5-9881-F988A61E2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7CB665-2A5C-45BB-B948-3D3B9FE40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650799-7225-495D-9D06-BFCCE278F7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D23202-D1E1-466D-BF48-E8E830BAE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B443A3-F454-4532-9259-A14FEE5A2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2CA523-8AC1-4C27-8D25-8F87CB4128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2F4A46-F53E-4E08-9931-CA1EF7B33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F95008-8CAE-487C-B811-0E13231E2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7152020104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2972111" y="2460537"/>
            <a:ext cx="6280150" cy="7048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618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4900" spc="3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睡眠项目融资分析</a:t>
            </a:r>
            <a:r>
              <a:rPr sz="49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</a:t>
            </a:r>
            <a:endParaRPr lang="Microsoft YaHei" altLang="Microsoft YaHei" sz="49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7204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461772" y="771731"/>
            <a:ext cx="6948169" cy="38309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565"/>
              </a:lnSpc>
            </a:pPr>
            <a:endParaRPr lang="Arial" altLang="Arial" sz="100"/>
          </a:p>
          <a:p>
            <a:pPr marL="12700" algn="l" rtl="0" eaLnBrk="0">
              <a:lnSpc>
                <a:spcPct val="89000"/>
              </a:lnSpc>
            </a:pPr>
            <a:r>
              <a:rPr sz="4900" spc="-12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  <a:endParaRPr lang="Microsoft YaHei" altLang="Microsoft YaHei" sz="4900"/>
          </a:p>
          <a:p>
            <a:pPr marL="3395417" algn="l" rtl="0" eaLnBrk="0">
              <a:lnSpc>
                <a:spcPct val="91000"/>
              </a:lnSpc>
              <a:spcBef>
                <a:spcPts val="74"/>
              </a:spcBef>
            </a:pPr>
            <a:r>
              <a:rPr sz="2400" spc="-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</a:t>
            </a:r>
            <a:r>
              <a:rPr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融资概述</a:t>
            </a:r>
            <a:endParaRPr lang="Microsoft YaHei" altLang="Microsoft YaHei" sz="2400"/>
          </a:p>
          <a:p>
            <a:pPr marL="3395417" algn="l" rtl="0" eaLnBrk="0">
              <a:lnSpc>
                <a:spcPct val="91000"/>
              </a:lnSpc>
              <a:spcBef>
                <a:spcPts val="1786"/>
              </a:spcBef>
            </a:pPr>
            <a:r>
              <a:rPr sz="2400" spc="-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</a:t>
            </a:r>
            <a:r>
              <a:rPr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眠项目市场分析</a:t>
            </a:r>
            <a:endParaRPr lang="Microsoft YaHei" altLang="Microsoft YaHei" sz="2400"/>
          </a:p>
          <a:p>
            <a:pPr marL="3395417" algn="l" rtl="0" eaLnBrk="0">
              <a:lnSpc>
                <a:spcPct val="91000"/>
              </a:lnSpc>
              <a:spcBef>
                <a:spcPts val="1786"/>
              </a:spcBef>
            </a:pPr>
            <a:r>
              <a:rPr sz="2400" spc="-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</a:t>
            </a:r>
            <a:r>
              <a:rPr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眠项目融资策略</a:t>
            </a:r>
            <a:endParaRPr lang="Microsoft YaHei" altLang="Microsoft YaHei" sz="2400"/>
          </a:p>
          <a:p>
            <a:pPr marL="3395417" algn="l" rtl="0" eaLnBrk="0">
              <a:lnSpc>
                <a:spcPct val="91000"/>
              </a:lnSpc>
              <a:spcBef>
                <a:spcPts val="1786"/>
              </a:spcBef>
            </a:pPr>
            <a:r>
              <a:rPr sz="2400" spc="-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</a:t>
            </a:r>
            <a:r>
              <a:rPr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眠项目财务分析</a:t>
            </a:r>
            <a:endParaRPr lang="Microsoft YaHei" altLang="Microsoft YaHei" sz="2400"/>
          </a:p>
          <a:p>
            <a:pPr algn="r" rtl="0" eaLnBrk="0">
              <a:lnSpc>
                <a:spcPct val="91000"/>
              </a:lnSpc>
              <a:spcBef>
                <a:spcPts val="1786"/>
              </a:spcBef>
            </a:pPr>
            <a:r>
              <a:rPr sz="2400" spc="-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</a:t>
            </a:r>
            <a:r>
              <a:rPr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眠项目融资风险与对策</a:t>
            </a:r>
            <a:endParaRPr lang="Microsoft YaHei" altLang="Microsoft YaHei" sz="2400"/>
          </a:p>
          <a:p>
            <a:pPr algn="l" rtl="0" eaLnBrk="0">
              <a:lnSpc>
                <a:spcPct val="106000"/>
              </a:lnSpc>
            </a:pPr>
            <a:endParaRPr lang="Arial" altLang="Arial" sz="1400"/>
          </a:p>
          <a:p>
            <a:pPr marL="3395417" algn="l" rtl="0" eaLnBrk="0">
              <a:lnSpc>
                <a:spcPct val="91000"/>
              </a:lnSpc>
              <a:spcBef>
                <a:spcPts val="5"/>
              </a:spcBef>
            </a:pPr>
            <a:r>
              <a:rPr sz="2400" spc="-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  <a:r>
              <a:rPr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与建议</a:t>
            </a:r>
            <a:endParaRPr lang="Microsoft YaHei" altLang="Microsoft YaHei" sz="24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4376800" y="2007466"/>
            <a:ext cx="3446779" cy="18014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432"/>
              </a:lnSpc>
            </a:pPr>
            <a:endParaRPr lang="Arial" altLang="Arial" sz="100"/>
          </a:p>
          <a:p>
            <a:pPr marL="1355400" algn="l" rtl="0" eaLnBrk="0">
              <a:lnSpc>
                <a:spcPct val="86000"/>
              </a:lnSpc>
            </a:pPr>
            <a:r>
              <a:rPr sz="4900" spc="9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4900" spc="7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49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100"/>
          </a:p>
          <a:p>
            <a:pPr marL="12700" algn="l" rtl="0" eaLnBrk="0">
              <a:lnSpc>
                <a:spcPct val="90000"/>
              </a:lnSpc>
              <a:spcBef>
                <a:spcPts val="7"/>
              </a:spcBef>
            </a:pPr>
            <a:r>
              <a:rPr sz="4500" spc="-1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项目融资概述</a:t>
            </a:r>
            <a:endParaRPr lang="Microsoft YaHei" altLang="Microsoft YaHei" sz="45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box 7"/>
          <p:cNvSpPr/>
          <p:nvPr/>
        </p:nvSpPr>
        <p:spPr>
          <a:xfrm>
            <a:off x="6803656" y="5482901"/>
            <a:ext cx="4596765" cy="4514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35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12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满</a:t>
            </a:r>
            <a:r>
              <a:rPr sz="12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足企业或个人在生产经营、投资、消费等方面的资金需求，以支持</a:t>
            </a:r>
            <a:endParaRPr lang="Microsoft YaHei" altLang="Microsoft YaHei" sz="1200"/>
          </a:p>
          <a:p>
            <a:pPr marL="13919" algn="l" rtl="0" eaLnBrk="0">
              <a:lnSpc>
                <a:spcPts val="2161"/>
              </a:lnSpc>
            </a:pPr>
            <a:r>
              <a:rPr sz="1200" spc="-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其业务发展、扩大规模或实现其他经</a:t>
            </a:r>
            <a:r>
              <a:rPr sz="12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济</a:t>
            </a:r>
            <a:r>
              <a:rPr sz="12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目标。</a:t>
            </a:r>
            <a:endParaRPr lang="Microsoft YaHei" altLang="Microsoft YaHei" sz="1200"/>
          </a:p>
        </p:txBody>
      </p:sp>
      <p:sp>
        <p:nvSpPr>
          <p:cNvPr id="8" name="textbox 8"/>
          <p:cNvSpPr/>
          <p:nvPr/>
        </p:nvSpPr>
        <p:spPr>
          <a:xfrm>
            <a:off x="442263" y="318468"/>
            <a:ext cx="3837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89305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融资的定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义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与目的</a:t>
            </a:r>
            <a:endParaRPr lang="Microsoft YaHei" altLang="Microsoft YaHei" sz="300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9" name="path"/>
          <p:cNvSpPr/>
          <p:nvPr/>
        </p:nvSpPr>
        <p:spPr>
          <a:xfrm>
            <a:off x="818956" y="1448942"/>
            <a:ext cx="634795" cy="1685051"/>
          </a:xfrm>
          <a:custGeom>
            <a:rect l="0" t="0" r="0" b="0"/>
            <a:pathLst>
              <a:path w="999" h="2653">
                <a:moveTo>
                  <a:pt x="225" y="862"/>
                </a:moveTo>
                <a:cubicBezTo>
                  <a:pt x="225" y="851"/>
                  <a:pt x="234" y="843"/>
                  <a:pt x="245" y="843"/>
                </a:cubicBezTo>
                <a:lnTo>
                  <a:pt x="245" y="843"/>
                </a:lnTo>
                <a:lnTo>
                  <a:pt x="753" y="843"/>
                </a:lnTo>
                <a:lnTo>
                  <a:pt x="753" y="843"/>
                </a:lnTo>
                <a:lnTo>
                  <a:pt x="753" y="843"/>
                </a:lnTo>
                <a:cubicBezTo>
                  <a:pt x="764" y="843"/>
                  <a:pt x="772" y="851"/>
                  <a:pt x="772" y="862"/>
                </a:cubicBezTo>
                <a:lnTo>
                  <a:pt x="772" y="862"/>
                </a:lnTo>
                <a:cubicBezTo>
                  <a:pt x="772" y="862"/>
                  <a:pt x="772" y="862"/>
                  <a:pt x="772" y="862"/>
                </a:cubicBezTo>
                <a:lnTo>
                  <a:pt x="772" y="862"/>
                </a:lnTo>
                <a:lnTo>
                  <a:pt x="772" y="1420"/>
                </a:lnTo>
                <a:lnTo>
                  <a:pt x="772" y="1420"/>
                </a:lnTo>
                <a:lnTo>
                  <a:pt x="772" y="1420"/>
                </a:lnTo>
                <a:cubicBezTo>
                  <a:pt x="772" y="1431"/>
                  <a:pt x="764" y="1439"/>
                  <a:pt x="753" y="1439"/>
                </a:cubicBezTo>
                <a:lnTo>
                  <a:pt x="753" y="1439"/>
                </a:lnTo>
                <a:lnTo>
                  <a:pt x="245" y="1439"/>
                </a:lnTo>
                <a:lnTo>
                  <a:pt x="245" y="1439"/>
                </a:lnTo>
                <a:lnTo>
                  <a:pt x="245" y="1439"/>
                </a:lnTo>
                <a:cubicBezTo>
                  <a:pt x="234" y="1439"/>
                  <a:pt x="225" y="1431"/>
                  <a:pt x="225" y="1420"/>
                </a:cubicBezTo>
                <a:lnTo>
                  <a:pt x="225" y="862"/>
                </a:lnTo>
                <a:close/>
              </a:path>
              <a:path w="999" h="2653">
                <a:moveTo>
                  <a:pt x="103" y="745"/>
                </a:moveTo>
                <a:cubicBezTo>
                  <a:pt x="108" y="702"/>
                  <a:pt x="147" y="672"/>
                  <a:pt x="190" y="678"/>
                </a:cubicBezTo>
                <a:lnTo>
                  <a:pt x="190" y="678"/>
                </a:lnTo>
                <a:lnTo>
                  <a:pt x="190" y="678"/>
                </a:lnTo>
                <a:lnTo>
                  <a:pt x="190" y="678"/>
                </a:lnTo>
                <a:lnTo>
                  <a:pt x="190" y="678"/>
                </a:lnTo>
                <a:cubicBezTo>
                  <a:pt x="232" y="684"/>
                  <a:pt x="262" y="723"/>
                  <a:pt x="256" y="765"/>
                </a:cubicBezTo>
                <a:lnTo>
                  <a:pt x="256" y="765"/>
                </a:lnTo>
                <a:cubicBezTo>
                  <a:pt x="256" y="765"/>
                  <a:pt x="256" y="765"/>
                  <a:pt x="256" y="765"/>
                </a:cubicBezTo>
                <a:lnTo>
                  <a:pt x="256" y="765"/>
                </a:lnTo>
                <a:lnTo>
                  <a:pt x="163" y="1461"/>
                </a:lnTo>
                <a:lnTo>
                  <a:pt x="163" y="1461"/>
                </a:lnTo>
                <a:lnTo>
                  <a:pt x="163" y="1461"/>
                </a:lnTo>
                <a:cubicBezTo>
                  <a:pt x="158" y="1503"/>
                  <a:pt x="119" y="1533"/>
                  <a:pt x="76" y="1527"/>
                </a:cubicBezTo>
                <a:lnTo>
                  <a:pt x="76" y="1527"/>
                </a:lnTo>
                <a:lnTo>
                  <a:pt x="76" y="1527"/>
                </a:lnTo>
                <a:lnTo>
                  <a:pt x="76" y="1527"/>
                </a:lnTo>
                <a:lnTo>
                  <a:pt x="76" y="1527"/>
                </a:lnTo>
                <a:cubicBezTo>
                  <a:pt x="34" y="1521"/>
                  <a:pt x="4" y="1482"/>
                  <a:pt x="10" y="1440"/>
                </a:cubicBezTo>
                <a:lnTo>
                  <a:pt x="103" y="745"/>
                </a:lnTo>
                <a:close/>
              </a:path>
              <a:path w="999" h="2653">
                <a:moveTo>
                  <a:pt x="895" y="745"/>
                </a:moveTo>
                <a:cubicBezTo>
                  <a:pt x="889" y="702"/>
                  <a:pt x="850" y="672"/>
                  <a:pt x="808" y="678"/>
                </a:cubicBezTo>
                <a:lnTo>
                  <a:pt x="808" y="678"/>
                </a:lnTo>
                <a:lnTo>
                  <a:pt x="808" y="678"/>
                </a:lnTo>
                <a:lnTo>
                  <a:pt x="808" y="678"/>
                </a:lnTo>
                <a:lnTo>
                  <a:pt x="808" y="678"/>
                </a:lnTo>
                <a:cubicBezTo>
                  <a:pt x="765" y="684"/>
                  <a:pt x="736" y="723"/>
                  <a:pt x="741" y="765"/>
                </a:cubicBezTo>
                <a:lnTo>
                  <a:pt x="741" y="765"/>
                </a:lnTo>
                <a:cubicBezTo>
                  <a:pt x="741" y="765"/>
                  <a:pt x="741" y="765"/>
                  <a:pt x="741" y="765"/>
                </a:cubicBezTo>
                <a:lnTo>
                  <a:pt x="741" y="765"/>
                </a:lnTo>
                <a:lnTo>
                  <a:pt x="835" y="1468"/>
                </a:lnTo>
                <a:lnTo>
                  <a:pt x="835" y="1468"/>
                </a:lnTo>
                <a:lnTo>
                  <a:pt x="835" y="1468"/>
                </a:lnTo>
                <a:cubicBezTo>
                  <a:pt x="841" y="1511"/>
                  <a:pt x="880" y="1541"/>
                  <a:pt x="922" y="1535"/>
                </a:cubicBezTo>
                <a:lnTo>
                  <a:pt x="922" y="1535"/>
                </a:lnTo>
                <a:lnTo>
                  <a:pt x="922" y="1535"/>
                </a:lnTo>
                <a:lnTo>
                  <a:pt x="922" y="1535"/>
                </a:lnTo>
                <a:lnTo>
                  <a:pt x="922" y="1535"/>
                </a:lnTo>
                <a:cubicBezTo>
                  <a:pt x="965" y="1529"/>
                  <a:pt x="995" y="1490"/>
                  <a:pt x="989" y="1448"/>
                </a:cubicBezTo>
                <a:lnTo>
                  <a:pt x="895" y="745"/>
                </a:lnTo>
                <a:close/>
              </a:path>
              <a:path w="999" h="2653">
                <a:moveTo>
                  <a:pt x="770" y="1402"/>
                </a:moveTo>
                <a:cubicBezTo>
                  <a:pt x="766" y="1334"/>
                  <a:pt x="709" y="1281"/>
                  <a:pt x="641" y="1284"/>
                </a:cubicBezTo>
                <a:lnTo>
                  <a:pt x="641" y="1284"/>
                </a:lnTo>
                <a:lnTo>
                  <a:pt x="641" y="1284"/>
                </a:lnTo>
                <a:lnTo>
                  <a:pt x="641" y="1284"/>
                </a:lnTo>
                <a:lnTo>
                  <a:pt x="641" y="1284"/>
                </a:lnTo>
                <a:cubicBezTo>
                  <a:pt x="573" y="1288"/>
                  <a:pt x="520" y="1345"/>
                  <a:pt x="523" y="1413"/>
                </a:cubicBezTo>
                <a:lnTo>
                  <a:pt x="523" y="1413"/>
                </a:lnTo>
                <a:cubicBezTo>
                  <a:pt x="523" y="1413"/>
                  <a:pt x="523" y="1413"/>
                  <a:pt x="523" y="1413"/>
                </a:cubicBezTo>
                <a:lnTo>
                  <a:pt x="523" y="1413"/>
                </a:lnTo>
                <a:lnTo>
                  <a:pt x="576" y="2530"/>
                </a:lnTo>
                <a:lnTo>
                  <a:pt x="576" y="2530"/>
                </a:lnTo>
                <a:lnTo>
                  <a:pt x="576" y="2530"/>
                </a:lnTo>
                <a:cubicBezTo>
                  <a:pt x="579" y="2598"/>
                  <a:pt x="637" y="2651"/>
                  <a:pt x="705" y="2647"/>
                </a:cubicBezTo>
                <a:lnTo>
                  <a:pt x="705" y="2647"/>
                </a:lnTo>
                <a:lnTo>
                  <a:pt x="705" y="2647"/>
                </a:lnTo>
                <a:lnTo>
                  <a:pt x="705" y="2647"/>
                </a:lnTo>
                <a:lnTo>
                  <a:pt x="705" y="2647"/>
                </a:lnTo>
                <a:cubicBezTo>
                  <a:pt x="773" y="2644"/>
                  <a:pt x="826" y="2586"/>
                  <a:pt x="823" y="2518"/>
                </a:cubicBezTo>
                <a:lnTo>
                  <a:pt x="770" y="1402"/>
                </a:lnTo>
                <a:close/>
              </a:path>
              <a:path w="999" h="2653">
                <a:moveTo>
                  <a:pt x="222" y="1402"/>
                </a:moveTo>
                <a:cubicBezTo>
                  <a:pt x="225" y="1334"/>
                  <a:pt x="283" y="1281"/>
                  <a:pt x="351" y="1284"/>
                </a:cubicBezTo>
                <a:lnTo>
                  <a:pt x="351" y="1284"/>
                </a:lnTo>
                <a:lnTo>
                  <a:pt x="351" y="1284"/>
                </a:lnTo>
                <a:lnTo>
                  <a:pt x="351" y="1284"/>
                </a:lnTo>
                <a:lnTo>
                  <a:pt x="351" y="1284"/>
                </a:lnTo>
                <a:cubicBezTo>
                  <a:pt x="419" y="1288"/>
                  <a:pt x="472" y="1345"/>
                  <a:pt x="468" y="1413"/>
                </a:cubicBezTo>
                <a:lnTo>
                  <a:pt x="468" y="1413"/>
                </a:lnTo>
                <a:cubicBezTo>
                  <a:pt x="468" y="1413"/>
                  <a:pt x="468" y="1413"/>
                  <a:pt x="468" y="1413"/>
                </a:cubicBezTo>
                <a:lnTo>
                  <a:pt x="468" y="1413"/>
                </a:lnTo>
                <a:lnTo>
                  <a:pt x="416" y="2530"/>
                </a:lnTo>
                <a:lnTo>
                  <a:pt x="416" y="2530"/>
                </a:lnTo>
                <a:lnTo>
                  <a:pt x="416" y="2530"/>
                </a:lnTo>
                <a:cubicBezTo>
                  <a:pt x="412" y="2598"/>
                  <a:pt x="355" y="2651"/>
                  <a:pt x="286" y="2647"/>
                </a:cubicBezTo>
                <a:lnTo>
                  <a:pt x="286" y="2647"/>
                </a:lnTo>
                <a:lnTo>
                  <a:pt x="286" y="2647"/>
                </a:lnTo>
                <a:lnTo>
                  <a:pt x="286" y="2647"/>
                </a:lnTo>
                <a:lnTo>
                  <a:pt x="286" y="2647"/>
                </a:lnTo>
                <a:cubicBezTo>
                  <a:pt x="218" y="2644"/>
                  <a:pt x="166" y="2586"/>
                  <a:pt x="169" y="2518"/>
                </a:cubicBezTo>
                <a:lnTo>
                  <a:pt x="222" y="1402"/>
                </a:lnTo>
                <a:close/>
              </a:path>
              <a:path w="999" h="2653">
                <a:moveTo>
                  <a:pt x="432" y="12"/>
                </a:moveTo>
                <a:cubicBezTo>
                  <a:pt x="486" y="0"/>
                  <a:pt x="550" y="6"/>
                  <a:pt x="601" y="36"/>
                </a:cubicBezTo>
                <a:lnTo>
                  <a:pt x="601" y="36"/>
                </a:lnTo>
                <a:cubicBezTo>
                  <a:pt x="647" y="66"/>
                  <a:pt x="674" y="120"/>
                  <a:pt x="671" y="175"/>
                </a:cubicBezTo>
                <a:lnTo>
                  <a:pt x="671" y="175"/>
                </a:lnTo>
                <a:cubicBezTo>
                  <a:pt x="668" y="211"/>
                  <a:pt x="677" y="247"/>
                  <a:pt x="674" y="283"/>
                </a:cubicBezTo>
                <a:lnTo>
                  <a:pt x="674" y="283"/>
                </a:lnTo>
                <a:cubicBezTo>
                  <a:pt x="662" y="320"/>
                  <a:pt x="635" y="347"/>
                  <a:pt x="620" y="380"/>
                </a:cubicBezTo>
                <a:lnTo>
                  <a:pt x="620" y="380"/>
                </a:lnTo>
                <a:cubicBezTo>
                  <a:pt x="598" y="428"/>
                  <a:pt x="556" y="474"/>
                  <a:pt x="499" y="474"/>
                </a:cubicBezTo>
                <a:lnTo>
                  <a:pt x="499" y="474"/>
                </a:lnTo>
                <a:cubicBezTo>
                  <a:pt x="438" y="480"/>
                  <a:pt x="390" y="431"/>
                  <a:pt x="365" y="380"/>
                </a:cubicBezTo>
                <a:lnTo>
                  <a:pt x="365" y="380"/>
                </a:lnTo>
                <a:cubicBezTo>
                  <a:pt x="350" y="347"/>
                  <a:pt x="323" y="317"/>
                  <a:pt x="311" y="283"/>
                </a:cubicBezTo>
                <a:lnTo>
                  <a:pt x="311" y="283"/>
                </a:lnTo>
                <a:cubicBezTo>
                  <a:pt x="311" y="235"/>
                  <a:pt x="308" y="187"/>
                  <a:pt x="317" y="138"/>
                </a:cubicBezTo>
                <a:lnTo>
                  <a:pt x="317" y="138"/>
                </a:lnTo>
                <a:cubicBezTo>
                  <a:pt x="329" y="81"/>
                  <a:pt x="371" y="27"/>
                  <a:pt x="432" y="12"/>
                </a:cubicBezTo>
                <a:moveTo>
                  <a:pt x="365" y="241"/>
                </a:moveTo>
                <a:cubicBezTo>
                  <a:pt x="374" y="302"/>
                  <a:pt x="390" y="365"/>
                  <a:pt x="432" y="410"/>
                </a:cubicBezTo>
                <a:lnTo>
                  <a:pt x="432" y="410"/>
                </a:lnTo>
                <a:cubicBezTo>
                  <a:pt x="459" y="438"/>
                  <a:pt x="508" y="447"/>
                  <a:pt x="541" y="422"/>
                </a:cubicBezTo>
                <a:lnTo>
                  <a:pt x="541" y="422"/>
                </a:lnTo>
                <a:cubicBezTo>
                  <a:pt x="601" y="374"/>
                  <a:pt x="614" y="293"/>
                  <a:pt x="623" y="220"/>
                </a:cubicBezTo>
                <a:lnTo>
                  <a:pt x="623" y="220"/>
                </a:lnTo>
                <a:cubicBezTo>
                  <a:pt x="595" y="205"/>
                  <a:pt x="568" y="187"/>
                  <a:pt x="547" y="163"/>
                </a:cubicBezTo>
                <a:lnTo>
                  <a:pt x="547" y="163"/>
                </a:lnTo>
                <a:cubicBezTo>
                  <a:pt x="496" y="208"/>
                  <a:pt x="432" y="235"/>
                  <a:pt x="365" y="241"/>
                </a:cubicBezTo>
              </a:path>
              <a:path w="999" h="2653">
                <a:moveTo>
                  <a:pt x="242" y="498"/>
                </a:moveTo>
                <a:cubicBezTo>
                  <a:pt x="281" y="474"/>
                  <a:pt x="323" y="465"/>
                  <a:pt x="366" y="447"/>
                </a:cubicBezTo>
                <a:lnTo>
                  <a:pt x="366" y="447"/>
                </a:lnTo>
                <a:cubicBezTo>
                  <a:pt x="372" y="456"/>
                  <a:pt x="378" y="471"/>
                  <a:pt x="384" y="477"/>
                </a:cubicBezTo>
                <a:lnTo>
                  <a:pt x="384" y="477"/>
                </a:lnTo>
                <a:cubicBezTo>
                  <a:pt x="375" y="483"/>
                  <a:pt x="362" y="492"/>
                  <a:pt x="356" y="495"/>
                </a:cubicBezTo>
                <a:lnTo>
                  <a:pt x="356" y="495"/>
                </a:lnTo>
                <a:cubicBezTo>
                  <a:pt x="390" y="609"/>
                  <a:pt x="426" y="724"/>
                  <a:pt x="456" y="839"/>
                </a:cubicBezTo>
                <a:lnTo>
                  <a:pt x="456" y="839"/>
                </a:lnTo>
                <a:cubicBezTo>
                  <a:pt x="462" y="763"/>
                  <a:pt x="468" y="688"/>
                  <a:pt x="471" y="612"/>
                </a:cubicBezTo>
                <a:lnTo>
                  <a:pt x="471" y="612"/>
                </a:lnTo>
                <a:cubicBezTo>
                  <a:pt x="486" y="609"/>
                  <a:pt x="502" y="609"/>
                  <a:pt x="517" y="609"/>
                </a:cubicBezTo>
                <a:lnTo>
                  <a:pt x="517" y="609"/>
                </a:lnTo>
                <a:cubicBezTo>
                  <a:pt x="517" y="688"/>
                  <a:pt x="523" y="763"/>
                  <a:pt x="529" y="839"/>
                </a:cubicBezTo>
                <a:lnTo>
                  <a:pt x="529" y="839"/>
                </a:lnTo>
                <a:cubicBezTo>
                  <a:pt x="562" y="724"/>
                  <a:pt x="601" y="609"/>
                  <a:pt x="632" y="495"/>
                </a:cubicBezTo>
                <a:lnTo>
                  <a:pt x="632" y="495"/>
                </a:lnTo>
                <a:cubicBezTo>
                  <a:pt x="601" y="489"/>
                  <a:pt x="607" y="468"/>
                  <a:pt x="616" y="450"/>
                </a:cubicBezTo>
                <a:lnTo>
                  <a:pt x="616" y="450"/>
                </a:lnTo>
                <a:cubicBezTo>
                  <a:pt x="689" y="468"/>
                  <a:pt x="762" y="495"/>
                  <a:pt x="810" y="552"/>
                </a:cubicBezTo>
                <a:lnTo>
                  <a:pt x="810" y="552"/>
                </a:lnTo>
                <a:cubicBezTo>
                  <a:pt x="870" y="615"/>
                  <a:pt x="898" y="706"/>
                  <a:pt x="888" y="790"/>
                </a:cubicBezTo>
                <a:lnTo>
                  <a:pt x="888" y="790"/>
                </a:lnTo>
                <a:cubicBezTo>
                  <a:pt x="861" y="839"/>
                  <a:pt x="801" y="845"/>
                  <a:pt x="752" y="848"/>
                </a:cubicBezTo>
                <a:lnTo>
                  <a:pt x="752" y="848"/>
                </a:lnTo>
                <a:cubicBezTo>
                  <a:pt x="665" y="902"/>
                  <a:pt x="562" y="914"/>
                  <a:pt x="462" y="911"/>
                </a:cubicBezTo>
                <a:lnTo>
                  <a:pt x="462" y="911"/>
                </a:lnTo>
                <a:cubicBezTo>
                  <a:pt x="384" y="908"/>
                  <a:pt x="302" y="896"/>
                  <a:pt x="239" y="848"/>
                </a:cubicBezTo>
                <a:lnTo>
                  <a:pt x="239" y="848"/>
                </a:lnTo>
                <a:cubicBezTo>
                  <a:pt x="184" y="845"/>
                  <a:pt x="115" y="839"/>
                  <a:pt x="96" y="778"/>
                </a:cubicBezTo>
                <a:lnTo>
                  <a:pt x="96" y="778"/>
                </a:lnTo>
                <a:cubicBezTo>
                  <a:pt x="87" y="667"/>
                  <a:pt x="145" y="555"/>
                  <a:pt x="242" y="498"/>
                </a:cubicBezTo>
                <a:moveTo>
                  <a:pt x="592" y="769"/>
                </a:moveTo>
                <a:cubicBezTo>
                  <a:pt x="595" y="775"/>
                  <a:pt x="598" y="781"/>
                  <a:pt x="601" y="787"/>
                </a:cubicBezTo>
                <a:lnTo>
                  <a:pt x="601" y="787"/>
                </a:lnTo>
                <a:cubicBezTo>
                  <a:pt x="638" y="790"/>
                  <a:pt x="674" y="784"/>
                  <a:pt x="707" y="775"/>
                </a:cubicBezTo>
                <a:lnTo>
                  <a:pt x="707" y="775"/>
                </a:lnTo>
                <a:cubicBezTo>
                  <a:pt x="722" y="772"/>
                  <a:pt x="728" y="760"/>
                  <a:pt x="731" y="748"/>
                </a:cubicBezTo>
                <a:lnTo>
                  <a:pt x="731" y="748"/>
                </a:lnTo>
                <a:cubicBezTo>
                  <a:pt x="686" y="763"/>
                  <a:pt x="638" y="769"/>
                  <a:pt x="592" y="76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path"/>
          <p:cNvSpPr/>
          <p:nvPr/>
        </p:nvSpPr>
        <p:spPr>
          <a:xfrm>
            <a:off x="6807704" y="1465862"/>
            <a:ext cx="607745" cy="1671275"/>
          </a:xfrm>
          <a:custGeom>
            <a:rect l="0" t="0" r="0" b="0"/>
            <a:pathLst>
              <a:path w="957" h="2631">
                <a:moveTo>
                  <a:pt x="212" y="835"/>
                </a:moveTo>
                <a:cubicBezTo>
                  <a:pt x="212" y="824"/>
                  <a:pt x="220" y="816"/>
                  <a:pt x="230" y="816"/>
                </a:cubicBezTo>
                <a:lnTo>
                  <a:pt x="230" y="816"/>
                </a:lnTo>
                <a:lnTo>
                  <a:pt x="723" y="816"/>
                </a:lnTo>
                <a:lnTo>
                  <a:pt x="723" y="816"/>
                </a:lnTo>
                <a:lnTo>
                  <a:pt x="723" y="816"/>
                </a:lnTo>
                <a:cubicBezTo>
                  <a:pt x="733" y="816"/>
                  <a:pt x="741" y="824"/>
                  <a:pt x="741" y="835"/>
                </a:cubicBezTo>
                <a:lnTo>
                  <a:pt x="741" y="835"/>
                </a:lnTo>
                <a:cubicBezTo>
                  <a:pt x="741" y="835"/>
                  <a:pt x="741" y="835"/>
                  <a:pt x="741" y="835"/>
                </a:cubicBezTo>
                <a:lnTo>
                  <a:pt x="741" y="835"/>
                </a:lnTo>
                <a:lnTo>
                  <a:pt x="741" y="1394"/>
                </a:lnTo>
                <a:lnTo>
                  <a:pt x="741" y="1394"/>
                </a:lnTo>
                <a:lnTo>
                  <a:pt x="741" y="1394"/>
                </a:lnTo>
                <a:cubicBezTo>
                  <a:pt x="741" y="1404"/>
                  <a:pt x="733" y="1413"/>
                  <a:pt x="723" y="1413"/>
                </a:cubicBezTo>
                <a:lnTo>
                  <a:pt x="723" y="1413"/>
                </a:lnTo>
                <a:lnTo>
                  <a:pt x="230" y="1413"/>
                </a:lnTo>
                <a:lnTo>
                  <a:pt x="230" y="1413"/>
                </a:lnTo>
                <a:lnTo>
                  <a:pt x="230" y="1413"/>
                </a:lnTo>
                <a:cubicBezTo>
                  <a:pt x="220" y="1413"/>
                  <a:pt x="212" y="1404"/>
                  <a:pt x="212" y="1394"/>
                </a:cubicBezTo>
                <a:lnTo>
                  <a:pt x="212" y="835"/>
                </a:lnTo>
                <a:close/>
              </a:path>
              <a:path w="957" h="2631">
                <a:moveTo>
                  <a:pt x="103" y="718"/>
                </a:moveTo>
                <a:cubicBezTo>
                  <a:pt x="108" y="676"/>
                  <a:pt x="147" y="646"/>
                  <a:pt x="190" y="651"/>
                </a:cubicBezTo>
                <a:lnTo>
                  <a:pt x="190" y="651"/>
                </a:lnTo>
                <a:lnTo>
                  <a:pt x="190" y="651"/>
                </a:lnTo>
                <a:lnTo>
                  <a:pt x="190" y="651"/>
                </a:lnTo>
                <a:lnTo>
                  <a:pt x="190" y="651"/>
                </a:lnTo>
                <a:cubicBezTo>
                  <a:pt x="232" y="657"/>
                  <a:pt x="262" y="696"/>
                  <a:pt x="256" y="739"/>
                </a:cubicBezTo>
                <a:lnTo>
                  <a:pt x="256" y="739"/>
                </a:lnTo>
                <a:cubicBezTo>
                  <a:pt x="256" y="739"/>
                  <a:pt x="256" y="739"/>
                  <a:pt x="256" y="739"/>
                </a:cubicBezTo>
                <a:lnTo>
                  <a:pt x="256" y="739"/>
                </a:lnTo>
                <a:lnTo>
                  <a:pt x="163" y="1434"/>
                </a:lnTo>
                <a:lnTo>
                  <a:pt x="163" y="1434"/>
                </a:lnTo>
                <a:lnTo>
                  <a:pt x="163" y="1434"/>
                </a:lnTo>
                <a:cubicBezTo>
                  <a:pt x="158" y="1476"/>
                  <a:pt x="119" y="1506"/>
                  <a:pt x="76" y="1500"/>
                </a:cubicBezTo>
                <a:lnTo>
                  <a:pt x="76" y="1500"/>
                </a:lnTo>
                <a:lnTo>
                  <a:pt x="76" y="1500"/>
                </a:lnTo>
                <a:lnTo>
                  <a:pt x="76" y="1500"/>
                </a:lnTo>
                <a:cubicBezTo>
                  <a:pt x="34" y="1495"/>
                  <a:pt x="4" y="1456"/>
                  <a:pt x="10" y="1413"/>
                </a:cubicBezTo>
                <a:lnTo>
                  <a:pt x="103" y="718"/>
                </a:lnTo>
                <a:close/>
              </a:path>
              <a:path w="957" h="2631">
                <a:moveTo>
                  <a:pt x="852" y="718"/>
                </a:moveTo>
                <a:cubicBezTo>
                  <a:pt x="847" y="676"/>
                  <a:pt x="808" y="646"/>
                  <a:pt x="765" y="652"/>
                </a:cubicBezTo>
                <a:lnTo>
                  <a:pt x="765" y="652"/>
                </a:lnTo>
                <a:lnTo>
                  <a:pt x="765" y="652"/>
                </a:lnTo>
                <a:lnTo>
                  <a:pt x="765" y="652"/>
                </a:lnTo>
                <a:lnTo>
                  <a:pt x="765" y="652"/>
                </a:lnTo>
                <a:cubicBezTo>
                  <a:pt x="723" y="657"/>
                  <a:pt x="693" y="696"/>
                  <a:pt x="699" y="739"/>
                </a:cubicBezTo>
                <a:lnTo>
                  <a:pt x="699" y="739"/>
                </a:lnTo>
                <a:cubicBezTo>
                  <a:pt x="699" y="739"/>
                  <a:pt x="699" y="739"/>
                  <a:pt x="699" y="739"/>
                </a:cubicBezTo>
                <a:lnTo>
                  <a:pt x="699" y="739"/>
                </a:lnTo>
                <a:lnTo>
                  <a:pt x="793" y="1442"/>
                </a:lnTo>
                <a:lnTo>
                  <a:pt x="793" y="1442"/>
                </a:lnTo>
                <a:lnTo>
                  <a:pt x="793" y="1442"/>
                </a:lnTo>
                <a:cubicBezTo>
                  <a:pt x="798" y="1484"/>
                  <a:pt x="837" y="1514"/>
                  <a:pt x="880" y="1508"/>
                </a:cubicBezTo>
                <a:lnTo>
                  <a:pt x="880" y="1508"/>
                </a:lnTo>
                <a:lnTo>
                  <a:pt x="880" y="1508"/>
                </a:lnTo>
                <a:lnTo>
                  <a:pt x="880" y="1508"/>
                </a:lnTo>
                <a:cubicBezTo>
                  <a:pt x="922" y="1503"/>
                  <a:pt x="952" y="1464"/>
                  <a:pt x="946" y="1421"/>
                </a:cubicBezTo>
                <a:lnTo>
                  <a:pt x="852" y="718"/>
                </a:lnTo>
                <a:close/>
              </a:path>
              <a:path w="957" h="2631">
                <a:moveTo>
                  <a:pt x="684" y="461"/>
                </a:moveTo>
                <a:cubicBezTo>
                  <a:pt x="681" y="333"/>
                  <a:pt x="704" y="184"/>
                  <a:pt x="621" y="73"/>
                </a:cubicBezTo>
                <a:lnTo>
                  <a:pt x="621" y="73"/>
                </a:lnTo>
                <a:cubicBezTo>
                  <a:pt x="547" y="-26"/>
                  <a:pt x="369" y="-3"/>
                  <a:pt x="315" y="107"/>
                </a:cubicBezTo>
                <a:lnTo>
                  <a:pt x="315" y="107"/>
                </a:lnTo>
                <a:cubicBezTo>
                  <a:pt x="260" y="219"/>
                  <a:pt x="275" y="344"/>
                  <a:pt x="275" y="464"/>
                </a:cubicBezTo>
                <a:lnTo>
                  <a:pt x="275" y="464"/>
                </a:lnTo>
                <a:cubicBezTo>
                  <a:pt x="166" y="516"/>
                  <a:pt x="94" y="633"/>
                  <a:pt x="106" y="756"/>
                </a:cubicBezTo>
                <a:lnTo>
                  <a:pt x="106" y="756"/>
                </a:lnTo>
                <a:cubicBezTo>
                  <a:pt x="106" y="756"/>
                  <a:pt x="106" y="756"/>
                  <a:pt x="108" y="759"/>
                </a:cubicBezTo>
                <a:lnTo>
                  <a:pt x="108" y="759"/>
                </a:lnTo>
                <a:cubicBezTo>
                  <a:pt x="131" y="807"/>
                  <a:pt x="189" y="810"/>
                  <a:pt x="235" y="816"/>
                </a:cubicBezTo>
                <a:lnTo>
                  <a:pt x="235" y="816"/>
                </a:lnTo>
                <a:cubicBezTo>
                  <a:pt x="275" y="836"/>
                  <a:pt x="312" y="859"/>
                  <a:pt x="355" y="865"/>
                </a:cubicBezTo>
                <a:lnTo>
                  <a:pt x="355" y="865"/>
                </a:lnTo>
                <a:cubicBezTo>
                  <a:pt x="475" y="887"/>
                  <a:pt x="610" y="885"/>
                  <a:pt x="719" y="819"/>
                </a:cubicBezTo>
                <a:lnTo>
                  <a:pt x="719" y="819"/>
                </a:lnTo>
                <a:cubicBezTo>
                  <a:pt x="765" y="807"/>
                  <a:pt x="833" y="813"/>
                  <a:pt x="853" y="759"/>
                </a:cubicBezTo>
                <a:lnTo>
                  <a:pt x="853" y="759"/>
                </a:lnTo>
                <a:cubicBezTo>
                  <a:pt x="873" y="636"/>
                  <a:pt x="793" y="516"/>
                  <a:pt x="684" y="461"/>
                </a:cubicBezTo>
                <a:moveTo>
                  <a:pt x="607" y="464"/>
                </a:moveTo>
                <a:cubicBezTo>
                  <a:pt x="621" y="496"/>
                  <a:pt x="638" y="527"/>
                  <a:pt x="656" y="562"/>
                </a:cubicBezTo>
                <a:lnTo>
                  <a:pt x="656" y="562"/>
                </a:lnTo>
                <a:cubicBezTo>
                  <a:pt x="618" y="562"/>
                  <a:pt x="581" y="564"/>
                  <a:pt x="544" y="562"/>
                </a:cubicBezTo>
                <a:lnTo>
                  <a:pt x="544" y="562"/>
                </a:lnTo>
                <a:cubicBezTo>
                  <a:pt x="564" y="530"/>
                  <a:pt x="584" y="499"/>
                  <a:pt x="607" y="464"/>
                </a:cubicBezTo>
                <a:moveTo>
                  <a:pt x="481" y="599"/>
                </a:moveTo>
                <a:cubicBezTo>
                  <a:pt x="461" y="553"/>
                  <a:pt x="404" y="470"/>
                  <a:pt x="404" y="470"/>
                </a:cubicBezTo>
                <a:lnTo>
                  <a:pt x="404" y="470"/>
                </a:lnTo>
                <a:cubicBezTo>
                  <a:pt x="404" y="470"/>
                  <a:pt x="401" y="447"/>
                  <a:pt x="398" y="436"/>
                </a:cubicBezTo>
                <a:lnTo>
                  <a:pt x="398" y="436"/>
                </a:lnTo>
                <a:cubicBezTo>
                  <a:pt x="429" y="450"/>
                  <a:pt x="464" y="467"/>
                  <a:pt x="498" y="461"/>
                </a:cubicBezTo>
                <a:lnTo>
                  <a:pt x="498" y="461"/>
                </a:lnTo>
                <a:cubicBezTo>
                  <a:pt x="524" y="459"/>
                  <a:pt x="544" y="441"/>
                  <a:pt x="567" y="430"/>
                </a:cubicBezTo>
                <a:lnTo>
                  <a:pt x="567" y="430"/>
                </a:lnTo>
                <a:cubicBezTo>
                  <a:pt x="567" y="436"/>
                  <a:pt x="567" y="444"/>
                  <a:pt x="567" y="450"/>
                </a:cubicBezTo>
                <a:lnTo>
                  <a:pt x="567" y="450"/>
                </a:lnTo>
                <a:cubicBezTo>
                  <a:pt x="547" y="504"/>
                  <a:pt x="504" y="544"/>
                  <a:pt x="481" y="599"/>
                </a:cubicBezTo>
                <a:moveTo>
                  <a:pt x="641" y="233"/>
                </a:moveTo>
                <a:cubicBezTo>
                  <a:pt x="667" y="264"/>
                  <a:pt x="644" y="301"/>
                  <a:pt x="624" y="327"/>
                </a:cubicBezTo>
                <a:lnTo>
                  <a:pt x="624" y="327"/>
                </a:lnTo>
                <a:cubicBezTo>
                  <a:pt x="627" y="307"/>
                  <a:pt x="636" y="264"/>
                  <a:pt x="636" y="264"/>
                </a:cubicBezTo>
                <a:lnTo>
                  <a:pt x="636" y="264"/>
                </a:lnTo>
                <a:lnTo>
                  <a:pt x="641" y="233"/>
                </a:lnTo>
                <a:close/>
                <a:moveTo>
                  <a:pt x="530" y="167"/>
                </a:moveTo>
                <a:cubicBezTo>
                  <a:pt x="544" y="193"/>
                  <a:pt x="567" y="216"/>
                  <a:pt x="590" y="233"/>
                </a:cubicBezTo>
                <a:lnTo>
                  <a:pt x="590" y="233"/>
                </a:lnTo>
                <a:cubicBezTo>
                  <a:pt x="598" y="239"/>
                  <a:pt x="610" y="244"/>
                  <a:pt x="610" y="244"/>
                </a:cubicBezTo>
                <a:lnTo>
                  <a:pt x="610" y="244"/>
                </a:lnTo>
                <a:cubicBezTo>
                  <a:pt x="601" y="261"/>
                  <a:pt x="601" y="261"/>
                  <a:pt x="601" y="261"/>
                </a:cubicBezTo>
                <a:lnTo>
                  <a:pt x="601" y="261"/>
                </a:lnTo>
                <a:cubicBezTo>
                  <a:pt x="601" y="261"/>
                  <a:pt x="575" y="367"/>
                  <a:pt x="532" y="404"/>
                </a:cubicBezTo>
                <a:lnTo>
                  <a:pt x="532" y="404"/>
                </a:lnTo>
                <a:cubicBezTo>
                  <a:pt x="507" y="430"/>
                  <a:pt x="455" y="436"/>
                  <a:pt x="429" y="404"/>
                </a:cubicBezTo>
                <a:lnTo>
                  <a:pt x="429" y="404"/>
                </a:lnTo>
                <a:cubicBezTo>
                  <a:pt x="386" y="364"/>
                  <a:pt x="369" y="307"/>
                  <a:pt x="361" y="253"/>
                </a:cubicBezTo>
                <a:lnTo>
                  <a:pt x="361" y="253"/>
                </a:lnTo>
                <a:cubicBezTo>
                  <a:pt x="426" y="244"/>
                  <a:pt x="487" y="213"/>
                  <a:pt x="530" y="167"/>
                </a:cubicBezTo>
                <a:moveTo>
                  <a:pt x="335" y="327"/>
                </a:moveTo>
                <a:cubicBezTo>
                  <a:pt x="318" y="301"/>
                  <a:pt x="306" y="273"/>
                  <a:pt x="306" y="244"/>
                </a:cubicBezTo>
                <a:lnTo>
                  <a:pt x="306" y="244"/>
                </a:lnTo>
                <a:cubicBezTo>
                  <a:pt x="341" y="256"/>
                  <a:pt x="329" y="299"/>
                  <a:pt x="335" y="327"/>
                </a:cubicBezTo>
                <a:moveTo>
                  <a:pt x="312" y="562"/>
                </a:moveTo>
                <a:cubicBezTo>
                  <a:pt x="312" y="562"/>
                  <a:pt x="329" y="504"/>
                  <a:pt x="358" y="464"/>
                </a:cubicBezTo>
                <a:lnTo>
                  <a:pt x="358" y="464"/>
                </a:lnTo>
                <a:cubicBezTo>
                  <a:pt x="381" y="504"/>
                  <a:pt x="381" y="504"/>
                  <a:pt x="381" y="504"/>
                </a:cubicBezTo>
                <a:lnTo>
                  <a:pt x="381" y="504"/>
                </a:lnTo>
                <a:cubicBezTo>
                  <a:pt x="381" y="504"/>
                  <a:pt x="406" y="542"/>
                  <a:pt x="418" y="562"/>
                </a:cubicBezTo>
                <a:lnTo>
                  <a:pt x="418" y="562"/>
                </a:lnTo>
                <a:cubicBezTo>
                  <a:pt x="384" y="564"/>
                  <a:pt x="312" y="562"/>
                  <a:pt x="312" y="562"/>
                </a:cubicBezTo>
                <a:moveTo>
                  <a:pt x="461" y="842"/>
                </a:moveTo>
                <a:cubicBezTo>
                  <a:pt x="461" y="842"/>
                  <a:pt x="392" y="682"/>
                  <a:pt x="363" y="599"/>
                </a:cubicBezTo>
                <a:lnTo>
                  <a:pt x="363" y="599"/>
                </a:lnTo>
                <a:cubicBezTo>
                  <a:pt x="389" y="599"/>
                  <a:pt x="415" y="602"/>
                  <a:pt x="441" y="602"/>
                </a:cubicBezTo>
                <a:lnTo>
                  <a:pt x="441" y="602"/>
                </a:lnTo>
                <a:cubicBezTo>
                  <a:pt x="455" y="636"/>
                  <a:pt x="467" y="673"/>
                  <a:pt x="481" y="707"/>
                </a:cubicBezTo>
                <a:lnTo>
                  <a:pt x="481" y="707"/>
                </a:lnTo>
                <a:cubicBezTo>
                  <a:pt x="495" y="673"/>
                  <a:pt x="510" y="636"/>
                  <a:pt x="521" y="602"/>
                </a:cubicBezTo>
                <a:lnTo>
                  <a:pt x="521" y="602"/>
                </a:lnTo>
                <a:cubicBezTo>
                  <a:pt x="547" y="602"/>
                  <a:pt x="573" y="599"/>
                  <a:pt x="598" y="599"/>
                </a:cubicBezTo>
                <a:lnTo>
                  <a:pt x="598" y="599"/>
                </a:lnTo>
                <a:cubicBezTo>
                  <a:pt x="570" y="676"/>
                  <a:pt x="504" y="842"/>
                  <a:pt x="504" y="842"/>
                </a:cubicBezTo>
                <a:lnTo>
                  <a:pt x="504" y="842"/>
                </a:lnTo>
                <a:lnTo>
                  <a:pt x="461" y="842"/>
                </a:lnTo>
                <a:close/>
                <a:moveTo>
                  <a:pt x="710" y="742"/>
                </a:moveTo>
                <a:cubicBezTo>
                  <a:pt x="670" y="753"/>
                  <a:pt x="627" y="759"/>
                  <a:pt x="584" y="759"/>
                </a:cubicBezTo>
                <a:lnTo>
                  <a:pt x="584" y="759"/>
                </a:lnTo>
                <a:cubicBezTo>
                  <a:pt x="584" y="753"/>
                  <a:pt x="590" y="744"/>
                  <a:pt x="593" y="742"/>
                </a:cubicBezTo>
                <a:lnTo>
                  <a:pt x="593" y="742"/>
                </a:lnTo>
                <a:cubicBezTo>
                  <a:pt x="633" y="739"/>
                  <a:pt x="676" y="739"/>
                  <a:pt x="713" y="719"/>
                </a:cubicBezTo>
                <a:lnTo>
                  <a:pt x="713" y="719"/>
                </a:lnTo>
                <a:cubicBezTo>
                  <a:pt x="713" y="724"/>
                  <a:pt x="713" y="736"/>
                  <a:pt x="710" y="742"/>
                </a:cubicBezTo>
              </a:path>
              <a:path w="957" h="2631">
                <a:moveTo>
                  <a:pt x="740" y="1380"/>
                </a:moveTo>
                <a:cubicBezTo>
                  <a:pt x="737" y="1312"/>
                  <a:pt x="679" y="1259"/>
                  <a:pt x="611" y="1263"/>
                </a:cubicBezTo>
                <a:lnTo>
                  <a:pt x="611" y="1263"/>
                </a:lnTo>
                <a:lnTo>
                  <a:pt x="611" y="1263"/>
                </a:lnTo>
                <a:lnTo>
                  <a:pt x="611" y="1263"/>
                </a:lnTo>
                <a:lnTo>
                  <a:pt x="611" y="1263"/>
                </a:lnTo>
                <a:cubicBezTo>
                  <a:pt x="543" y="1266"/>
                  <a:pt x="491" y="1324"/>
                  <a:pt x="494" y="1392"/>
                </a:cubicBezTo>
                <a:lnTo>
                  <a:pt x="494" y="1392"/>
                </a:lnTo>
                <a:cubicBezTo>
                  <a:pt x="494" y="1392"/>
                  <a:pt x="494" y="1392"/>
                  <a:pt x="494" y="1392"/>
                </a:cubicBezTo>
                <a:lnTo>
                  <a:pt x="494" y="1392"/>
                </a:lnTo>
                <a:lnTo>
                  <a:pt x="547" y="2508"/>
                </a:lnTo>
                <a:lnTo>
                  <a:pt x="547" y="2508"/>
                </a:lnTo>
                <a:lnTo>
                  <a:pt x="547" y="2508"/>
                </a:lnTo>
                <a:cubicBezTo>
                  <a:pt x="550" y="2576"/>
                  <a:pt x="608" y="2629"/>
                  <a:pt x="676" y="2626"/>
                </a:cubicBezTo>
                <a:lnTo>
                  <a:pt x="676" y="2626"/>
                </a:lnTo>
                <a:lnTo>
                  <a:pt x="676" y="2626"/>
                </a:lnTo>
                <a:lnTo>
                  <a:pt x="676" y="2626"/>
                </a:lnTo>
                <a:lnTo>
                  <a:pt x="676" y="2626"/>
                </a:lnTo>
                <a:cubicBezTo>
                  <a:pt x="744" y="2622"/>
                  <a:pt x="797" y="2565"/>
                  <a:pt x="793" y="2497"/>
                </a:cubicBezTo>
                <a:lnTo>
                  <a:pt x="740" y="1380"/>
                </a:lnTo>
                <a:close/>
              </a:path>
              <a:path w="957" h="2631">
                <a:moveTo>
                  <a:pt x="207" y="1380"/>
                </a:moveTo>
                <a:cubicBezTo>
                  <a:pt x="210" y="1312"/>
                  <a:pt x="268" y="1259"/>
                  <a:pt x="336" y="1263"/>
                </a:cubicBezTo>
                <a:lnTo>
                  <a:pt x="336" y="1263"/>
                </a:lnTo>
                <a:lnTo>
                  <a:pt x="336" y="1263"/>
                </a:lnTo>
                <a:lnTo>
                  <a:pt x="336" y="1263"/>
                </a:lnTo>
                <a:lnTo>
                  <a:pt x="336" y="1263"/>
                </a:lnTo>
                <a:cubicBezTo>
                  <a:pt x="404" y="1266"/>
                  <a:pt x="457" y="1324"/>
                  <a:pt x="453" y="1392"/>
                </a:cubicBezTo>
                <a:lnTo>
                  <a:pt x="453" y="1392"/>
                </a:lnTo>
                <a:cubicBezTo>
                  <a:pt x="453" y="1392"/>
                  <a:pt x="453" y="1392"/>
                  <a:pt x="453" y="1392"/>
                </a:cubicBezTo>
                <a:lnTo>
                  <a:pt x="453" y="1392"/>
                </a:lnTo>
                <a:lnTo>
                  <a:pt x="401" y="2508"/>
                </a:lnTo>
                <a:lnTo>
                  <a:pt x="401" y="2508"/>
                </a:lnTo>
                <a:lnTo>
                  <a:pt x="401" y="2508"/>
                </a:lnTo>
                <a:cubicBezTo>
                  <a:pt x="397" y="2576"/>
                  <a:pt x="340" y="2629"/>
                  <a:pt x="271" y="2626"/>
                </a:cubicBezTo>
                <a:lnTo>
                  <a:pt x="271" y="2626"/>
                </a:lnTo>
                <a:lnTo>
                  <a:pt x="271" y="2626"/>
                </a:lnTo>
                <a:lnTo>
                  <a:pt x="271" y="2626"/>
                </a:lnTo>
                <a:lnTo>
                  <a:pt x="271" y="2626"/>
                </a:lnTo>
                <a:cubicBezTo>
                  <a:pt x="203" y="2622"/>
                  <a:pt x="151" y="2565"/>
                  <a:pt x="154" y="2497"/>
                </a:cubicBezTo>
                <a:lnTo>
                  <a:pt x="207" y="1380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textbox 31"/>
          <p:cNvSpPr/>
          <p:nvPr/>
        </p:nvSpPr>
        <p:spPr>
          <a:xfrm>
            <a:off x="1750186" y="1797933"/>
            <a:ext cx="818514" cy="11436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9400"/>
              </a:lnSpc>
            </a:pPr>
            <a:endParaRPr lang="Arial" altLang="Arial" sz="100"/>
          </a:p>
          <a:p>
            <a:pPr marL="26933" algn="l" rtl="0" eaLnBrk="0">
              <a:lnSpc>
                <a:spcPct val="85000"/>
              </a:lnSpc>
            </a:pPr>
            <a:r>
              <a:rPr sz="4400" spc="5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4400" spc="4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4400"/>
          </a:p>
          <a:p>
            <a:pPr algn="l" rtl="0" eaLnBrk="0">
              <a:lnSpc>
                <a:spcPct val="178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300"/>
          </a:p>
          <a:p>
            <a:pPr marL="12700" algn="l" rtl="0" eaLnBrk="0">
              <a:lnSpc>
                <a:spcPct val="95000"/>
              </a:lnSpc>
              <a:spcBef>
                <a:spcPts val="2"/>
              </a:spcBef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融资定</a:t>
            </a:r>
            <a:r>
              <a:rPr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义</a:t>
            </a:r>
            <a:endParaRPr lang="Microsoft YaHei" altLang="Microsoft YaHei" sz="1500"/>
          </a:p>
        </p:txBody>
      </p:sp>
      <p:sp>
        <p:nvSpPr>
          <p:cNvPr id="32" name="textbox 32"/>
          <p:cNvSpPr/>
          <p:nvPr/>
        </p:nvSpPr>
        <p:spPr>
          <a:xfrm>
            <a:off x="7669593" y="1800168"/>
            <a:ext cx="818514" cy="11417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732"/>
              </a:lnSpc>
            </a:pPr>
            <a:endParaRPr lang="Arial" altLang="Arial" sz="100"/>
          </a:p>
          <a:p>
            <a:pPr marL="26933" algn="l" rtl="0" eaLnBrk="0">
              <a:lnSpc>
                <a:spcPct val="85000"/>
              </a:lnSpc>
            </a:pPr>
            <a:r>
              <a:rPr sz="4400" spc="5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4400" spc="4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4400"/>
          </a:p>
          <a:p>
            <a:pPr algn="l" rtl="0" eaLnBrk="0">
              <a:lnSpc>
                <a:spcPct val="179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12700" algn="l" rtl="0" eaLnBrk="0">
              <a:lnSpc>
                <a:spcPct val="94000"/>
              </a:lnSpc>
              <a:spcBef>
                <a:spcPts val="1"/>
              </a:spcBef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融资目</a:t>
            </a:r>
            <a:r>
              <a:rPr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</a:t>
            </a:r>
            <a:endParaRPr lang="Microsoft YaHei" altLang="Microsoft YaHei" sz="1500"/>
          </a:p>
        </p:txBody>
      </p:sp>
      <p:sp>
        <p:nvSpPr>
          <p:cNvPr id="33" name="textbox 33"/>
          <p:cNvSpPr/>
          <p:nvPr/>
        </p:nvSpPr>
        <p:spPr>
          <a:xfrm>
            <a:off x="778236" y="5482901"/>
            <a:ext cx="3951604" cy="1924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309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200" spc="-4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融资是指企业或个人通过一定渠道和方式筹集资</a:t>
            </a:r>
            <a:r>
              <a:rPr sz="1200" spc="-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</a:t>
            </a:r>
            <a:r>
              <a:rPr sz="12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的行为。</a:t>
            </a:r>
            <a:endParaRPr lang="Microsoft YaHei" altLang="Microsoft YaHei" sz="1200"/>
          </a:p>
        </p:txBody>
      </p:sp>
      <p:sp>
        <p:nvSpPr>
          <p:cNvPr id="34" name="path"/>
          <p:cNvSpPr/>
          <p:nvPr/>
        </p:nvSpPr>
        <p:spPr>
          <a:xfrm>
            <a:off x="4533808" y="4424552"/>
            <a:ext cx="279887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path"/>
          <p:cNvSpPr/>
          <p:nvPr/>
        </p:nvSpPr>
        <p:spPr>
          <a:xfrm>
            <a:off x="4533808" y="3450811"/>
            <a:ext cx="279886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path"/>
          <p:cNvSpPr/>
          <p:nvPr/>
        </p:nvSpPr>
        <p:spPr>
          <a:xfrm>
            <a:off x="4995676" y="3450811"/>
            <a:ext cx="279886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7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7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path"/>
          <p:cNvSpPr/>
          <p:nvPr/>
        </p:nvSpPr>
        <p:spPr>
          <a:xfrm>
            <a:off x="1762605" y="4424552"/>
            <a:ext cx="279885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path"/>
          <p:cNvSpPr/>
          <p:nvPr/>
        </p:nvSpPr>
        <p:spPr>
          <a:xfrm>
            <a:off x="1762606" y="3450811"/>
            <a:ext cx="279885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path"/>
          <p:cNvSpPr/>
          <p:nvPr/>
        </p:nvSpPr>
        <p:spPr>
          <a:xfrm>
            <a:off x="3610075" y="3450811"/>
            <a:ext cx="279885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path"/>
          <p:cNvSpPr/>
          <p:nvPr/>
        </p:nvSpPr>
        <p:spPr>
          <a:xfrm>
            <a:off x="3148208" y="4424552"/>
            <a:ext cx="279885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path"/>
          <p:cNvSpPr/>
          <p:nvPr/>
        </p:nvSpPr>
        <p:spPr>
          <a:xfrm>
            <a:off x="3610074" y="4424552"/>
            <a:ext cx="279885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path"/>
          <p:cNvSpPr/>
          <p:nvPr/>
        </p:nvSpPr>
        <p:spPr>
          <a:xfrm>
            <a:off x="4071942" y="3450811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path"/>
          <p:cNvSpPr/>
          <p:nvPr/>
        </p:nvSpPr>
        <p:spPr>
          <a:xfrm>
            <a:off x="4995676" y="4424552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7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7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path"/>
          <p:cNvSpPr/>
          <p:nvPr/>
        </p:nvSpPr>
        <p:spPr>
          <a:xfrm>
            <a:off x="4071942" y="4424552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path"/>
          <p:cNvSpPr/>
          <p:nvPr/>
        </p:nvSpPr>
        <p:spPr>
          <a:xfrm>
            <a:off x="838871" y="4424552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path"/>
          <p:cNvSpPr/>
          <p:nvPr/>
        </p:nvSpPr>
        <p:spPr>
          <a:xfrm>
            <a:off x="1300738" y="3450811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path"/>
          <p:cNvSpPr/>
          <p:nvPr/>
        </p:nvSpPr>
        <p:spPr>
          <a:xfrm>
            <a:off x="1300738" y="4424552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path"/>
          <p:cNvSpPr/>
          <p:nvPr/>
        </p:nvSpPr>
        <p:spPr>
          <a:xfrm>
            <a:off x="2224473" y="3450811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9" name="path"/>
          <p:cNvSpPr/>
          <p:nvPr/>
        </p:nvSpPr>
        <p:spPr>
          <a:xfrm>
            <a:off x="838871" y="3450811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path"/>
          <p:cNvSpPr/>
          <p:nvPr/>
        </p:nvSpPr>
        <p:spPr>
          <a:xfrm>
            <a:off x="2686340" y="4424552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path"/>
          <p:cNvSpPr/>
          <p:nvPr/>
        </p:nvSpPr>
        <p:spPr>
          <a:xfrm>
            <a:off x="3148208" y="3450811"/>
            <a:ext cx="279884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2" name="path"/>
          <p:cNvSpPr/>
          <p:nvPr/>
        </p:nvSpPr>
        <p:spPr>
          <a:xfrm>
            <a:off x="2224473" y="4424552"/>
            <a:ext cx="279883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1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5" y="82"/>
                  <a:pt x="139" y="61"/>
                </a:cubicBezTo>
                <a:lnTo>
                  <a:pt x="139" y="61"/>
                </a:lnTo>
                <a:cubicBezTo>
                  <a:pt x="145" y="35"/>
                  <a:pt x="163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1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3" name="path"/>
          <p:cNvSpPr/>
          <p:nvPr/>
        </p:nvSpPr>
        <p:spPr>
          <a:xfrm>
            <a:off x="2686340" y="3450811"/>
            <a:ext cx="279883" cy="743037"/>
          </a:xfrm>
          <a:custGeom>
            <a:rect l="0" t="0" r="0" b="0"/>
            <a:pathLst>
              <a:path w="440" h="1170">
                <a:moveTo>
                  <a:pt x="99" y="380"/>
                </a:moveTo>
                <a:cubicBezTo>
                  <a:pt x="99" y="375"/>
                  <a:pt x="103" y="371"/>
                  <a:pt x="108" y="371"/>
                </a:cubicBezTo>
                <a:lnTo>
                  <a:pt x="108" y="371"/>
                </a:lnTo>
                <a:lnTo>
                  <a:pt x="332" y="371"/>
                </a:lnTo>
                <a:lnTo>
                  <a:pt x="332" y="371"/>
                </a:lnTo>
                <a:lnTo>
                  <a:pt x="332" y="371"/>
                </a:lnTo>
                <a:cubicBezTo>
                  <a:pt x="336" y="371"/>
                  <a:pt x="340" y="375"/>
                  <a:pt x="340" y="380"/>
                </a:cubicBezTo>
                <a:lnTo>
                  <a:pt x="340" y="380"/>
                </a:lnTo>
                <a:cubicBezTo>
                  <a:pt x="340" y="380"/>
                  <a:pt x="340" y="380"/>
                  <a:pt x="340" y="380"/>
                </a:cubicBezTo>
                <a:lnTo>
                  <a:pt x="340" y="380"/>
                </a:lnTo>
                <a:lnTo>
                  <a:pt x="340" y="626"/>
                </a:lnTo>
                <a:lnTo>
                  <a:pt x="340" y="626"/>
                </a:lnTo>
                <a:lnTo>
                  <a:pt x="340" y="626"/>
                </a:lnTo>
                <a:cubicBezTo>
                  <a:pt x="340" y="631"/>
                  <a:pt x="336" y="634"/>
                  <a:pt x="332" y="634"/>
                </a:cubicBezTo>
                <a:lnTo>
                  <a:pt x="332" y="634"/>
                </a:lnTo>
                <a:lnTo>
                  <a:pt x="108" y="634"/>
                </a:lnTo>
                <a:lnTo>
                  <a:pt x="108" y="634"/>
                </a:lnTo>
                <a:lnTo>
                  <a:pt x="108" y="634"/>
                </a:lnTo>
                <a:cubicBezTo>
                  <a:pt x="103" y="634"/>
                  <a:pt x="99" y="631"/>
                  <a:pt x="99" y="626"/>
                </a:cubicBezTo>
                <a:lnTo>
                  <a:pt x="99" y="380"/>
                </a:lnTo>
                <a:close/>
              </a:path>
              <a:path w="440" h="1170">
                <a:moveTo>
                  <a:pt x="45" y="328"/>
                </a:moveTo>
                <a:cubicBezTo>
                  <a:pt x="48" y="309"/>
                  <a:pt x="65" y="296"/>
                  <a:pt x="83" y="299"/>
                </a:cubicBez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lnTo>
                  <a:pt x="83" y="299"/>
                </a:lnTo>
                <a:cubicBezTo>
                  <a:pt x="102" y="301"/>
                  <a:pt x="115" y="318"/>
                  <a:pt x="113" y="337"/>
                </a:cubicBezTo>
                <a:lnTo>
                  <a:pt x="113" y="337"/>
                </a:lnTo>
                <a:cubicBezTo>
                  <a:pt x="113" y="337"/>
                  <a:pt x="113" y="337"/>
                  <a:pt x="113" y="337"/>
                </a:cubicBezTo>
                <a:lnTo>
                  <a:pt x="113" y="337"/>
                </a:lnTo>
                <a:lnTo>
                  <a:pt x="72" y="644"/>
                </a:lnTo>
                <a:lnTo>
                  <a:pt x="72" y="644"/>
                </a:lnTo>
                <a:lnTo>
                  <a:pt x="72" y="644"/>
                </a:lnTo>
                <a:cubicBezTo>
                  <a:pt x="69" y="663"/>
                  <a:pt x="52" y="676"/>
                  <a:pt x="33" y="673"/>
                </a:cubicBez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lnTo>
                  <a:pt x="33" y="673"/>
                </a:lnTo>
                <a:cubicBezTo>
                  <a:pt x="15" y="671"/>
                  <a:pt x="2" y="653"/>
                  <a:pt x="4" y="635"/>
                </a:cubicBezTo>
                <a:lnTo>
                  <a:pt x="45" y="328"/>
                </a:lnTo>
                <a:close/>
              </a:path>
              <a:path w="440" h="1170">
                <a:moveTo>
                  <a:pt x="394" y="328"/>
                </a:moveTo>
                <a:cubicBezTo>
                  <a:pt x="392" y="309"/>
                  <a:pt x="375" y="296"/>
                  <a:pt x="356" y="299"/>
                </a:cubicBez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lnTo>
                  <a:pt x="356" y="299"/>
                </a:lnTo>
                <a:cubicBezTo>
                  <a:pt x="337" y="301"/>
                  <a:pt x="324" y="318"/>
                  <a:pt x="327" y="337"/>
                </a:cubicBezTo>
                <a:lnTo>
                  <a:pt x="327" y="337"/>
                </a:lnTo>
                <a:cubicBezTo>
                  <a:pt x="327" y="337"/>
                  <a:pt x="327" y="337"/>
                  <a:pt x="327" y="337"/>
                </a:cubicBezTo>
                <a:lnTo>
                  <a:pt x="327" y="337"/>
                </a:lnTo>
                <a:lnTo>
                  <a:pt x="368" y="647"/>
                </a:lnTo>
                <a:lnTo>
                  <a:pt x="368" y="647"/>
                </a:lnTo>
                <a:lnTo>
                  <a:pt x="368" y="647"/>
                </a:lnTo>
                <a:cubicBezTo>
                  <a:pt x="371" y="666"/>
                  <a:pt x="388" y="679"/>
                  <a:pt x="406" y="677"/>
                </a:cubicBez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lnTo>
                  <a:pt x="406" y="677"/>
                </a:lnTo>
                <a:cubicBezTo>
                  <a:pt x="425" y="674"/>
                  <a:pt x="438" y="657"/>
                  <a:pt x="436" y="638"/>
                </a:cubicBezTo>
                <a:lnTo>
                  <a:pt x="394" y="328"/>
                </a:lnTo>
                <a:close/>
              </a:path>
              <a:path w="440" h="1170">
                <a:moveTo>
                  <a:pt x="339" y="618"/>
                </a:moveTo>
                <a:cubicBezTo>
                  <a:pt x="338" y="588"/>
                  <a:pt x="312" y="565"/>
                  <a:pt x="282" y="566"/>
                </a:cubicBez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lnTo>
                  <a:pt x="282" y="566"/>
                </a:lnTo>
                <a:cubicBezTo>
                  <a:pt x="252" y="568"/>
                  <a:pt x="229" y="593"/>
                  <a:pt x="230" y="623"/>
                </a:cubicBezTo>
                <a:lnTo>
                  <a:pt x="230" y="623"/>
                </a:lnTo>
                <a:cubicBezTo>
                  <a:pt x="230" y="623"/>
                  <a:pt x="230" y="623"/>
                  <a:pt x="230" y="623"/>
                </a:cubicBezTo>
                <a:lnTo>
                  <a:pt x="230" y="623"/>
                </a:lnTo>
                <a:lnTo>
                  <a:pt x="254" y="1115"/>
                </a:lnTo>
                <a:lnTo>
                  <a:pt x="254" y="1115"/>
                </a:lnTo>
                <a:lnTo>
                  <a:pt x="254" y="1115"/>
                </a:lnTo>
                <a:cubicBezTo>
                  <a:pt x="255" y="1145"/>
                  <a:pt x="281" y="1168"/>
                  <a:pt x="311" y="1167"/>
                </a:cubicBez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lnTo>
                  <a:pt x="311" y="1167"/>
                </a:lnTo>
                <a:cubicBezTo>
                  <a:pt x="341" y="1166"/>
                  <a:pt x="364" y="1140"/>
                  <a:pt x="362" y="1110"/>
                </a:cubicBezTo>
                <a:lnTo>
                  <a:pt x="339" y="618"/>
                </a:lnTo>
                <a:close/>
              </a:path>
              <a:path w="440" h="1170">
                <a:moveTo>
                  <a:pt x="98" y="618"/>
                </a:moveTo>
                <a:cubicBezTo>
                  <a:pt x="99" y="588"/>
                  <a:pt x="125" y="565"/>
                  <a:pt x="155" y="566"/>
                </a:cubicBez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lnTo>
                  <a:pt x="155" y="566"/>
                </a:lnTo>
                <a:cubicBezTo>
                  <a:pt x="185" y="568"/>
                  <a:pt x="208" y="593"/>
                  <a:pt x="206" y="623"/>
                </a:cubicBezTo>
                <a:lnTo>
                  <a:pt x="206" y="623"/>
                </a:lnTo>
                <a:cubicBezTo>
                  <a:pt x="206" y="623"/>
                  <a:pt x="206" y="623"/>
                  <a:pt x="206" y="623"/>
                </a:cubicBezTo>
                <a:lnTo>
                  <a:pt x="206" y="623"/>
                </a:lnTo>
                <a:lnTo>
                  <a:pt x="183" y="1115"/>
                </a:lnTo>
                <a:lnTo>
                  <a:pt x="183" y="1115"/>
                </a:lnTo>
                <a:lnTo>
                  <a:pt x="183" y="1115"/>
                </a:lnTo>
                <a:cubicBezTo>
                  <a:pt x="181" y="1145"/>
                  <a:pt x="156" y="1168"/>
                  <a:pt x="126" y="1167"/>
                </a:cubicBez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lnTo>
                  <a:pt x="126" y="1167"/>
                </a:lnTo>
                <a:cubicBezTo>
                  <a:pt x="96" y="1166"/>
                  <a:pt x="73" y="1140"/>
                  <a:pt x="74" y="1110"/>
                </a:cubicBezTo>
                <a:lnTo>
                  <a:pt x="98" y="618"/>
                </a:lnTo>
                <a:close/>
              </a:path>
              <a:path w="440" h="1170">
                <a:moveTo>
                  <a:pt x="190" y="5"/>
                </a:moveTo>
                <a:cubicBezTo>
                  <a:pt x="214" y="0"/>
                  <a:pt x="242" y="2"/>
                  <a:pt x="265" y="15"/>
                </a:cubicBezTo>
                <a:lnTo>
                  <a:pt x="265" y="15"/>
                </a:lnTo>
                <a:cubicBezTo>
                  <a:pt x="285" y="29"/>
                  <a:pt x="297" y="53"/>
                  <a:pt x="296" y="77"/>
                </a:cubicBezTo>
                <a:lnTo>
                  <a:pt x="296" y="77"/>
                </a:lnTo>
                <a:cubicBezTo>
                  <a:pt x="294" y="93"/>
                  <a:pt x="298" y="109"/>
                  <a:pt x="297" y="125"/>
                </a:cubicBezTo>
                <a:lnTo>
                  <a:pt x="297" y="125"/>
                </a:lnTo>
                <a:cubicBezTo>
                  <a:pt x="292" y="141"/>
                  <a:pt x="280" y="153"/>
                  <a:pt x="273" y="167"/>
                </a:cubicBezTo>
                <a:lnTo>
                  <a:pt x="273" y="167"/>
                </a:lnTo>
                <a:cubicBezTo>
                  <a:pt x="264" y="189"/>
                  <a:pt x="245" y="209"/>
                  <a:pt x="220" y="209"/>
                </a:cubicBezTo>
                <a:lnTo>
                  <a:pt x="220" y="209"/>
                </a:lnTo>
                <a:cubicBezTo>
                  <a:pt x="193" y="211"/>
                  <a:pt x="172" y="190"/>
                  <a:pt x="161" y="167"/>
                </a:cubicBezTo>
                <a:lnTo>
                  <a:pt x="161" y="167"/>
                </a:lnTo>
                <a:cubicBezTo>
                  <a:pt x="154" y="153"/>
                  <a:pt x="142" y="139"/>
                  <a:pt x="137" y="125"/>
                </a:cubicBezTo>
                <a:lnTo>
                  <a:pt x="137" y="125"/>
                </a:lnTo>
                <a:cubicBezTo>
                  <a:pt x="137" y="103"/>
                  <a:pt x="136" y="82"/>
                  <a:pt x="140" y="61"/>
                </a:cubicBezTo>
                <a:lnTo>
                  <a:pt x="140" y="61"/>
                </a:lnTo>
                <a:cubicBezTo>
                  <a:pt x="145" y="35"/>
                  <a:pt x="164" y="11"/>
                  <a:pt x="190" y="5"/>
                </a:cubicBezTo>
                <a:moveTo>
                  <a:pt x="161" y="106"/>
                </a:moveTo>
                <a:cubicBezTo>
                  <a:pt x="165" y="133"/>
                  <a:pt x="172" y="161"/>
                  <a:pt x="190" y="181"/>
                </a:cubicBezTo>
                <a:lnTo>
                  <a:pt x="190" y="181"/>
                </a:lnTo>
                <a:cubicBezTo>
                  <a:pt x="202" y="193"/>
                  <a:pt x="224" y="197"/>
                  <a:pt x="238" y="186"/>
                </a:cubicBezTo>
                <a:lnTo>
                  <a:pt x="238" y="186"/>
                </a:lnTo>
                <a:cubicBezTo>
                  <a:pt x="265" y="165"/>
                  <a:pt x="270" y="129"/>
                  <a:pt x="274" y="97"/>
                </a:cubicBezTo>
                <a:lnTo>
                  <a:pt x="274" y="97"/>
                </a:lnTo>
                <a:cubicBezTo>
                  <a:pt x="262" y="90"/>
                  <a:pt x="250" y="82"/>
                  <a:pt x="241" y="71"/>
                </a:cubicBezTo>
                <a:lnTo>
                  <a:pt x="241" y="71"/>
                </a:lnTo>
                <a:cubicBezTo>
                  <a:pt x="218" y="91"/>
                  <a:pt x="190" y="103"/>
                  <a:pt x="161" y="106"/>
                </a:cubicBezTo>
              </a:path>
              <a:path w="440" h="1170">
                <a:moveTo>
                  <a:pt x="106" y="219"/>
                </a:moveTo>
                <a:cubicBezTo>
                  <a:pt x="124" y="209"/>
                  <a:pt x="142" y="205"/>
                  <a:pt x="161" y="197"/>
                </a:cubicBezTo>
                <a:lnTo>
                  <a:pt x="161" y="197"/>
                </a:lnTo>
                <a:cubicBezTo>
                  <a:pt x="164" y="201"/>
                  <a:pt x="166" y="207"/>
                  <a:pt x="169" y="210"/>
                </a:cubicBezTo>
                <a:lnTo>
                  <a:pt x="169" y="210"/>
                </a:lnTo>
                <a:cubicBezTo>
                  <a:pt x="165" y="213"/>
                  <a:pt x="160" y="217"/>
                  <a:pt x="157" y="218"/>
                </a:cubicBezTo>
                <a:lnTo>
                  <a:pt x="157" y="218"/>
                </a:lnTo>
                <a:cubicBezTo>
                  <a:pt x="172" y="268"/>
                  <a:pt x="188" y="319"/>
                  <a:pt x="201" y="369"/>
                </a:cubicBezTo>
                <a:lnTo>
                  <a:pt x="201" y="369"/>
                </a:lnTo>
                <a:cubicBezTo>
                  <a:pt x="204" y="336"/>
                  <a:pt x="206" y="303"/>
                  <a:pt x="208" y="270"/>
                </a:cubicBezTo>
                <a:lnTo>
                  <a:pt x="208" y="270"/>
                </a:lnTo>
                <a:cubicBezTo>
                  <a:pt x="214" y="268"/>
                  <a:pt x="221" y="268"/>
                  <a:pt x="228" y="268"/>
                </a:cubicBezTo>
                <a:lnTo>
                  <a:pt x="228" y="268"/>
                </a:lnTo>
                <a:cubicBezTo>
                  <a:pt x="228" y="303"/>
                  <a:pt x="230" y="336"/>
                  <a:pt x="233" y="369"/>
                </a:cubicBezTo>
                <a:lnTo>
                  <a:pt x="233" y="369"/>
                </a:lnTo>
                <a:cubicBezTo>
                  <a:pt x="248" y="319"/>
                  <a:pt x="265" y="268"/>
                  <a:pt x="278" y="218"/>
                </a:cubicBezTo>
                <a:lnTo>
                  <a:pt x="278" y="218"/>
                </a:lnTo>
                <a:cubicBezTo>
                  <a:pt x="265" y="215"/>
                  <a:pt x="268" y="206"/>
                  <a:pt x="272" y="198"/>
                </a:cubicBezTo>
                <a:lnTo>
                  <a:pt x="272" y="198"/>
                </a:lnTo>
                <a:cubicBezTo>
                  <a:pt x="304" y="206"/>
                  <a:pt x="336" y="218"/>
                  <a:pt x="357" y="243"/>
                </a:cubicBezTo>
                <a:lnTo>
                  <a:pt x="357" y="243"/>
                </a:lnTo>
                <a:cubicBezTo>
                  <a:pt x="384" y="271"/>
                  <a:pt x="396" y="311"/>
                  <a:pt x="392" y="348"/>
                </a:cubicBezTo>
                <a:lnTo>
                  <a:pt x="392" y="348"/>
                </a:lnTo>
                <a:cubicBezTo>
                  <a:pt x="380" y="369"/>
                  <a:pt x="353" y="372"/>
                  <a:pt x="332" y="373"/>
                </a:cubicBezTo>
                <a:lnTo>
                  <a:pt x="332" y="373"/>
                </a:lnTo>
                <a:cubicBezTo>
                  <a:pt x="293" y="397"/>
                  <a:pt x="248" y="403"/>
                  <a:pt x="204" y="401"/>
                </a:cubicBezTo>
                <a:lnTo>
                  <a:pt x="204" y="401"/>
                </a:lnTo>
                <a:cubicBezTo>
                  <a:pt x="169" y="400"/>
                  <a:pt x="133" y="395"/>
                  <a:pt x="105" y="373"/>
                </a:cubicBezTo>
                <a:lnTo>
                  <a:pt x="105" y="373"/>
                </a:lnTo>
                <a:cubicBezTo>
                  <a:pt x="81" y="372"/>
                  <a:pt x="50" y="369"/>
                  <a:pt x="42" y="343"/>
                </a:cubicBezTo>
                <a:lnTo>
                  <a:pt x="42" y="343"/>
                </a:lnTo>
                <a:cubicBezTo>
                  <a:pt x="38" y="294"/>
                  <a:pt x="64" y="244"/>
                  <a:pt x="106" y="219"/>
                </a:cubicBezTo>
                <a:moveTo>
                  <a:pt x="261" y="339"/>
                </a:moveTo>
                <a:cubicBezTo>
                  <a:pt x="262" y="342"/>
                  <a:pt x="264" y="344"/>
                  <a:pt x="265" y="347"/>
                </a:cubicBezTo>
                <a:lnTo>
                  <a:pt x="265" y="347"/>
                </a:lnTo>
                <a:cubicBezTo>
                  <a:pt x="281" y="348"/>
                  <a:pt x="297" y="346"/>
                  <a:pt x="312" y="342"/>
                </a:cubicBezTo>
                <a:lnTo>
                  <a:pt x="312" y="342"/>
                </a:lnTo>
                <a:cubicBezTo>
                  <a:pt x="318" y="340"/>
                  <a:pt x="321" y="335"/>
                  <a:pt x="322" y="330"/>
                </a:cubicBezTo>
                <a:lnTo>
                  <a:pt x="322" y="330"/>
                </a:lnTo>
                <a:cubicBezTo>
                  <a:pt x="302" y="336"/>
                  <a:pt x="281" y="339"/>
                  <a:pt x="261" y="339"/>
                </a:cubicBezTo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path"/>
          <p:cNvSpPr/>
          <p:nvPr/>
        </p:nvSpPr>
        <p:spPr>
          <a:xfrm>
            <a:off x="10034406" y="4428692"/>
            <a:ext cx="267873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3" y="3"/>
                  <a:pt x="139" y="53"/>
                </a:cubicBezTo>
                <a:lnTo>
                  <a:pt x="139" y="53"/>
                </a:lnTo>
                <a:cubicBezTo>
                  <a:pt x="115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8" y="340"/>
                </a:cubicBezTo>
                <a:lnTo>
                  <a:pt x="48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9" y="395"/>
                  <a:pt x="317" y="366"/>
                </a:cubicBezTo>
                <a:lnTo>
                  <a:pt x="317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40" y="253"/>
                </a:cubicBezTo>
                <a:lnTo>
                  <a:pt x="240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40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3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3" y="108"/>
                </a:lnTo>
                <a:close/>
                <a:moveTo>
                  <a:pt x="233" y="79"/>
                </a:moveTo>
                <a:cubicBezTo>
                  <a:pt x="240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4" y="110"/>
                  <a:pt x="269" y="113"/>
                  <a:pt x="269" y="113"/>
                </a:cubicBezTo>
                <a:lnTo>
                  <a:pt x="269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5" y="184"/>
                </a:cubicBezTo>
                <a:lnTo>
                  <a:pt x="235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3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8" y="210"/>
                </a:cubicBezTo>
                <a:lnTo>
                  <a:pt x="158" y="210"/>
                </a:lnTo>
                <a:cubicBezTo>
                  <a:pt x="168" y="228"/>
                  <a:pt x="168" y="228"/>
                  <a:pt x="168" y="228"/>
                </a:cubicBezTo>
                <a:lnTo>
                  <a:pt x="168" y="228"/>
                </a:lnTo>
                <a:cubicBezTo>
                  <a:pt x="168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6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30" y="270"/>
                </a:cubicBezTo>
                <a:lnTo>
                  <a:pt x="230" y="270"/>
                </a:lnTo>
                <a:cubicBezTo>
                  <a:pt x="241" y="270"/>
                  <a:pt x="252" y="269"/>
                  <a:pt x="264" y="269"/>
                </a:cubicBezTo>
                <a:lnTo>
                  <a:pt x="264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path"/>
          <p:cNvSpPr/>
          <p:nvPr/>
        </p:nvSpPr>
        <p:spPr>
          <a:xfrm>
            <a:off x="8644804" y="4428692"/>
            <a:ext cx="267873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path"/>
          <p:cNvSpPr/>
          <p:nvPr/>
        </p:nvSpPr>
        <p:spPr>
          <a:xfrm>
            <a:off x="8181604" y="4428692"/>
            <a:ext cx="267872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7" name="path"/>
          <p:cNvSpPr/>
          <p:nvPr/>
        </p:nvSpPr>
        <p:spPr>
          <a:xfrm>
            <a:off x="8644805" y="3454951"/>
            <a:ext cx="267872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8" name="path"/>
          <p:cNvSpPr/>
          <p:nvPr/>
        </p:nvSpPr>
        <p:spPr>
          <a:xfrm>
            <a:off x="7718405" y="3454951"/>
            <a:ext cx="267871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path"/>
          <p:cNvSpPr/>
          <p:nvPr/>
        </p:nvSpPr>
        <p:spPr>
          <a:xfrm>
            <a:off x="9108007" y="3454951"/>
            <a:ext cx="267871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0" name="path"/>
          <p:cNvSpPr/>
          <p:nvPr/>
        </p:nvSpPr>
        <p:spPr>
          <a:xfrm>
            <a:off x="9571208" y="3454951"/>
            <a:ext cx="267871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3" y="3"/>
                  <a:pt x="139" y="53"/>
                </a:cubicBezTo>
                <a:lnTo>
                  <a:pt x="139" y="53"/>
                </a:lnTo>
                <a:cubicBezTo>
                  <a:pt x="115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8" y="340"/>
                </a:cubicBezTo>
                <a:lnTo>
                  <a:pt x="48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9" y="395"/>
                  <a:pt x="317" y="366"/>
                </a:cubicBezTo>
                <a:lnTo>
                  <a:pt x="317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40" y="253"/>
                </a:cubicBezTo>
                <a:lnTo>
                  <a:pt x="240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40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3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3" y="108"/>
                </a:lnTo>
                <a:close/>
                <a:moveTo>
                  <a:pt x="233" y="79"/>
                </a:moveTo>
                <a:cubicBezTo>
                  <a:pt x="240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4" y="110"/>
                  <a:pt x="269" y="113"/>
                  <a:pt x="269" y="113"/>
                </a:cubicBezTo>
                <a:lnTo>
                  <a:pt x="269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5" y="184"/>
                </a:cubicBezTo>
                <a:lnTo>
                  <a:pt x="235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3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8" y="210"/>
                </a:cubicBezTo>
                <a:lnTo>
                  <a:pt x="158" y="210"/>
                </a:lnTo>
                <a:cubicBezTo>
                  <a:pt x="168" y="228"/>
                  <a:pt x="168" y="228"/>
                  <a:pt x="168" y="228"/>
                </a:cubicBezTo>
                <a:lnTo>
                  <a:pt x="168" y="228"/>
                </a:lnTo>
                <a:cubicBezTo>
                  <a:pt x="168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6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4" y="269"/>
                </a:cubicBezTo>
                <a:lnTo>
                  <a:pt x="264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path"/>
          <p:cNvSpPr/>
          <p:nvPr/>
        </p:nvSpPr>
        <p:spPr>
          <a:xfrm>
            <a:off x="7255204" y="3454951"/>
            <a:ext cx="267871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2" name="path"/>
          <p:cNvSpPr/>
          <p:nvPr/>
        </p:nvSpPr>
        <p:spPr>
          <a:xfrm>
            <a:off x="7718404" y="4428692"/>
            <a:ext cx="267871" cy="740324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path"/>
          <p:cNvSpPr/>
          <p:nvPr/>
        </p:nvSpPr>
        <p:spPr>
          <a:xfrm>
            <a:off x="10034407" y="3454951"/>
            <a:ext cx="267870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3" y="3"/>
                  <a:pt x="139" y="53"/>
                </a:cubicBezTo>
                <a:lnTo>
                  <a:pt x="139" y="53"/>
                </a:lnTo>
                <a:cubicBezTo>
                  <a:pt x="115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8" y="340"/>
                </a:cubicBezTo>
                <a:lnTo>
                  <a:pt x="48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9" y="395"/>
                  <a:pt x="317" y="366"/>
                </a:cubicBezTo>
                <a:lnTo>
                  <a:pt x="317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40" y="253"/>
                </a:cubicBezTo>
                <a:lnTo>
                  <a:pt x="240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40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3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3" y="108"/>
                </a:lnTo>
                <a:close/>
                <a:moveTo>
                  <a:pt x="233" y="79"/>
                </a:moveTo>
                <a:cubicBezTo>
                  <a:pt x="240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4" y="110"/>
                  <a:pt x="269" y="113"/>
                  <a:pt x="269" y="113"/>
                </a:cubicBezTo>
                <a:lnTo>
                  <a:pt x="269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5" y="184"/>
                </a:cubicBezTo>
                <a:lnTo>
                  <a:pt x="235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3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8" y="210"/>
                </a:cubicBezTo>
                <a:lnTo>
                  <a:pt x="158" y="210"/>
                </a:lnTo>
                <a:cubicBezTo>
                  <a:pt x="168" y="228"/>
                  <a:pt x="168" y="228"/>
                  <a:pt x="168" y="228"/>
                </a:cubicBezTo>
                <a:lnTo>
                  <a:pt x="168" y="228"/>
                </a:lnTo>
                <a:cubicBezTo>
                  <a:pt x="168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6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4" y="269"/>
                </a:cubicBezTo>
                <a:lnTo>
                  <a:pt x="264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4" name="path"/>
          <p:cNvSpPr/>
          <p:nvPr/>
        </p:nvSpPr>
        <p:spPr>
          <a:xfrm>
            <a:off x="8181604" y="3454951"/>
            <a:ext cx="267870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5" name="path"/>
          <p:cNvSpPr/>
          <p:nvPr/>
        </p:nvSpPr>
        <p:spPr>
          <a:xfrm>
            <a:off x="6792002" y="3454951"/>
            <a:ext cx="267870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6" name="path"/>
          <p:cNvSpPr/>
          <p:nvPr/>
        </p:nvSpPr>
        <p:spPr>
          <a:xfrm>
            <a:off x="6792002" y="4428692"/>
            <a:ext cx="267869" cy="740324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path"/>
          <p:cNvSpPr/>
          <p:nvPr/>
        </p:nvSpPr>
        <p:spPr>
          <a:xfrm>
            <a:off x="9571208" y="4428692"/>
            <a:ext cx="267868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3" y="3"/>
                  <a:pt x="139" y="53"/>
                </a:cubicBezTo>
                <a:lnTo>
                  <a:pt x="139" y="53"/>
                </a:lnTo>
                <a:cubicBezTo>
                  <a:pt x="115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8" y="340"/>
                </a:cubicBezTo>
                <a:lnTo>
                  <a:pt x="48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9" y="395"/>
                  <a:pt x="317" y="366"/>
                </a:cubicBezTo>
                <a:lnTo>
                  <a:pt x="317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40" y="253"/>
                </a:cubicBezTo>
                <a:lnTo>
                  <a:pt x="240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40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3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3" y="108"/>
                </a:lnTo>
                <a:close/>
                <a:moveTo>
                  <a:pt x="233" y="79"/>
                </a:moveTo>
                <a:cubicBezTo>
                  <a:pt x="240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4" y="110"/>
                  <a:pt x="269" y="113"/>
                  <a:pt x="269" y="113"/>
                </a:cubicBezTo>
                <a:lnTo>
                  <a:pt x="269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5" y="184"/>
                </a:cubicBezTo>
                <a:lnTo>
                  <a:pt x="235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3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8" y="210"/>
                </a:cubicBezTo>
                <a:lnTo>
                  <a:pt x="158" y="210"/>
                </a:lnTo>
                <a:cubicBezTo>
                  <a:pt x="168" y="228"/>
                  <a:pt x="168" y="228"/>
                  <a:pt x="168" y="228"/>
                </a:cubicBezTo>
                <a:lnTo>
                  <a:pt x="168" y="228"/>
                </a:lnTo>
                <a:cubicBezTo>
                  <a:pt x="168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6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4" y="269"/>
                </a:cubicBezTo>
                <a:lnTo>
                  <a:pt x="264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8" name="path"/>
          <p:cNvSpPr/>
          <p:nvPr/>
        </p:nvSpPr>
        <p:spPr>
          <a:xfrm>
            <a:off x="7255203" y="4428692"/>
            <a:ext cx="267868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9" name="path"/>
          <p:cNvSpPr/>
          <p:nvPr/>
        </p:nvSpPr>
        <p:spPr>
          <a:xfrm>
            <a:off x="9108007" y="4428692"/>
            <a:ext cx="267867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8" y="670"/>
                </a:cubicBez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lnTo>
                  <a:pt x="388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8" y="619"/>
                </a:cubicBezTo>
                <a:lnTo>
                  <a:pt x="218" y="619"/>
                </a:lnTo>
                <a:cubicBezTo>
                  <a:pt x="218" y="619"/>
                  <a:pt x="218" y="619"/>
                  <a:pt x="218" y="619"/>
                </a:cubicBezTo>
                <a:lnTo>
                  <a:pt x="218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200" y="619"/>
                </a:cubicBezTo>
                <a:lnTo>
                  <a:pt x="200" y="619"/>
                </a:lnTo>
                <a:cubicBezTo>
                  <a:pt x="200" y="619"/>
                  <a:pt x="200" y="619"/>
                  <a:pt x="200" y="619"/>
                </a:cubicBezTo>
                <a:lnTo>
                  <a:pt x="200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path"/>
          <p:cNvSpPr/>
          <p:nvPr/>
        </p:nvSpPr>
        <p:spPr>
          <a:xfrm>
            <a:off x="10497703" y="4428692"/>
            <a:ext cx="267777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7" y="670"/>
                </a:cubicBez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7" y="619"/>
                </a:cubicBezTo>
                <a:lnTo>
                  <a:pt x="217" y="619"/>
                </a:lnTo>
                <a:cubicBezTo>
                  <a:pt x="217" y="619"/>
                  <a:pt x="217" y="619"/>
                  <a:pt x="217" y="619"/>
                </a:cubicBezTo>
                <a:lnTo>
                  <a:pt x="217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199" y="619"/>
                </a:cubicBezTo>
                <a:lnTo>
                  <a:pt x="199" y="619"/>
                </a:lnTo>
                <a:cubicBezTo>
                  <a:pt x="199" y="619"/>
                  <a:pt x="199" y="619"/>
                  <a:pt x="199" y="619"/>
                </a:cubicBezTo>
                <a:lnTo>
                  <a:pt x="199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path"/>
          <p:cNvSpPr/>
          <p:nvPr/>
        </p:nvSpPr>
        <p:spPr>
          <a:xfrm>
            <a:off x="10960903" y="4428692"/>
            <a:ext cx="267775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3"/>
                </a:cubicBez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lnTo>
                  <a:pt x="83" y="293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3"/>
                </a:cubicBez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lnTo>
                  <a:pt x="337" y="293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60"/>
                  <a:pt x="369" y="673"/>
                  <a:pt x="387" y="670"/>
                </a:cubicBez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cubicBezTo>
                  <a:pt x="406" y="668"/>
                  <a:pt x="419" y="651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9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9" y="113"/>
                  <a:pt x="269" y="113"/>
                </a:cubicBezTo>
                <a:lnTo>
                  <a:pt x="269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7" y="619"/>
                </a:cubicBezTo>
                <a:lnTo>
                  <a:pt x="217" y="619"/>
                </a:lnTo>
                <a:cubicBezTo>
                  <a:pt x="217" y="619"/>
                  <a:pt x="217" y="619"/>
                  <a:pt x="217" y="619"/>
                </a:cubicBezTo>
                <a:lnTo>
                  <a:pt x="217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199" y="619"/>
                </a:cubicBezTo>
                <a:lnTo>
                  <a:pt x="199" y="619"/>
                </a:lnTo>
                <a:cubicBezTo>
                  <a:pt x="199" y="619"/>
                  <a:pt x="199" y="619"/>
                  <a:pt x="199" y="619"/>
                </a:cubicBezTo>
                <a:lnTo>
                  <a:pt x="199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2" name="path"/>
          <p:cNvSpPr/>
          <p:nvPr/>
        </p:nvSpPr>
        <p:spPr>
          <a:xfrm>
            <a:off x="10497703" y="3454951"/>
            <a:ext cx="267775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7" y="670"/>
                </a:cubicBez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8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8" y="113"/>
                  <a:pt x="268" y="113"/>
                </a:cubicBezTo>
                <a:lnTo>
                  <a:pt x="268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7" y="619"/>
                </a:cubicBezTo>
                <a:lnTo>
                  <a:pt x="217" y="619"/>
                </a:lnTo>
                <a:cubicBezTo>
                  <a:pt x="217" y="619"/>
                  <a:pt x="217" y="619"/>
                  <a:pt x="217" y="619"/>
                </a:cubicBezTo>
                <a:lnTo>
                  <a:pt x="217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199" y="619"/>
                </a:cubicBezTo>
                <a:lnTo>
                  <a:pt x="199" y="619"/>
                </a:lnTo>
                <a:cubicBezTo>
                  <a:pt x="199" y="619"/>
                  <a:pt x="199" y="619"/>
                  <a:pt x="199" y="619"/>
                </a:cubicBezTo>
                <a:lnTo>
                  <a:pt x="199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3" name="path"/>
          <p:cNvSpPr/>
          <p:nvPr/>
        </p:nvSpPr>
        <p:spPr>
          <a:xfrm>
            <a:off x="10960904" y="3454951"/>
            <a:ext cx="267774" cy="740325"/>
          </a:xfrm>
          <a:custGeom>
            <a:rect l="0" t="0" r="0" b="0"/>
            <a:pathLst>
              <a:path w="421" h="1165">
                <a:moveTo>
                  <a:pt x="93" y="373"/>
                </a:moveTo>
                <a:cubicBezTo>
                  <a:pt x="93" y="369"/>
                  <a:pt x="97" y="365"/>
                  <a:pt x="101" y="365"/>
                </a:cubicBezTo>
                <a:lnTo>
                  <a:pt x="101" y="365"/>
                </a:lnTo>
                <a:lnTo>
                  <a:pt x="318" y="365"/>
                </a:lnTo>
                <a:lnTo>
                  <a:pt x="318" y="365"/>
                </a:lnTo>
                <a:lnTo>
                  <a:pt x="318" y="365"/>
                </a:lnTo>
                <a:cubicBezTo>
                  <a:pt x="323" y="365"/>
                  <a:pt x="326" y="369"/>
                  <a:pt x="326" y="373"/>
                </a:cubicBezTo>
                <a:lnTo>
                  <a:pt x="326" y="373"/>
                </a:lnTo>
                <a:cubicBezTo>
                  <a:pt x="326" y="373"/>
                  <a:pt x="326" y="373"/>
                  <a:pt x="326" y="373"/>
                </a:cubicBezTo>
                <a:lnTo>
                  <a:pt x="326" y="373"/>
                </a:lnTo>
                <a:lnTo>
                  <a:pt x="326" y="620"/>
                </a:lnTo>
                <a:lnTo>
                  <a:pt x="326" y="620"/>
                </a:lnTo>
                <a:lnTo>
                  <a:pt x="326" y="620"/>
                </a:lnTo>
                <a:cubicBezTo>
                  <a:pt x="326" y="624"/>
                  <a:pt x="323" y="628"/>
                  <a:pt x="318" y="628"/>
                </a:cubicBezTo>
                <a:lnTo>
                  <a:pt x="318" y="628"/>
                </a:lnTo>
                <a:lnTo>
                  <a:pt x="101" y="628"/>
                </a:lnTo>
                <a:lnTo>
                  <a:pt x="101" y="628"/>
                </a:lnTo>
                <a:lnTo>
                  <a:pt x="101" y="628"/>
                </a:lnTo>
                <a:cubicBezTo>
                  <a:pt x="97" y="628"/>
                  <a:pt x="93" y="624"/>
                  <a:pt x="93" y="620"/>
                </a:cubicBezTo>
                <a:lnTo>
                  <a:pt x="93" y="373"/>
                </a:lnTo>
                <a:close/>
              </a:path>
              <a:path w="421" h="1165">
                <a:moveTo>
                  <a:pt x="45" y="322"/>
                </a:moveTo>
                <a:cubicBezTo>
                  <a:pt x="48" y="303"/>
                  <a:pt x="65" y="290"/>
                  <a:pt x="83" y="292"/>
                </a:cubicBez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lnTo>
                  <a:pt x="83" y="292"/>
                </a:lnTo>
                <a:cubicBezTo>
                  <a:pt x="102" y="295"/>
                  <a:pt x="115" y="312"/>
                  <a:pt x="113" y="331"/>
                </a:cubicBezTo>
                <a:lnTo>
                  <a:pt x="113" y="331"/>
                </a:lnTo>
                <a:cubicBezTo>
                  <a:pt x="113" y="331"/>
                  <a:pt x="113" y="331"/>
                  <a:pt x="113" y="331"/>
                </a:cubicBezTo>
                <a:lnTo>
                  <a:pt x="113" y="331"/>
                </a:lnTo>
                <a:lnTo>
                  <a:pt x="72" y="637"/>
                </a:lnTo>
                <a:lnTo>
                  <a:pt x="72" y="637"/>
                </a:lnTo>
                <a:lnTo>
                  <a:pt x="72" y="637"/>
                </a:lnTo>
                <a:cubicBezTo>
                  <a:pt x="69" y="656"/>
                  <a:pt x="52" y="669"/>
                  <a:pt x="33" y="667"/>
                </a:cubicBez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lnTo>
                  <a:pt x="33" y="667"/>
                </a:lnTo>
                <a:cubicBezTo>
                  <a:pt x="15" y="664"/>
                  <a:pt x="2" y="647"/>
                  <a:pt x="4" y="628"/>
                </a:cubicBezTo>
                <a:lnTo>
                  <a:pt x="45" y="322"/>
                </a:lnTo>
                <a:close/>
              </a:path>
              <a:path w="421" h="1165">
                <a:moveTo>
                  <a:pt x="375" y="322"/>
                </a:moveTo>
                <a:cubicBezTo>
                  <a:pt x="373" y="303"/>
                  <a:pt x="356" y="290"/>
                  <a:pt x="337" y="292"/>
                </a:cubicBez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lnTo>
                  <a:pt x="337" y="292"/>
                </a:lnTo>
                <a:cubicBezTo>
                  <a:pt x="318" y="295"/>
                  <a:pt x="305" y="312"/>
                  <a:pt x="308" y="331"/>
                </a:cubicBezTo>
                <a:lnTo>
                  <a:pt x="308" y="331"/>
                </a:lnTo>
                <a:cubicBezTo>
                  <a:pt x="308" y="331"/>
                  <a:pt x="308" y="331"/>
                  <a:pt x="308" y="331"/>
                </a:cubicBezTo>
                <a:lnTo>
                  <a:pt x="308" y="331"/>
                </a:lnTo>
                <a:lnTo>
                  <a:pt x="349" y="641"/>
                </a:lnTo>
                <a:lnTo>
                  <a:pt x="349" y="641"/>
                </a:lnTo>
                <a:lnTo>
                  <a:pt x="349" y="641"/>
                </a:lnTo>
                <a:cubicBezTo>
                  <a:pt x="352" y="659"/>
                  <a:pt x="369" y="673"/>
                  <a:pt x="387" y="670"/>
                </a:cubicBez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lnTo>
                  <a:pt x="387" y="670"/>
                </a:lnTo>
                <a:cubicBezTo>
                  <a:pt x="406" y="668"/>
                  <a:pt x="419" y="650"/>
                  <a:pt x="417" y="632"/>
                </a:cubicBezTo>
                <a:lnTo>
                  <a:pt x="375" y="322"/>
                </a:lnTo>
                <a:close/>
              </a:path>
              <a:path w="421" h="1165">
                <a:moveTo>
                  <a:pt x="301" y="209"/>
                </a:moveTo>
                <a:cubicBezTo>
                  <a:pt x="300" y="152"/>
                  <a:pt x="310" y="87"/>
                  <a:pt x="274" y="37"/>
                </a:cubicBezTo>
                <a:lnTo>
                  <a:pt x="274" y="37"/>
                </a:lnTo>
                <a:cubicBezTo>
                  <a:pt x="241" y="-6"/>
                  <a:pt x="162" y="3"/>
                  <a:pt x="138" y="53"/>
                </a:cubicBezTo>
                <a:lnTo>
                  <a:pt x="138" y="53"/>
                </a:lnTo>
                <a:cubicBezTo>
                  <a:pt x="114" y="102"/>
                  <a:pt x="121" y="157"/>
                  <a:pt x="121" y="210"/>
                </a:cubicBezTo>
                <a:lnTo>
                  <a:pt x="121" y="210"/>
                </a:lnTo>
                <a:cubicBezTo>
                  <a:pt x="73" y="233"/>
                  <a:pt x="41" y="284"/>
                  <a:pt x="46" y="339"/>
                </a:cubicBezTo>
                <a:lnTo>
                  <a:pt x="46" y="339"/>
                </a:lnTo>
                <a:cubicBezTo>
                  <a:pt x="46" y="339"/>
                  <a:pt x="46" y="339"/>
                  <a:pt x="47" y="340"/>
                </a:cubicBezTo>
                <a:lnTo>
                  <a:pt x="47" y="340"/>
                </a:lnTo>
                <a:cubicBezTo>
                  <a:pt x="58" y="361"/>
                  <a:pt x="83" y="362"/>
                  <a:pt x="103" y="365"/>
                </a:cubicBezTo>
                <a:lnTo>
                  <a:pt x="103" y="365"/>
                </a:lnTo>
                <a:cubicBezTo>
                  <a:pt x="121" y="374"/>
                  <a:pt x="137" y="384"/>
                  <a:pt x="156" y="386"/>
                </a:cubicBezTo>
                <a:lnTo>
                  <a:pt x="156" y="386"/>
                </a:lnTo>
                <a:cubicBezTo>
                  <a:pt x="209" y="396"/>
                  <a:pt x="269" y="395"/>
                  <a:pt x="316" y="366"/>
                </a:cubicBezTo>
                <a:lnTo>
                  <a:pt x="316" y="366"/>
                </a:lnTo>
                <a:cubicBezTo>
                  <a:pt x="337" y="361"/>
                  <a:pt x="367" y="364"/>
                  <a:pt x="376" y="340"/>
                </a:cubicBezTo>
                <a:lnTo>
                  <a:pt x="376" y="340"/>
                </a:lnTo>
                <a:cubicBezTo>
                  <a:pt x="385" y="286"/>
                  <a:pt x="349" y="233"/>
                  <a:pt x="301" y="209"/>
                </a:cubicBezTo>
                <a:moveTo>
                  <a:pt x="267" y="210"/>
                </a:moveTo>
                <a:cubicBezTo>
                  <a:pt x="274" y="224"/>
                  <a:pt x="281" y="238"/>
                  <a:pt x="289" y="253"/>
                </a:cubicBezTo>
                <a:lnTo>
                  <a:pt x="289" y="253"/>
                </a:lnTo>
                <a:cubicBezTo>
                  <a:pt x="272" y="253"/>
                  <a:pt x="256" y="254"/>
                  <a:pt x="239" y="253"/>
                </a:cubicBezTo>
                <a:lnTo>
                  <a:pt x="239" y="253"/>
                </a:lnTo>
                <a:cubicBezTo>
                  <a:pt x="248" y="239"/>
                  <a:pt x="257" y="225"/>
                  <a:pt x="267" y="210"/>
                </a:cubicBezTo>
                <a:moveTo>
                  <a:pt x="212" y="269"/>
                </a:moveTo>
                <a:cubicBezTo>
                  <a:pt x="203" y="249"/>
                  <a:pt x="178" y="213"/>
                  <a:pt x="178" y="213"/>
                </a:cubicBezTo>
                <a:lnTo>
                  <a:pt x="178" y="213"/>
                </a:lnTo>
                <a:cubicBezTo>
                  <a:pt x="178" y="213"/>
                  <a:pt x="176" y="202"/>
                  <a:pt x="175" y="197"/>
                </a:cubicBezTo>
                <a:lnTo>
                  <a:pt x="175" y="197"/>
                </a:lnTo>
                <a:cubicBezTo>
                  <a:pt x="189" y="204"/>
                  <a:pt x="204" y="211"/>
                  <a:pt x="219" y="209"/>
                </a:cubicBezTo>
                <a:lnTo>
                  <a:pt x="219" y="209"/>
                </a:lnTo>
                <a:cubicBezTo>
                  <a:pt x="231" y="207"/>
                  <a:pt x="239" y="200"/>
                  <a:pt x="250" y="195"/>
                </a:cubicBezTo>
                <a:lnTo>
                  <a:pt x="250" y="195"/>
                </a:lnTo>
                <a:cubicBezTo>
                  <a:pt x="250" y="197"/>
                  <a:pt x="250" y="201"/>
                  <a:pt x="250" y="204"/>
                </a:cubicBezTo>
                <a:lnTo>
                  <a:pt x="250" y="204"/>
                </a:lnTo>
                <a:cubicBezTo>
                  <a:pt x="241" y="228"/>
                  <a:pt x="222" y="245"/>
                  <a:pt x="212" y="269"/>
                </a:cubicBezTo>
                <a:moveTo>
                  <a:pt x="282" y="108"/>
                </a:moveTo>
                <a:cubicBezTo>
                  <a:pt x="294" y="122"/>
                  <a:pt x="284" y="138"/>
                  <a:pt x="275" y="150"/>
                </a:cubicBezTo>
                <a:lnTo>
                  <a:pt x="275" y="150"/>
                </a:lnTo>
                <a:cubicBezTo>
                  <a:pt x="276" y="141"/>
                  <a:pt x="280" y="122"/>
                  <a:pt x="280" y="122"/>
                </a:cubicBezTo>
                <a:lnTo>
                  <a:pt x="280" y="122"/>
                </a:lnTo>
                <a:lnTo>
                  <a:pt x="282" y="108"/>
                </a:lnTo>
                <a:close/>
                <a:moveTo>
                  <a:pt x="233" y="79"/>
                </a:moveTo>
                <a:cubicBezTo>
                  <a:pt x="239" y="90"/>
                  <a:pt x="250" y="100"/>
                  <a:pt x="260" y="108"/>
                </a:cubicBezTo>
                <a:lnTo>
                  <a:pt x="260" y="108"/>
                </a:lnTo>
                <a:cubicBezTo>
                  <a:pt x="263" y="110"/>
                  <a:pt x="269" y="113"/>
                  <a:pt x="269" y="113"/>
                </a:cubicBezTo>
                <a:lnTo>
                  <a:pt x="269" y="113"/>
                </a:lnTo>
                <a:cubicBezTo>
                  <a:pt x="265" y="121"/>
                  <a:pt x="265" y="121"/>
                  <a:pt x="265" y="121"/>
                </a:cubicBezTo>
                <a:lnTo>
                  <a:pt x="265" y="121"/>
                </a:lnTo>
                <a:cubicBezTo>
                  <a:pt x="265" y="121"/>
                  <a:pt x="253" y="167"/>
                  <a:pt x="234" y="184"/>
                </a:cubicBezTo>
                <a:lnTo>
                  <a:pt x="234" y="184"/>
                </a:lnTo>
                <a:cubicBezTo>
                  <a:pt x="223" y="195"/>
                  <a:pt x="200" y="197"/>
                  <a:pt x="189" y="184"/>
                </a:cubicBezTo>
                <a:lnTo>
                  <a:pt x="189" y="184"/>
                </a:lnTo>
                <a:cubicBezTo>
                  <a:pt x="170" y="166"/>
                  <a:pt x="162" y="141"/>
                  <a:pt x="159" y="117"/>
                </a:cubicBezTo>
                <a:lnTo>
                  <a:pt x="159" y="117"/>
                </a:lnTo>
                <a:cubicBezTo>
                  <a:pt x="188" y="113"/>
                  <a:pt x="214" y="99"/>
                  <a:pt x="233" y="79"/>
                </a:cubicBezTo>
                <a:moveTo>
                  <a:pt x="147" y="150"/>
                </a:moveTo>
                <a:cubicBezTo>
                  <a:pt x="140" y="138"/>
                  <a:pt x="135" y="126"/>
                  <a:pt x="135" y="113"/>
                </a:cubicBezTo>
                <a:lnTo>
                  <a:pt x="135" y="113"/>
                </a:lnTo>
                <a:cubicBezTo>
                  <a:pt x="150" y="118"/>
                  <a:pt x="145" y="137"/>
                  <a:pt x="147" y="150"/>
                </a:cubicBezTo>
                <a:moveTo>
                  <a:pt x="137" y="253"/>
                </a:moveTo>
                <a:cubicBezTo>
                  <a:pt x="137" y="253"/>
                  <a:pt x="145" y="228"/>
                  <a:pt x="157" y="210"/>
                </a:cubicBezTo>
                <a:lnTo>
                  <a:pt x="157" y="210"/>
                </a:lnTo>
                <a:cubicBezTo>
                  <a:pt x="167" y="228"/>
                  <a:pt x="167" y="228"/>
                  <a:pt x="167" y="228"/>
                </a:cubicBezTo>
                <a:lnTo>
                  <a:pt x="167" y="228"/>
                </a:lnTo>
                <a:cubicBezTo>
                  <a:pt x="167" y="228"/>
                  <a:pt x="179" y="244"/>
                  <a:pt x="184" y="253"/>
                </a:cubicBezTo>
                <a:lnTo>
                  <a:pt x="184" y="253"/>
                </a:lnTo>
                <a:cubicBezTo>
                  <a:pt x="169" y="254"/>
                  <a:pt x="137" y="253"/>
                  <a:pt x="137" y="253"/>
                </a:cubicBezTo>
                <a:moveTo>
                  <a:pt x="203" y="376"/>
                </a:moveTo>
                <a:cubicBezTo>
                  <a:pt x="203" y="376"/>
                  <a:pt x="173" y="306"/>
                  <a:pt x="160" y="269"/>
                </a:cubicBezTo>
                <a:lnTo>
                  <a:pt x="160" y="269"/>
                </a:lnTo>
                <a:cubicBezTo>
                  <a:pt x="171" y="269"/>
                  <a:pt x="183" y="270"/>
                  <a:pt x="194" y="270"/>
                </a:cubicBezTo>
                <a:lnTo>
                  <a:pt x="194" y="270"/>
                </a:lnTo>
                <a:cubicBezTo>
                  <a:pt x="200" y="286"/>
                  <a:pt x="205" y="302"/>
                  <a:pt x="212" y="317"/>
                </a:cubicBezTo>
                <a:lnTo>
                  <a:pt x="212" y="317"/>
                </a:lnTo>
                <a:cubicBezTo>
                  <a:pt x="218" y="302"/>
                  <a:pt x="224" y="286"/>
                  <a:pt x="229" y="270"/>
                </a:cubicBezTo>
                <a:lnTo>
                  <a:pt x="229" y="270"/>
                </a:lnTo>
                <a:cubicBezTo>
                  <a:pt x="241" y="270"/>
                  <a:pt x="252" y="269"/>
                  <a:pt x="263" y="269"/>
                </a:cubicBezTo>
                <a:lnTo>
                  <a:pt x="263" y="269"/>
                </a:lnTo>
                <a:cubicBezTo>
                  <a:pt x="251" y="303"/>
                  <a:pt x="222" y="376"/>
                  <a:pt x="222" y="376"/>
                </a:cubicBezTo>
                <a:lnTo>
                  <a:pt x="222" y="376"/>
                </a:lnTo>
                <a:lnTo>
                  <a:pt x="203" y="376"/>
                </a:lnTo>
                <a:close/>
                <a:moveTo>
                  <a:pt x="313" y="332"/>
                </a:moveTo>
                <a:cubicBezTo>
                  <a:pt x="295" y="337"/>
                  <a:pt x="276" y="340"/>
                  <a:pt x="257" y="340"/>
                </a:cubicBezTo>
                <a:lnTo>
                  <a:pt x="257" y="340"/>
                </a:lnTo>
                <a:cubicBezTo>
                  <a:pt x="257" y="337"/>
                  <a:pt x="260" y="333"/>
                  <a:pt x="261" y="332"/>
                </a:cubicBezTo>
                <a:lnTo>
                  <a:pt x="261" y="332"/>
                </a:lnTo>
                <a:cubicBezTo>
                  <a:pt x="279" y="331"/>
                  <a:pt x="298" y="331"/>
                  <a:pt x="314" y="322"/>
                </a:cubicBezTo>
                <a:lnTo>
                  <a:pt x="314" y="322"/>
                </a:lnTo>
                <a:cubicBezTo>
                  <a:pt x="314" y="325"/>
                  <a:pt x="314" y="330"/>
                  <a:pt x="313" y="332"/>
                </a:cubicBezTo>
              </a:path>
              <a:path w="421" h="1165">
                <a:moveTo>
                  <a:pt x="326" y="614"/>
                </a:moveTo>
                <a:cubicBezTo>
                  <a:pt x="325" y="584"/>
                  <a:pt x="299" y="561"/>
                  <a:pt x="269" y="562"/>
                </a:cubicBez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lnTo>
                  <a:pt x="269" y="562"/>
                </a:lnTo>
                <a:cubicBezTo>
                  <a:pt x="239" y="563"/>
                  <a:pt x="216" y="589"/>
                  <a:pt x="217" y="619"/>
                </a:cubicBezTo>
                <a:lnTo>
                  <a:pt x="217" y="619"/>
                </a:lnTo>
                <a:cubicBezTo>
                  <a:pt x="217" y="619"/>
                  <a:pt x="217" y="619"/>
                  <a:pt x="217" y="619"/>
                </a:cubicBezTo>
                <a:lnTo>
                  <a:pt x="217" y="619"/>
                </a:lnTo>
                <a:lnTo>
                  <a:pt x="241" y="1111"/>
                </a:lnTo>
                <a:lnTo>
                  <a:pt x="241" y="1111"/>
                </a:lnTo>
                <a:lnTo>
                  <a:pt x="241" y="1111"/>
                </a:lnTo>
                <a:cubicBezTo>
                  <a:pt x="242" y="1141"/>
                  <a:pt x="268" y="1164"/>
                  <a:pt x="298" y="1163"/>
                </a:cubicBez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lnTo>
                  <a:pt x="298" y="1163"/>
                </a:lnTo>
                <a:cubicBezTo>
                  <a:pt x="328" y="1161"/>
                  <a:pt x="351" y="1136"/>
                  <a:pt x="349" y="1106"/>
                </a:cubicBezTo>
                <a:lnTo>
                  <a:pt x="326" y="614"/>
                </a:lnTo>
                <a:close/>
              </a:path>
              <a:path w="421" h="1165">
                <a:moveTo>
                  <a:pt x="91" y="614"/>
                </a:moveTo>
                <a:cubicBezTo>
                  <a:pt x="92" y="584"/>
                  <a:pt x="118" y="561"/>
                  <a:pt x="148" y="562"/>
                </a:cubicBez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lnTo>
                  <a:pt x="148" y="562"/>
                </a:lnTo>
                <a:cubicBezTo>
                  <a:pt x="178" y="563"/>
                  <a:pt x="201" y="589"/>
                  <a:pt x="199" y="619"/>
                </a:cubicBezTo>
                <a:lnTo>
                  <a:pt x="199" y="619"/>
                </a:lnTo>
                <a:cubicBezTo>
                  <a:pt x="199" y="619"/>
                  <a:pt x="199" y="619"/>
                  <a:pt x="199" y="619"/>
                </a:cubicBezTo>
                <a:lnTo>
                  <a:pt x="199" y="619"/>
                </a:lnTo>
                <a:lnTo>
                  <a:pt x="176" y="1111"/>
                </a:lnTo>
                <a:lnTo>
                  <a:pt x="176" y="1111"/>
                </a:lnTo>
                <a:lnTo>
                  <a:pt x="176" y="1111"/>
                </a:lnTo>
                <a:cubicBezTo>
                  <a:pt x="175" y="1141"/>
                  <a:pt x="149" y="1164"/>
                  <a:pt x="119" y="1163"/>
                </a:cubicBez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lnTo>
                  <a:pt x="119" y="1163"/>
                </a:lnTo>
                <a:cubicBezTo>
                  <a:pt x="89" y="1161"/>
                  <a:pt x="66" y="1136"/>
                  <a:pt x="68" y="1106"/>
                </a:cubicBezTo>
                <a:lnTo>
                  <a:pt x="91" y="614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4" name="rect"/>
          <p:cNvSpPr/>
          <p:nvPr/>
        </p:nvSpPr>
        <p:spPr>
          <a:xfrm>
            <a:off x="1102900" y="1782128"/>
            <a:ext cx="59816" cy="44481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rect"/>
          <p:cNvSpPr/>
          <p:nvPr/>
        </p:nvSpPr>
        <p:spPr>
          <a:xfrm>
            <a:off x="4659058" y="4571524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6" name="rect"/>
          <p:cNvSpPr/>
          <p:nvPr/>
        </p:nvSpPr>
        <p:spPr>
          <a:xfrm>
            <a:off x="4659058" y="3597688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rect"/>
          <p:cNvSpPr/>
          <p:nvPr/>
        </p:nvSpPr>
        <p:spPr>
          <a:xfrm>
            <a:off x="1887854" y="3597688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rect"/>
          <p:cNvSpPr/>
          <p:nvPr/>
        </p:nvSpPr>
        <p:spPr>
          <a:xfrm>
            <a:off x="1887854" y="4571524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9" name="rect"/>
          <p:cNvSpPr/>
          <p:nvPr/>
        </p:nvSpPr>
        <p:spPr>
          <a:xfrm>
            <a:off x="1425987" y="3597688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0" name="rect"/>
          <p:cNvSpPr/>
          <p:nvPr/>
        </p:nvSpPr>
        <p:spPr>
          <a:xfrm>
            <a:off x="964120" y="4571524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" name="rect"/>
          <p:cNvSpPr/>
          <p:nvPr/>
        </p:nvSpPr>
        <p:spPr>
          <a:xfrm>
            <a:off x="1425987" y="4571524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" name="rect"/>
          <p:cNvSpPr/>
          <p:nvPr/>
        </p:nvSpPr>
        <p:spPr>
          <a:xfrm>
            <a:off x="2811589" y="4571524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3" name="rect"/>
          <p:cNvSpPr/>
          <p:nvPr/>
        </p:nvSpPr>
        <p:spPr>
          <a:xfrm>
            <a:off x="4197190" y="4571524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rect"/>
          <p:cNvSpPr/>
          <p:nvPr/>
        </p:nvSpPr>
        <p:spPr>
          <a:xfrm>
            <a:off x="4197190" y="3597688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rect"/>
          <p:cNvSpPr/>
          <p:nvPr/>
        </p:nvSpPr>
        <p:spPr>
          <a:xfrm>
            <a:off x="964120" y="3597688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rect"/>
          <p:cNvSpPr/>
          <p:nvPr/>
        </p:nvSpPr>
        <p:spPr>
          <a:xfrm>
            <a:off x="2811589" y="3597688"/>
            <a:ext cx="26384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7" name="rect"/>
          <p:cNvSpPr/>
          <p:nvPr/>
        </p:nvSpPr>
        <p:spPr>
          <a:xfrm>
            <a:off x="2349721" y="4571524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8" name="rect"/>
          <p:cNvSpPr/>
          <p:nvPr/>
        </p:nvSpPr>
        <p:spPr>
          <a:xfrm>
            <a:off x="2349721" y="3597688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9" name="rect"/>
          <p:cNvSpPr/>
          <p:nvPr/>
        </p:nvSpPr>
        <p:spPr>
          <a:xfrm>
            <a:off x="3735323" y="3597688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0" name="rect"/>
          <p:cNvSpPr/>
          <p:nvPr/>
        </p:nvSpPr>
        <p:spPr>
          <a:xfrm>
            <a:off x="5120926" y="4571524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1" name="rect"/>
          <p:cNvSpPr/>
          <p:nvPr/>
        </p:nvSpPr>
        <p:spPr>
          <a:xfrm>
            <a:off x="5120926" y="3597688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2" name="rect"/>
          <p:cNvSpPr/>
          <p:nvPr/>
        </p:nvSpPr>
        <p:spPr>
          <a:xfrm>
            <a:off x="3273457" y="3597688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3" name="rect"/>
          <p:cNvSpPr/>
          <p:nvPr/>
        </p:nvSpPr>
        <p:spPr>
          <a:xfrm>
            <a:off x="3273457" y="4571524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4" name="rect"/>
          <p:cNvSpPr/>
          <p:nvPr/>
        </p:nvSpPr>
        <p:spPr>
          <a:xfrm>
            <a:off x="3735323" y="4571524"/>
            <a:ext cx="26383" cy="19620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textbox 95"/>
          <p:cNvSpPr/>
          <p:nvPr/>
        </p:nvSpPr>
        <p:spPr>
          <a:xfrm>
            <a:off x="3688561" y="1668798"/>
            <a:ext cx="7705725" cy="6597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142"/>
              </a:lnSpc>
            </a:pPr>
            <a:endParaRPr lang="Arial" altLang="Arial" sz="100"/>
          </a:p>
          <a:p>
            <a:pPr marL="20291" algn="l" rtl="0" eaLnBrk="0">
              <a:lnSpc>
                <a:spcPct val="91000"/>
              </a:lnSpc>
            </a:pP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资流程</a:t>
            </a:r>
            <a:endParaRPr lang="Microsoft YaHei" altLang="Microsoft YaHei" sz="2300"/>
          </a:p>
          <a:p>
            <a:pPr algn="l" rtl="0" eaLnBrk="0">
              <a:lnSpc>
                <a:spcPct val="104000"/>
              </a:lnSpc>
            </a:pPr>
            <a:endParaRPr lang="Arial" altLang="Arial" sz="800"/>
          </a:p>
          <a:p>
            <a:pPr algn="l" rtl="0" eaLnBrk="0">
              <a:lnSpc>
                <a:spcPct val="7484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300" spc="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评估资金需求、选择融资方式、进行融资谈判、签署融资协议、资金到位与使用、还款与退出等步</a:t>
            </a:r>
            <a:r>
              <a:rPr sz="13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骤。</a:t>
            </a:r>
            <a:endParaRPr lang="Microsoft YaHei" altLang="Microsoft YaHei" sz="1300"/>
          </a:p>
        </p:txBody>
      </p:sp>
      <p:sp>
        <p:nvSpPr>
          <p:cNvPr id="96" name="textbox 96"/>
          <p:cNvSpPr/>
          <p:nvPr/>
        </p:nvSpPr>
        <p:spPr>
          <a:xfrm>
            <a:off x="1310264" y="4216926"/>
            <a:ext cx="3763009" cy="6597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017"/>
              </a:lnSpc>
            </a:pPr>
            <a:endParaRPr lang="Arial" altLang="Arial" sz="100"/>
          </a:p>
          <a:p>
            <a:pPr marL="21148" algn="l" rtl="0" eaLnBrk="0">
              <a:lnSpc>
                <a:spcPct val="91000"/>
              </a:lnSpc>
            </a:pP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资方式</a:t>
            </a:r>
            <a:endParaRPr lang="Microsoft YaHei" altLang="Microsoft YaHei" sz="2300"/>
          </a:p>
          <a:p>
            <a:pPr algn="l" rtl="0" eaLnBrk="0">
              <a:lnSpc>
                <a:spcPct val="104000"/>
              </a:lnSpc>
            </a:pPr>
            <a:endParaRPr lang="Arial" altLang="Arial" sz="800"/>
          </a:p>
          <a:p>
            <a:pPr marL="12700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股权融资、债权融资、租赁融资、</a:t>
            </a:r>
            <a:r>
              <a:rPr sz="13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政策性融资等。</a:t>
            </a:r>
            <a:endParaRPr lang="Microsoft YaHei" altLang="Microsoft YaHei" sz="1300"/>
          </a:p>
        </p:txBody>
      </p:sp>
      <p:sp>
        <p:nvSpPr>
          <p:cNvPr id="97" name="textbox 97"/>
          <p:cNvSpPr/>
          <p:nvPr/>
        </p:nvSpPr>
        <p:spPr>
          <a:xfrm>
            <a:off x="442263" y="318468"/>
            <a:ext cx="3837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9305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融资的流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与方式</a:t>
            </a:r>
            <a:endParaRPr lang="Microsoft YaHei" altLang="Microsoft YaHei" sz="3000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9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18" name="rect"/>
          <p:cNvSpPr/>
          <p:nvPr/>
        </p:nvSpPr>
        <p:spPr>
          <a:xfrm>
            <a:off x="3499343" y="3306001"/>
            <a:ext cx="805749" cy="122998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9" name="rect"/>
          <p:cNvSpPr/>
          <p:nvPr/>
        </p:nvSpPr>
        <p:spPr>
          <a:xfrm>
            <a:off x="4253724" y="3373087"/>
            <a:ext cx="10254151" cy="14288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0" name="rect"/>
          <p:cNvSpPr/>
          <p:nvPr/>
        </p:nvSpPr>
        <p:spPr>
          <a:xfrm>
            <a:off x="1197253" y="5955115"/>
            <a:ext cx="805749" cy="122998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1" name="rect"/>
          <p:cNvSpPr/>
          <p:nvPr/>
        </p:nvSpPr>
        <p:spPr>
          <a:xfrm>
            <a:off x="1951634" y="6022201"/>
            <a:ext cx="10254149" cy="14288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6495" y="1244600"/>
            <a:ext cx="11293704" cy="5248275"/>
          </a:xfrm>
          <a:prstGeom prst="rect">
            <a:avLst/>
          </a:prstGeom>
        </p:spPr>
      </p:pic>
      <p:sp>
        <p:nvSpPr>
          <p:cNvPr id="123" name="textbox 123"/>
          <p:cNvSpPr/>
          <p:nvPr/>
        </p:nvSpPr>
        <p:spPr>
          <a:xfrm>
            <a:off x="647335" y="1461140"/>
            <a:ext cx="2902585" cy="7004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939"/>
              </a:lnSpc>
            </a:pPr>
            <a:endParaRPr lang="Arial" altLang="Arial" sz="100"/>
          </a:p>
          <a:p>
            <a:pPr marL="14728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融资风</a:t>
            </a:r>
            <a:r>
              <a:rPr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险</a:t>
            </a:r>
            <a:endParaRPr lang="Microsoft YaHei" altLang="Microsoft YaHei" sz="1500"/>
          </a:p>
          <a:p>
            <a:pPr algn="l" rtl="0" eaLnBrk="0">
              <a:lnSpc>
                <a:spcPct val="143000"/>
              </a:lnSpc>
            </a:pPr>
            <a:endParaRPr lang="Arial" altLang="Arial" sz="1000"/>
          </a:p>
          <a:p>
            <a:pPr algn="l" rtl="0" eaLnBrk="0">
              <a:lnSpc>
                <a:spcPct val="110000"/>
              </a:lnSpc>
            </a:pPr>
            <a:endParaRPr lang="Arial" altLang="Arial" sz="300"/>
          </a:p>
          <a:p>
            <a:pPr marL="12700" algn="l" rtl="0" eaLnBrk="0">
              <a:lnSpc>
                <a:spcPct val="95000"/>
              </a:lnSpc>
              <a:spcBef>
                <a:spcPts val="3"/>
              </a:spcBef>
            </a:pPr>
            <a:r>
              <a:rPr sz="13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市场风险、信用风险、流动</a:t>
            </a:r>
            <a:r>
              <a:rPr sz="13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性风险等。</a:t>
            </a:r>
            <a:endParaRPr lang="Microsoft YaHei" altLang="Microsoft YaHei" sz="1300"/>
          </a:p>
        </p:txBody>
      </p:sp>
      <p:sp>
        <p:nvSpPr>
          <p:cNvPr id="124" name="textbox 124"/>
          <p:cNvSpPr/>
          <p:nvPr/>
        </p:nvSpPr>
        <p:spPr>
          <a:xfrm>
            <a:off x="442263" y="318468"/>
            <a:ext cx="3837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9305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融资的风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险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与回报</a:t>
            </a:r>
            <a:endParaRPr lang="Microsoft YaHei" altLang="Microsoft YaHei" sz="3000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2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45" name="textbox 145"/>
          <p:cNvSpPr/>
          <p:nvPr/>
        </p:nvSpPr>
        <p:spPr>
          <a:xfrm>
            <a:off x="682521" y="4440738"/>
            <a:ext cx="2766695" cy="5207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012"/>
              </a:lnSpc>
            </a:pPr>
            <a:endParaRPr lang="Arial" altLang="Arial" sz="100"/>
          </a:p>
          <a:p>
            <a:pPr marL="13214" algn="l" rtl="0" eaLnBrk="0">
              <a:lnSpc>
                <a:spcPct val="94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投资者期望的收益回报，通常与项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  <a:endParaRPr lang="Microsoft YaHei" altLang="Microsoft YaHei" sz="1300"/>
          </a:p>
          <a:p>
            <a:pPr algn="l" rtl="0" eaLnBrk="0">
              <a:lnSpc>
                <a:spcPct val="101000"/>
              </a:lnSpc>
            </a:pPr>
            <a:endParaRPr lang="Arial" altLang="Arial" sz="800"/>
          </a:p>
          <a:p>
            <a:pPr algn="l" rtl="0" eaLnBrk="0">
              <a:lnSpc>
                <a:spcPct val="7588"/>
              </a:lnSpc>
            </a:pPr>
            <a:endParaRPr lang="Arial" altLang="Arial" sz="100"/>
          </a:p>
          <a:p>
            <a:pPr marL="12700" algn="l" rtl="0" eaLnBrk="0">
              <a:lnSpc>
                <a:spcPct val="93000"/>
              </a:lnSpc>
            </a:pPr>
            <a:r>
              <a:rPr sz="13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风险成正比</a:t>
            </a:r>
            <a:r>
              <a:rPr sz="13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46" name="textbox 146"/>
          <p:cNvSpPr/>
          <p:nvPr/>
        </p:nvSpPr>
        <p:spPr>
          <a:xfrm>
            <a:off x="687464" y="4032596"/>
            <a:ext cx="818514" cy="2419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814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融资回</a:t>
            </a:r>
            <a:r>
              <a:rPr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7" name="picture 1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3826446" y="2009981"/>
            <a:ext cx="4568825" cy="17989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931"/>
              </a:lnSpc>
            </a:pPr>
            <a:endParaRPr lang="Arial" altLang="Arial" sz="100"/>
          </a:p>
          <a:p>
            <a:pPr marL="1905754" algn="l" rtl="0" eaLnBrk="0">
              <a:lnSpc>
                <a:spcPct val="86000"/>
              </a:lnSpc>
            </a:pPr>
            <a:r>
              <a:rPr sz="4900" spc="9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4900" spc="7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49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100"/>
          </a:p>
          <a:p>
            <a:pPr marL="12700" algn="l" rtl="0" eaLnBrk="0">
              <a:lnSpc>
                <a:spcPct val="90000"/>
              </a:lnSpc>
              <a:spcBef>
                <a:spcPts val="7"/>
              </a:spcBef>
            </a:pPr>
            <a:r>
              <a:rPr sz="4500" spc="-3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睡眠项目市场分</a:t>
            </a:r>
            <a:r>
              <a:rPr sz="45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45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9" name="picture 1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2404" y="1168477"/>
            <a:ext cx="11247191" cy="4906431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4867548" y="4028513"/>
            <a:ext cx="6024879" cy="14408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307"/>
              </a:lnSpc>
            </a:pPr>
            <a:endParaRPr lang="Arial" altLang="Arial" sz="100"/>
          </a:p>
          <a:p>
            <a:pPr marL="16471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述</a:t>
            </a:r>
            <a:endParaRPr lang="Microsoft YaHei" altLang="Microsoft YaHei" sz="2300"/>
          </a:p>
          <a:p>
            <a:pPr algn="l" rtl="0" eaLnBrk="0">
              <a:lnSpc>
                <a:spcPct val="157000"/>
              </a:lnSpc>
            </a:pPr>
            <a:endParaRPr lang="Arial" altLang="Arial" sz="1000"/>
          </a:p>
          <a:p>
            <a:pPr marL="21615" algn="l" rtl="0" eaLnBrk="0">
              <a:lnSpc>
                <a:spcPct val="94000"/>
              </a:lnSpc>
              <a:spcBef>
                <a:spcPts val="400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随着社会压力的增加和工作生活节奏的加快，越来越多的人面临睡眠问题。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</a:t>
            </a:r>
            <a:endParaRPr lang="Microsoft YaHei" altLang="Microsoft YaHei" sz="1300"/>
          </a:p>
          <a:p>
            <a:pPr marL="12700" algn="l" rtl="0" eaLnBrk="0">
              <a:lnSpc>
                <a:spcPct val="95000"/>
              </a:lnSpc>
              <a:spcBef>
                <a:spcPts val="948"/>
              </a:spcBef>
            </a:pP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数据显示，超过60%的成年人表示自己存在睡眠问题，如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失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眠、睡眠质量差等。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25215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因此，改善睡眠质量成为了一个普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遍的需求，市场潜力巨大。</a:t>
            </a:r>
            <a:endParaRPr lang="Microsoft YaHei" altLang="Microsoft YaHei" sz="1300"/>
          </a:p>
        </p:txBody>
      </p:sp>
      <p:sp>
        <p:nvSpPr>
          <p:cNvPr id="151" name="textbox 151"/>
          <p:cNvSpPr/>
          <p:nvPr/>
        </p:nvSpPr>
        <p:spPr>
          <a:xfrm>
            <a:off x="4870138" y="1972419"/>
            <a:ext cx="5989320" cy="7467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177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词</a:t>
            </a:r>
            <a:endParaRPr lang="Microsoft YaHei" altLang="Microsoft YaHei" sz="23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9000"/>
              </a:lnSpc>
            </a:pPr>
            <a:endParaRPr lang="Arial" altLang="Arial" sz="300"/>
          </a:p>
          <a:p>
            <a:pPr marL="19024" algn="l" rtl="0" eaLnBrk="0">
              <a:lnSpc>
                <a:spcPct val="94000"/>
              </a:lnSpc>
              <a:spcBef>
                <a:spcPts val="1"/>
              </a:spcBef>
            </a:pP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随着现代生活节奏的加快，睡眠问题逐渐受到人们的关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，市场需求不断增长。</a:t>
            </a:r>
            <a:endParaRPr lang="Microsoft YaHei" altLang="Microsoft YaHei" sz="1300"/>
          </a:p>
        </p:txBody>
      </p:sp>
      <p:sp>
        <p:nvSpPr>
          <p:cNvPr id="152" name="textbox 152"/>
          <p:cNvSpPr/>
          <p:nvPr/>
        </p:nvSpPr>
        <p:spPr>
          <a:xfrm>
            <a:off x="442263" y="318468"/>
            <a:ext cx="3837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95655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睡眠市场需求分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3000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5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3" name="rect"/>
          <p:cNvSpPr/>
          <p:nvPr/>
        </p:nvSpPr>
        <p:spPr>
          <a:xfrm>
            <a:off x="2499430" y="6236294"/>
            <a:ext cx="9220163" cy="67345"/>
          </a:xfrm>
          <a:prstGeom prst="rect">
            <a:avLst/>
          </a:pr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483810" y="6200640"/>
            <a:ext cx="1854195" cy="158718"/>
            <a:chExt cx="1854195" cy="158718"/>
          </a:xfrm>
        </p:grpSpPr>
        <p:sp>
          <p:nvSpPr>
            <p:cNvPr id="174" name="path"/>
            <p:cNvSpPr/>
            <p:nvPr/>
          </p:nvSpPr>
          <p:spPr>
            <a:xfrm>
              <a:off x="0" y="0"/>
              <a:ext cx="1050784" cy="158718"/>
            </a:xfrm>
            <a:custGeom>
              <a:rect l="0" t="0" r="0" b="0"/>
              <a:pathLst>
                <a:path w="1653" h="249">
                  <a:moveTo>
                    <a:pt x="0" y="56"/>
                  </a:moveTo>
                  <a:lnTo>
                    <a:pt x="1165" y="56"/>
                  </a:lnTo>
                  <a:lnTo>
                    <a:pt x="1165" y="162"/>
                  </a:lnTo>
                  <a:lnTo>
                    <a:pt x="0" y="162"/>
                  </a:lnTo>
                  <a:lnTo>
                    <a:pt x="0" y="56"/>
                  </a:lnTo>
                  <a:close/>
                </a:path>
                <a:path w="1653" h="249">
                  <a:moveTo>
                    <a:pt x="1404" y="124"/>
                  </a:moveTo>
                  <a:cubicBezTo>
                    <a:pt x="1404" y="55"/>
                    <a:pt x="1460" y="0"/>
                    <a:pt x="1529" y="0"/>
                  </a:cubicBezTo>
                  <a:lnTo>
                    <a:pt x="1529" y="0"/>
                  </a:lnTo>
                  <a:lnTo>
                    <a:pt x="1529" y="0"/>
                  </a:lnTo>
                  <a:lnTo>
                    <a:pt x="1529" y="0"/>
                  </a:lnTo>
                  <a:cubicBezTo>
                    <a:pt x="1598" y="0"/>
                    <a:pt x="1654" y="55"/>
                    <a:pt x="1654" y="124"/>
                  </a:cubicBezTo>
                  <a:lnTo>
                    <a:pt x="1654" y="124"/>
                  </a:lnTo>
                  <a:cubicBezTo>
                    <a:pt x="1654" y="124"/>
                    <a:pt x="1654" y="124"/>
                    <a:pt x="1654" y="124"/>
                  </a:cubicBezTo>
                  <a:lnTo>
                    <a:pt x="1654" y="124"/>
                  </a:lnTo>
                  <a:lnTo>
                    <a:pt x="1654" y="124"/>
                  </a:lnTo>
                  <a:lnTo>
                    <a:pt x="1654" y="124"/>
                  </a:lnTo>
                  <a:cubicBezTo>
                    <a:pt x="1654" y="193"/>
                    <a:pt x="1598" y="249"/>
                    <a:pt x="1529" y="249"/>
                  </a:cubicBezTo>
                  <a:lnTo>
                    <a:pt x="1529" y="249"/>
                  </a:lnTo>
                  <a:lnTo>
                    <a:pt x="1529" y="249"/>
                  </a:lnTo>
                  <a:lnTo>
                    <a:pt x="1529" y="249"/>
                  </a:lnTo>
                  <a:cubicBezTo>
                    <a:pt x="1460" y="249"/>
                    <a:pt x="1404" y="193"/>
                    <a:pt x="1404" y="124"/>
                  </a:cubicBezTo>
                  <a:lnTo>
                    <a:pt x="1404" y="124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5" name="path"/>
            <p:cNvSpPr/>
            <p:nvPr/>
          </p:nvSpPr>
          <p:spPr>
            <a:xfrm>
              <a:off x="1123388" y="6612"/>
              <a:ext cx="147382" cy="147381"/>
            </a:xfrm>
            <a:custGeom>
              <a:rect l="0" t="0" r="0" b="0"/>
              <a:pathLst>
                <a:path w="231" h="231">
                  <a:moveTo>
                    <a:pt x="0" y="116"/>
                  </a:moveTo>
                  <a:cubicBezTo>
                    <a:pt x="0" y="51"/>
                    <a:pt x="51" y="0"/>
                    <a:pt x="116" y="0"/>
                  </a:cubicBezTo>
                  <a:lnTo>
                    <a:pt x="116" y="0"/>
                  </a:lnTo>
                  <a:lnTo>
                    <a:pt x="116" y="0"/>
                  </a:lnTo>
                  <a:lnTo>
                    <a:pt x="116" y="0"/>
                  </a:lnTo>
                  <a:cubicBezTo>
                    <a:pt x="180" y="0"/>
                    <a:pt x="232" y="51"/>
                    <a:pt x="232" y="116"/>
                  </a:cubicBezTo>
                  <a:lnTo>
                    <a:pt x="232" y="116"/>
                  </a:lnTo>
                  <a:cubicBezTo>
                    <a:pt x="232" y="116"/>
                    <a:pt x="232" y="116"/>
                    <a:pt x="232" y="116"/>
                  </a:cubicBezTo>
                  <a:lnTo>
                    <a:pt x="232" y="116"/>
                  </a:lnTo>
                  <a:lnTo>
                    <a:pt x="232" y="116"/>
                  </a:lnTo>
                  <a:lnTo>
                    <a:pt x="232" y="116"/>
                  </a:lnTo>
                  <a:cubicBezTo>
                    <a:pt x="232" y="180"/>
                    <a:pt x="180" y="232"/>
                    <a:pt x="116" y="232"/>
                  </a:cubicBezTo>
                  <a:lnTo>
                    <a:pt x="116" y="232"/>
                  </a:lnTo>
                  <a:lnTo>
                    <a:pt x="116" y="232"/>
                  </a:lnTo>
                  <a:lnTo>
                    <a:pt x="116" y="232"/>
                  </a:lnTo>
                  <a:cubicBezTo>
                    <a:pt x="51" y="232"/>
                    <a:pt x="0" y="180"/>
                    <a:pt x="0" y="116"/>
                  </a:cubicBezTo>
                  <a:lnTo>
                    <a:pt x="0" y="116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6" name="path"/>
            <p:cNvSpPr/>
            <p:nvPr/>
          </p:nvSpPr>
          <p:spPr>
            <a:xfrm>
              <a:off x="1343374" y="13222"/>
              <a:ext cx="136045" cy="136044"/>
            </a:xfrm>
            <a:custGeom>
              <a:rect l="0" t="0" r="0" b="0"/>
              <a:pathLst>
                <a:path w="214" h="214">
                  <a:moveTo>
                    <a:pt x="0" y="107"/>
                  </a:moveTo>
                  <a:cubicBezTo>
                    <a:pt x="0" y="47"/>
                    <a:pt x="47" y="0"/>
                    <a:pt x="107" y="0"/>
                  </a:cubicBez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cubicBezTo>
                    <a:pt x="166" y="0"/>
                    <a:pt x="214" y="47"/>
                    <a:pt x="214" y="107"/>
                  </a:cubicBezTo>
                  <a:lnTo>
                    <a:pt x="214" y="107"/>
                  </a:lnTo>
                  <a:cubicBezTo>
                    <a:pt x="214" y="107"/>
                    <a:pt x="214" y="107"/>
                    <a:pt x="214" y="107"/>
                  </a:cubicBezTo>
                  <a:lnTo>
                    <a:pt x="214" y="107"/>
                  </a:lnTo>
                  <a:lnTo>
                    <a:pt x="214" y="107"/>
                  </a:lnTo>
                  <a:lnTo>
                    <a:pt x="214" y="107"/>
                  </a:lnTo>
                  <a:cubicBezTo>
                    <a:pt x="214" y="166"/>
                    <a:pt x="166" y="214"/>
                    <a:pt x="107" y="214"/>
                  </a:cubicBezTo>
                  <a:lnTo>
                    <a:pt x="107" y="214"/>
                  </a:lnTo>
                  <a:lnTo>
                    <a:pt x="107" y="214"/>
                  </a:lnTo>
                  <a:lnTo>
                    <a:pt x="107" y="214"/>
                  </a:lnTo>
                  <a:cubicBezTo>
                    <a:pt x="47" y="214"/>
                    <a:pt x="0" y="166"/>
                    <a:pt x="0" y="107"/>
                  </a:cubicBezTo>
                  <a:lnTo>
                    <a:pt x="0" y="107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7" name="path"/>
            <p:cNvSpPr/>
            <p:nvPr/>
          </p:nvSpPr>
          <p:spPr>
            <a:xfrm>
              <a:off x="1543512" y="19835"/>
              <a:ext cx="124707" cy="124708"/>
            </a:xfrm>
            <a:custGeom>
              <a:rect l="0" t="0" r="0" b="0"/>
              <a:pathLst>
                <a:path w="196" h="196">
                  <a:moveTo>
                    <a:pt x="0" y="98"/>
                  </a:moveTo>
                  <a:cubicBezTo>
                    <a:pt x="0" y="43"/>
                    <a:pt x="43" y="0"/>
                    <a:pt x="98" y="0"/>
                  </a:cubicBezTo>
                  <a:lnTo>
                    <a:pt x="98" y="0"/>
                  </a:lnTo>
                  <a:lnTo>
                    <a:pt x="98" y="0"/>
                  </a:lnTo>
                  <a:lnTo>
                    <a:pt x="98" y="0"/>
                  </a:lnTo>
                  <a:cubicBezTo>
                    <a:pt x="152" y="0"/>
                    <a:pt x="196" y="43"/>
                    <a:pt x="196" y="98"/>
                  </a:cubicBezTo>
                  <a:lnTo>
                    <a:pt x="196" y="98"/>
                  </a:lnTo>
                  <a:cubicBezTo>
                    <a:pt x="196" y="98"/>
                    <a:pt x="196" y="98"/>
                    <a:pt x="196" y="98"/>
                  </a:cubicBezTo>
                  <a:lnTo>
                    <a:pt x="196" y="98"/>
                  </a:lnTo>
                  <a:lnTo>
                    <a:pt x="196" y="98"/>
                  </a:lnTo>
                  <a:lnTo>
                    <a:pt x="196" y="98"/>
                  </a:lnTo>
                  <a:cubicBezTo>
                    <a:pt x="196" y="152"/>
                    <a:pt x="152" y="196"/>
                    <a:pt x="98" y="196"/>
                  </a:cubicBezTo>
                  <a:lnTo>
                    <a:pt x="98" y="196"/>
                  </a:lnTo>
                  <a:cubicBezTo>
                    <a:pt x="43" y="196"/>
                    <a:pt x="0" y="152"/>
                    <a:pt x="0" y="98"/>
                  </a:cubicBezTo>
                  <a:lnTo>
                    <a:pt x="0" y="98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8" name="path"/>
            <p:cNvSpPr/>
            <p:nvPr/>
          </p:nvSpPr>
          <p:spPr>
            <a:xfrm>
              <a:off x="1740824" y="14253"/>
              <a:ext cx="113371" cy="113370"/>
            </a:xfrm>
            <a:custGeom>
              <a:rect l="0" t="0" r="0" b="0"/>
              <a:pathLst>
                <a:path w="178" h="178">
                  <a:moveTo>
                    <a:pt x="0" y="89"/>
                  </a:moveTo>
                  <a:cubicBezTo>
                    <a:pt x="0" y="39"/>
                    <a:pt x="39" y="0"/>
                    <a:pt x="89" y="0"/>
                  </a:cubicBez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ubicBezTo>
                    <a:pt x="138" y="0"/>
                    <a:pt x="178" y="39"/>
                    <a:pt x="178" y="89"/>
                  </a:cubicBezTo>
                  <a:lnTo>
                    <a:pt x="178" y="89"/>
                  </a:lnTo>
                  <a:cubicBezTo>
                    <a:pt x="178" y="89"/>
                    <a:pt x="178" y="89"/>
                    <a:pt x="178" y="89"/>
                  </a:cubicBezTo>
                  <a:lnTo>
                    <a:pt x="178" y="89"/>
                  </a:lnTo>
                  <a:lnTo>
                    <a:pt x="178" y="89"/>
                  </a:lnTo>
                  <a:lnTo>
                    <a:pt x="178" y="89"/>
                  </a:lnTo>
                  <a:cubicBezTo>
                    <a:pt x="178" y="138"/>
                    <a:pt x="138" y="178"/>
                    <a:pt x="89" y="178"/>
                  </a:cubicBezTo>
                  <a:lnTo>
                    <a:pt x="89" y="178"/>
                  </a:lnTo>
                  <a:lnTo>
                    <a:pt x="89" y="178"/>
                  </a:lnTo>
                  <a:lnTo>
                    <a:pt x="89" y="178"/>
                  </a:lnTo>
                  <a:cubicBezTo>
                    <a:pt x="39" y="178"/>
                    <a:pt x="0" y="138"/>
                    <a:pt x="0" y="89"/>
                  </a:cubicBezTo>
                  <a:lnTo>
                    <a:pt x="0" y="89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" name="group 12"/>
          <p:cNvGrpSpPr/>
          <p:nvPr/>
        </p:nvGrpSpPr>
        <p:grpSpPr>
          <a:xfrm rot="21600000">
            <a:off x="866574" y="1250442"/>
            <a:ext cx="10458849" cy="2438400"/>
            <a:chExt cx="10458849" cy="2438400"/>
          </a:xfrm>
        </p:grpSpPr>
        <p:sp>
          <p:nvSpPr>
            <p:cNvPr id="179" name="rect"/>
            <p:cNvSpPr/>
            <p:nvPr/>
          </p:nvSpPr>
          <p:spPr>
            <a:xfrm>
              <a:off x="0" y="0"/>
              <a:ext cx="10458849" cy="2438400"/>
            </a:xfrm>
            <a:prstGeom prst="rect">
              <a:avLst/>
            </a:prstGeom>
            <a:solidFill>
              <a:srgbClr val="64BDF5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0" name="textbox 180"/>
            <p:cNvSpPr/>
            <p:nvPr/>
          </p:nvSpPr>
          <p:spPr>
            <a:xfrm>
              <a:off x="548205" y="378906"/>
              <a:ext cx="4177029" cy="99313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4263"/>
                </a:lnSpc>
              </a:pPr>
              <a:endParaRPr lang="Arial" altLang="Arial" sz="100"/>
            </a:p>
            <a:p>
              <a:pPr marL="12700" algn="l" rtl="0" eaLnBrk="0">
                <a:lnSpc>
                  <a:spcPct val="92000"/>
                </a:lnSpc>
              </a:pPr>
              <a:r>
                <a:rPr sz="20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</a:t>
              </a:r>
              <a:r>
                <a:rPr sz="20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结词</a:t>
              </a:r>
              <a:endParaRPr lang="Microsoft YaHei" altLang="Microsoft YaHei" sz="2000"/>
            </a:p>
            <a:p>
              <a:pPr algn="l" rtl="0" eaLnBrk="0">
                <a:lnSpc>
                  <a:spcPct val="138000"/>
                </a:lnSpc>
              </a:pPr>
              <a:endParaRPr lang="Arial" altLang="Arial" sz="1000"/>
            </a:p>
            <a:p>
              <a:pPr algn="l" rtl="0" eaLnBrk="0">
                <a:lnSpc>
                  <a:spcPct val="139000"/>
                </a:lnSpc>
              </a:pPr>
              <a:endParaRPr lang="Arial" altLang="Arial" sz="1000"/>
            </a:p>
            <a:p>
              <a:pPr algn="l" rtl="0" eaLnBrk="0">
                <a:lnSpc>
                  <a:spcPct val="128000"/>
                </a:lnSpc>
              </a:pPr>
              <a:endParaRPr lang="Arial" altLang="Arial" sz="300"/>
            </a:p>
            <a:p>
              <a:pPr marL="14643" algn="l" rtl="0" eaLnBrk="0">
                <a:lnSpc>
                  <a:spcPct val="91000"/>
                </a:lnSpc>
                <a:spcBef>
                  <a:spcPts val="1"/>
                </a:spcBef>
              </a:pP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市场上存在众多睡眠相关产品和服务，竞争激</a:t>
              </a: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烈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pic>
          <p:nvPicPr>
            <p:cNvPr id="181" name="picture 18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576703" y="887243"/>
              <a:ext cx="9258396" cy="76200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 rot="21600000">
            <a:off x="866574" y="3952505"/>
            <a:ext cx="10458849" cy="2438400"/>
            <a:chExt cx="10458849" cy="2438400"/>
          </a:xfrm>
        </p:grpSpPr>
        <p:sp>
          <p:nvSpPr>
            <p:cNvPr id="182" name="rect"/>
            <p:cNvSpPr/>
            <p:nvPr/>
          </p:nvSpPr>
          <p:spPr>
            <a:xfrm>
              <a:off x="0" y="0"/>
              <a:ext cx="10458849" cy="2438400"/>
            </a:xfrm>
            <a:prstGeom prst="rect">
              <a:avLst/>
            </a:prstGeom>
            <a:solidFill>
              <a:srgbClr val="D9EFF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textbox 183"/>
            <p:cNvSpPr/>
            <p:nvPr/>
          </p:nvSpPr>
          <p:spPr>
            <a:xfrm>
              <a:off x="533384" y="395915"/>
              <a:ext cx="9359265" cy="13119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92637"/>
                </a:lnSpc>
              </a:pPr>
              <a:endParaRPr lang="Arial" altLang="Arial" sz="100"/>
            </a:p>
            <a:p>
              <a:pPr marL="16351" algn="l" rtl="0" eaLnBrk="0">
                <a:lnSpc>
                  <a:spcPct val="91000"/>
                </a:lnSpc>
              </a:pPr>
              <a:r>
                <a:rPr sz="20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43AEF2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</a:t>
              </a:r>
              <a:r>
                <a:rPr sz="20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43AEF2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细描述</a:t>
              </a:r>
              <a:endParaRPr lang="Microsoft YaHei" altLang="Microsoft YaHei" sz="2000"/>
            </a:p>
            <a:p>
              <a:pPr algn="l" rtl="0" eaLnBrk="0">
                <a:lnSpc>
                  <a:spcPct val="170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300"/>
            </a:p>
            <a:p>
              <a:pPr marL="12700" indent="27051" algn="l" rtl="0" eaLnBrk="0">
                <a:lnSpc>
                  <a:spcPct val="151000"/>
                </a:lnSpc>
                <a:spcBef>
                  <a:spcPts val="2"/>
                </a:spcBef>
              </a:pPr>
              <a:r>
                <a:rPr sz="1500" spc="-10">
                  <a:solidFill>
                    <a:srgbClr val="0A5C9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目前市场上存在大量的睡眠相关产品和服务，如床垫</a:t>
              </a:r>
              <a:r>
                <a:rPr sz="1500" spc="0">
                  <a:solidFill>
                    <a:srgbClr val="0A5C9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、枕头、眼罩、助眠药物等。这些产品和服务的质量和价格 </a:t>
              </a:r>
              <a:r>
                <a:rPr sz="1500" spc="-10">
                  <a:solidFill>
                    <a:srgbClr val="0A5C9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各不相同，消费者选择多样。此外，各大品牌之间的竞争也十分激</a:t>
              </a:r>
              <a:r>
                <a:rPr sz="1500" spc="0">
                  <a:solidFill>
                    <a:srgbClr val="0A5C9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烈，市场格局较为分散。</a:t>
              </a:r>
              <a:endParaRPr lang="Microsoft YaHei" altLang="Microsoft YaHei" sz="1500"/>
            </a:p>
          </p:txBody>
        </p:sp>
        <p:pic>
          <p:nvPicPr>
            <p:cNvPr id="184" name="picture 18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568984" y="838847"/>
              <a:ext cx="9258396" cy="76200"/>
            </a:xfrm>
            <a:prstGeom prst="rect">
              <a:avLst/>
            </a:prstGeom>
          </p:spPr>
        </p:pic>
      </p:grpSp>
      <p:sp>
        <p:nvSpPr>
          <p:cNvPr id="185" name="textbox 185"/>
          <p:cNvSpPr/>
          <p:nvPr/>
        </p:nvSpPr>
        <p:spPr>
          <a:xfrm>
            <a:off x="787067" y="331596"/>
            <a:ext cx="3492500" cy="4914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8000"/>
              </a:lnSpc>
            </a:pPr>
            <a:endParaRPr lang="Arial" altLang="Arial" sz="300"/>
          </a:p>
          <a:p>
            <a:pPr marL="183471" algn="l" rtl="0" eaLnBrk="0">
              <a:lnSpc>
                <a:spcPct val="91000"/>
              </a:lnSpc>
              <a:spcBef>
                <a:spcPts val="3"/>
              </a:spcBef>
              <a:tabLst>
                <a:tab pos="450850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睡眠市场竞争分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3000"/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799767" y="344296"/>
            <a:ext cx="170771" cy="426692"/>
            <a:chExt cx="170771" cy="426692"/>
          </a:xfrm>
        </p:grpSpPr>
        <p:sp>
          <p:nvSpPr>
            <p:cNvPr id="186" name="path"/>
            <p:cNvSpPr/>
            <p:nvPr/>
          </p:nvSpPr>
          <p:spPr>
            <a:xfrm>
              <a:off x="0" y="4133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path"/>
            <p:cNvSpPr/>
            <p:nvPr/>
          </p:nvSpPr>
          <p:spPr>
            <a:xfrm>
              <a:off x="105176" y="0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0" y="121906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105176" y="117773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0" y="239679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105176" y="235546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0" y="35745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path"/>
            <p:cNvSpPr/>
            <p:nvPr/>
          </p:nvSpPr>
          <p:spPr>
            <a:xfrm>
              <a:off x="105176" y="35332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94" name="path"/>
          <p:cNvSpPr/>
          <p:nvPr/>
        </p:nvSpPr>
        <p:spPr>
          <a:xfrm>
            <a:off x="454963" y="684488"/>
            <a:ext cx="84147" cy="84147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5" name="path"/>
          <p:cNvSpPr/>
          <p:nvPr/>
        </p:nvSpPr>
        <p:spPr>
          <a:xfrm>
            <a:off x="454963" y="566715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6" name="path"/>
          <p:cNvSpPr/>
          <p:nvPr/>
        </p:nvSpPr>
        <p:spPr>
          <a:xfrm>
            <a:off x="454963" y="331168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7" name="path"/>
          <p:cNvSpPr/>
          <p:nvPr/>
        </p:nvSpPr>
        <p:spPr>
          <a:xfrm>
            <a:off x="454963" y="448941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8" name="path"/>
          <p:cNvSpPr/>
          <p:nvPr/>
        </p:nvSpPr>
        <p:spPr>
          <a:xfrm>
            <a:off x="575048" y="573290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43AEF2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9" name="path"/>
          <p:cNvSpPr/>
          <p:nvPr/>
        </p:nvSpPr>
        <p:spPr>
          <a:xfrm>
            <a:off x="575048" y="691064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43AEF2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0" name="path"/>
          <p:cNvSpPr/>
          <p:nvPr/>
        </p:nvSpPr>
        <p:spPr>
          <a:xfrm>
            <a:off x="575048" y="337742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43AEF2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1" name="path"/>
          <p:cNvSpPr/>
          <p:nvPr/>
        </p:nvSpPr>
        <p:spPr>
          <a:xfrm>
            <a:off x="575048" y="455516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43AEF2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2" name="path"/>
          <p:cNvSpPr/>
          <p:nvPr/>
        </p:nvSpPr>
        <p:spPr>
          <a:xfrm>
            <a:off x="689124" y="575006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43AEF2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3" name="path"/>
          <p:cNvSpPr/>
          <p:nvPr/>
        </p:nvSpPr>
        <p:spPr>
          <a:xfrm>
            <a:off x="689124" y="692780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43AEF2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4" name="path"/>
          <p:cNvSpPr/>
          <p:nvPr/>
        </p:nvSpPr>
        <p:spPr>
          <a:xfrm>
            <a:off x="689124" y="339459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lnTo>
                  <a:pt x="58" y="117"/>
                </a:ln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43AEF2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5" name="path"/>
          <p:cNvSpPr/>
          <p:nvPr/>
        </p:nvSpPr>
        <p:spPr>
          <a:xfrm>
            <a:off x="689124" y="457232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43AEF2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8" name="group 18"/>
          <p:cNvGrpSpPr/>
          <p:nvPr/>
        </p:nvGrpSpPr>
        <p:grpSpPr>
          <a:xfrm rot="21600000">
            <a:off x="763570" y="1751286"/>
            <a:ext cx="10664857" cy="4234459"/>
            <a:chExt cx="10664857" cy="4234459"/>
          </a:xfrm>
        </p:grpSpPr>
        <p:sp>
          <p:nvSpPr>
            <p:cNvPr id="206" name="path"/>
            <p:cNvSpPr/>
            <p:nvPr/>
          </p:nvSpPr>
          <p:spPr>
            <a:xfrm>
              <a:off x="5422195" y="0"/>
              <a:ext cx="5242662" cy="4234459"/>
            </a:xfrm>
            <a:custGeom>
              <a:rect l="0" t="0" r="0" b="0"/>
              <a:pathLst>
                <a:path w="8256" h="6668">
                  <a:moveTo>
                    <a:pt x="0" y="1111"/>
                  </a:moveTo>
                  <a:cubicBezTo>
                    <a:pt x="0" y="497"/>
                    <a:pt x="497" y="0"/>
                    <a:pt x="1111" y="0"/>
                  </a:cubicBezTo>
                  <a:lnTo>
                    <a:pt x="1111" y="0"/>
                  </a:lnTo>
                  <a:lnTo>
                    <a:pt x="7144" y="0"/>
                  </a:lnTo>
                  <a:lnTo>
                    <a:pt x="7144" y="0"/>
                  </a:lnTo>
                  <a:lnTo>
                    <a:pt x="7144" y="0"/>
                  </a:lnTo>
                  <a:cubicBezTo>
                    <a:pt x="7758" y="0"/>
                    <a:pt x="8256" y="497"/>
                    <a:pt x="8256" y="1111"/>
                  </a:cubicBezTo>
                  <a:lnTo>
                    <a:pt x="8256" y="1111"/>
                  </a:lnTo>
                  <a:cubicBezTo>
                    <a:pt x="8256" y="1111"/>
                    <a:pt x="8256" y="1111"/>
                    <a:pt x="8256" y="1111"/>
                  </a:cubicBezTo>
                  <a:lnTo>
                    <a:pt x="8256" y="1111"/>
                  </a:lnTo>
                  <a:lnTo>
                    <a:pt x="8256" y="5557"/>
                  </a:lnTo>
                  <a:lnTo>
                    <a:pt x="8256" y="5557"/>
                  </a:lnTo>
                  <a:lnTo>
                    <a:pt x="8256" y="5557"/>
                  </a:lnTo>
                  <a:cubicBezTo>
                    <a:pt x="8256" y="6170"/>
                    <a:pt x="7758" y="6668"/>
                    <a:pt x="7144" y="6668"/>
                  </a:cubicBezTo>
                  <a:lnTo>
                    <a:pt x="7144" y="6668"/>
                  </a:lnTo>
                  <a:lnTo>
                    <a:pt x="1111" y="6668"/>
                  </a:lnTo>
                  <a:lnTo>
                    <a:pt x="1111" y="6668"/>
                  </a:lnTo>
                  <a:lnTo>
                    <a:pt x="1111" y="6668"/>
                  </a:lnTo>
                  <a:cubicBezTo>
                    <a:pt x="497" y="6668"/>
                    <a:pt x="0" y="6170"/>
                    <a:pt x="0" y="5557"/>
                  </a:cubicBezTo>
                  <a:lnTo>
                    <a:pt x="0" y="1111"/>
                  </a:lnTo>
                  <a:close/>
                </a:path>
              </a:pathLst>
            </a:custGeom>
            <a:solidFill>
              <a:srgbClr val="E0F2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7" name="path"/>
            <p:cNvSpPr/>
            <p:nvPr/>
          </p:nvSpPr>
          <p:spPr>
            <a:xfrm>
              <a:off x="0" y="0"/>
              <a:ext cx="5242663" cy="4234459"/>
            </a:xfrm>
            <a:custGeom>
              <a:rect l="0" t="0" r="0" b="0"/>
              <a:pathLst>
                <a:path w="8256" h="6668">
                  <a:moveTo>
                    <a:pt x="0" y="1111"/>
                  </a:moveTo>
                  <a:cubicBezTo>
                    <a:pt x="0" y="497"/>
                    <a:pt x="497" y="0"/>
                    <a:pt x="1111" y="0"/>
                  </a:cubicBezTo>
                  <a:lnTo>
                    <a:pt x="1111" y="0"/>
                  </a:lnTo>
                  <a:lnTo>
                    <a:pt x="7144" y="0"/>
                  </a:lnTo>
                  <a:lnTo>
                    <a:pt x="7144" y="0"/>
                  </a:lnTo>
                  <a:lnTo>
                    <a:pt x="7144" y="0"/>
                  </a:lnTo>
                  <a:cubicBezTo>
                    <a:pt x="7758" y="0"/>
                    <a:pt x="8256" y="497"/>
                    <a:pt x="8256" y="1111"/>
                  </a:cubicBezTo>
                  <a:lnTo>
                    <a:pt x="8256" y="1111"/>
                  </a:lnTo>
                  <a:cubicBezTo>
                    <a:pt x="8256" y="1111"/>
                    <a:pt x="8256" y="1111"/>
                    <a:pt x="8256" y="1111"/>
                  </a:cubicBezTo>
                  <a:lnTo>
                    <a:pt x="8256" y="1111"/>
                  </a:lnTo>
                  <a:lnTo>
                    <a:pt x="8256" y="5557"/>
                  </a:lnTo>
                  <a:lnTo>
                    <a:pt x="8256" y="5557"/>
                  </a:lnTo>
                  <a:lnTo>
                    <a:pt x="8256" y="5557"/>
                  </a:lnTo>
                  <a:cubicBezTo>
                    <a:pt x="8256" y="6170"/>
                    <a:pt x="7758" y="6668"/>
                    <a:pt x="7144" y="6668"/>
                  </a:cubicBezTo>
                  <a:lnTo>
                    <a:pt x="7144" y="6668"/>
                  </a:lnTo>
                  <a:lnTo>
                    <a:pt x="1111" y="6668"/>
                  </a:lnTo>
                  <a:lnTo>
                    <a:pt x="1111" y="6668"/>
                  </a:lnTo>
                  <a:lnTo>
                    <a:pt x="1111" y="6668"/>
                  </a:lnTo>
                  <a:cubicBezTo>
                    <a:pt x="497" y="6668"/>
                    <a:pt x="0" y="6170"/>
                    <a:pt x="0" y="5557"/>
                  </a:cubicBezTo>
                  <a:lnTo>
                    <a:pt x="0" y="1111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8" name="path"/>
            <p:cNvSpPr/>
            <p:nvPr/>
          </p:nvSpPr>
          <p:spPr>
            <a:xfrm>
              <a:off x="3767145" y="679269"/>
              <a:ext cx="3130563" cy="3130565"/>
            </a:xfrm>
            <a:custGeom>
              <a:rect l="0" t="0" r="0" b="0"/>
              <a:pathLst>
                <a:path w="4930" h="4930">
                  <a:moveTo>
                    <a:pt x="0" y="2465"/>
                  </a:moveTo>
                  <a:cubicBezTo>
                    <a:pt x="0" y="1103"/>
                    <a:pt x="1103" y="0"/>
                    <a:pt x="2465" y="0"/>
                  </a:cubicBezTo>
                  <a:lnTo>
                    <a:pt x="2465" y="0"/>
                  </a:lnTo>
                  <a:lnTo>
                    <a:pt x="2465" y="0"/>
                  </a:lnTo>
                  <a:lnTo>
                    <a:pt x="2465" y="0"/>
                  </a:lnTo>
                  <a:cubicBezTo>
                    <a:pt x="3826" y="0"/>
                    <a:pt x="4930" y="1103"/>
                    <a:pt x="4930" y="2465"/>
                  </a:cubicBezTo>
                  <a:lnTo>
                    <a:pt x="4930" y="2465"/>
                  </a:lnTo>
                  <a:cubicBezTo>
                    <a:pt x="4930" y="2465"/>
                    <a:pt x="4930" y="2465"/>
                    <a:pt x="4930" y="2465"/>
                  </a:cubicBezTo>
                  <a:lnTo>
                    <a:pt x="4930" y="2465"/>
                  </a:lnTo>
                  <a:lnTo>
                    <a:pt x="4930" y="2465"/>
                  </a:lnTo>
                  <a:lnTo>
                    <a:pt x="4930" y="2465"/>
                  </a:lnTo>
                  <a:cubicBezTo>
                    <a:pt x="4930" y="3826"/>
                    <a:pt x="3826" y="4930"/>
                    <a:pt x="2465" y="4930"/>
                  </a:cubicBezTo>
                  <a:lnTo>
                    <a:pt x="2465" y="4930"/>
                  </a:lnTo>
                  <a:lnTo>
                    <a:pt x="2465" y="4930"/>
                  </a:lnTo>
                  <a:lnTo>
                    <a:pt x="2465" y="4930"/>
                  </a:lnTo>
                  <a:cubicBezTo>
                    <a:pt x="1103" y="4930"/>
                    <a:pt x="0" y="3826"/>
                    <a:pt x="0" y="2465"/>
                  </a:cubicBezTo>
                  <a:lnTo>
                    <a:pt x="0" y="2465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9" name="path"/>
            <p:cNvSpPr/>
            <p:nvPr/>
          </p:nvSpPr>
          <p:spPr>
            <a:xfrm>
              <a:off x="3957971" y="870096"/>
              <a:ext cx="2748909" cy="2748908"/>
            </a:xfrm>
            <a:custGeom>
              <a:rect l="0" t="0" r="0" b="0"/>
              <a:pathLst>
                <a:path w="4328" h="4328">
                  <a:moveTo>
                    <a:pt x="0" y="2164"/>
                  </a:moveTo>
                  <a:cubicBezTo>
                    <a:pt x="0" y="969"/>
                    <a:pt x="969" y="0"/>
                    <a:pt x="2164" y="0"/>
                  </a:cubicBezTo>
                  <a:lnTo>
                    <a:pt x="2164" y="0"/>
                  </a:lnTo>
                  <a:lnTo>
                    <a:pt x="2164" y="0"/>
                  </a:lnTo>
                  <a:lnTo>
                    <a:pt x="2164" y="0"/>
                  </a:lnTo>
                  <a:cubicBezTo>
                    <a:pt x="3359" y="0"/>
                    <a:pt x="4328" y="969"/>
                    <a:pt x="4328" y="2164"/>
                  </a:cubicBezTo>
                  <a:lnTo>
                    <a:pt x="4328" y="2164"/>
                  </a:lnTo>
                  <a:cubicBezTo>
                    <a:pt x="4328" y="2164"/>
                    <a:pt x="4328" y="2164"/>
                    <a:pt x="4328" y="2164"/>
                  </a:cubicBezTo>
                  <a:lnTo>
                    <a:pt x="4328" y="2164"/>
                  </a:lnTo>
                  <a:lnTo>
                    <a:pt x="4328" y="2164"/>
                  </a:lnTo>
                  <a:lnTo>
                    <a:pt x="4328" y="2164"/>
                  </a:lnTo>
                  <a:cubicBezTo>
                    <a:pt x="4328" y="3359"/>
                    <a:pt x="3359" y="4328"/>
                    <a:pt x="2164" y="4328"/>
                  </a:cubicBezTo>
                  <a:lnTo>
                    <a:pt x="2164" y="4328"/>
                  </a:lnTo>
                  <a:lnTo>
                    <a:pt x="2164" y="4328"/>
                  </a:lnTo>
                  <a:lnTo>
                    <a:pt x="2164" y="4328"/>
                  </a:lnTo>
                  <a:cubicBezTo>
                    <a:pt x="969" y="4328"/>
                    <a:pt x="0" y="3359"/>
                    <a:pt x="0" y="2164"/>
                  </a:cubicBezTo>
                  <a:lnTo>
                    <a:pt x="0" y="2164"/>
                  </a:lnTo>
                  <a:close/>
                </a:path>
              </a:pathLst>
            </a:custGeom>
            <a:solidFill>
              <a:srgbClr val="84CDF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10" name="textbox 210"/>
          <p:cNvSpPr/>
          <p:nvPr/>
        </p:nvSpPr>
        <p:spPr>
          <a:xfrm>
            <a:off x="1206312" y="3134605"/>
            <a:ext cx="5484495" cy="15424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734"/>
              </a:lnSpc>
            </a:pPr>
            <a:endParaRPr lang="Arial" altLang="Arial" sz="100"/>
          </a:p>
          <a:p>
            <a:pPr marL="13042" algn="l" rtl="0" eaLnBrk="0">
              <a:lnSpc>
                <a:spcPct val="94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随着人们对健康和睡眠质量的关注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</a:t>
            </a:r>
            <a:endParaRPr lang="Microsoft YaHei" altLang="Microsoft YaHei" sz="1300"/>
          </a:p>
          <a:p>
            <a:pPr marL="12700" algn="l" rtl="0" eaLnBrk="0">
              <a:lnSpc>
                <a:spcPct val="95000"/>
              </a:lnSpc>
              <a:spcBef>
                <a:spcPts val="949"/>
              </a:spcBef>
            </a:pPr>
            <a:r>
              <a:rPr sz="13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断提高，睡眠项目市场前景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阔。</a:t>
            </a:r>
            <a:endParaRPr lang="Microsoft YaHei" altLang="Microsoft YaHei" sz="1300"/>
          </a:p>
          <a:p>
            <a:pPr algn="r" rtl="0" eaLnBrk="0">
              <a:lnSpc>
                <a:spcPct val="85000"/>
              </a:lnSpc>
              <a:spcBef>
                <a:spcPts val="290"/>
              </a:spcBef>
            </a:pPr>
            <a:r>
              <a:rPr sz="7600" spc="25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</a:t>
            </a:r>
            <a:r>
              <a:rPr sz="7600" spc="24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7600"/>
          </a:p>
        </p:txBody>
      </p:sp>
      <p:sp>
        <p:nvSpPr>
          <p:cNvPr id="211" name="textbox 211"/>
          <p:cNvSpPr/>
          <p:nvPr/>
        </p:nvSpPr>
        <p:spPr>
          <a:xfrm>
            <a:off x="7932065" y="3135291"/>
            <a:ext cx="3247389" cy="17551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436"/>
              </a:lnSpc>
            </a:pPr>
            <a:endParaRPr lang="Arial" altLang="Arial" sz="100"/>
          </a:p>
          <a:p>
            <a:pPr marL="19901" algn="l" rtl="0" eaLnBrk="0">
              <a:lnSpc>
                <a:spcPct val="94000"/>
              </a:lnSpc>
            </a:pPr>
            <a:r>
              <a:rPr sz="1300" spc="50">
                <a:solidFill>
                  <a:srgbClr val="0A5C9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随着社会经济的发展和人们生活水平</a:t>
            </a:r>
            <a:r>
              <a:rPr sz="1300" spc="10">
                <a:solidFill>
                  <a:srgbClr val="0A5C9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sz="1300" spc="0">
                <a:solidFill>
                  <a:srgbClr val="0A5C9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</a:t>
            </a:r>
            <a:endParaRPr lang="Microsoft YaHei" altLang="Microsoft YaHei" sz="1300"/>
          </a:p>
          <a:p>
            <a:pPr marL="12872" algn="l" rtl="0" eaLnBrk="0">
              <a:lnSpc>
                <a:spcPct val="95000"/>
              </a:lnSpc>
              <a:spcBef>
                <a:spcPts val="948"/>
              </a:spcBef>
            </a:pPr>
            <a:r>
              <a:rPr sz="1300" spc="50">
                <a:solidFill>
                  <a:srgbClr val="0A5C9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高，人们对健康和睡眠质量的关注度越</a:t>
            </a:r>
            <a:r>
              <a:rPr sz="1300" spc="20">
                <a:solidFill>
                  <a:srgbClr val="0A5C9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来</a:t>
            </a:r>
            <a:endParaRPr lang="Microsoft YaHei" altLang="Microsoft YaHei" sz="1300"/>
          </a:p>
          <a:p>
            <a:pPr marL="12700" algn="l" rtl="0" eaLnBrk="0">
              <a:lnSpc>
                <a:spcPct val="95000"/>
              </a:lnSpc>
              <a:spcBef>
                <a:spcPts val="948"/>
              </a:spcBef>
            </a:pPr>
            <a:r>
              <a:rPr sz="1300" spc="50">
                <a:solidFill>
                  <a:srgbClr val="0A5C9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越高。未来，随着科技的进步和应用，</a:t>
            </a:r>
            <a:r>
              <a:rPr sz="1300" spc="20">
                <a:solidFill>
                  <a:srgbClr val="0A5C9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</a:t>
            </a:r>
            <a:endParaRPr lang="Microsoft YaHei" altLang="Microsoft YaHei" sz="1300"/>
          </a:p>
          <a:p>
            <a:pPr marL="20758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-10">
                <a:solidFill>
                  <a:srgbClr val="0A5C9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眠项目将不断涌现新的产品和</a:t>
            </a:r>
            <a:r>
              <a:rPr sz="1300" spc="0">
                <a:solidFill>
                  <a:srgbClr val="0A5C9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服务模式，</a:t>
            </a:r>
            <a:endParaRPr lang="Microsoft YaHei" altLang="Microsoft YaHei" sz="1300"/>
          </a:p>
          <a:p>
            <a:pPr marL="14414" algn="l" rtl="0" eaLnBrk="0">
              <a:lnSpc>
                <a:spcPct val="94000"/>
              </a:lnSpc>
              <a:spcBef>
                <a:spcPts val="963"/>
              </a:spcBef>
            </a:pPr>
            <a:r>
              <a:rPr sz="1300" spc="50">
                <a:solidFill>
                  <a:srgbClr val="0A5C9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市场前景广阔。同时，政府对健康产业</a:t>
            </a:r>
            <a:r>
              <a:rPr sz="1300" spc="10">
                <a:solidFill>
                  <a:srgbClr val="0A5C9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3214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-10">
                <a:solidFill>
                  <a:srgbClr val="0A5C9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</a:t>
            </a:r>
            <a:r>
              <a:rPr sz="1300" spc="0">
                <a:solidFill>
                  <a:srgbClr val="0A5C9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也将为睡眠项目的发展提供有力保障。</a:t>
            </a:r>
            <a:endParaRPr lang="Microsoft YaHei" altLang="Microsoft YaHei" sz="1300"/>
          </a:p>
        </p:txBody>
      </p:sp>
      <p:sp>
        <p:nvSpPr>
          <p:cNvPr id="212" name="textbox 212"/>
          <p:cNvSpPr/>
          <p:nvPr/>
        </p:nvSpPr>
        <p:spPr>
          <a:xfrm>
            <a:off x="442263" y="318468"/>
            <a:ext cx="3837304" cy="5022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95655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睡眠项目发展前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</a:t>
            </a:r>
            <a:endParaRPr lang="Microsoft YaHei" altLang="Microsoft YaHei" sz="3000"/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1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33" name="textbox 233"/>
          <p:cNvSpPr/>
          <p:nvPr/>
        </p:nvSpPr>
        <p:spPr>
          <a:xfrm>
            <a:off x="10015749" y="2313835"/>
            <a:ext cx="1043939" cy="3041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635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细描述</a:t>
            </a:r>
            <a:endParaRPr lang="Microsoft YaHei" altLang="Microsoft YaHei" sz="2000"/>
          </a:p>
        </p:txBody>
      </p:sp>
      <p:pic>
        <p:nvPicPr>
          <p:cNvPr id="234" name="picture 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17660" y="2817090"/>
            <a:ext cx="2894156" cy="76200"/>
          </a:xfrm>
          <a:prstGeom prst="rect">
            <a:avLst/>
          </a:prstGeom>
        </p:spPr>
      </p:pic>
      <p:pic>
        <p:nvPicPr>
          <p:cNvPr id="235" name="picture 2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76414" y="2817090"/>
            <a:ext cx="2894155" cy="76200"/>
          </a:xfrm>
          <a:prstGeom prst="rect">
            <a:avLst/>
          </a:prstGeom>
        </p:spPr>
      </p:pic>
      <p:sp>
        <p:nvSpPr>
          <p:cNvPr id="236" name="textbox 236"/>
          <p:cNvSpPr/>
          <p:nvPr/>
        </p:nvSpPr>
        <p:spPr>
          <a:xfrm>
            <a:off x="1199778" y="2313580"/>
            <a:ext cx="789305" cy="304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263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结词</a:t>
            </a:r>
            <a:endParaRPr lang="Microsoft YaHei" altLang="Microsoft YaHei" sz="20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7" name="picture 2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38" name="textbox 238"/>
          <p:cNvSpPr/>
          <p:nvPr/>
        </p:nvSpPr>
        <p:spPr>
          <a:xfrm>
            <a:off x="3826446" y="2009981"/>
            <a:ext cx="4568825" cy="17989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931"/>
              </a:lnSpc>
            </a:pPr>
            <a:endParaRPr lang="Arial" altLang="Arial" sz="100"/>
          </a:p>
          <a:p>
            <a:pPr marL="1905754" algn="l" rtl="0" eaLnBrk="0">
              <a:lnSpc>
                <a:spcPct val="86000"/>
              </a:lnSpc>
            </a:pPr>
            <a:r>
              <a:rPr sz="4900" spc="9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4900" spc="7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49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100"/>
          </a:p>
          <a:p>
            <a:pPr marL="12700" algn="l" rtl="0" eaLnBrk="0">
              <a:lnSpc>
                <a:spcPct val="90000"/>
              </a:lnSpc>
              <a:spcBef>
                <a:spcPts val="7"/>
              </a:spcBef>
            </a:pPr>
            <a:r>
              <a:rPr sz="4500" spc="-3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睡眠项目融资策</a:t>
            </a:r>
            <a:r>
              <a:rPr sz="45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endParaRPr lang="Microsoft YaHei" altLang="Microsoft YaHei" sz="45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2" name="group 22"/>
          <p:cNvGrpSpPr/>
          <p:nvPr/>
        </p:nvGrpSpPr>
        <p:grpSpPr>
          <a:xfrm rot="21600000">
            <a:off x="8242744" y="4378450"/>
            <a:ext cx="753522" cy="876300"/>
            <a:chExt cx="753522" cy="876300"/>
          </a:xfrm>
        </p:grpSpPr>
        <p:sp>
          <p:nvSpPr>
            <p:cNvPr id="239" name="path"/>
            <p:cNvSpPr/>
            <p:nvPr/>
          </p:nvSpPr>
          <p:spPr>
            <a:xfrm>
              <a:off x="336518" y="192595"/>
              <a:ext cx="67722" cy="683704"/>
            </a:xfrm>
            <a:custGeom>
              <a:rect l="0" t="0" r="0" b="0"/>
              <a:pathLst>
                <a:path w="105" h="1076">
                  <a:moveTo>
                    <a:pt x="0" y="0"/>
                  </a:moveTo>
                  <a:lnTo>
                    <a:pt x="106" y="0"/>
                  </a:lnTo>
                  <a:lnTo>
                    <a:pt x="106" y="1076"/>
                  </a:lnTo>
                  <a:lnTo>
                    <a:pt x="0" y="10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8AD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0" name="path"/>
            <p:cNvSpPr/>
            <p:nvPr/>
          </p:nvSpPr>
          <p:spPr>
            <a:xfrm>
              <a:off x="0" y="0"/>
              <a:ext cx="753522" cy="755617"/>
            </a:xfrm>
            <a:custGeom>
              <a:rect l="0" t="0" r="0" b="0"/>
              <a:pathLst>
                <a:path w="1186" h="1189">
                  <a:moveTo>
                    <a:pt x="0" y="594"/>
                  </a:moveTo>
                  <a:cubicBezTo>
                    <a:pt x="0" y="266"/>
                    <a:pt x="265" y="0"/>
                    <a:pt x="593" y="0"/>
                  </a:cubicBezTo>
                  <a:lnTo>
                    <a:pt x="593" y="0"/>
                  </a:lnTo>
                  <a:lnTo>
                    <a:pt x="593" y="0"/>
                  </a:lnTo>
                  <a:lnTo>
                    <a:pt x="593" y="0"/>
                  </a:lnTo>
                  <a:cubicBezTo>
                    <a:pt x="921" y="0"/>
                    <a:pt x="1186" y="266"/>
                    <a:pt x="1186" y="594"/>
                  </a:cubicBezTo>
                  <a:lnTo>
                    <a:pt x="1186" y="594"/>
                  </a:lnTo>
                  <a:cubicBezTo>
                    <a:pt x="1186" y="594"/>
                    <a:pt x="1186" y="594"/>
                    <a:pt x="1186" y="594"/>
                  </a:cubicBezTo>
                  <a:lnTo>
                    <a:pt x="1186" y="594"/>
                  </a:lnTo>
                  <a:lnTo>
                    <a:pt x="1186" y="594"/>
                  </a:lnTo>
                  <a:lnTo>
                    <a:pt x="1186" y="594"/>
                  </a:lnTo>
                  <a:cubicBezTo>
                    <a:pt x="1186" y="923"/>
                    <a:pt x="921" y="1189"/>
                    <a:pt x="593" y="1189"/>
                  </a:cubicBezTo>
                  <a:lnTo>
                    <a:pt x="593" y="1189"/>
                  </a:lnTo>
                  <a:lnTo>
                    <a:pt x="593" y="1189"/>
                  </a:lnTo>
                  <a:lnTo>
                    <a:pt x="593" y="1189"/>
                  </a:lnTo>
                  <a:cubicBezTo>
                    <a:pt x="265" y="1189"/>
                    <a:pt x="0" y="923"/>
                    <a:pt x="0" y="594"/>
                  </a:cubicBezTo>
                  <a:lnTo>
                    <a:pt x="0" y="594"/>
                  </a:lnTo>
                  <a:cubicBezTo>
                    <a:pt x="0" y="594"/>
                    <a:pt x="0" y="594"/>
                    <a:pt x="0" y="594"/>
                  </a:cubicBezTo>
                  <a:lnTo>
                    <a:pt x="0" y="594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1" name="path"/>
            <p:cNvSpPr/>
            <p:nvPr/>
          </p:nvSpPr>
          <p:spPr>
            <a:xfrm>
              <a:off x="12668" y="192595"/>
              <a:ext cx="50768" cy="683704"/>
            </a:xfrm>
            <a:custGeom>
              <a:rect l="0" t="0" r="0" b="0"/>
              <a:pathLst>
                <a:path w="79" h="1076">
                  <a:moveTo>
                    <a:pt x="0" y="0"/>
                  </a:moveTo>
                  <a:lnTo>
                    <a:pt x="79" y="0"/>
                  </a:lnTo>
                  <a:lnTo>
                    <a:pt x="79" y="1076"/>
                  </a:lnTo>
                  <a:lnTo>
                    <a:pt x="0" y="10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8AD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0" y="1048535"/>
            <a:ext cx="12192000" cy="5809464"/>
            <a:chExt cx="12192000" cy="5809464"/>
          </a:xfrm>
        </p:grpSpPr>
        <p:sp>
          <p:nvSpPr>
            <p:cNvPr id="242" name="path"/>
            <p:cNvSpPr/>
            <p:nvPr/>
          </p:nvSpPr>
          <p:spPr>
            <a:xfrm>
              <a:off x="3536536" y="3522510"/>
              <a:ext cx="408528" cy="760572"/>
            </a:xfrm>
            <a:custGeom>
              <a:rect l="0" t="0" r="0" b="0"/>
              <a:pathLst>
                <a:path w="643" h="1197">
                  <a:moveTo>
                    <a:pt x="0" y="874"/>
                  </a:moveTo>
                  <a:lnTo>
                    <a:pt x="106" y="874"/>
                  </a:lnTo>
                  <a:lnTo>
                    <a:pt x="106" y="1197"/>
                  </a:lnTo>
                  <a:lnTo>
                    <a:pt x="0" y="1197"/>
                  </a:lnTo>
                  <a:lnTo>
                    <a:pt x="0" y="874"/>
                  </a:lnTo>
                  <a:close/>
                </a:path>
                <a:path w="643" h="1197">
                  <a:moveTo>
                    <a:pt x="536" y="0"/>
                  </a:moveTo>
                  <a:lnTo>
                    <a:pt x="643" y="0"/>
                  </a:lnTo>
                  <a:lnTo>
                    <a:pt x="643" y="1076"/>
                  </a:lnTo>
                  <a:lnTo>
                    <a:pt x="536" y="1076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0F8AD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3" name="path"/>
            <p:cNvSpPr/>
            <p:nvPr/>
          </p:nvSpPr>
          <p:spPr>
            <a:xfrm>
              <a:off x="3629689" y="3120365"/>
              <a:ext cx="546068" cy="846677"/>
            </a:xfrm>
            <a:custGeom>
              <a:rect l="0" t="0" r="0" b="0"/>
              <a:pathLst>
                <a:path w="859" h="1333">
                  <a:moveTo>
                    <a:pt x="0" y="666"/>
                  </a:moveTo>
                  <a:cubicBezTo>
                    <a:pt x="0" y="298"/>
                    <a:pt x="192" y="0"/>
                    <a:pt x="429" y="0"/>
                  </a:cubicBez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cubicBezTo>
                    <a:pt x="667" y="0"/>
                    <a:pt x="859" y="298"/>
                    <a:pt x="859" y="666"/>
                  </a:cubicBezTo>
                  <a:lnTo>
                    <a:pt x="859" y="666"/>
                  </a:lnTo>
                  <a:cubicBezTo>
                    <a:pt x="859" y="666"/>
                    <a:pt x="859" y="666"/>
                    <a:pt x="859" y="666"/>
                  </a:cubicBezTo>
                  <a:lnTo>
                    <a:pt x="859" y="666"/>
                  </a:lnTo>
                  <a:lnTo>
                    <a:pt x="859" y="666"/>
                  </a:lnTo>
                  <a:lnTo>
                    <a:pt x="859" y="666"/>
                  </a:lnTo>
                  <a:cubicBezTo>
                    <a:pt x="859" y="1034"/>
                    <a:pt x="667" y="1333"/>
                    <a:pt x="429" y="1333"/>
                  </a:cubicBezTo>
                  <a:lnTo>
                    <a:pt x="429" y="1333"/>
                  </a:lnTo>
                  <a:lnTo>
                    <a:pt x="429" y="1333"/>
                  </a:lnTo>
                  <a:lnTo>
                    <a:pt x="429" y="1333"/>
                  </a:lnTo>
                  <a:cubicBezTo>
                    <a:pt x="192" y="1333"/>
                    <a:pt x="0" y="1034"/>
                    <a:pt x="0" y="666"/>
                  </a:cubicBezTo>
                  <a:lnTo>
                    <a:pt x="0" y="666"/>
                  </a:lnTo>
                  <a:cubicBezTo>
                    <a:pt x="0" y="666"/>
                    <a:pt x="0" y="666"/>
                    <a:pt x="0" y="666"/>
                  </a:cubicBezTo>
                  <a:lnTo>
                    <a:pt x="0" y="666"/>
                  </a:lnTo>
                  <a:close/>
                </a:path>
              </a:pathLst>
            </a:custGeom>
            <a:solidFill>
              <a:srgbClr val="B4DFF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4" name="path"/>
            <p:cNvSpPr/>
            <p:nvPr/>
          </p:nvSpPr>
          <p:spPr>
            <a:xfrm>
              <a:off x="3375659" y="3013018"/>
              <a:ext cx="391572" cy="1106996"/>
            </a:xfrm>
            <a:custGeom>
              <a:rect l="0" t="0" r="0" b="0"/>
              <a:pathLst>
                <a:path w="616" h="1743">
                  <a:moveTo>
                    <a:pt x="0" y="871"/>
                  </a:moveTo>
                  <a:cubicBezTo>
                    <a:pt x="0" y="390"/>
                    <a:pt x="138" y="0"/>
                    <a:pt x="308" y="0"/>
                  </a:cubicBezTo>
                  <a:lnTo>
                    <a:pt x="308" y="0"/>
                  </a:lnTo>
                  <a:lnTo>
                    <a:pt x="308" y="0"/>
                  </a:lnTo>
                  <a:lnTo>
                    <a:pt x="308" y="0"/>
                  </a:lnTo>
                  <a:cubicBezTo>
                    <a:pt x="478" y="0"/>
                    <a:pt x="616" y="390"/>
                    <a:pt x="616" y="871"/>
                  </a:cubicBezTo>
                  <a:lnTo>
                    <a:pt x="616" y="871"/>
                  </a:lnTo>
                  <a:cubicBezTo>
                    <a:pt x="616" y="871"/>
                    <a:pt x="616" y="871"/>
                    <a:pt x="616" y="871"/>
                  </a:cubicBezTo>
                  <a:lnTo>
                    <a:pt x="616" y="871"/>
                  </a:lnTo>
                  <a:lnTo>
                    <a:pt x="616" y="871"/>
                  </a:lnTo>
                  <a:lnTo>
                    <a:pt x="616" y="871"/>
                  </a:lnTo>
                  <a:cubicBezTo>
                    <a:pt x="616" y="1353"/>
                    <a:pt x="478" y="1743"/>
                    <a:pt x="308" y="1743"/>
                  </a:cubicBezTo>
                  <a:lnTo>
                    <a:pt x="308" y="1743"/>
                  </a:lnTo>
                  <a:lnTo>
                    <a:pt x="308" y="1743"/>
                  </a:lnTo>
                  <a:lnTo>
                    <a:pt x="308" y="1743"/>
                  </a:lnTo>
                  <a:cubicBezTo>
                    <a:pt x="138" y="1743"/>
                    <a:pt x="0" y="1353"/>
                    <a:pt x="0" y="871"/>
                  </a:cubicBezTo>
                  <a:lnTo>
                    <a:pt x="0" y="871"/>
                  </a:lnTo>
                  <a:cubicBezTo>
                    <a:pt x="0" y="871"/>
                    <a:pt x="0" y="871"/>
                    <a:pt x="0" y="871"/>
                  </a:cubicBezTo>
                  <a:lnTo>
                    <a:pt x="0" y="871"/>
                  </a:lnTo>
                  <a:close/>
                </a:path>
              </a:pathLst>
            </a:custGeom>
            <a:solidFill>
              <a:srgbClr val="8ECEF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5" name="path"/>
            <p:cNvSpPr/>
            <p:nvPr/>
          </p:nvSpPr>
          <p:spPr>
            <a:xfrm>
              <a:off x="1974912" y="3752920"/>
              <a:ext cx="408527" cy="683704"/>
            </a:xfrm>
            <a:custGeom>
              <a:rect l="0" t="0" r="0" b="0"/>
              <a:pathLst>
                <a:path w="643" h="1076">
                  <a:moveTo>
                    <a:pt x="0" y="0"/>
                  </a:moveTo>
                  <a:lnTo>
                    <a:pt x="106" y="0"/>
                  </a:lnTo>
                  <a:lnTo>
                    <a:pt x="106" y="1076"/>
                  </a:lnTo>
                  <a:lnTo>
                    <a:pt x="0" y="1076"/>
                  </a:lnTo>
                  <a:lnTo>
                    <a:pt x="0" y="0"/>
                  </a:lnTo>
                  <a:close/>
                </a:path>
                <a:path w="643" h="1076">
                  <a:moveTo>
                    <a:pt x="563" y="278"/>
                  </a:moveTo>
                  <a:lnTo>
                    <a:pt x="643" y="278"/>
                  </a:lnTo>
                  <a:lnTo>
                    <a:pt x="643" y="1005"/>
                  </a:lnTo>
                  <a:lnTo>
                    <a:pt x="563" y="1005"/>
                  </a:lnTo>
                  <a:lnTo>
                    <a:pt x="563" y="278"/>
                  </a:lnTo>
                  <a:close/>
                </a:path>
              </a:pathLst>
            </a:custGeom>
            <a:solidFill>
              <a:srgbClr val="0F8AD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6" name="path"/>
            <p:cNvSpPr/>
            <p:nvPr/>
          </p:nvSpPr>
          <p:spPr>
            <a:xfrm>
              <a:off x="1655349" y="3242856"/>
              <a:ext cx="984218" cy="818102"/>
            </a:xfrm>
            <a:custGeom>
              <a:rect l="0" t="0" r="0" b="0"/>
              <a:pathLst>
                <a:path w="1549" h="1288">
                  <a:moveTo>
                    <a:pt x="0" y="549"/>
                  </a:moveTo>
                  <a:cubicBezTo>
                    <a:pt x="0" y="246"/>
                    <a:pt x="244" y="0"/>
                    <a:pt x="546" y="0"/>
                  </a:cubicBezTo>
                  <a:lnTo>
                    <a:pt x="546" y="0"/>
                  </a:lnTo>
                  <a:lnTo>
                    <a:pt x="546" y="0"/>
                  </a:lnTo>
                  <a:lnTo>
                    <a:pt x="546" y="0"/>
                  </a:lnTo>
                  <a:cubicBezTo>
                    <a:pt x="848" y="0"/>
                    <a:pt x="1093" y="246"/>
                    <a:pt x="1093" y="549"/>
                  </a:cubicBezTo>
                  <a:lnTo>
                    <a:pt x="1093" y="549"/>
                  </a:lnTo>
                  <a:cubicBezTo>
                    <a:pt x="1093" y="549"/>
                    <a:pt x="1093" y="549"/>
                    <a:pt x="1093" y="549"/>
                  </a:cubicBezTo>
                  <a:lnTo>
                    <a:pt x="1093" y="549"/>
                  </a:lnTo>
                  <a:lnTo>
                    <a:pt x="1093" y="549"/>
                  </a:lnTo>
                  <a:lnTo>
                    <a:pt x="1093" y="549"/>
                  </a:lnTo>
                  <a:cubicBezTo>
                    <a:pt x="1093" y="853"/>
                    <a:pt x="848" y="1099"/>
                    <a:pt x="546" y="1099"/>
                  </a:cubicBezTo>
                  <a:lnTo>
                    <a:pt x="546" y="1099"/>
                  </a:lnTo>
                  <a:lnTo>
                    <a:pt x="546" y="1099"/>
                  </a:lnTo>
                  <a:lnTo>
                    <a:pt x="546" y="1099"/>
                  </a:lnTo>
                  <a:cubicBezTo>
                    <a:pt x="244" y="1099"/>
                    <a:pt x="0" y="853"/>
                    <a:pt x="0" y="549"/>
                  </a:cubicBezTo>
                  <a:lnTo>
                    <a:pt x="0" y="549"/>
                  </a:lnTo>
                  <a:cubicBezTo>
                    <a:pt x="0" y="549"/>
                    <a:pt x="0" y="549"/>
                    <a:pt x="0" y="549"/>
                  </a:cubicBezTo>
                  <a:lnTo>
                    <a:pt x="0" y="549"/>
                  </a:lnTo>
                  <a:close/>
                </a:path>
                <a:path w="1549" h="1288">
                  <a:moveTo>
                    <a:pt x="690" y="858"/>
                  </a:moveTo>
                  <a:cubicBezTo>
                    <a:pt x="690" y="620"/>
                    <a:pt x="882" y="428"/>
                    <a:pt x="1119" y="428"/>
                  </a:cubicBezTo>
                  <a:lnTo>
                    <a:pt x="1119" y="428"/>
                  </a:lnTo>
                  <a:lnTo>
                    <a:pt x="1119" y="428"/>
                  </a:lnTo>
                  <a:lnTo>
                    <a:pt x="1119" y="428"/>
                  </a:lnTo>
                  <a:cubicBezTo>
                    <a:pt x="1357" y="428"/>
                    <a:pt x="1549" y="620"/>
                    <a:pt x="1549" y="858"/>
                  </a:cubicBezTo>
                  <a:lnTo>
                    <a:pt x="1549" y="858"/>
                  </a:lnTo>
                  <a:cubicBezTo>
                    <a:pt x="1549" y="858"/>
                    <a:pt x="1549" y="858"/>
                    <a:pt x="1549" y="858"/>
                  </a:cubicBezTo>
                  <a:lnTo>
                    <a:pt x="1549" y="858"/>
                  </a:lnTo>
                  <a:lnTo>
                    <a:pt x="1549" y="858"/>
                  </a:lnTo>
                  <a:lnTo>
                    <a:pt x="1549" y="858"/>
                  </a:lnTo>
                  <a:cubicBezTo>
                    <a:pt x="1549" y="1095"/>
                    <a:pt x="1357" y="1288"/>
                    <a:pt x="1119" y="1288"/>
                  </a:cubicBezTo>
                  <a:lnTo>
                    <a:pt x="1119" y="1288"/>
                  </a:lnTo>
                  <a:lnTo>
                    <a:pt x="1119" y="1288"/>
                  </a:lnTo>
                  <a:lnTo>
                    <a:pt x="1119" y="1288"/>
                  </a:lnTo>
                  <a:cubicBezTo>
                    <a:pt x="882" y="1288"/>
                    <a:pt x="690" y="1095"/>
                    <a:pt x="690" y="858"/>
                  </a:cubicBezTo>
                  <a:lnTo>
                    <a:pt x="690" y="858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7" name="path"/>
            <p:cNvSpPr/>
            <p:nvPr/>
          </p:nvSpPr>
          <p:spPr>
            <a:xfrm>
              <a:off x="9576054" y="3777782"/>
              <a:ext cx="67722" cy="582072"/>
            </a:xfrm>
            <a:custGeom>
              <a:rect l="0" t="0" r="0" b="0"/>
              <a:pathLst>
                <a:path w="105" h="916">
                  <a:moveTo>
                    <a:pt x="0" y="0"/>
                  </a:moveTo>
                  <a:lnTo>
                    <a:pt x="106" y="0"/>
                  </a:lnTo>
                  <a:lnTo>
                    <a:pt x="106" y="916"/>
                  </a:lnTo>
                  <a:lnTo>
                    <a:pt x="0" y="9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8AD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8" name="path"/>
            <p:cNvSpPr/>
            <p:nvPr/>
          </p:nvSpPr>
          <p:spPr>
            <a:xfrm>
              <a:off x="9345357" y="3680339"/>
              <a:ext cx="541877" cy="546068"/>
            </a:xfrm>
            <a:custGeom>
              <a:rect l="0" t="0" r="0" b="0"/>
              <a:pathLst>
                <a:path w="853" h="859">
                  <a:moveTo>
                    <a:pt x="0" y="429"/>
                  </a:moveTo>
                  <a:cubicBezTo>
                    <a:pt x="0" y="192"/>
                    <a:pt x="191" y="0"/>
                    <a:pt x="426" y="0"/>
                  </a:cubicBezTo>
                  <a:lnTo>
                    <a:pt x="426" y="0"/>
                  </a:lnTo>
                  <a:lnTo>
                    <a:pt x="426" y="0"/>
                  </a:lnTo>
                  <a:lnTo>
                    <a:pt x="426" y="0"/>
                  </a:lnTo>
                  <a:cubicBezTo>
                    <a:pt x="662" y="0"/>
                    <a:pt x="853" y="192"/>
                    <a:pt x="853" y="429"/>
                  </a:cubicBezTo>
                  <a:lnTo>
                    <a:pt x="853" y="429"/>
                  </a:lnTo>
                  <a:cubicBezTo>
                    <a:pt x="853" y="429"/>
                    <a:pt x="853" y="429"/>
                    <a:pt x="853" y="429"/>
                  </a:cubicBezTo>
                  <a:lnTo>
                    <a:pt x="853" y="429"/>
                  </a:lnTo>
                  <a:lnTo>
                    <a:pt x="853" y="429"/>
                  </a:lnTo>
                  <a:lnTo>
                    <a:pt x="853" y="429"/>
                  </a:lnTo>
                  <a:cubicBezTo>
                    <a:pt x="853" y="667"/>
                    <a:pt x="662" y="859"/>
                    <a:pt x="426" y="859"/>
                  </a:cubicBezTo>
                  <a:lnTo>
                    <a:pt x="426" y="859"/>
                  </a:lnTo>
                  <a:lnTo>
                    <a:pt x="426" y="859"/>
                  </a:lnTo>
                  <a:lnTo>
                    <a:pt x="426" y="859"/>
                  </a:lnTo>
                  <a:cubicBezTo>
                    <a:pt x="191" y="859"/>
                    <a:pt x="0" y="667"/>
                    <a:pt x="0" y="429"/>
                  </a:cubicBezTo>
                  <a:lnTo>
                    <a:pt x="0" y="429"/>
                  </a:lnTo>
                  <a:cubicBezTo>
                    <a:pt x="0" y="429"/>
                    <a:pt x="0" y="429"/>
                    <a:pt x="0" y="429"/>
                  </a:cubicBezTo>
                  <a:lnTo>
                    <a:pt x="0" y="429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9" name="path"/>
            <p:cNvSpPr/>
            <p:nvPr/>
          </p:nvSpPr>
          <p:spPr>
            <a:xfrm>
              <a:off x="9890188" y="3975235"/>
              <a:ext cx="50768" cy="461391"/>
            </a:xfrm>
            <a:custGeom>
              <a:rect l="0" t="0" r="0" b="0"/>
              <a:pathLst>
                <a:path w="79" h="726">
                  <a:moveTo>
                    <a:pt x="0" y="0"/>
                  </a:moveTo>
                  <a:lnTo>
                    <a:pt x="79" y="0"/>
                  </a:lnTo>
                  <a:lnTo>
                    <a:pt x="79" y="726"/>
                  </a:lnTo>
                  <a:lnTo>
                    <a:pt x="0" y="7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8AD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0" name="path"/>
            <p:cNvSpPr/>
            <p:nvPr/>
          </p:nvSpPr>
          <p:spPr>
            <a:xfrm>
              <a:off x="9595960" y="3556134"/>
              <a:ext cx="647700" cy="645603"/>
            </a:xfrm>
            <a:custGeom>
              <a:rect l="0" t="0" r="0" b="0"/>
              <a:pathLst>
                <a:path w="1020" h="1016">
                  <a:moveTo>
                    <a:pt x="0" y="508"/>
                  </a:moveTo>
                  <a:cubicBezTo>
                    <a:pt x="0" y="227"/>
                    <a:pt x="228" y="0"/>
                    <a:pt x="510" y="0"/>
                  </a:cubicBezTo>
                  <a:lnTo>
                    <a:pt x="510" y="0"/>
                  </a:lnTo>
                  <a:lnTo>
                    <a:pt x="510" y="0"/>
                  </a:lnTo>
                  <a:lnTo>
                    <a:pt x="510" y="0"/>
                  </a:lnTo>
                  <a:cubicBezTo>
                    <a:pt x="791" y="0"/>
                    <a:pt x="1020" y="227"/>
                    <a:pt x="1020" y="508"/>
                  </a:cubicBezTo>
                  <a:lnTo>
                    <a:pt x="1020" y="508"/>
                  </a:lnTo>
                  <a:cubicBezTo>
                    <a:pt x="1020" y="508"/>
                    <a:pt x="1020" y="508"/>
                    <a:pt x="1020" y="508"/>
                  </a:cubicBezTo>
                  <a:lnTo>
                    <a:pt x="1020" y="508"/>
                  </a:lnTo>
                  <a:lnTo>
                    <a:pt x="1019" y="508"/>
                  </a:lnTo>
                  <a:lnTo>
                    <a:pt x="1019" y="508"/>
                  </a:lnTo>
                  <a:cubicBezTo>
                    <a:pt x="1019" y="789"/>
                    <a:pt x="791" y="1016"/>
                    <a:pt x="510" y="1016"/>
                  </a:cubicBezTo>
                  <a:lnTo>
                    <a:pt x="510" y="1016"/>
                  </a:lnTo>
                  <a:lnTo>
                    <a:pt x="510" y="1016"/>
                  </a:lnTo>
                  <a:lnTo>
                    <a:pt x="510" y="1016"/>
                  </a:lnTo>
                  <a:cubicBezTo>
                    <a:pt x="228" y="1016"/>
                    <a:pt x="0" y="789"/>
                    <a:pt x="0" y="508"/>
                  </a:cubicBezTo>
                  <a:lnTo>
                    <a:pt x="0" y="508"/>
                  </a:lnTo>
                  <a:cubicBezTo>
                    <a:pt x="0" y="508"/>
                    <a:pt x="0" y="508"/>
                    <a:pt x="0" y="508"/>
                  </a:cubicBezTo>
                  <a:lnTo>
                    <a:pt x="0" y="508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1" name="path"/>
            <p:cNvSpPr/>
            <p:nvPr/>
          </p:nvSpPr>
          <p:spPr>
            <a:xfrm>
              <a:off x="4367548" y="565324"/>
              <a:ext cx="3456898" cy="3951840"/>
            </a:xfrm>
            <a:custGeom>
              <a:rect l="0" t="0" r="0" b="0"/>
              <a:pathLst>
                <a:path w="5443" h="6223">
                  <a:moveTo>
                    <a:pt x="3689" y="877"/>
                  </a:moveTo>
                  <a:cubicBezTo>
                    <a:pt x="3689" y="392"/>
                    <a:pt x="4082" y="0"/>
                    <a:pt x="4566" y="0"/>
                  </a:cubicBezTo>
                  <a:lnTo>
                    <a:pt x="4566" y="0"/>
                  </a:lnTo>
                  <a:lnTo>
                    <a:pt x="4566" y="0"/>
                  </a:lnTo>
                  <a:lnTo>
                    <a:pt x="4566" y="0"/>
                  </a:lnTo>
                  <a:cubicBezTo>
                    <a:pt x="5051" y="0"/>
                    <a:pt x="5443" y="392"/>
                    <a:pt x="5443" y="877"/>
                  </a:cubicBezTo>
                  <a:lnTo>
                    <a:pt x="5443" y="877"/>
                  </a:lnTo>
                  <a:cubicBezTo>
                    <a:pt x="5443" y="877"/>
                    <a:pt x="5443" y="877"/>
                    <a:pt x="5443" y="877"/>
                  </a:cubicBezTo>
                  <a:lnTo>
                    <a:pt x="5443" y="877"/>
                  </a:lnTo>
                  <a:lnTo>
                    <a:pt x="5443" y="877"/>
                  </a:lnTo>
                  <a:lnTo>
                    <a:pt x="5443" y="877"/>
                  </a:lnTo>
                  <a:cubicBezTo>
                    <a:pt x="5443" y="1361"/>
                    <a:pt x="5051" y="1754"/>
                    <a:pt x="4566" y="1754"/>
                  </a:cubicBezTo>
                  <a:lnTo>
                    <a:pt x="4566" y="1754"/>
                  </a:lnTo>
                  <a:cubicBezTo>
                    <a:pt x="4082" y="1754"/>
                    <a:pt x="3689" y="1361"/>
                    <a:pt x="3689" y="877"/>
                  </a:cubicBezTo>
                  <a:lnTo>
                    <a:pt x="3689" y="877"/>
                  </a:lnTo>
                  <a:cubicBezTo>
                    <a:pt x="3689" y="877"/>
                    <a:pt x="3689" y="877"/>
                    <a:pt x="3689" y="877"/>
                  </a:cubicBezTo>
                  <a:lnTo>
                    <a:pt x="3689" y="877"/>
                  </a:lnTo>
                  <a:close/>
                </a:path>
                <a:path w="5443" h="6223">
                  <a:moveTo>
                    <a:pt x="0" y="877"/>
                  </a:moveTo>
                  <a:cubicBezTo>
                    <a:pt x="0" y="392"/>
                    <a:pt x="392" y="0"/>
                    <a:pt x="877" y="0"/>
                  </a:cubicBezTo>
                  <a:lnTo>
                    <a:pt x="877" y="0"/>
                  </a:lnTo>
                  <a:lnTo>
                    <a:pt x="877" y="0"/>
                  </a:lnTo>
                  <a:lnTo>
                    <a:pt x="877" y="0"/>
                  </a:lnTo>
                  <a:cubicBezTo>
                    <a:pt x="1361" y="0"/>
                    <a:pt x="1754" y="392"/>
                    <a:pt x="1754" y="877"/>
                  </a:cubicBezTo>
                  <a:lnTo>
                    <a:pt x="1754" y="877"/>
                  </a:lnTo>
                  <a:cubicBezTo>
                    <a:pt x="1754" y="877"/>
                    <a:pt x="1754" y="877"/>
                    <a:pt x="1754" y="877"/>
                  </a:cubicBezTo>
                  <a:lnTo>
                    <a:pt x="1754" y="877"/>
                  </a:lnTo>
                  <a:lnTo>
                    <a:pt x="1754" y="877"/>
                  </a:lnTo>
                  <a:lnTo>
                    <a:pt x="1754" y="877"/>
                  </a:lnTo>
                  <a:cubicBezTo>
                    <a:pt x="1754" y="1361"/>
                    <a:pt x="1361" y="1754"/>
                    <a:pt x="877" y="1754"/>
                  </a:cubicBezTo>
                  <a:lnTo>
                    <a:pt x="877" y="1754"/>
                  </a:lnTo>
                  <a:lnTo>
                    <a:pt x="877" y="1754"/>
                  </a:lnTo>
                  <a:lnTo>
                    <a:pt x="877" y="1754"/>
                  </a:lnTo>
                  <a:cubicBezTo>
                    <a:pt x="392" y="1754"/>
                    <a:pt x="0" y="1361"/>
                    <a:pt x="0" y="877"/>
                  </a:cubicBezTo>
                  <a:lnTo>
                    <a:pt x="0" y="877"/>
                  </a:lnTo>
                  <a:cubicBezTo>
                    <a:pt x="0" y="877"/>
                    <a:pt x="0" y="877"/>
                    <a:pt x="0" y="877"/>
                  </a:cubicBezTo>
                  <a:lnTo>
                    <a:pt x="0" y="877"/>
                  </a:lnTo>
                  <a:close/>
                </a:path>
                <a:path w="5443" h="6223">
                  <a:moveTo>
                    <a:pt x="2282" y="6223"/>
                  </a:moveTo>
                  <a:cubicBezTo>
                    <a:pt x="2282" y="6223"/>
                    <a:pt x="2487" y="4888"/>
                    <a:pt x="2364" y="4496"/>
                  </a:cubicBezTo>
                  <a:lnTo>
                    <a:pt x="2364" y="4496"/>
                  </a:lnTo>
                  <a:cubicBezTo>
                    <a:pt x="1268" y="2997"/>
                    <a:pt x="1268" y="2997"/>
                    <a:pt x="1268" y="2997"/>
                  </a:cubicBezTo>
                  <a:lnTo>
                    <a:pt x="1268" y="2997"/>
                  </a:lnTo>
                  <a:cubicBezTo>
                    <a:pt x="1268" y="2997"/>
                    <a:pt x="1268" y="2997"/>
                    <a:pt x="1268" y="2997"/>
                  </a:cubicBezTo>
                  <a:lnTo>
                    <a:pt x="1268" y="2997"/>
                  </a:lnTo>
                  <a:cubicBezTo>
                    <a:pt x="2458" y="4109"/>
                    <a:pt x="2458" y="4109"/>
                    <a:pt x="2458" y="4109"/>
                  </a:cubicBezTo>
                  <a:lnTo>
                    <a:pt x="2458" y="4109"/>
                  </a:lnTo>
                  <a:cubicBezTo>
                    <a:pt x="2616" y="907"/>
                    <a:pt x="2616" y="907"/>
                    <a:pt x="2616" y="907"/>
                  </a:cubicBezTo>
                  <a:lnTo>
                    <a:pt x="2616" y="907"/>
                  </a:lnTo>
                  <a:cubicBezTo>
                    <a:pt x="2762" y="2295"/>
                    <a:pt x="2762" y="2295"/>
                    <a:pt x="2762" y="2295"/>
                  </a:cubicBezTo>
                  <a:lnTo>
                    <a:pt x="2762" y="2295"/>
                  </a:lnTo>
                  <a:cubicBezTo>
                    <a:pt x="2856" y="3477"/>
                    <a:pt x="2856" y="3477"/>
                    <a:pt x="2856" y="3477"/>
                  </a:cubicBezTo>
                  <a:lnTo>
                    <a:pt x="2856" y="3477"/>
                  </a:lnTo>
                  <a:cubicBezTo>
                    <a:pt x="4175" y="2634"/>
                    <a:pt x="4175" y="2634"/>
                    <a:pt x="4175" y="2634"/>
                  </a:cubicBezTo>
                  <a:lnTo>
                    <a:pt x="4175" y="2634"/>
                  </a:lnTo>
                  <a:cubicBezTo>
                    <a:pt x="4175" y="2634"/>
                    <a:pt x="4175" y="2634"/>
                    <a:pt x="4175" y="2634"/>
                  </a:cubicBezTo>
                  <a:lnTo>
                    <a:pt x="4175" y="2634"/>
                  </a:lnTo>
                  <a:cubicBezTo>
                    <a:pt x="2973" y="3834"/>
                    <a:pt x="2973" y="3834"/>
                    <a:pt x="2973" y="3834"/>
                  </a:cubicBezTo>
                  <a:lnTo>
                    <a:pt x="2973" y="3834"/>
                  </a:lnTo>
                  <a:cubicBezTo>
                    <a:pt x="2973" y="3834"/>
                    <a:pt x="2839" y="3834"/>
                    <a:pt x="2921" y="4771"/>
                  </a:cubicBezTo>
                  <a:lnTo>
                    <a:pt x="2921" y="4771"/>
                  </a:lnTo>
                  <a:cubicBezTo>
                    <a:pt x="2997" y="5702"/>
                    <a:pt x="3067" y="6205"/>
                    <a:pt x="3067" y="6205"/>
                  </a:cubicBezTo>
                  <a:lnTo>
                    <a:pt x="3067" y="6205"/>
                  </a:lnTo>
                  <a:lnTo>
                    <a:pt x="2282" y="6223"/>
                  </a:lnTo>
                  <a:close/>
                </a:path>
              </a:pathLst>
            </a:custGeom>
            <a:solidFill>
              <a:srgbClr val="B4DFF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path"/>
            <p:cNvSpPr/>
            <p:nvPr/>
          </p:nvSpPr>
          <p:spPr>
            <a:xfrm>
              <a:off x="0" y="0"/>
              <a:ext cx="12192000" cy="5809464"/>
            </a:xfrm>
            <a:custGeom>
              <a:rect l="0" t="0" r="0" b="0"/>
              <a:pathLst>
                <a:path w="19200" h="9148">
                  <a:moveTo>
                    <a:pt x="0" y="9118"/>
                  </a:moveTo>
                  <a:cubicBezTo>
                    <a:pt x="0" y="7710"/>
                    <a:pt x="0" y="7710"/>
                    <a:pt x="0" y="7710"/>
                  </a:cubicBezTo>
                  <a:lnTo>
                    <a:pt x="0" y="7710"/>
                  </a:lnTo>
                  <a:cubicBezTo>
                    <a:pt x="497" y="7462"/>
                    <a:pt x="1280" y="7236"/>
                    <a:pt x="2350" y="7032"/>
                  </a:cubicBezTo>
                  <a:lnTo>
                    <a:pt x="2350" y="7032"/>
                  </a:lnTo>
                  <a:cubicBezTo>
                    <a:pt x="4352" y="6652"/>
                    <a:pt x="6772" y="6462"/>
                    <a:pt x="9605" y="6462"/>
                  </a:cubicBezTo>
                  <a:lnTo>
                    <a:pt x="9605" y="6462"/>
                  </a:lnTo>
                  <a:cubicBezTo>
                    <a:pt x="12440" y="6462"/>
                    <a:pt x="14857" y="6652"/>
                    <a:pt x="16862" y="7032"/>
                  </a:cubicBezTo>
                  <a:lnTo>
                    <a:pt x="16862" y="7032"/>
                  </a:lnTo>
                  <a:cubicBezTo>
                    <a:pt x="17920" y="7234"/>
                    <a:pt x="18700" y="7459"/>
                    <a:pt x="19200" y="7703"/>
                  </a:cubicBezTo>
                  <a:lnTo>
                    <a:pt x="19200" y="7703"/>
                  </a:lnTo>
                  <a:cubicBezTo>
                    <a:pt x="19200" y="9123"/>
                    <a:pt x="19200" y="9123"/>
                    <a:pt x="19200" y="9123"/>
                  </a:cubicBezTo>
                  <a:lnTo>
                    <a:pt x="19200" y="9123"/>
                  </a:lnTo>
                  <a:cubicBezTo>
                    <a:pt x="19182" y="9132"/>
                    <a:pt x="19165" y="9139"/>
                    <a:pt x="19147" y="9148"/>
                  </a:cubicBezTo>
                  <a:lnTo>
                    <a:pt x="19147" y="9148"/>
                  </a:lnTo>
                  <a:cubicBezTo>
                    <a:pt x="62" y="9148"/>
                    <a:pt x="62" y="9148"/>
                    <a:pt x="62" y="9148"/>
                  </a:cubicBezTo>
                  <a:lnTo>
                    <a:pt x="62" y="9148"/>
                  </a:lnTo>
                  <a:cubicBezTo>
                    <a:pt x="40" y="9138"/>
                    <a:pt x="20" y="9127"/>
                    <a:pt x="0" y="9118"/>
                  </a:cubicBezTo>
                </a:path>
                <a:path w="19200" h="9148">
                  <a:moveTo>
                    <a:pt x="8146" y="1408"/>
                  </a:moveTo>
                  <a:cubicBezTo>
                    <a:pt x="8146" y="630"/>
                    <a:pt x="8777" y="0"/>
                    <a:pt x="9555" y="0"/>
                  </a:cubicBezTo>
                  <a:lnTo>
                    <a:pt x="9555" y="0"/>
                  </a:lnTo>
                  <a:lnTo>
                    <a:pt x="9555" y="0"/>
                  </a:lnTo>
                  <a:lnTo>
                    <a:pt x="9555" y="0"/>
                  </a:lnTo>
                  <a:cubicBezTo>
                    <a:pt x="10333" y="0"/>
                    <a:pt x="10963" y="630"/>
                    <a:pt x="10963" y="1408"/>
                  </a:cubicBezTo>
                  <a:lnTo>
                    <a:pt x="10963" y="1408"/>
                  </a:lnTo>
                  <a:cubicBezTo>
                    <a:pt x="10963" y="1408"/>
                    <a:pt x="10963" y="1408"/>
                    <a:pt x="10963" y="1408"/>
                  </a:cubicBezTo>
                  <a:lnTo>
                    <a:pt x="10963" y="1408"/>
                  </a:lnTo>
                  <a:lnTo>
                    <a:pt x="10963" y="1408"/>
                  </a:lnTo>
                  <a:lnTo>
                    <a:pt x="10963" y="1408"/>
                  </a:lnTo>
                  <a:cubicBezTo>
                    <a:pt x="10963" y="2186"/>
                    <a:pt x="10333" y="2817"/>
                    <a:pt x="9555" y="2817"/>
                  </a:cubicBezTo>
                  <a:lnTo>
                    <a:pt x="9555" y="2817"/>
                  </a:lnTo>
                  <a:lnTo>
                    <a:pt x="9555" y="2817"/>
                  </a:lnTo>
                  <a:lnTo>
                    <a:pt x="9555" y="2817"/>
                  </a:lnTo>
                  <a:cubicBezTo>
                    <a:pt x="8777" y="2817"/>
                    <a:pt x="8146" y="2186"/>
                    <a:pt x="8146" y="1408"/>
                  </a:cubicBezTo>
                  <a:lnTo>
                    <a:pt x="8146" y="1408"/>
                  </a:lnTo>
                  <a:cubicBezTo>
                    <a:pt x="8146" y="1408"/>
                    <a:pt x="8146" y="1408"/>
                    <a:pt x="8146" y="1408"/>
                  </a:cubicBezTo>
                  <a:lnTo>
                    <a:pt x="8146" y="1408"/>
                  </a:lnTo>
                  <a:close/>
                </a:path>
                <a:path w="19200" h="9148">
                  <a:moveTo>
                    <a:pt x="9982" y="3406"/>
                  </a:moveTo>
                  <a:cubicBezTo>
                    <a:pt x="9982" y="2772"/>
                    <a:pt x="10497" y="2257"/>
                    <a:pt x="11132" y="2257"/>
                  </a:cubicBezTo>
                  <a:lnTo>
                    <a:pt x="11132" y="2257"/>
                  </a:lnTo>
                  <a:lnTo>
                    <a:pt x="11132" y="2257"/>
                  </a:lnTo>
                  <a:lnTo>
                    <a:pt x="11132" y="2257"/>
                  </a:lnTo>
                  <a:cubicBezTo>
                    <a:pt x="11766" y="2257"/>
                    <a:pt x="12281" y="2772"/>
                    <a:pt x="12281" y="3406"/>
                  </a:cubicBezTo>
                  <a:lnTo>
                    <a:pt x="12281" y="3406"/>
                  </a:lnTo>
                  <a:cubicBezTo>
                    <a:pt x="12281" y="3406"/>
                    <a:pt x="12281" y="3406"/>
                    <a:pt x="12281" y="3406"/>
                  </a:cubicBezTo>
                  <a:lnTo>
                    <a:pt x="12281" y="3406"/>
                  </a:lnTo>
                  <a:lnTo>
                    <a:pt x="12281" y="3406"/>
                  </a:lnTo>
                  <a:lnTo>
                    <a:pt x="12281" y="3406"/>
                  </a:lnTo>
                  <a:cubicBezTo>
                    <a:pt x="12281" y="4041"/>
                    <a:pt x="11766" y="4556"/>
                    <a:pt x="11132" y="4556"/>
                  </a:cubicBezTo>
                  <a:lnTo>
                    <a:pt x="11132" y="4556"/>
                  </a:lnTo>
                  <a:lnTo>
                    <a:pt x="11132" y="4556"/>
                  </a:lnTo>
                  <a:lnTo>
                    <a:pt x="11132" y="4556"/>
                  </a:lnTo>
                  <a:cubicBezTo>
                    <a:pt x="10497" y="4556"/>
                    <a:pt x="9982" y="4041"/>
                    <a:pt x="9982" y="3406"/>
                  </a:cubicBezTo>
                  <a:lnTo>
                    <a:pt x="9982" y="3406"/>
                  </a:lnTo>
                  <a:close/>
                </a:path>
                <a:path w="19200" h="9148">
                  <a:moveTo>
                    <a:pt x="6896" y="3406"/>
                  </a:moveTo>
                  <a:cubicBezTo>
                    <a:pt x="6896" y="2772"/>
                    <a:pt x="7410" y="2257"/>
                    <a:pt x="8045" y="2257"/>
                  </a:cubicBezTo>
                  <a:lnTo>
                    <a:pt x="8045" y="2257"/>
                  </a:lnTo>
                  <a:lnTo>
                    <a:pt x="8045" y="2257"/>
                  </a:lnTo>
                  <a:lnTo>
                    <a:pt x="8045" y="2257"/>
                  </a:lnTo>
                  <a:cubicBezTo>
                    <a:pt x="8680" y="2257"/>
                    <a:pt x="9194" y="2772"/>
                    <a:pt x="9194" y="3406"/>
                  </a:cubicBezTo>
                  <a:lnTo>
                    <a:pt x="9194" y="3406"/>
                  </a:lnTo>
                  <a:cubicBezTo>
                    <a:pt x="9194" y="3406"/>
                    <a:pt x="9194" y="3406"/>
                    <a:pt x="9194" y="3406"/>
                  </a:cubicBezTo>
                  <a:lnTo>
                    <a:pt x="9194" y="3406"/>
                  </a:lnTo>
                  <a:lnTo>
                    <a:pt x="9194" y="3406"/>
                  </a:lnTo>
                  <a:lnTo>
                    <a:pt x="9194" y="3406"/>
                  </a:lnTo>
                  <a:cubicBezTo>
                    <a:pt x="9194" y="4041"/>
                    <a:pt x="8680" y="4556"/>
                    <a:pt x="8045" y="4556"/>
                  </a:cubicBezTo>
                  <a:lnTo>
                    <a:pt x="8045" y="4556"/>
                  </a:lnTo>
                  <a:lnTo>
                    <a:pt x="8045" y="4556"/>
                  </a:lnTo>
                  <a:lnTo>
                    <a:pt x="8045" y="4556"/>
                  </a:lnTo>
                  <a:cubicBezTo>
                    <a:pt x="7410" y="4556"/>
                    <a:pt x="6896" y="4041"/>
                    <a:pt x="6896" y="3406"/>
                  </a:cubicBezTo>
                  <a:lnTo>
                    <a:pt x="6896" y="340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53" name="textbox 253"/>
          <p:cNvSpPr/>
          <p:nvPr/>
        </p:nvSpPr>
        <p:spPr>
          <a:xfrm>
            <a:off x="1545742" y="1449619"/>
            <a:ext cx="2738120" cy="8337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813"/>
              </a:lnSpc>
            </a:pPr>
            <a:endParaRPr lang="Arial" altLang="Arial" sz="100"/>
          </a:p>
          <a:p>
            <a:pPr marL="1800237" algn="l" rtl="0" eaLnBrk="0">
              <a:lnSpc>
                <a:spcPct val="94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股权融</a:t>
            </a:r>
            <a:r>
              <a:rPr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</a:t>
            </a:r>
            <a:endParaRPr lang="Microsoft YaHei" altLang="Microsoft YaHei" sz="1500"/>
          </a:p>
          <a:p>
            <a:pPr marL="1385519" indent="-1372819" algn="l" rtl="0" eaLnBrk="0">
              <a:lnSpc>
                <a:spcPct val="151000"/>
              </a:lnSpc>
              <a:spcBef>
                <a:spcPts val="312"/>
              </a:spcBef>
            </a:pPr>
            <a:r>
              <a:rPr sz="12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</a:t>
            </a:r>
            <a:r>
              <a:rPr sz="12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出让股权吸引投资者，筹集资金用   </a:t>
            </a:r>
            <a:r>
              <a:rPr sz="1200" spc="-10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于项目建设和运营</a:t>
            </a:r>
            <a:r>
              <a:rPr sz="1200" spc="-6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254" name="textbox 254"/>
          <p:cNvSpPr/>
          <p:nvPr/>
        </p:nvSpPr>
        <p:spPr>
          <a:xfrm>
            <a:off x="1545742" y="2771845"/>
            <a:ext cx="2738120" cy="8312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125"/>
              </a:lnSpc>
            </a:pPr>
            <a:endParaRPr lang="Arial" altLang="Arial" sz="100"/>
          </a:p>
          <a:p>
            <a:pPr marL="1801037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混合融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</a:t>
            </a:r>
            <a:endParaRPr lang="Microsoft YaHei" altLang="Microsoft YaHei" sz="1500"/>
          </a:p>
          <a:p>
            <a:pPr marL="2146300" indent="-2133600" algn="l" rtl="0" eaLnBrk="0">
              <a:lnSpc>
                <a:spcPct val="164000"/>
              </a:lnSpc>
              <a:spcBef>
                <a:spcPts val="309"/>
              </a:spcBef>
            </a:pPr>
            <a:r>
              <a:rPr sz="12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</a:t>
            </a:r>
            <a:r>
              <a:rPr sz="12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股权和债务融资，以平衡资金需求   </a:t>
            </a:r>
            <a:r>
              <a:rPr sz="1000" spc="-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和风</a:t>
            </a:r>
            <a:r>
              <a:rPr sz="10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险</a:t>
            </a:r>
            <a:r>
              <a:rPr sz="10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000"/>
          </a:p>
        </p:txBody>
      </p:sp>
      <p:sp>
        <p:nvSpPr>
          <p:cNvPr id="255" name="textbox 255"/>
          <p:cNvSpPr/>
          <p:nvPr/>
        </p:nvSpPr>
        <p:spPr>
          <a:xfrm>
            <a:off x="8096199" y="1449619"/>
            <a:ext cx="2615564" cy="8337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214"/>
              </a:lnSpc>
            </a:pPr>
            <a:endParaRPr lang="Arial" altLang="Arial" sz="100"/>
          </a:p>
          <a:p>
            <a:pPr marL="13881" algn="l" rtl="0" eaLnBrk="0">
              <a:lnSpc>
                <a:spcPct val="95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债务融</a:t>
            </a:r>
            <a:r>
              <a:rPr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</a:t>
            </a:r>
            <a:endParaRPr lang="Microsoft YaHei" altLang="Microsoft YaHei" sz="1500"/>
          </a:p>
          <a:p>
            <a:pPr marL="12700" indent="609" algn="l" rtl="0" eaLnBrk="0">
              <a:lnSpc>
                <a:spcPct val="151000"/>
              </a:lnSpc>
              <a:spcBef>
                <a:spcPts val="296"/>
              </a:spcBef>
            </a:pPr>
            <a:r>
              <a:rPr sz="12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</a:t>
            </a:r>
            <a:r>
              <a:rPr sz="12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向银行或其他金融机构借款筹集资 </a:t>
            </a:r>
            <a:r>
              <a:rPr sz="1200" spc="-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金，需承担一定的债务压</a:t>
            </a:r>
            <a:r>
              <a:rPr sz="12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</a:t>
            </a:r>
            <a:r>
              <a:rPr sz="12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256" name="textbox 256"/>
          <p:cNvSpPr/>
          <p:nvPr/>
        </p:nvSpPr>
        <p:spPr>
          <a:xfrm>
            <a:off x="8096808" y="2782861"/>
            <a:ext cx="2890520" cy="5886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879"/>
              </a:lnSpc>
            </a:pPr>
            <a:endParaRPr lang="Arial" altLang="Arial" sz="100"/>
          </a:p>
          <a:p>
            <a:pPr marL="13072" algn="l" rtl="0" eaLnBrk="0">
              <a:lnSpc>
                <a:spcPct val="96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政府资助与税收优</a:t>
            </a:r>
            <a:r>
              <a:rPr sz="15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惠</a:t>
            </a:r>
            <a:endParaRPr lang="Microsoft YaHei" altLang="Microsoft YaHei" sz="1500"/>
          </a:p>
          <a:p>
            <a:pPr algn="l" rtl="0" eaLnBrk="0">
              <a:lnSpc>
                <a:spcPct val="106000"/>
              </a:lnSpc>
            </a:pPr>
            <a:endParaRPr lang="Arial" altLang="Arial" sz="1100"/>
          </a:p>
          <a:p>
            <a:pPr marL="12700" algn="l" rtl="0" eaLnBrk="0">
              <a:lnSpc>
                <a:spcPct val="91000"/>
              </a:lnSpc>
              <a:spcBef>
                <a:spcPts val="2"/>
              </a:spcBef>
            </a:pPr>
            <a:r>
              <a:rPr sz="1200" spc="-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利用政府政策支持，降低融资成本和</a:t>
            </a:r>
            <a:r>
              <a:rPr sz="12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风险。</a:t>
            </a:r>
            <a:endParaRPr lang="Microsoft YaHei" altLang="Microsoft YaHei" sz="1200"/>
          </a:p>
        </p:txBody>
      </p:sp>
      <p:sp>
        <p:nvSpPr>
          <p:cNvPr id="257" name="textbox 257"/>
          <p:cNvSpPr/>
          <p:nvPr/>
        </p:nvSpPr>
        <p:spPr>
          <a:xfrm>
            <a:off x="442263" y="318468"/>
            <a:ext cx="3075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9305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融资方式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择</a:t>
            </a:r>
            <a:endParaRPr lang="Microsoft YaHei" altLang="Microsoft YaHei" sz="3000"/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5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78" name="path"/>
          <p:cNvSpPr/>
          <p:nvPr/>
        </p:nvSpPr>
        <p:spPr>
          <a:xfrm>
            <a:off x="8016237" y="4120227"/>
            <a:ext cx="541877" cy="848772"/>
          </a:xfrm>
          <a:custGeom>
            <a:rect l="0" t="0" r="0" b="0"/>
            <a:pathLst>
              <a:path w="853" h="1336">
                <a:moveTo>
                  <a:pt x="0" y="668"/>
                </a:moveTo>
                <a:cubicBezTo>
                  <a:pt x="0" y="299"/>
                  <a:pt x="191" y="0"/>
                  <a:pt x="426" y="0"/>
                </a:cubicBezTo>
                <a:lnTo>
                  <a:pt x="426" y="0"/>
                </a:lnTo>
                <a:lnTo>
                  <a:pt x="426" y="0"/>
                </a:lnTo>
                <a:lnTo>
                  <a:pt x="426" y="0"/>
                </a:lnTo>
                <a:cubicBezTo>
                  <a:pt x="662" y="0"/>
                  <a:pt x="853" y="299"/>
                  <a:pt x="853" y="668"/>
                </a:cubicBezTo>
                <a:lnTo>
                  <a:pt x="853" y="668"/>
                </a:lnTo>
                <a:cubicBezTo>
                  <a:pt x="853" y="668"/>
                  <a:pt x="853" y="668"/>
                  <a:pt x="853" y="668"/>
                </a:cubicBezTo>
                <a:lnTo>
                  <a:pt x="853" y="668"/>
                </a:lnTo>
                <a:lnTo>
                  <a:pt x="853" y="668"/>
                </a:lnTo>
                <a:lnTo>
                  <a:pt x="853" y="668"/>
                </a:lnTo>
                <a:cubicBezTo>
                  <a:pt x="853" y="1037"/>
                  <a:pt x="662" y="1336"/>
                  <a:pt x="426" y="1336"/>
                </a:cubicBezTo>
                <a:lnTo>
                  <a:pt x="426" y="1336"/>
                </a:lnTo>
                <a:lnTo>
                  <a:pt x="426" y="1336"/>
                </a:lnTo>
                <a:lnTo>
                  <a:pt x="426" y="1336"/>
                </a:lnTo>
                <a:cubicBezTo>
                  <a:pt x="191" y="1336"/>
                  <a:pt x="0" y="1037"/>
                  <a:pt x="0" y="668"/>
                </a:cubicBezTo>
                <a:lnTo>
                  <a:pt x="0" y="668"/>
                </a:lnTo>
                <a:cubicBezTo>
                  <a:pt x="0" y="668"/>
                  <a:pt x="0" y="668"/>
                  <a:pt x="0" y="668"/>
                </a:cubicBezTo>
                <a:lnTo>
                  <a:pt x="0" y="668"/>
                </a:lnTo>
                <a:close/>
              </a:path>
            </a:pathLst>
          </a:custGeom>
          <a:solidFill>
            <a:srgbClr val="43AE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9" name="picture 2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11200" y="1587500"/>
            <a:ext cx="3579893" cy="3867314"/>
          </a:xfrm>
          <a:prstGeom prst="rect">
            <a:avLst/>
          </a:prstGeom>
        </p:spPr>
      </p:pic>
      <p:sp>
        <p:nvSpPr>
          <p:cNvPr id="280" name="textbox 280"/>
          <p:cNvSpPr/>
          <p:nvPr/>
        </p:nvSpPr>
        <p:spPr>
          <a:xfrm>
            <a:off x="5023515" y="2559248"/>
            <a:ext cx="2938145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698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根据融资方式选择，利率成本会有所</a:t>
            </a:r>
            <a:r>
              <a:rPr sz="1300" spc="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</a:t>
            </a:r>
            <a:endParaRPr lang="Microsoft YaHei" altLang="Microsoft YaHei" sz="1300"/>
          </a:p>
          <a:p>
            <a:pPr marL="24530" algn="l" rtl="0" eaLnBrk="0">
              <a:lnSpc>
                <a:spcPts val="2427"/>
              </a:lnSpc>
            </a:pPr>
            <a:r>
              <a:rPr sz="1300" spc="-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同，需进行比较分析。</a:t>
            </a:r>
            <a:endParaRPr lang="Microsoft YaHei" altLang="Microsoft YaHei" sz="1300"/>
          </a:p>
        </p:txBody>
      </p:sp>
      <p:sp>
        <p:nvSpPr>
          <p:cNvPr id="281" name="textbox 281"/>
          <p:cNvSpPr/>
          <p:nvPr/>
        </p:nvSpPr>
        <p:spPr>
          <a:xfrm>
            <a:off x="8416410" y="2559933"/>
            <a:ext cx="2938779" cy="5022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949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5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包括中介机构、律师等费用，需合理</a:t>
            </a:r>
            <a:r>
              <a:rPr sz="1300" spc="3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</a:t>
            </a:r>
            <a:endParaRPr lang="Microsoft YaHei" altLang="Microsoft YaHei" sz="1300"/>
          </a:p>
          <a:p>
            <a:pPr marL="14071" algn="l" rtl="0" eaLnBrk="0">
              <a:lnSpc>
                <a:spcPts val="2409"/>
              </a:lnSpc>
            </a:pPr>
            <a:r>
              <a:rPr sz="1100" spc="-2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</a:t>
            </a:r>
            <a:r>
              <a:rPr sz="11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100"/>
          </a:p>
        </p:txBody>
      </p:sp>
      <p:sp>
        <p:nvSpPr>
          <p:cNvPr id="282" name="textbox 282"/>
          <p:cNvSpPr/>
          <p:nvPr/>
        </p:nvSpPr>
        <p:spPr>
          <a:xfrm>
            <a:off x="442263" y="318468"/>
            <a:ext cx="3075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3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1"/>
              </a:spcBef>
              <a:tabLst>
                <a:tab pos="789305"/>
              </a:tabLst>
            </a:pPr>
            <a:r>
              <a:rPr sz="3000" spc="0"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融资成本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3000"/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8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3AE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3AE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3AE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3AE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3" name="textbox 303"/>
          <p:cNvSpPr/>
          <p:nvPr/>
        </p:nvSpPr>
        <p:spPr>
          <a:xfrm>
            <a:off x="5023515" y="4933974"/>
            <a:ext cx="3076575" cy="2127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118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3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根据国家税</a:t>
            </a:r>
            <a:r>
              <a:rPr sz="13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收政策，合理规划税务成本。</a:t>
            </a:r>
            <a:endParaRPr lang="Microsoft YaHei" altLang="Microsoft YaHei" sz="1300"/>
          </a:p>
        </p:txBody>
      </p:sp>
      <p:sp>
        <p:nvSpPr>
          <p:cNvPr id="304" name="textbox 304"/>
          <p:cNvSpPr/>
          <p:nvPr/>
        </p:nvSpPr>
        <p:spPr>
          <a:xfrm>
            <a:off x="8416924" y="4934146"/>
            <a:ext cx="2733675" cy="2127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927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300" spc="-1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如担保费、评估费等，需综合考虑</a:t>
            </a:r>
            <a:r>
              <a:rPr sz="1300" spc="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grpSp>
        <p:nvGrpSpPr>
          <p:cNvPr id="30" name="group 30"/>
          <p:cNvGrpSpPr/>
          <p:nvPr/>
        </p:nvGrpSpPr>
        <p:grpSpPr>
          <a:xfrm rot="21600000">
            <a:off x="4987192" y="1802034"/>
            <a:ext cx="561213" cy="561213"/>
            <a:chExt cx="561213" cy="561213"/>
          </a:xfrm>
        </p:grpSpPr>
        <p:sp>
          <p:nvSpPr>
            <p:cNvPr id="305" name="path"/>
            <p:cNvSpPr/>
            <p:nvPr/>
          </p:nvSpPr>
          <p:spPr>
            <a:xfrm>
              <a:off x="0" y="0"/>
              <a:ext cx="561213" cy="561213"/>
            </a:xfrm>
            <a:custGeom>
              <a:rect l="0" t="0" r="0" b="0"/>
              <a:pathLst>
                <a:path w="883" h="883">
                  <a:moveTo>
                    <a:pt x="0" y="441"/>
                  </a:moveTo>
                  <a:cubicBezTo>
                    <a:pt x="0" y="197"/>
                    <a:pt x="197" y="0"/>
                    <a:pt x="441" y="0"/>
                  </a:cubicBezTo>
                  <a:lnTo>
                    <a:pt x="441" y="0"/>
                  </a:lnTo>
                  <a:lnTo>
                    <a:pt x="441" y="0"/>
                  </a:lnTo>
                  <a:lnTo>
                    <a:pt x="441" y="0"/>
                  </a:lnTo>
                  <a:cubicBezTo>
                    <a:pt x="685" y="0"/>
                    <a:pt x="883" y="197"/>
                    <a:pt x="883" y="441"/>
                  </a:cubicBezTo>
                  <a:lnTo>
                    <a:pt x="883" y="441"/>
                  </a:lnTo>
                  <a:cubicBezTo>
                    <a:pt x="883" y="441"/>
                    <a:pt x="883" y="441"/>
                    <a:pt x="883" y="441"/>
                  </a:cubicBezTo>
                  <a:lnTo>
                    <a:pt x="883" y="441"/>
                  </a:lnTo>
                  <a:lnTo>
                    <a:pt x="883" y="441"/>
                  </a:lnTo>
                  <a:lnTo>
                    <a:pt x="883" y="441"/>
                  </a:lnTo>
                  <a:cubicBezTo>
                    <a:pt x="883" y="685"/>
                    <a:pt x="685" y="883"/>
                    <a:pt x="441" y="883"/>
                  </a:cubicBezTo>
                  <a:lnTo>
                    <a:pt x="441" y="883"/>
                  </a:lnTo>
                  <a:lnTo>
                    <a:pt x="441" y="883"/>
                  </a:lnTo>
                  <a:lnTo>
                    <a:pt x="441" y="883"/>
                  </a:lnTo>
                  <a:cubicBezTo>
                    <a:pt x="197" y="883"/>
                    <a:pt x="0" y="685"/>
                    <a:pt x="0" y="441"/>
                  </a:cubicBezTo>
                  <a:lnTo>
                    <a:pt x="0" y="441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6" name="path"/>
            <p:cNvSpPr/>
            <p:nvPr/>
          </p:nvSpPr>
          <p:spPr>
            <a:xfrm>
              <a:off x="134495" y="134493"/>
              <a:ext cx="292226" cy="292226"/>
            </a:xfrm>
            <a:custGeom>
              <a:rect l="0" t="0" r="0" b="0"/>
              <a:pathLst>
                <a:path w="460" h="460">
                  <a:moveTo>
                    <a:pt x="373" y="201"/>
                  </a:moveTo>
                  <a:lnTo>
                    <a:pt x="85" y="201"/>
                  </a:lnTo>
                  <a:lnTo>
                    <a:pt x="85" y="85"/>
                  </a:lnTo>
                  <a:lnTo>
                    <a:pt x="114" y="85"/>
                  </a:lnTo>
                  <a:lnTo>
                    <a:pt x="114" y="172"/>
                  </a:lnTo>
                  <a:lnTo>
                    <a:pt x="344" y="172"/>
                  </a:lnTo>
                  <a:lnTo>
                    <a:pt x="344" y="85"/>
                  </a:lnTo>
                  <a:lnTo>
                    <a:pt x="373" y="85"/>
                  </a:lnTo>
                  <a:lnTo>
                    <a:pt x="373" y="201"/>
                  </a:lnTo>
                  <a:close/>
                </a:path>
                <a:path w="460" h="460">
                  <a:moveTo>
                    <a:pt x="315" y="143"/>
                  </a:moveTo>
                  <a:lnTo>
                    <a:pt x="230" y="143"/>
                  </a:lnTo>
                  <a:lnTo>
                    <a:pt x="230" y="85"/>
                  </a:lnTo>
                  <a:lnTo>
                    <a:pt x="259" y="85"/>
                  </a:lnTo>
                  <a:lnTo>
                    <a:pt x="259" y="114"/>
                  </a:lnTo>
                  <a:lnTo>
                    <a:pt x="286" y="114"/>
                  </a:lnTo>
                  <a:lnTo>
                    <a:pt x="286" y="85"/>
                  </a:lnTo>
                  <a:lnTo>
                    <a:pt x="315" y="85"/>
                  </a:lnTo>
                  <a:lnTo>
                    <a:pt x="315" y="143"/>
                  </a:lnTo>
                  <a:close/>
                </a:path>
                <a:path w="460" h="460">
                  <a:moveTo>
                    <a:pt x="460" y="460"/>
                  </a:moveTo>
                  <a:lnTo>
                    <a:pt x="0" y="460"/>
                  </a:lnTo>
                  <a:lnTo>
                    <a:pt x="0" y="0"/>
                  </a:lnTo>
                  <a:lnTo>
                    <a:pt x="373" y="0"/>
                  </a:lnTo>
                  <a:lnTo>
                    <a:pt x="373" y="27"/>
                  </a:lnTo>
                  <a:lnTo>
                    <a:pt x="27" y="27"/>
                  </a:lnTo>
                  <a:lnTo>
                    <a:pt x="27" y="431"/>
                  </a:lnTo>
                  <a:lnTo>
                    <a:pt x="431" y="431"/>
                  </a:lnTo>
                  <a:lnTo>
                    <a:pt x="431" y="85"/>
                  </a:lnTo>
                  <a:lnTo>
                    <a:pt x="460" y="85"/>
                  </a:lnTo>
                  <a:lnTo>
                    <a:pt x="460" y="460"/>
                  </a:lnTo>
                  <a:close/>
                </a:path>
                <a:path w="460" h="460">
                  <a:moveTo>
                    <a:pt x="85" y="258"/>
                  </a:moveTo>
                  <a:lnTo>
                    <a:pt x="373" y="258"/>
                  </a:lnTo>
                  <a:lnTo>
                    <a:pt x="373" y="287"/>
                  </a:lnTo>
                  <a:lnTo>
                    <a:pt x="85" y="287"/>
                  </a:lnTo>
                  <a:lnTo>
                    <a:pt x="85" y="258"/>
                  </a:lnTo>
                  <a:close/>
                </a:path>
                <a:path w="460" h="460">
                  <a:moveTo>
                    <a:pt x="85" y="315"/>
                  </a:moveTo>
                  <a:lnTo>
                    <a:pt x="373" y="315"/>
                  </a:lnTo>
                  <a:lnTo>
                    <a:pt x="373" y="344"/>
                  </a:lnTo>
                  <a:lnTo>
                    <a:pt x="85" y="344"/>
                  </a:lnTo>
                  <a:lnTo>
                    <a:pt x="85" y="315"/>
                  </a:lnTo>
                  <a:close/>
                </a:path>
                <a:path w="460" h="460">
                  <a:moveTo>
                    <a:pt x="85" y="373"/>
                  </a:moveTo>
                  <a:lnTo>
                    <a:pt x="373" y="373"/>
                  </a:lnTo>
                  <a:lnTo>
                    <a:pt x="373" y="402"/>
                  </a:lnTo>
                  <a:lnTo>
                    <a:pt x="85" y="402"/>
                  </a:lnTo>
                  <a:lnTo>
                    <a:pt x="85" y="3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group 32"/>
          <p:cNvGrpSpPr/>
          <p:nvPr/>
        </p:nvGrpSpPr>
        <p:grpSpPr>
          <a:xfrm rot="21600000">
            <a:off x="8380761" y="1802034"/>
            <a:ext cx="561213" cy="561213"/>
            <a:chExt cx="561213" cy="561213"/>
          </a:xfrm>
        </p:grpSpPr>
        <p:sp>
          <p:nvSpPr>
            <p:cNvPr id="307" name="path"/>
            <p:cNvSpPr/>
            <p:nvPr/>
          </p:nvSpPr>
          <p:spPr>
            <a:xfrm>
              <a:off x="0" y="0"/>
              <a:ext cx="561213" cy="561213"/>
            </a:xfrm>
            <a:custGeom>
              <a:rect l="0" t="0" r="0" b="0"/>
              <a:pathLst>
                <a:path w="883" h="883">
                  <a:moveTo>
                    <a:pt x="0" y="441"/>
                  </a:moveTo>
                  <a:cubicBezTo>
                    <a:pt x="0" y="197"/>
                    <a:pt x="197" y="0"/>
                    <a:pt x="441" y="0"/>
                  </a:cubicBezTo>
                  <a:lnTo>
                    <a:pt x="441" y="0"/>
                  </a:lnTo>
                  <a:lnTo>
                    <a:pt x="441" y="0"/>
                  </a:lnTo>
                  <a:lnTo>
                    <a:pt x="441" y="0"/>
                  </a:lnTo>
                  <a:cubicBezTo>
                    <a:pt x="685" y="0"/>
                    <a:pt x="883" y="197"/>
                    <a:pt x="883" y="441"/>
                  </a:cubicBezTo>
                  <a:lnTo>
                    <a:pt x="883" y="441"/>
                  </a:lnTo>
                  <a:cubicBezTo>
                    <a:pt x="883" y="441"/>
                    <a:pt x="883" y="441"/>
                    <a:pt x="883" y="441"/>
                  </a:cubicBezTo>
                  <a:lnTo>
                    <a:pt x="883" y="441"/>
                  </a:lnTo>
                  <a:lnTo>
                    <a:pt x="883" y="441"/>
                  </a:lnTo>
                  <a:lnTo>
                    <a:pt x="883" y="441"/>
                  </a:lnTo>
                  <a:cubicBezTo>
                    <a:pt x="883" y="685"/>
                    <a:pt x="685" y="883"/>
                    <a:pt x="441" y="883"/>
                  </a:cubicBezTo>
                  <a:lnTo>
                    <a:pt x="441" y="883"/>
                  </a:lnTo>
                  <a:lnTo>
                    <a:pt x="441" y="883"/>
                  </a:lnTo>
                  <a:lnTo>
                    <a:pt x="441" y="883"/>
                  </a:lnTo>
                  <a:cubicBezTo>
                    <a:pt x="197" y="883"/>
                    <a:pt x="0" y="685"/>
                    <a:pt x="0" y="441"/>
                  </a:cubicBezTo>
                  <a:lnTo>
                    <a:pt x="0" y="441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8" name="path"/>
            <p:cNvSpPr/>
            <p:nvPr/>
          </p:nvSpPr>
          <p:spPr>
            <a:xfrm>
              <a:off x="134494" y="188595"/>
              <a:ext cx="292226" cy="201263"/>
            </a:xfrm>
            <a:custGeom>
              <a:rect l="0" t="0" r="0" b="0"/>
              <a:pathLst>
                <a:path w="460" h="316">
                  <a:moveTo>
                    <a:pt x="85" y="129"/>
                  </a:moveTo>
                  <a:lnTo>
                    <a:pt x="114" y="129"/>
                  </a:lnTo>
                  <a:lnTo>
                    <a:pt x="114" y="158"/>
                  </a:lnTo>
                  <a:lnTo>
                    <a:pt x="85" y="158"/>
                  </a:lnTo>
                  <a:lnTo>
                    <a:pt x="85" y="129"/>
                  </a:lnTo>
                  <a:close/>
                </a:path>
                <a:path w="460" h="316">
                  <a:moveTo>
                    <a:pt x="172" y="129"/>
                  </a:moveTo>
                  <a:lnTo>
                    <a:pt x="201" y="129"/>
                  </a:lnTo>
                  <a:lnTo>
                    <a:pt x="201" y="158"/>
                  </a:lnTo>
                  <a:lnTo>
                    <a:pt x="172" y="158"/>
                  </a:lnTo>
                  <a:lnTo>
                    <a:pt x="172" y="129"/>
                  </a:lnTo>
                  <a:close/>
                </a:path>
                <a:path w="460" h="316">
                  <a:moveTo>
                    <a:pt x="259" y="129"/>
                  </a:moveTo>
                  <a:lnTo>
                    <a:pt x="287" y="129"/>
                  </a:lnTo>
                  <a:lnTo>
                    <a:pt x="287" y="158"/>
                  </a:lnTo>
                  <a:lnTo>
                    <a:pt x="259" y="158"/>
                  </a:lnTo>
                  <a:lnTo>
                    <a:pt x="259" y="129"/>
                  </a:lnTo>
                  <a:close/>
                </a:path>
                <a:path w="460" h="316">
                  <a:moveTo>
                    <a:pt x="345" y="129"/>
                  </a:moveTo>
                  <a:lnTo>
                    <a:pt x="373" y="129"/>
                  </a:lnTo>
                  <a:lnTo>
                    <a:pt x="373" y="158"/>
                  </a:lnTo>
                  <a:lnTo>
                    <a:pt x="345" y="158"/>
                  </a:lnTo>
                  <a:lnTo>
                    <a:pt x="345" y="129"/>
                  </a:lnTo>
                  <a:close/>
                </a:path>
                <a:path w="460" h="316">
                  <a:moveTo>
                    <a:pt x="85" y="71"/>
                  </a:moveTo>
                  <a:lnTo>
                    <a:pt x="114" y="71"/>
                  </a:lnTo>
                  <a:lnTo>
                    <a:pt x="114" y="100"/>
                  </a:lnTo>
                  <a:lnTo>
                    <a:pt x="85" y="100"/>
                  </a:lnTo>
                  <a:lnTo>
                    <a:pt x="85" y="71"/>
                  </a:lnTo>
                  <a:close/>
                </a:path>
                <a:path w="460" h="316">
                  <a:moveTo>
                    <a:pt x="172" y="71"/>
                  </a:moveTo>
                  <a:lnTo>
                    <a:pt x="201" y="71"/>
                  </a:lnTo>
                  <a:lnTo>
                    <a:pt x="201" y="100"/>
                  </a:lnTo>
                  <a:lnTo>
                    <a:pt x="172" y="100"/>
                  </a:lnTo>
                  <a:lnTo>
                    <a:pt x="172" y="71"/>
                  </a:lnTo>
                  <a:close/>
                </a:path>
                <a:path w="460" h="316">
                  <a:moveTo>
                    <a:pt x="259" y="71"/>
                  </a:moveTo>
                  <a:lnTo>
                    <a:pt x="287" y="71"/>
                  </a:lnTo>
                  <a:lnTo>
                    <a:pt x="287" y="100"/>
                  </a:lnTo>
                  <a:lnTo>
                    <a:pt x="259" y="100"/>
                  </a:lnTo>
                  <a:lnTo>
                    <a:pt x="259" y="71"/>
                  </a:lnTo>
                  <a:close/>
                </a:path>
                <a:path w="460" h="316">
                  <a:moveTo>
                    <a:pt x="345" y="71"/>
                  </a:moveTo>
                  <a:lnTo>
                    <a:pt x="373" y="71"/>
                  </a:lnTo>
                  <a:lnTo>
                    <a:pt x="373" y="100"/>
                  </a:lnTo>
                  <a:lnTo>
                    <a:pt x="345" y="100"/>
                  </a:lnTo>
                  <a:lnTo>
                    <a:pt x="345" y="71"/>
                  </a:lnTo>
                  <a:close/>
                </a:path>
                <a:path w="460" h="316">
                  <a:moveTo>
                    <a:pt x="114" y="216"/>
                  </a:moveTo>
                  <a:lnTo>
                    <a:pt x="345" y="216"/>
                  </a:lnTo>
                  <a:lnTo>
                    <a:pt x="345" y="245"/>
                  </a:lnTo>
                  <a:lnTo>
                    <a:pt x="114" y="245"/>
                  </a:lnTo>
                  <a:lnTo>
                    <a:pt x="114" y="216"/>
                  </a:lnTo>
                  <a:close/>
                </a:path>
                <a:path w="460" h="316">
                  <a:moveTo>
                    <a:pt x="460" y="316"/>
                  </a:moveTo>
                  <a:lnTo>
                    <a:pt x="0" y="316"/>
                  </a:lnTo>
                  <a:lnTo>
                    <a:pt x="0" y="42"/>
                  </a:lnTo>
                  <a:lnTo>
                    <a:pt x="28" y="42"/>
                  </a:lnTo>
                  <a:lnTo>
                    <a:pt x="28" y="287"/>
                  </a:lnTo>
                  <a:lnTo>
                    <a:pt x="431" y="287"/>
                  </a:lnTo>
                  <a:lnTo>
                    <a:pt x="431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460" y="0"/>
                  </a:lnTo>
                  <a:lnTo>
                    <a:pt x="460" y="31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group 34"/>
          <p:cNvGrpSpPr/>
          <p:nvPr/>
        </p:nvGrpSpPr>
        <p:grpSpPr>
          <a:xfrm rot="21600000">
            <a:off x="8380761" y="4177283"/>
            <a:ext cx="561213" cy="561212"/>
            <a:chExt cx="561213" cy="561212"/>
          </a:xfrm>
        </p:grpSpPr>
        <p:sp>
          <p:nvSpPr>
            <p:cNvPr id="309" name="path"/>
            <p:cNvSpPr/>
            <p:nvPr/>
          </p:nvSpPr>
          <p:spPr>
            <a:xfrm>
              <a:off x="0" y="0"/>
              <a:ext cx="561213" cy="561212"/>
            </a:xfrm>
            <a:custGeom>
              <a:rect l="0" t="0" r="0" b="0"/>
              <a:pathLst>
                <a:path w="883" h="883">
                  <a:moveTo>
                    <a:pt x="0" y="441"/>
                  </a:moveTo>
                  <a:cubicBezTo>
                    <a:pt x="0" y="197"/>
                    <a:pt x="197" y="0"/>
                    <a:pt x="441" y="0"/>
                  </a:cubicBezTo>
                  <a:lnTo>
                    <a:pt x="441" y="0"/>
                  </a:lnTo>
                  <a:lnTo>
                    <a:pt x="441" y="0"/>
                  </a:lnTo>
                  <a:lnTo>
                    <a:pt x="441" y="0"/>
                  </a:lnTo>
                  <a:cubicBezTo>
                    <a:pt x="685" y="0"/>
                    <a:pt x="883" y="197"/>
                    <a:pt x="883" y="441"/>
                  </a:cubicBezTo>
                  <a:lnTo>
                    <a:pt x="883" y="441"/>
                  </a:lnTo>
                  <a:cubicBezTo>
                    <a:pt x="883" y="441"/>
                    <a:pt x="883" y="441"/>
                    <a:pt x="883" y="441"/>
                  </a:cubicBezTo>
                  <a:lnTo>
                    <a:pt x="883" y="441"/>
                  </a:lnTo>
                  <a:lnTo>
                    <a:pt x="883" y="441"/>
                  </a:lnTo>
                  <a:lnTo>
                    <a:pt x="883" y="441"/>
                  </a:lnTo>
                  <a:cubicBezTo>
                    <a:pt x="883" y="685"/>
                    <a:pt x="685" y="883"/>
                    <a:pt x="441" y="883"/>
                  </a:cubicBezTo>
                  <a:lnTo>
                    <a:pt x="441" y="883"/>
                  </a:lnTo>
                  <a:lnTo>
                    <a:pt x="441" y="883"/>
                  </a:lnTo>
                  <a:lnTo>
                    <a:pt x="441" y="883"/>
                  </a:lnTo>
                  <a:cubicBezTo>
                    <a:pt x="197" y="883"/>
                    <a:pt x="0" y="685"/>
                    <a:pt x="0" y="441"/>
                  </a:cubicBezTo>
                  <a:lnTo>
                    <a:pt x="0" y="441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0" name="path"/>
            <p:cNvSpPr/>
            <p:nvPr/>
          </p:nvSpPr>
          <p:spPr>
            <a:xfrm>
              <a:off x="152781" y="138779"/>
              <a:ext cx="282415" cy="283559"/>
            </a:xfrm>
            <a:custGeom>
              <a:rect l="0" t="0" r="0" b="0"/>
              <a:pathLst>
                <a:path w="442" h="446">
                  <a:moveTo>
                    <a:pt x="200" y="400"/>
                  </a:moveTo>
                  <a:lnTo>
                    <a:pt x="45" y="242"/>
                  </a:lnTo>
                  <a:lnTo>
                    <a:pt x="354" y="0"/>
                  </a:lnTo>
                  <a:lnTo>
                    <a:pt x="444" y="89"/>
                  </a:lnTo>
                  <a:lnTo>
                    <a:pt x="200" y="400"/>
                  </a:lnTo>
                  <a:close/>
                  <a:moveTo>
                    <a:pt x="89" y="245"/>
                  </a:moveTo>
                  <a:lnTo>
                    <a:pt x="197" y="356"/>
                  </a:lnTo>
                  <a:lnTo>
                    <a:pt x="406" y="94"/>
                  </a:lnTo>
                  <a:lnTo>
                    <a:pt x="351" y="39"/>
                  </a:lnTo>
                  <a:lnTo>
                    <a:pt x="89" y="245"/>
                  </a:lnTo>
                  <a:close/>
                </a:path>
                <a:path w="442" h="446">
                  <a:moveTo>
                    <a:pt x="161" y="259"/>
                  </a:moveTo>
                  <a:lnTo>
                    <a:pt x="143" y="237"/>
                  </a:lnTo>
                  <a:lnTo>
                    <a:pt x="338" y="86"/>
                  </a:lnTo>
                  <a:lnTo>
                    <a:pt x="355" y="108"/>
                  </a:lnTo>
                  <a:lnTo>
                    <a:pt x="161" y="259"/>
                  </a:lnTo>
                  <a:close/>
                </a:path>
                <a:path w="442" h="446">
                  <a:moveTo>
                    <a:pt x="53" y="435"/>
                  </a:moveTo>
                  <a:cubicBezTo>
                    <a:pt x="10" y="392"/>
                    <a:pt x="10" y="392"/>
                    <a:pt x="10" y="392"/>
                  </a:cubicBezTo>
                  <a:lnTo>
                    <a:pt x="10" y="392"/>
                  </a:lnTo>
                  <a:cubicBezTo>
                    <a:pt x="21" y="385"/>
                    <a:pt x="21" y="385"/>
                    <a:pt x="21" y="385"/>
                  </a:cubicBezTo>
                  <a:lnTo>
                    <a:pt x="21" y="385"/>
                  </a:lnTo>
                  <a:cubicBezTo>
                    <a:pt x="39" y="367"/>
                    <a:pt x="39" y="339"/>
                    <a:pt x="21" y="324"/>
                  </a:cubicBezTo>
                  <a:lnTo>
                    <a:pt x="21" y="324"/>
                  </a:lnTo>
                  <a:cubicBezTo>
                    <a:pt x="10" y="314"/>
                    <a:pt x="10" y="314"/>
                    <a:pt x="10" y="314"/>
                  </a:cubicBezTo>
                  <a:lnTo>
                    <a:pt x="10" y="314"/>
                  </a:lnTo>
                  <a:cubicBezTo>
                    <a:pt x="42" y="281"/>
                    <a:pt x="42" y="281"/>
                    <a:pt x="42" y="281"/>
                  </a:cubicBezTo>
                  <a:lnTo>
                    <a:pt x="42" y="281"/>
                  </a:lnTo>
                  <a:cubicBezTo>
                    <a:pt x="60" y="303"/>
                    <a:pt x="60" y="303"/>
                    <a:pt x="60" y="303"/>
                  </a:cubicBezTo>
                  <a:lnTo>
                    <a:pt x="60" y="303"/>
                  </a:lnTo>
                  <a:cubicBezTo>
                    <a:pt x="50" y="314"/>
                    <a:pt x="50" y="314"/>
                    <a:pt x="50" y="314"/>
                  </a:cubicBezTo>
                  <a:lnTo>
                    <a:pt x="50" y="314"/>
                  </a:lnTo>
                  <a:cubicBezTo>
                    <a:pt x="67" y="339"/>
                    <a:pt x="67" y="371"/>
                    <a:pt x="50" y="392"/>
                  </a:cubicBezTo>
                  <a:lnTo>
                    <a:pt x="50" y="392"/>
                  </a:lnTo>
                  <a:cubicBezTo>
                    <a:pt x="53" y="396"/>
                    <a:pt x="53" y="396"/>
                    <a:pt x="53" y="396"/>
                  </a:cubicBezTo>
                  <a:lnTo>
                    <a:pt x="53" y="396"/>
                  </a:lnTo>
                  <a:cubicBezTo>
                    <a:pt x="75" y="378"/>
                    <a:pt x="107" y="378"/>
                    <a:pt x="132" y="396"/>
                  </a:cubicBezTo>
                  <a:lnTo>
                    <a:pt x="132" y="396"/>
                  </a:lnTo>
                  <a:cubicBezTo>
                    <a:pt x="143" y="385"/>
                    <a:pt x="143" y="385"/>
                    <a:pt x="143" y="385"/>
                  </a:cubicBezTo>
                  <a:lnTo>
                    <a:pt x="143" y="385"/>
                  </a:lnTo>
                  <a:cubicBezTo>
                    <a:pt x="164" y="403"/>
                    <a:pt x="164" y="403"/>
                    <a:pt x="164" y="403"/>
                  </a:cubicBezTo>
                  <a:lnTo>
                    <a:pt x="164" y="403"/>
                  </a:lnTo>
                  <a:cubicBezTo>
                    <a:pt x="132" y="435"/>
                    <a:pt x="132" y="435"/>
                    <a:pt x="132" y="435"/>
                  </a:cubicBezTo>
                  <a:lnTo>
                    <a:pt x="132" y="435"/>
                  </a:lnTo>
                  <a:cubicBezTo>
                    <a:pt x="121" y="425"/>
                    <a:pt x="121" y="425"/>
                    <a:pt x="121" y="425"/>
                  </a:cubicBezTo>
                  <a:lnTo>
                    <a:pt x="121" y="425"/>
                  </a:lnTo>
                  <a:cubicBezTo>
                    <a:pt x="107" y="407"/>
                    <a:pt x="78" y="407"/>
                    <a:pt x="60" y="425"/>
                  </a:cubicBezTo>
                  <a:lnTo>
                    <a:pt x="60" y="425"/>
                  </a:lnTo>
                  <a:lnTo>
                    <a:pt x="53" y="435"/>
                  </a:lnTo>
                  <a:close/>
                </a:path>
                <a:path w="442" h="446">
                  <a:moveTo>
                    <a:pt x="21" y="446"/>
                  </a:moveTo>
                  <a:lnTo>
                    <a:pt x="0" y="425"/>
                  </a:lnTo>
                  <a:lnTo>
                    <a:pt x="32" y="393"/>
                  </a:lnTo>
                  <a:lnTo>
                    <a:pt x="53" y="414"/>
                  </a:lnTo>
                  <a:lnTo>
                    <a:pt x="21" y="44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group 36"/>
          <p:cNvGrpSpPr/>
          <p:nvPr/>
        </p:nvGrpSpPr>
        <p:grpSpPr>
          <a:xfrm rot="21600000">
            <a:off x="4987192" y="4188147"/>
            <a:ext cx="561213" cy="561212"/>
            <a:chExt cx="561213" cy="561212"/>
          </a:xfrm>
        </p:grpSpPr>
        <p:sp>
          <p:nvSpPr>
            <p:cNvPr id="311" name="path"/>
            <p:cNvSpPr/>
            <p:nvPr/>
          </p:nvSpPr>
          <p:spPr>
            <a:xfrm>
              <a:off x="0" y="0"/>
              <a:ext cx="561213" cy="561212"/>
            </a:xfrm>
            <a:custGeom>
              <a:rect l="0" t="0" r="0" b="0"/>
              <a:pathLst>
                <a:path w="883" h="883">
                  <a:moveTo>
                    <a:pt x="0" y="441"/>
                  </a:moveTo>
                  <a:cubicBezTo>
                    <a:pt x="0" y="197"/>
                    <a:pt x="197" y="0"/>
                    <a:pt x="441" y="0"/>
                  </a:cubicBezTo>
                  <a:lnTo>
                    <a:pt x="441" y="0"/>
                  </a:lnTo>
                  <a:lnTo>
                    <a:pt x="441" y="0"/>
                  </a:lnTo>
                  <a:lnTo>
                    <a:pt x="441" y="0"/>
                  </a:lnTo>
                  <a:cubicBezTo>
                    <a:pt x="685" y="0"/>
                    <a:pt x="883" y="197"/>
                    <a:pt x="883" y="441"/>
                  </a:cubicBezTo>
                  <a:lnTo>
                    <a:pt x="883" y="441"/>
                  </a:lnTo>
                  <a:cubicBezTo>
                    <a:pt x="883" y="441"/>
                    <a:pt x="883" y="441"/>
                    <a:pt x="883" y="441"/>
                  </a:cubicBezTo>
                  <a:lnTo>
                    <a:pt x="883" y="441"/>
                  </a:lnTo>
                  <a:lnTo>
                    <a:pt x="883" y="441"/>
                  </a:lnTo>
                  <a:lnTo>
                    <a:pt x="883" y="441"/>
                  </a:lnTo>
                  <a:cubicBezTo>
                    <a:pt x="883" y="685"/>
                    <a:pt x="685" y="883"/>
                    <a:pt x="441" y="883"/>
                  </a:cubicBezTo>
                  <a:lnTo>
                    <a:pt x="441" y="883"/>
                  </a:lnTo>
                  <a:lnTo>
                    <a:pt x="441" y="883"/>
                  </a:lnTo>
                  <a:lnTo>
                    <a:pt x="441" y="883"/>
                  </a:lnTo>
                  <a:cubicBezTo>
                    <a:pt x="197" y="883"/>
                    <a:pt x="0" y="685"/>
                    <a:pt x="0" y="441"/>
                  </a:cubicBezTo>
                  <a:lnTo>
                    <a:pt x="0" y="441"/>
                  </a:lnTo>
                  <a:close/>
                </a:path>
              </a:pathLst>
            </a:custGeom>
            <a:solidFill>
              <a:srgbClr val="43AE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2" name="path"/>
            <p:cNvSpPr/>
            <p:nvPr/>
          </p:nvSpPr>
          <p:spPr>
            <a:xfrm>
              <a:off x="135446" y="126867"/>
              <a:ext cx="290322" cy="285560"/>
            </a:xfrm>
            <a:custGeom>
              <a:rect l="0" t="0" r="0" b="0"/>
              <a:pathLst>
                <a:path w="457" h="449">
                  <a:moveTo>
                    <a:pt x="214" y="364"/>
                  </a:moveTo>
                  <a:lnTo>
                    <a:pt x="93" y="245"/>
                  </a:lnTo>
                  <a:lnTo>
                    <a:pt x="253" y="87"/>
                  </a:lnTo>
                  <a:lnTo>
                    <a:pt x="372" y="207"/>
                  </a:lnTo>
                  <a:lnTo>
                    <a:pt x="214" y="364"/>
                  </a:lnTo>
                  <a:close/>
                  <a:moveTo>
                    <a:pt x="132" y="245"/>
                  </a:moveTo>
                  <a:lnTo>
                    <a:pt x="214" y="323"/>
                  </a:lnTo>
                  <a:lnTo>
                    <a:pt x="330" y="207"/>
                  </a:lnTo>
                  <a:lnTo>
                    <a:pt x="253" y="126"/>
                  </a:lnTo>
                  <a:lnTo>
                    <a:pt x="132" y="245"/>
                  </a:lnTo>
                  <a:close/>
                </a:path>
                <a:path w="457" h="449">
                  <a:moveTo>
                    <a:pt x="91" y="449"/>
                  </a:moveTo>
                  <a:cubicBezTo>
                    <a:pt x="70" y="449"/>
                    <a:pt x="49" y="442"/>
                    <a:pt x="31" y="425"/>
                  </a:cubicBezTo>
                  <a:lnTo>
                    <a:pt x="31" y="425"/>
                  </a:lnTo>
                  <a:cubicBezTo>
                    <a:pt x="0" y="393"/>
                    <a:pt x="0" y="336"/>
                    <a:pt x="31" y="305"/>
                  </a:cubicBezTo>
                  <a:lnTo>
                    <a:pt x="31" y="305"/>
                  </a:lnTo>
                  <a:cubicBezTo>
                    <a:pt x="70" y="266"/>
                    <a:pt x="70" y="266"/>
                    <a:pt x="70" y="266"/>
                  </a:cubicBezTo>
                  <a:lnTo>
                    <a:pt x="70" y="266"/>
                  </a:lnTo>
                  <a:cubicBezTo>
                    <a:pt x="91" y="287"/>
                    <a:pt x="91" y="287"/>
                    <a:pt x="91" y="287"/>
                  </a:cubicBezTo>
                  <a:lnTo>
                    <a:pt x="91" y="287"/>
                  </a:lnTo>
                  <a:cubicBezTo>
                    <a:pt x="52" y="326"/>
                    <a:pt x="52" y="326"/>
                    <a:pt x="52" y="326"/>
                  </a:cubicBezTo>
                  <a:lnTo>
                    <a:pt x="52" y="326"/>
                  </a:lnTo>
                  <a:cubicBezTo>
                    <a:pt x="42" y="336"/>
                    <a:pt x="35" y="351"/>
                    <a:pt x="35" y="365"/>
                  </a:cubicBezTo>
                  <a:lnTo>
                    <a:pt x="35" y="365"/>
                  </a:lnTo>
                  <a:cubicBezTo>
                    <a:pt x="35" y="379"/>
                    <a:pt x="42" y="393"/>
                    <a:pt x="52" y="403"/>
                  </a:cubicBezTo>
                  <a:lnTo>
                    <a:pt x="52" y="403"/>
                  </a:lnTo>
                  <a:cubicBezTo>
                    <a:pt x="63" y="414"/>
                    <a:pt x="77" y="421"/>
                    <a:pt x="91" y="421"/>
                  </a:cubicBezTo>
                  <a:lnTo>
                    <a:pt x="91" y="421"/>
                  </a:lnTo>
                  <a:cubicBezTo>
                    <a:pt x="105" y="421"/>
                    <a:pt x="119" y="414"/>
                    <a:pt x="129" y="403"/>
                  </a:cubicBezTo>
                  <a:lnTo>
                    <a:pt x="129" y="403"/>
                  </a:lnTo>
                  <a:cubicBezTo>
                    <a:pt x="168" y="365"/>
                    <a:pt x="168" y="365"/>
                    <a:pt x="168" y="365"/>
                  </a:cubicBezTo>
                  <a:lnTo>
                    <a:pt x="168" y="365"/>
                  </a:lnTo>
                  <a:cubicBezTo>
                    <a:pt x="189" y="386"/>
                    <a:pt x="189" y="386"/>
                    <a:pt x="189" y="386"/>
                  </a:cubicBezTo>
                  <a:lnTo>
                    <a:pt x="189" y="386"/>
                  </a:lnTo>
                  <a:cubicBezTo>
                    <a:pt x="150" y="425"/>
                    <a:pt x="150" y="425"/>
                    <a:pt x="150" y="425"/>
                  </a:cubicBezTo>
                  <a:lnTo>
                    <a:pt x="150" y="425"/>
                  </a:lnTo>
                  <a:cubicBezTo>
                    <a:pt x="133" y="442"/>
                    <a:pt x="112" y="449"/>
                    <a:pt x="91" y="449"/>
                  </a:cubicBezTo>
                </a:path>
                <a:path w="457" h="449">
                  <a:moveTo>
                    <a:pt x="393" y="181"/>
                  </a:moveTo>
                  <a:cubicBezTo>
                    <a:pt x="372" y="160"/>
                    <a:pt x="372" y="160"/>
                    <a:pt x="372" y="160"/>
                  </a:cubicBezTo>
                  <a:lnTo>
                    <a:pt x="372" y="160"/>
                  </a:lnTo>
                  <a:cubicBezTo>
                    <a:pt x="411" y="122"/>
                    <a:pt x="411" y="122"/>
                    <a:pt x="411" y="122"/>
                  </a:cubicBezTo>
                  <a:lnTo>
                    <a:pt x="411" y="122"/>
                  </a:lnTo>
                  <a:cubicBezTo>
                    <a:pt x="421" y="111"/>
                    <a:pt x="429" y="97"/>
                    <a:pt x="429" y="83"/>
                  </a:cubicBezTo>
                  <a:lnTo>
                    <a:pt x="429" y="83"/>
                  </a:lnTo>
                  <a:cubicBezTo>
                    <a:pt x="429" y="69"/>
                    <a:pt x="421" y="55"/>
                    <a:pt x="411" y="45"/>
                  </a:cubicBezTo>
                  <a:lnTo>
                    <a:pt x="411" y="45"/>
                  </a:lnTo>
                  <a:cubicBezTo>
                    <a:pt x="390" y="24"/>
                    <a:pt x="355" y="24"/>
                    <a:pt x="333" y="45"/>
                  </a:cubicBezTo>
                  <a:lnTo>
                    <a:pt x="333" y="45"/>
                  </a:lnTo>
                  <a:cubicBezTo>
                    <a:pt x="295" y="83"/>
                    <a:pt x="295" y="83"/>
                    <a:pt x="295" y="83"/>
                  </a:cubicBezTo>
                  <a:lnTo>
                    <a:pt x="295" y="83"/>
                  </a:lnTo>
                  <a:cubicBezTo>
                    <a:pt x="274" y="62"/>
                    <a:pt x="274" y="62"/>
                    <a:pt x="274" y="62"/>
                  </a:cubicBezTo>
                  <a:lnTo>
                    <a:pt x="274" y="62"/>
                  </a:lnTo>
                  <a:cubicBezTo>
                    <a:pt x="312" y="24"/>
                    <a:pt x="312" y="24"/>
                    <a:pt x="312" y="24"/>
                  </a:cubicBezTo>
                  <a:lnTo>
                    <a:pt x="312" y="24"/>
                  </a:lnTo>
                  <a:cubicBezTo>
                    <a:pt x="330" y="6"/>
                    <a:pt x="351" y="0"/>
                    <a:pt x="372" y="0"/>
                  </a:cubicBezTo>
                  <a:lnTo>
                    <a:pt x="372" y="0"/>
                  </a:lnTo>
                  <a:cubicBezTo>
                    <a:pt x="393" y="0"/>
                    <a:pt x="414" y="6"/>
                    <a:pt x="432" y="24"/>
                  </a:cubicBezTo>
                  <a:lnTo>
                    <a:pt x="432" y="24"/>
                  </a:lnTo>
                  <a:cubicBezTo>
                    <a:pt x="450" y="41"/>
                    <a:pt x="457" y="62"/>
                    <a:pt x="457" y="83"/>
                  </a:cubicBezTo>
                  <a:lnTo>
                    <a:pt x="457" y="83"/>
                  </a:lnTo>
                  <a:cubicBezTo>
                    <a:pt x="457" y="104"/>
                    <a:pt x="450" y="125"/>
                    <a:pt x="432" y="143"/>
                  </a:cubicBezTo>
                  <a:lnTo>
                    <a:pt x="432" y="143"/>
                  </a:lnTo>
                  <a:lnTo>
                    <a:pt x="393" y="181"/>
                  </a:lnTo>
                  <a:close/>
                </a:path>
                <a:path w="457" h="449">
                  <a:moveTo>
                    <a:pt x="176" y="259"/>
                  </a:moveTo>
                  <a:lnTo>
                    <a:pt x="153" y="238"/>
                  </a:lnTo>
                  <a:lnTo>
                    <a:pt x="176" y="217"/>
                  </a:lnTo>
                  <a:lnTo>
                    <a:pt x="198" y="238"/>
                  </a:lnTo>
                  <a:lnTo>
                    <a:pt x="176" y="259"/>
                  </a:lnTo>
                  <a:close/>
                </a:path>
                <a:path w="457" h="449">
                  <a:moveTo>
                    <a:pt x="231" y="245"/>
                  </a:moveTo>
                  <a:lnTo>
                    <a:pt x="210" y="224"/>
                  </a:lnTo>
                  <a:lnTo>
                    <a:pt x="231" y="203"/>
                  </a:lnTo>
                  <a:lnTo>
                    <a:pt x="254" y="224"/>
                  </a:lnTo>
                  <a:lnTo>
                    <a:pt x="231" y="245"/>
                  </a:lnTo>
                  <a:close/>
                </a:path>
                <a:path w="457" h="449">
                  <a:moveTo>
                    <a:pt x="245" y="189"/>
                  </a:moveTo>
                  <a:lnTo>
                    <a:pt x="224" y="168"/>
                  </a:lnTo>
                  <a:lnTo>
                    <a:pt x="245" y="147"/>
                  </a:lnTo>
                  <a:lnTo>
                    <a:pt x="266" y="168"/>
                  </a:lnTo>
                  <a:lnTo>
                    <a:pt x="245" y="189"/>
                  </a:lnTo>
                  <a:close/>
                </a:path>
                <a:path w="457" h="449">
                  <a:moveTo>
                    <a:pt x="217" y="303"/>
                  </a:moveTo>
                  <a:lnTo>
                    <a:pt x="196" y="282"/>
                  </a:lnTo>
                  <a:lnTo>
                    <a:pt x="217" y="259"/>
                  </a:lnTo>
                  <a:lnTo>
                    <a:pt x="238" y="282"/>
                  </a:lnTo>
                  <a:lnTo>
                    <a:pt x="217" y="303"/>
                  </a:lnTo>
                  <a:close/>
                </a:path>
                <a:path w="457" h="449">
                  <a:moveTo>
                    <a:pt x="287" y="233"/>
                  </a:moveTo>
                  <a:lnTo>
                    <a:pt x="266" y="210"/>
                  </a:lnTo>
                  <a:lnTo>
                    <a:pt x="287" y="189"/>
                  </a:lnTo>
                  <a:lnTo>
                    <a:pt x="308" y="210"/>
                  </a:lnTo>
                  <a:lnTo>
                    <a:pt x="287" y="23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13" name="textbox 313"/>
          <p:cNvSpPr/>
          <p:nvPr/>
        </p:nvSpPr>
        <p:spPr>
          <a:xfrm>
            <a:off x="9287237" y="1992936"/>
            <a:ext cx="1222375" cy="2425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431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手续费与佣</a:t>
            </a:r>
            <a:r>
              <a:rPr sz="15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</a:t>
            </a:r>
            <a:endParaRPr lang="Microsoft YaHei" altLang="Microsoft YaHei" sz="1500"/>
          </a:p>
        </p:txBody>
      </p:sp>
      <p:sp>
        <p:nvSpPr>
          <p:cNvPr id="314" name="textbox 314"/>
          <p:cNvSpPr/>
          <p:nvPr/>
        </p:nvSpPr>
        <p:spPr>
          <a:xfrm>
            <a:off x="9287837" y="4368576"/>
            <a:ext cx="1221739" cy="2425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66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其他附加成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</a:t>
            </a:r>
            <a:endParaRPr lang="Microsoft YaHei" altLang="Microsoft YaHei" sz="1500"/>
          </a:p>
        </p:txBody>
      </p:sp>
      <p:sp>
        <p:nvSpPr>
          <p:cNvPr id="315" name="textbox 315"/>
          <p:cNvSpPr/>
          <p:nvPr/>
        </p:nvSpPr>
        <p:spPr>
          <a:xfrm>
            <a:off x="6093084" y="4368576"/>
            <a:ext cx="822960" cy="2425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652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税务成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</a:t>
            </a:r>
            <a:endParaRPr lang="Microsoft YaHei" altLang="Microsoft YaHei" sz="1500"/>
          </a:p>
        </p:txBody>
      </p:sp>
      <p:sp>
        <p:nvSpPr>
          <p:cNvPr id="316" name="textbox 316"/>
          <p:cNvSpPr/>
          <p:nvPr/>
        </p:nvSpPr>
        <p:spPr>
          <a:xfrm>
            <a:off x="6092654" y="1993321"/>
            <a:ext cx="823594" cy="2419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254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利率成</a:t>
            </a:r>
            <a:r>
              <a:rPr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3AE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https://d.book118.com/107152020104006052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2024-09-26T00:54:49.182</cp:lastPrinted>
  <dcterms:created xsi:type="dcterms:W3CDTF">2024-09-25T16:54:49Z</dcterms:created>
  <dcterms:modified xsi:type="dcterms:W3CDTF">2024-09-25T16:54:50Z</dcterms:modified>
</cp:coreProperties>
</file>