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78372F-DF8D-42D6-AF7C-989D895D3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59736-010E-45C8-8ADE-77C9D809E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61BB2C-FB0D-4990-B66D-0B39E3309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549098-6ADB-41EA-B412-93B653EDA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CFA384-7528-4595-B161-587F4CCA23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8CFF6B-C660-4C86-9D09-0A195C6F13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4D7D1B-A078-4CE1-9520-4AC0E97FFD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9300FA-0349-44E2-BB9F-2F0E5F6A1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2E4DAB-B509-4B8E-841F-4D87395DD8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4FBF4-867D-4A5F-8AB4-88578FE3A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B84D6-9634-4CF2-8741-CB783A45E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52043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2023-2028年电力变压器市场发展现状调查及供需格局分析预测报告大纲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电力变压器市场概述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2023-2028年电力变压器市场发展现状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2023-2028年电力变压器市场供需格局分析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2023-2028年电力变压器市场发展趋势与预测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电力变压器是电力系统中的重要设备，对保障电力系统的安全、稳定运行具有重要作用。随着经济的发展和人口的增长，电力需求不断增长，对电力变压器市场的需求也不断增加。</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我国电力变压器市场面临着激烈的竞争和挑战，同时也存在着巨大的发展机遇。因此，对电力变压器市场进行深入的研究和分析，对于促进电力工业的发展、提高电力供应的稳定性和安全性、推动相关产业的发展都具有重要的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本报告旨在全面分析2023-2028年电力变压器市场的发展现状、供需格局、竞争态势和未来发展趋势，为相关企业和投资者提供决策参考。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本报告将涵盖电力变压器市场的国内外发展现状、市场规模、主要产品类型、应用领域、市场竞争格局、未来发展趋势等方面的内容，同时对市场供需状况进行深入分析，并预测未来市场发展趋势。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电力变压器市场概述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电力变压器是一种用于转换和传输电能的设备，主要功能是将一定数值的交流电压或电流转换为另一数值的交流电压或电流。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电力变压器定义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根据不同的分类标准，电力变压器可以分为不同类型，如按相数可分为单相和三相变压器；按冷却方式可分为油浸式和干式变压器；按用途可分为电力变压器、特种变压器等。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电力变压器分类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电力变压器定义与分类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市场格局</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全球电力变压器市场主要由几家大型跨国公司主导，如ABB、西门子、GE等。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市场发展趋势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随着能源结构的调整和可再生能源的发展，高效、环保、智能的变压器将成为市场发展的主流。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市场规模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全球电力变压器市场规模不断扩大，主要受益于全球能源基础设施建设和电力需求的增长。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全球电力变压器市场概况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中国电力变压器市场规模居全球前列，且保持较快的增长速度。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市场格局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市场发展趋势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中国电力变压器市场主要由国内大型企业主导，如特变电工、中国西电等。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随着中国电力市场的改革和新能源的发展，电力变压器市场将迎来更多的发展机遇和挑战。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中国电力变压器市场概况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2023-2028年电力变压器市场发展现状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区域发展状况</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欧洲、北美和亚太地区是全球电力变压器市场的主要区域，其中亚太地区的市场规模和增速均居前列。</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技术发展趋势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高电压、大容量、低损耗、智能化的电力变压器成为市场主流，同时，环保和节能技术也在不断进步。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全球电力变压器市场规模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随着全球能源结构的转型和可再生能源的大规模部署，全球电力变压器市场规模持续增长。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全球电力变压器市场发展现状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中国电力变压器市场发展现状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中国电力变压器市场竞争激烈，国内大型企业和国外知名企业共同竞争，同时涌现出一批具有竞争力的本土企业。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市场竞争格局</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中国是全球最大的电力变压器市场，市场规模持续扩大，占全球市场的比例逐年提高。</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中国电力变压器市场规模</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智能电网、新能源、城市轨道交通等领域的快速发展，使得中国电力变压器市场需求结构发生显著变化。</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市场需求结构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主要企业市场份额与经营状况分析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主要企业市场份额</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在电力变压器市场中，部分大型企业占据了主导地位，这些企业的市场份额较高，经营状况良好。</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企业经营状况分析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这些企业在技术创新、产品质量、市场营销等方面具有较强实力，能够满足不同客户的需求，并获得较好的经济效益。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2023-2028年电力变压器市场供需格局分析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全球经济增长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随着全球经济的稳步增长，各国对电力基础设施的投资增加，从而推动电力变压器需求的增长。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新能源发展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随着可再生能源的大规模部署，如风能和太阳能，需要大量电力变压器进行并网和输电。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老旧设备替换</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由于设备老化或技术升级，许多国家正在进行电力变压器替换，从而产生新的市场需求。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全球电力变压器市场需求分析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710489" y="1766850"/>
            <a:ext cx="1267038" cy="1900623"/>
          </a:xfrm>
          <a:custGeom>
            <a:rect l="l" t="t" r="r" b="b"/>
            <a:pathLst>
              <a:path w="795457" h="1193225">
                <a:moveTo>
                  <a:pt x="106466" y="397688"/>
                </a:moveTo>
                <a:cubicBezTo>
                  <a:pt x="38741" y="514719"/>
                  <a:pt x="0" y="650574"/>
                  <a:pt x="0" y="795457"/>
                </a:cubicBezTo>
                <a:cubicBezTo>
                  <a:pt x="0" y="940339"/>
                  <a:pt x="38781" y="1076235"/>
                  <a:pt x="106466" y="1193225"/>
                </a:cubicBezTo>
                <a:lnTo>
                  <a:pt x="795457" y="795457"/>
                </a:lnTo>
                <a:lnTo>
                  <a:pt x="795457" y="0"/>
                </a:lnTo>
                <a:cubicBezTo>
                  <a:pt x="501036" y="0"/>
                  <a:pt x="244021" y="159941"/>
                  <a:pt x="106466" y="39768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06490" y="1766850"/>
            <a:ext cx="1267038" cy="1900623"/>
          </a:xfrm>
          <a:custGeom>
            <a:rect l="l" t="t" r="r" b="b"/>
            <a:pathLst>
              <a:path w="795457" h="1193225">
                <a:moveTo>
                  <a:pt x="688991" y="397688"/>
                </a:moveTo>
                <a:cubicBezTo>
                  <a:pt x="551436" y="159941"/>
                  <a:pt x="294420" y="0"/>
                  <a:pt x="0" y="0"/>
                </a:cubicBezTo>
                <a:lnTo>
                  <a:pt x="0" y="795457"/>
                </a:lnTo>
                <a:lnTo>
                  <a:pt x="688991" y="1193225"/>
                </a:lnTo>
                <a:cubicBezTo>
                  <a:pt x="756716" y="1076194"/>
                  <a:pt x="795457" y="940339"/>
                  <a:pt x="795457" y="795457"/>
                </a:cubicBezTo>
                <a:cubicBezTo>
                  <a:pt x="795457" y="650574"/>
                  <a:pt x="756675" y="514679"/>
                  <a:pt x="688991" y="39768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944552" y="3137057"/>
            <a:ext cx="2194911" cy="1267038"/>
          </a:xfrm>
          <a:custGeom>
            <a:rect l="l" t="t" r="r" b="b"/>
            <a:pathLst>
              <a:path w="1377982" h="795457">
                <a:moveTo>
                  <a:pt x="688991" y="0"/>
                </a:moveTo>
                <a:lnTo>
                  <a:pt x="0" y="397769"/>
                </a:lnTo>
                <a:cubicBezTo>
                  <a:pt x="137555" y="635515"/>
                  <a:pt x="394571" y="795457"/>
                  <a:pt x="688991" y="795457"/>
                </a:cubicBezTo>
                <a:cubicBezTo>
                  <a:pt x="983411" y="795457"/>
                  <a:pt x="1240427" y="635515"/>
                  <a:pt x="1377982" y="397769"/>
                </a:cubicBezTo>
                <a:lnTo>
                  <a:pt x="68899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04876" y="1378835"/>
            <a:ext cx="1792838" cy="2272831"/>
          </a:xfrm>
          <a:custGeom>
            <a:rect l="l" t="t" r="r" b="b"/>
            <a:pathLst>
              <a:path w="1131249" h="1433765">
                <a:moveTo>
                  <a:pt x="1021990" y="1219741"/>
                </a:moveTo>
                <a:cubicBezTo>
                  <a:pt x="1029438" y="1168815"/>
                  <a:pt x="1033284" y="1117202"/>
                  <a:pt x="1033284" y="1065386"/>
                </a:cubicBezTo>
                <a:cubicBezTo>
                  <a:pt x="1033284" y="879172"/>
                  <a:pt x="984545" y="695792"/>
                  <a:pt x="892328" y="535122"/>
                </a:cubicBezTo>
                <a:cubicBezTo>
                  <a:pt x="800476" y="375059"/>
                  <a:pt x="667941" y="240783"/>
                  <a:pt x="509052" y="146745"/>
                </a:cubicBezTo>
                <a:cubicBezTo>
                  <a:pt x="373844" y="66713"/>
                  <a:pt x="222323" y="17893"/>
                  <a:pt x="65944" y="3320"/>
                </a:cubicBezTo>
                <a:cubicBezTo>
                  <a:pt x="30482" y="0"/>
                  <a:pt x="0" y="28216"/>
                  <a:pt x="0" y="63839"/>
                </a:cubicBezTo>
                <a:lnTo>
                  <a:pt x="0" y="63839"/>
                </a:lnTo>
                <a:cubicBezTo>
                  <a:pt x="0" y="95091"/>
                  <a:pt x="23722" y="121363"/>
                  <a:pt x="54812" y="124237"/>
                </a:cubicBezTo>
                <a:cubicBezTo>
                  <a:pt x="193338" y="137151"/>
                  <a:pt x="327534" y="180425"/>
                  <a:pt x="447237" y="251267"/>
                </a:cubicBezTo>
                <a:cubicBezTo>
                  <a:pt x="588071" y="334618"/>
                  <a:pt x="705588" y="453674"/>
                  <a:pt x="786996" y="595560"/>
                </a:cubicBezTo>
                <a:cubicBezTo>
                  <a:pt x="868687" y="737892"/>
                  <a:pt x="911840" y="900344"/>
                  <a:pt x="911840" y="1065386"/>
                </a:cubicBezTo>
                <a:cubicBezTo>
                  <a:pt x="911840" y="1108741"/>
                  <a:pt x="908723" y="1151894"/>
                  <a:pt x="902853" y="1194521"/>
                </a:cubicBezTo>
                <a:lnTo>
                  <a:pt x="828975" y="1178855"/>
                </a:lnTo>
                <a:cubicBezTo>
                  <a:pt x="812661" y="1175414"/>
                  <a:pt x="799383" y="1192092"/>
                  <a:pt x="806427" y="1207232"/>
                </a:cubicBezTo>
                <a:lnTo>
                  <a:pt x="904918" y="1418261"/>
                </a:lnTo>
                <a:cubicBezTo>
                  <a:pt x="910545" y="1430284"/>
                  <a:pt x="926009" y="1433765"/>
                  <a:pt x="936210" y="1425264"/>
                </a:cubicBezTo>
                <a:lnTo>
                  <a:pt x="1118254" y="1273621"/>
                </a:lnTo>
                <a:cubicBezTo>
                  <a:pt x="1131249" y="1262813"/>
                  <a:pt x="1126026" y="1241763"/>
                  <a:pt x="1109510" y="1238281"/>
                </a:cubicBezTo>
                <a:lnTo>
                  <a:pt x="1021990" y="12197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57744" y="3907781"/>
            <a:ext cx="2692853" cy="862177"/>
          </a:xfrm>
          <a:custGeom>
            <a:rect l="l" t="t" r="r" b="b"/>
            <a:pathLst>
              <a:path w="1701225" h="548723">
                <a:moveTo>
                  <a:pt x="1661351" y="15585"/>
                </a:moveTo>
                <a:cubicBezTo>
                  <a:pt x="1634350" y="0"/>
                  <a:pt x="1599900" y="7368"/>
                  <a:pt x="1581724" y="32709"/>
                </a:cubicBezTo>
                <a:cubicBezTo>
                  <a:pt x="1504648" y="140025"/>
                  <a:pt x="1405550" y="230743"/>
                  <a:pt x="1291271" y="297861"/>
                </a:cubicBezTo>
                <a:cubicBezTo>
                  <a:pt x="1146996" y="382548"/>
                  <a:pt x="981792" y="427320"/>
                  <a:pt x="813511" y="427320"/>
                </a:cubicBezTo>
                <a:cubicBezTo>
                  <a:pt x="645231" y="427320"/>
                  <a:pt x="479986" y="382548"/>
                  <a:pt x="335752" y="297861"/>
                </a:cubicBezTo>
                <a:cubicBezTo>
                  <a:pt x="290453" y="271265"/>
                  <a:pt x="247624" y="240864"/>
                  <a:pt x="207547" y="207305"/>
                </a:cubicBezTo>
                <a:lnTo>
                  <a:pt x="264990" y="152695"/>
                </a:lnTo>
                <a:cubicBezTo>
                  <a:pt x="277094" y="141199"/>
                  <a:pt x="270860" y="120796"/>
                  <a:pt x="254384" y="118043"/>
                </a:cubicBezTo>
                <a:lnTo>
                  <a:pt x="24694" y="79667"/>
                </a:lnTo>
                <a:cubicBezTo>
                  <a:pt x="11618" y="77481"/>
                  <a:pt x="0" y="88290"/>
                  <a:pt x="1214" y="101487"/>
                </a:cubicBezTo>
                <a:lnTo>
                  <a:pt x="23074" y="337411"/>
                </a:lnTo>
                <a:cubicBezTo>
                  <a:pt x="24653" y="354252"/>
                  <a:pt x="44934" y="361862"/>
                  <a:pt x="57160" y="350204"/>
                </a:cubicBezTo>
                <a:lnTo>
                  <a:pt x="118974" y="291465"/>
                </a:lnTo>
                <a:cubicBezTo>
                  <a:pt x="167228" y="332918"/>
                  <a:pt x="219206" y="370201"/>
                  <a:pt x="274301" y="402546"/>
                </a:cubicBezTo>
                <a:cubicBezTo>
                  <a:pt x="437197" y="498203"/>
                  <a:pt x="623654" y="548723"/>
                  <a:pt x="813552" y="548723"/>
                </a:cubicBezTo>
                <a:cubicBezTo>
                  <a:pt x="1003449" y="548723"/>
                  <a:pt x="1189906" y="498162"/>
                  <a:pt x="1352803" y="402546"/>
                </a:cubicBezTo>
                <a:cubicBezTo>
                  <a:pt x="1481573" y="326927"/>
                  <a:pt x="1593302" y="224792"/>
                  <a:pt x="1680215" y="103915"/>
                </a:cubicBezTo>
                <a:cubicBezTo>
                  <a:pt x="1701225" y="74648"/>
                  <a:pt x="1692602" y="33640"/>
                  <a:pt x="1661351" y="15585"/>
                </a:cubicBezTo>
                <a:lnTo>
                  <a:pt x="1661351" y="1558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352624" y="1317392"/>
            <a:ext cx="1423750" cy="2506003"/>
          </a:xfrm>
          <a:custGeom>
            <a:rect l="l" t="t" r="r" b="b"/>
            <a:pathLst>
              <a:path w="897753" h="1586986">
                <a:moveTo>
                  <a:pt x="879091" y="68939"/>
                </a:moveTo>
                <a:lnTo>
                  <a:pt x="651060" y="4574"/>
                </a:lnTo>
                <a:cubicBezTo>
                  <a:pt x="634787" y="0"/>
                  <a:pt x="620375" y="16192"/>
                  <a:pt x="626852" y="31777"/>
                </a:cubicBezTo>
                <a:lnTo>
                  <a:pt x="662314" y="117436"/>
                </a:lnTo>
                <a:cubicBezTo>
                  <a:pt x="614789" y="136867"/>
                  <a:pt x="568600" y="159779"/>
                  <a:pt x="524192" y="186052"/>
                </a:cubicBezTo>
                <a:cubicBezTo>
                  <a:pt x="365343" y="280049"/>
                  <a:pt x="232808" y="414366"/>
                  <a:pt x="140915" y="574429"/>
                </a:cubicBezTo>
                <a:cubicBezTo>
                  <a:pt x="48739" y="735099"/>
                  <a:pt x="0" y="918438"/>
                  <a:pt x="0" y="1104693"/>
                </a:cubicBezTo>
                <a:cubicBezTo>
                  <a:pt x="0" y="1255566"/>
                  <a:pt x="31980" y="1404375"/>
                  <a:pt x="93147" y="1540919"/>
                </a:cubicBezTo>
                <a:cubicBezTo>
                  <a:pt x="107923" y="1573870"/>
                  <a:pt x="147797" y="1586986"/>
                  <a:pt x="179049" y="1568932"/>
                </a:cubicBezTo>
                <a:lnTo>
                  <a:pt x="179049" y="1568932"/>
                </a:lnTo>
                <a:cubicBezTo>
                  <a:pt x="205969" y="1553387"/>
                  <a:pt x="216818" y="1519990"/>
                  <a:pt x="204106" y="1491653"/>
                </a:cubicBezTo>
                <a:cubicBezTo>
                  <a:pt x="149821" y="1370573"/>
                  <a:pt x="121444" y="1238564"/>
                  <a:pt x="121444" y="1104693"/>
                </a:cubicBezTo>
                <a:cubicBezTo>
                  <a:pt x="121444" y="939650"/>
                  <a:pt x="164597" y="777199"/>
                  <a:pt x="246288" y="634908"/>
                </a:cubicBezTo>
                <a:cubicBezTo>
                  <a:pt x="327736" y="493021"/>
                  <a:pt x="445213" y="373965"/>
                  <a:pt x="586047" y="290615"/>
                </a:cubicBezTo>
                <a:cubicBezTo>
                  <a:pt x="625516" y="267257"/>
                  <a:pt x="666564" y="246935"/>
                  <a:pt x="708786" y="229690"/>
                </a:cubicBezTo>
                <a:lnTo>
                  <a:pt x="736556" y="296768"/>
                </a:lnTo>
                <a:cubicBezTo>
                  <a:pt x="742952" y="312191"/>
                  <a:pt x="764205" y="313689"/>
                  <a:pt x="772706" y="299318"/>
                </a:cubicBezTo>
                <a:lnTo>
                  <a:pt x="891033" y="98733"/>
                </a:lnTo>
                <a:cubicBezTo>
                  <a:pt x="897753" y="87277"/>
                  <a:pt x="891883" y="72542"/>
                  <a:pt x="879091" y="68939"/>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097271" y="2367420"/>
            <a:ext cx="563222" cy="563222"/>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28529" y="2367420"/>
            <a:ext cx="473550" cy="47355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6942" y="3465511"/>
            <a:ext cx="610131" cy="61013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75549"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经济增长与电力需求</a:t>
            </a:r>
          </a:p>
        </p:txBody>
      </p:sp>
      <p:sp>
        <p:nvSpPr>
          <p:cNvPr id="12" name="TextBox 12"/>
          <p:cNvSpPr txBox="1"/>
          <p:nvPr/>
        </p:nvSpPr>
        <p:spPr>
          <a:xfrm>
            <a:off x="475549"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中国作为全球最大的经济体之一，其经济增长带动了电力需求的增长，进而推动电力变压器市场的需求。</a:t>
            </a:r>
          </a:p>
        </p:txBody>
      </p:sp>
      <p:sp>
        <p:nvSpPr>
          <p:cNvPr id="13" name="TextBox 13"/>
          <p:cNvSpPr txBox="1"/>
          <p:nvPr/>
        </p:nvSpPr>
        <p:spPr>
          <a:xfrm>
            <a:off x="8036602"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新能源发展</a:t>
            </a:r>
          </a:p>
        </p:txBody>
      </p:sp>
      <p:sp>
        <p:nvSpPr>
          <p:cNvPr id="14" name="TextBox 14"/>
          <p:cNvSpPr txBox="1"/>
          <p:nvPr/>
        </p:nvSpPr>
        <p:spPr>
          <a:xfrm>
            <a:off x="8036602"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中国大力推动新能源发展，如风能和太阳能，对并网和输电所需的电力变压器产生了大量需求。</a:t>
            </a:r>
          </a:p>
        </p:txBody>
      </p:sp>
      <p:sp>
        <p:nvSpPr>
          <p:cNvPr id="15" name="TextBox 15"/>
          <p:cNvSpPr txBox="1"/>
          <p:nvPr/>
        </p:nvSpPr>
        <p:spPr>
          <a:xfrm>
            <a:off x="4137603" y="4916262"/>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城市化进程</a:t>
            </a:r>
          </a:p>
        </p:txBody>
      </p:sp>
      <p:sp>
        <p:nvSpPr>
          <p:cNvPr id="16" name="TextBox 16"/>
          <p:cNvSpPr txBox="1"/>
          <p:nvPr/>
        </p:nvSpPr>
        <p:spPr>
          <a:xfrm>
            <a:off x="4137603" y="5472140"/>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随着中国城市化进程的加速，城市电网建设和改造对电力变压器产生了新的需求。</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中国电力变压器市场需求分析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全球电力变压器市场供给分析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全球电力变压器生产能力在近年来保持稳定增长，但受制于原材料供应和生产技术等因素，产能利用率存在波动。</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市场竞争格局</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全球电力变压器市场竞争激烈，主要集中在少数几家大型跨国公司之间。</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技术进步与创新</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随着新材料和新技术的发展，电力变压器在性能、效率和可靠性方面得到提升，提高了市场供给能力。</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生产能力与产能利用率</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https://d.book118.com/107152043036006033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2024-09-06T13:39:39.880</cp:lastPrinted>
  <dcterms:created xsi:type="dcterms:W3CDTF">2024-09-06T05:39:39Z</dcterms:created>
  <dcterms:modified xsi:type="dcterms:W3CDTF">2024-09-06T05:39:42Z</dcterms:modified>
</cp:coreProperties>
</file>