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730F249-4DD0-4E0F-988A-17AD3EF5C2C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2" name="PlaceHolder 1"/>
          <p:cNvSpPr>
            <a:spLocks noGrp="1"/>
          </p:cNvSpPr>
          <p:nvPr>
            <p:ph type="sldImg"/>
          </p:nvPr>
        </p:nvSpPr>
        <p:spPr>
          <a:xfrm>
            <a:off x="685800" y="1143000"/>
            <a:ext cx="5486040" cy="3085920"/>
          </a:xfrm>
          <a:prstGeom prst="rect">
            <a:avLst/>
          </a:prstGeom>
          <a:ln w="0">
            <a:noFill/>
          </a:ln>
        </p:spPr>
      </p:sp>
      <p:sp>
        <p:nvSpPr>
          <p:cNvPr id="71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5" name="PlaceHolder 1"/>
          <p:cNvSpPr>
            <a:spLocks noGrp="1"/>
          </p:cNvSpPr>
          <p:nvPr>
            <p:ph type="sldImg"/>
          </p:nvPr>
        </p:nvSpPr>
        <p:spPr>
          <a:xfrm>
            <a:off x="685800" y="1143000"/>
            <a:ext cx="5486040" cy="3085920"/>
          </a:xfrm>
          <a:prstGeom prst="rect">
            <a:avLst/>
          </a:prstGeom>
          <a:ln w="0">
            <a:noFill/>
          </a:ln>
        </p:spPr>
      </p:sp>
      <p:sp>
        <p:nvSpPr>
          <p:cNvPr id="71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8" name="PlaceHolder 1"/>
          <p:cNvSpPr>
            <a:spLocks noGrp="1"/>
          </p:cNvSpPr>
          <p:nvPr>
            <p:ph type="sldImg"/>
          </p:nvPr>
        </p:nvSpPr>
        <p:spPr>
          <a:xfrm>
            <a:off x="685800" y="1143000"/>
            <a:ext cx="5486040" cy="3085920"/>
          </a:xfrm>
          <a:prstGeom prst="rect">
            <a:avLst/>
          </a:prstGeom>
          <a:ln w="0">
            <a:noFill/>
          </a:ln>
        </p:spPr>
      </p:sp>
      <p:sp>
        <p:nvSpPr>
          <p:cNvPr id="71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2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21" name="PlaceHolder 1"/>
          <p:cNvSpPr>
            <a:spLocks noGrp="1"/>
          </p:cNvSpPr>
          <p:nvPr>
            <p:ph type="sldImg"/>
          </p:nvPr>
        </p:nvSpPr>
        <p:spPr>
          <a:xfrm>
            <a:off x="685800" y="1143000"/>
            <a:ext cx="5486040" cy="3085920"/>
          </a:xfrm>
          <a:prstGeom prst="rect">
            <a:avLst/>
          </a:prstGeom>
          <a:ln w="0">
            <a:noFill/>
          </a:ln>
        </p:spPr>
      </p:sp>
      <p:sp>
        <p:nvSpPr>
          <p:cNvPr id="72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2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24" name="PlaceHolder 1"/>
          <p:cNvSpPr>
            <a:spLocks noGrp="1"/>
          </p:cNvSpPr>
          <p:nvPr>
            <p:ph type="sldImg"/>
          </p:nvPr>
        </p:nvSpPr>
        <p:spPr>
          <a:xfrm>
            <a:off x="685800" y="1143000"/>
            <a:ext cx="5486040" cy="3085920"/>
          </a:xfrm>
          <a:prstGeom prst="rect">
            <a:avLst/>
          </a:prstGeom>
          <a:ln w="0">
            <a:noFill/>
          </a:ln>
        </p:spPr>
      </p:sp>
      <p:sp>
        <p:nvSpPr>
          <p:cNvPr id="72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2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27" name="PlaceHolder 1"/>
          <p:cNvSpPr>
            <a:spLocks noGrp="1"/>
          </p:cNvSpPr>
          <p:nvPr>
            <p:ph type="sldImg"/>
          </p:nvPr>
        </p:nvSpPr>
        <p:spPr>
          <a:xfrm>
            <a:off x="685800" y="1143000"/>
            <a:ext cx="5486040" cy="3085920"/>
          </a:xfrm>
          <a:prstGeom prst="rect">
            <a:avLst/>
          </a:prstGeom>
          <a:ln w="0">
            <a:noFill/>
          </a:ln>
        </p:spPr>
      </p:sp>
      <p:sp>
        <p:nvSpPr>
          <p:cNvPr id="72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2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9ECBE9-1A1E-4BD8-9D1C-BF01FB8ECF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1392F1-7A85-48FC-ACBC-B64A01F5AA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6C6D7D-9F28-47B7-9D6A-E20C1B134A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9C03A6-3A2B-4442-91C2-EED57FF1C0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CC18D9-4195-4273-A123-8DE246A8A5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245900-24EF-4770-9ADA-BF121BD959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0BE30E-A93C-4356-9275-45450FEB19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D48CAF-6BDE-4804-AD97-F53C97301F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1134B6-9792-43CE-AF9C-8D027EE79C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79C8E0-D81B-4ED8-99B3-77A8748AA2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B95113-F78C-4431-9E3C-FD5A0A7B5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22C8FDF-68DD-4379-807E-8429A1875B0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5EF8494-8E7A-4C43-AC60-F2C50113E1E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6.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152133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794880"/>
            <a:ext cx="10156320" cy="15526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临床教学查房多囊肾</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331720" y="3364920"/>
            <a:ext cx="7678800" cy="39456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              </a:t>
            </a: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cxnSp>
        <p:nvCxnSpPr>
          <p:cNvPr id="75" name="Connector 7"/>
          <p:cNvCxnSpPr/>
          <p:nvPr/>
        </p:nvCxnSpPr>
        <p:spPr>
          <a:xfrm>
            <a:off x="1310400" y="5256360"/>
            <a:ext cx="4785480" cy="360"/>
          </a:xfrm>
          <a:prstGeom prst="straightConnector1">
            <a:avLst/>
          </a:prstGeom>
          <a:ln w="9525">
            <a:solidFill>
              <a:srgbClr val="000000"/>
            </a:solidFill>
            <a:roun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AutoShape 2"/>
          <p:cNvSpPr/>
          <p:nvPr/>
        </p:nvSpPr>
        <p:spPr>
          <a:xfrm>
            <a:off x="1140840" y="0"/>
            <a:ext cx="2808720" cy="3420720"/>
          </a:xfrm>
          <a:prstGeom prst="rect">
            <a:avLst/>
          </a:prstGeom>
          <a:gradFill rotWithShape="0">
            <a:gsLst>
              <a:gs pos="0">
                <a:srgbClr val="AF79DE"/>
              </a:gs>
              <a:gs pos="100000">
                <a:srgbClr val="FFFFFF">
                  <a:alpha val="75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7" name="AutoShape 3"/>
          <p:cNvSpPr/>
          <p:nvPr/>
        </p:nvSpPr>
        <p:spPr>
          <a:xfrm>
            <a:off x="1140840" y="1983240"/>
            <a:ext cx="2808720" cy="28087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 name="AutoShape 15"/>
          <p:cNvSpPr/>
          <p:nvPr/>
        </p:nvSpPr>
        <p:spPr>
          <a:xfrm>
            <a:off x="10235520" y="79920"/>
            <a:ext cx="1888920" cy="1755360"/>
          </a:xfrm>
          <a:prstGeom prst="ellipse">
            <a:avLst/>
          </a:prstGeom>
          <a:gradFill rotWithShape="0">
            <a:gsLst>
              <a:gs pos="0">
                <a:srgbClr val="AF79DE"/>
              </a:gs>
              <a:gs pos="100000">
                <a:srgbClr val="F8CDAC">
                  <a:alpha val="27000"/>
                </a:srgbClr>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157284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80"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1</a:t>
            </a:r>
            <a:r>
              <a:rPr lang="zh-CN" sz="2400" b="1" strike="noStrike" spc="-1">
                <a:solidFill>
                  <a:srgbClr val="AF79DE"/>
                </a:solidFill>
                <a:latin typeface="微软雅黑"/>
                <a:ea typeface="微软雅黑"/>
              </a:rPr>
              <a:t>章  临床教学查房多囊肾</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2</a:t>
            </a:r>
            <a:r>
              <a:rPr lang="zh-CN" sz="2400" b="1" strike="noStrike" spc="-1">
                <a:solidFill>
                  <a:srgbClr val="AF79DE"/>
                </a:solidFill>
                <a:latin typeface="微软雅黑"/>
                <a:ea typeface="微软雅黑"/>
              </a:rPr>
              <a:t>章  多囊肾的治疗方法</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3</a:t>
            </a:r>
            <a:r>
              <a:rPr lang="zh-CN" sz="2400" b="1" strike="noStrike" spc="-1">
                <a:solidFill>
                  <a:srgbClr val="AF79DE"/>
                </a:solidFill>
                <a:latin typeface="微软雅黑"/>
                <a:ea typeface="微软雅黑"/>
              </a:rPr>
              <a:t>章  多囊肾患者的心理健康</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4</a:t>
            </a:r>
            <a:r>
              <a:rPr lang="zh-CN" sz="2400" b="1" strike="noStrike" spc="-1">
                <a:solidFill>
                  <a:srgbClr val="AF79DE"/>
                </a:solidFill>
                <a:latin typeface="微软雅黑"/>
                <a:ea typeface="微软雅黑"/>
              </a:rPr>
              <a:t>章  多囊肾的研究进展</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5</a:t>
            </a:r>
            <a:r>
              <a:rPr lang="zh-CN" sz="2400" b="1" strike="noStrike" spc="-1">
                <a:solidFill>
                  <a:srgbClr val="AF79DE"/>
                </a:solidFill>
                <a:latin typeface="微软雅黑"/>
                <a:ea typeface="微软雅黑"/>
              </a:rPr>
              <a:t>章  多囊肾的预防措施</a:t>
            </a:r>
            <a:endParaRPr lang="en-US" sz="2400" b="0" strike="noStrike" spc="-1">
              <a:solidFill>
                <a:srgbClr val="000000"/>
              </a:solidFill>
              <a:latin typeface="Arial"/>
            </a:endParaRPr>
          </a:p>
          <a:p>
            <a:pPr defTabSz="914400">
              <a:lnSpc>
                <a:spcPct val="100000"/>
              </a:lnSpc>
            </a:pPr>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6</a:t>
            </a:r>
            <a:r>
              <a:rPr lang="zh-CN" sz="2400" b="1" strike="noStrike" spc="-1">
                <a:solidFill>
                  <a:srgbClr val="AF79DE"/>
                </a:solidFill>
                <a:latin typeface="微软雅黑"/>
                <a:ea typeface="微软雅黑"/>
              </a:rPr>
              <a:t>章  总结与展望</a:t>
            </a:r>
            <a:endParaRPr lang="en-US" sz="2400" b="0" strike="noStrike" spc="-1">
              <a:solidFill>
                <a:srgbClr val="000000"/>
              </a:solidFill>
              <a:latin typeface="Arial"/>
            </a:endParaRPr>
          </a:p>
        </p:txBody>
      </p:sp>
      <p:sp>
        <p:nvSpPr>
          <p:cNvPr id="81" name="TextBox 5"/>
          <p:cNvSpPr/>
          <p:nvPr/>
        </p:nvSpPr>
        <p:spPr>
          <a:xfrm>
            <a:off x="1000440" y="21484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chemeClr val="lt1"/>
                </a:solidFill>
                <a:latin typeface="微软雅黑"/>
                <a:ea typeface="微软雅黑"/>
              </a:rPr>
              <a:t>contents</a:t>
            </a:r>
            <a:endParaRPr lang="en-US" sz="2700" b="0" strike="noStrike" spc="-1">
              <a:solidFill>
                <a:srgbClr val="000000"/>
              </a:solidFill>
              <a:latin typeface="Arial"/>
            </a:endParaRPr>
          </a:p>
        </p:txBody>
      </p:sp>
      <p:sp>
        <p:nvSpPr>
          <p:cNvPr id="82" name="AutoShape 9"/>
          <p:cNvSpPr/>
          <p:nvPr/>
        </p:nvSpPr>
        <p:spPr>
          <a:xfrm>
            <a:off x="611640" y="2481840"/>
            <a:ext cx="259200" cy="1408320"/>
          </a:xfrm>
          <a:prstGeom prst="rect">
            <a:avLst/>
          </a:prstGeom>
          <a:gradFill rotWithShape="0">
            <a:gsLst>
              <a:gs pos="0">
                <a:srgbClr val="AF79DE"/>
              </a:gs>
              <a:gs pos="100000">
                <a:srgbClr val="FFFFFF">
                  <a:alpha val="51000"/>
                </a:srgbClr>
              </a:gs>
            </a:gsLst>
            <a:lin ang="5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AutoShape 10"/>
          <p:cNvSpPr/>
          <p:nvPr/>
        </p:nvSpPr>
        <p:spPr>
          <a:xfrm>
            <a:off x="611640" y="2352240"/>
            <a:ext cx="259200" cy="2592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4" name="AutoShape 11"/>
          <p:cNvSpPr/>
          <p:nvPr/>
        </p:nvSpPr>
        <p:spPr>
          <a:xfrm>
            <a:off x="527760" y="5812200"/>
            <a:ext cx="937440" cy="937440"/>
          </a:xfrm>
          <a:prstGeom prst="ellipse">
            <a:avLst/>
          </a:prstGeom>
          <a:gradFill rotWithShape="0">
            <a:gsLst>
              <a:gs pos="0">
                <a:srgbClr val="AF79DE"/>
              </a:gs>
              <a:gs pos="100000">
                <a:srgbClr val="FFFFFF"/>
              </a:gs>
            </a:gsLst>
            <a:lin ang="8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5" name="AutoShape 12"/>
          <p:cNvSpPr/>
          <p:nvPr/>
        </p:nvSpPr>
        <p:spPr>
          <a:xfrm>
            <a:off x="4298400" y="0"/>
            <a:ext cx="668520" cy="1914840"/>
          </a:xfrm>
          <a:prstGeom prst="rect">
            <a:avLst/>
          </a:prstGeom>
          <a:gradFill rotWithShape="0">
            <a:gsLst>
              <a:gs pos="0">
                <a:srgbClr val="AF79DE"/>
              </a:gs>
              <a:gs pos="100000">
                <a:srgbClr val="FFFFFF">
                  <a:alpha val="62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6" name="AutoShape 13"/>
          <p:cNvSpPr/>
          <p:nvPr/>
        </p:nvSpPr>
        <p:spPr>
          <a:xfrm>
            <a:off x="4298400" y="1581120"/>
            <a:ext cx="668520" cy="6685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7" name="AutoShape 14"/>
          <p:cNvSpPr/>
          <p:nvPr/>
        </p:nvSpPr>
        <p:spPr>
          <a:xfrm>
            <a:off x="10066680" y="5912640"/>
            <a:ext cx="531000" cy="531000"/>
          </a:xfrm>
          <a:prstGeom prst="ellipse">
            <a:avLst/>
          </a:prstGeom>
          <a:gradFill rotWithShape="0">
            <a:gsLst>
              <a:gs pos="0">
                <a:srgbClr val="AF79DE"/>
              </a:gs>
              <a:gs pos="100000">
                <a:srgbClr val="FFFFFF"/>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8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1</a:t>
            </a:r>
            <a:r>
              <a:rPr lang="zh-CN" sz="4000" b="1" strike="noStrike" spc="299">
                <a:solidFill>
                  <a:schemeClr val="dk1"/>
                </a:solidFill>
                <a:latin typeface="Arial"/>
                <a:ea typeface="微软雅黑"/>
              </a:rPr>
              <a:t>章 临床教学查房多囊肾</a:t>
            </a:r>
            <a:endParaRPr lang="en-US" sz="4000" b="0" strike="noStrike" spc="-1">
              <a:solidFill>
                <a:schemeClr val="dk1"/>
              </a:solidFill>
              <a:latin typeface="Arial"/>
            </a:endParaRPr>
          </a:p>
        </p:txBody>
      </p:sp>
      <p:sp>
        <p:nvSpPr>
          <p:cNvPr id="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1"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2"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3"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5"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8"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9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什么是多囊肾疾病</a:t>
            </a:r>
            <a:endParaRPr lang="en-US" sz="3600" b="0" strike="noStrike" spc="-1">
              <a:solidFill>
                <a:srgbClr val="000000"/>
              </a:solidFill>
              <a:latin typeface="Arial"/>
            </a:endParaRPr>
          </a:p>
        </p:txBody>
      </p:sp>
      <p:sp>
        <p:nvSpPr>
          <p:cNvPr id="10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多囊肾疾病是一种常见的遗传性疾病，主要特征是双侧肾脏出现多个大小不一的液囊。这些液囊会逐渐增大，导致肾脏体积增大，功能受损。多囊肾疾病根据发病机制的不同可以分为遗传性多囊肾和获得性多囊肾。</a:t>
            </a:r>
            <a:endParaRPr lang="en-US" sz="1800" b="0" strike="noStrike" spc="-1">
              <a:solidFill>
                <a:srgbClr val="000000"/>
              </a:solidFill>
              <a:latin typeface="Arial"/>
            </a:endParaRPr>
          </a:p>
        </p:txBody>
      </p:sp>
      <p:sp>
        <p:nvSpPr>
          <p:cNvPr id="10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3" name="Group 15"/>
          <p:cNvGrpSpPr/>
          <p:nvPr/>
        </p:nvGrpSpPr>
        <p:grpSpPr>
          <a:xfrm>
            <a:off x="431640" y="396000"/>
            <a:ext cx="514800" cy="439200"/>
            <a:chOff x="431640" y="396000"/>
            <a:chExt cx="514800" cy="439200"/>
          </a:xfrm>
        </p:grpSpPr>
        <p:sp>
          <p:nvSpPr>
            <p:cNvPr id="104"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5"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6"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7"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8"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9"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0"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1"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2"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3"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4"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5"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6"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7"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8"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9"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0"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1"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2"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3"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25" name="AutoShape 3"/>
          <p:cNvSpPr/>
          <p:nvPr/>
        </p:nvSpPr>
        <p:spPr>
          <a:xfrm>
            <a:off x="3853440" y="168156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6" name="AutoShape 4"/>
          <p:cNvSpPr/>
          <p:nvPr/>
        </p:nvSpPr>
        <p:spPr>
          <a:xfrm>
            <a:off x="3853440" y="130104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7" name="AutoShape 7"/>
          <p:cNvSpPr/>
          <p:nvPr/>
        </p:nvSpPr>
        <p:spPr>
          <a:xfrm>
            <a:off x="7873200" y="168156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8" name="AutoShape 8"/>
          <p:cNvSpPr/>
          <p:nvPr/>
        </p:nvSpPr>
        <p:spPr>
          <a:xfrm>
            <a:off x="7873200" y="130104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9" name="AutoShape 10"/>
          <p:cNvSpPr/>
          <p:nvPr/>
        </p:nvSpPr>
        <p:spPr>
          <a:xfrm>
            <a:off x="3853440" y="421308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0" name="AutoShape 11"/>
          <p:cNvSpPr/>
          <p:nvPr/>
        </p:nvSpPr>
        <p:spPr>
          <a:xfrm>
            <a:off x="3853440" y="389520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1" name="AutoShape 13"/>
          <p:cNvSpPr/>
          <p:nvPr/>
        </p:nvSpPr>
        <p:spPr>
          <a:xfrm>
            <a:off x="7873200" y="421308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2" name="AutoShape 14"/>
          <p:cNvSpPr/>
          <p:nvPr/>
        </p:nvSpPr>
        <p:spPr>
          <a:xfrm>
            <a:off x="7873200" y="389520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3"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2.title"/>
          <p:cNvSpPr/>
          <p:nvPr/>
        </p:nvSpPr>
        <p:spPr>
          <a:xfrm>
            <a:off x="8046720" y="1557720"/>
            <a:ext cx="33181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血尿</a:t>
            </a:r>
            <a:endParaRPr lang="en-US" sz="2000" b="0" strike="noStrike" spc="-1">
              <a:solidFill>
                <a:srgbClr val="000000"/>
              </a:solidFill>
              <a:latin typeface="Arial"/>
            </a:endParaRPr>
          </a:p>
        </p:txBody>
      </p:sp>
      <p:sp>
        <p:nvSpPr>
          <p:cNvPr id="135"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尿液中带有明显血液</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可能是肾囊肿破裂所致</a:t>
            </a:r>
            <a:endParaRPr lang="en-US" sz="1600" b="0" strike="noStrike" spc="-1">
              <a:solidFill>
                <a:srgbClr val="000000"/>
              </a:solidFill>
              <a:latin typeface="Arial"/>
            </a:endParaRPr>
          </a:p>
        </p:txBody>
      </p:sp>
      <p:sp>
        <p:nvSpPr>
          <p:cNvPr id="136"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3.title"/>
          <p:cNvSpPr/>
          <p:nvPr/>
        </p:nvSpPr>
        <p:spPr>
          <a:xfrm>
            <a:off x="3992400" y="4109040"/>
            <a:ext cx="3337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高血压</a:t>
            </a:r>
            <a:endParaRPr lang="en-US" sz="2000" b="0" strike="noStrike" spc="-1">
              <a:solidFill>
                <a:srgbClr val="000000"/>
              </a:solidFill>
              <a:latin typeface="Arial"/>
            </a:endParaRPr>
          </a:p>
        </p:txBody>
      </p:sp>
      <p:sp>
        <p:nvSpPr>
          <p:cNvPr id="138"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肾功能受损导致的结果</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需要及时控制</a:t>
            </a:r>
            <a:endParaRPr lang="en-US" sz="1600" b="0" strike="noStrike" spc="-1">
              <a:solidFill>
                <a:srgbClr val="000000"/>
              </a:solidFill>
              <a:latin typeface="Arial"/>
            </a:endParaRPr>
          </a:p>
        </p:txBody>
      </p:sp>
      <p:sp>
        <p:nvSpPr>
          <p:cNvPr id="139"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4.title"/>
          <p:cNvSpPr/>
          <p:nvPr/>
        </p:nvSpPr>
        <p:spPr>
          <a:xfrm>
            <a:off x="8046720" y="4109040"/>
            <a:ext cx="33714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肾功能损害</a:t>
            </a:r>
            <a:endParaRPr lang="en-US" sz="2000" b="0" strike="noStrike" spc="-1">
              <a:solidFill>
                <a:srgbClr val="000000"/>
              </a:solidFill>
              <a:latin typeface="Arial"/>
            </a:endParaRPr>
          </a:p>
        </p:txBody>
      </p:sp>
      <p:sp>
        <p:nvSpPr>
          <p:cNvPr id="141"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逐渐发展，需要监测肾功能指标</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可能引起贫血、电解质紊乱等问题</a:t>
            </a:r>
            <a:endParaRPr lang="en-US" sz="1600" b="0" strike="noStrike" spc="-1">
              <a:solidFill>
                <a:srgbClr val="000000"/>
              </a:solidFill>
              <a:latin typeface="Arial"/>
            </a:endParaRPr>
          </a:p>
        </p:txBody>
      </p:sp>
      <p:sp>
        <p:nvSpPr>
          <p:cNvPr id="142"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多囊肾的临床症状</a:t>
            </a:r>
            <a:endParaRPr lang="en-US" sz="3000" b="0" strike="noStrike" spc="-1">
              <a:solidFill>
                <a:schemeClr val="dk1"/>
              </a:solidFill>
              <a:latin typeface="Arial"/>
            </a:endParaRPr>
          </a:p>
        </p:txBody>
      </p:sp>
      <p:sp>
        <p:nvSpPr>
          <p:cNvPr id="143"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1.title"/>
          <p:cNvSpPr/>
          <p:nvPr/>
        </p:nvSpPr>
        <p:spPr>
          <a:xfrm>
            <a:off x="3991680" y="155772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腹痛</a:t>
            </a:r>
            <a:endParaRPr lang="en-US" sz="2000" b="0" strike="noStrike" spc="-1">
              <a:solidFill>
                <a:srgbClr val="000000"/>
              </a:solidFill>
              <a:latin typeface="Arial"/>
            </a:endParaRPr>
          </a:p>
        </p:txBody>
      </p:sp>
      <p:sp>
        <p:nvSpPr>
          <p:cNvPr id="145"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多见于腰部或下腹部</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可能伴有恶心、呕吐</a:t>
            </a:r>
            <a:endParaRPr lang="en-US" sz="1600" b="0" strike="noStrike" spc="-1">
              <a:solidFill>
                <a:srgbClr val="000000"/>
              </a:solidFill>
              <a:latin typeface="Arial"/>
            </a:endParaRPr>
          </a:p>
        </p:txBody>
      </p:sp>
      <p:grpSp>
        <p:nvGrpSpPr>
          <p:cNvPr id="146" name="Group 15"/>
          <p:cNvGrpSpPr/>
          <p:nvPr/>
        </p:nvGrpSpPr>
        <p:grpSpPr>
          <a:xfrm>
            <a:off x="435960" y="378720"/>
            <a:ext cx="515160" cy="439560"/>
            <a:chOff x="435960" y="378720"/>
            <a:chExt cx="515160" cy="439560"/>
          </a:xfrm>
        </p:grpSpPr>
        <p:sp>
          <p:nvSpPr>
            <p:cNvPr id="147"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8"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9"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0"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1"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2"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3"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4"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5"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6"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7"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8"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9"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0"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1"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62"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3"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4"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5"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6"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67"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168" name="AutoShape 3"/>
          <p:cNvSpPr/>
          <p:nvPr/>
        </p:nvSpPr>
        <p:spPr>
          <a:xfrm>
            <a:off x="6866280" y="1243800"/>
            <a:ext cx="5325480" cy="4881600"/>
          </a:xfrm>
          <a:prstGeom prst="rect">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9"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多囊肾可能引起的并发症</a:t>
            </a:r>
            <a:endParaRPr lang="en-US" sz="3000" b="0" strike="noStrike" spc="-1">
              <a:solidFill>
                <a:schemeClr val="dk1"/>
              </a:solidFill>
              <a:latin typeface="Arial"/>
            </a:endParaRPr>
          </a:p>
        </p:txBody>
      </p:sp>
      <p:sp>
        <p:nvSpPr>
          <p:cNvPr id="170"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多囊肾疾病可以引起许多并发症，如囊肿感染、肾功能不全、肾结石等。其中，囊肿感染是比较常见的并发症，患者可能出现发热、腹痛等症状。及时诊断和治疗并发症对患者的生活质量至关重要。</a:t>
            </a:r>
            <a:endParaRPr lang="en-US" sz="1800" b="0" strike="noStrike" spc="-1">
              <a:solidFill>
                <a:srgbClr val="000000"/>
              </a:solidFill>
              <a:latin typeface="Arial"/>
            </a:endParaRPr>
          </a:p>
        </p:txBody>
      </p:sp>
      <p:grpSp>
        <p:nvGrpSpPr>
          <p:cNvPr id="171" name="Group 15"/>
          <p:cNvGrpSpPr/>
          <p:nvPr/>
        </p:nvGrpSpPr>
        <p:grpSpPr>
          <a:xfrm>
            <a:off x="435960" y="378720"/>
            <a:ext cx="515160" cy="439560"/>
            <a:chOff x="435960" y="378720"/>
            <a:chExt cx="515160" cy="439560"/>
          </a:xfrm>
        </p:grpSpPr>
        <p:sp>
          <p:nvSpPr>
            <p:cNvPr id="172" name="AutoShape 16"/>
            <p:cNvSpPr/>
            <p:nvPr/>
          </p:nvSpPr>
          <p:spPr>
            <a:xfrm>
              <a:off x="435960" y="378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3" name="AutoShape 17"/>
            <p:cNvSpPr/>
            <p:nvPr/>
          </p:nvSpPr>
          <p:spPr>
            <a:xfrm>
              <a:off x="555840" y="385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4" name="AutoShape 18"/>
            <p:cNvSpPr/>
            <p:nvPr/>
          </p:nvSpPr>
          <p:spPr>
            <a:xfrm>
              <a:off x="669960" y="387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5" name="AutoShape 19"/>
            <p:cNvSpPr/>
            <p:nvPr/>
          </p:nvSpPr>
          <p:spPr>
            <a:xfrm>
              <a:off x="780840" y="396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6" name="AutoShape 20"/>
            <p:cNvSpPr/>
            <p:nvPr/>
          </p:nvSpPr>
          <p:spPr>
            <a:xfrm>
              <a:off x="885960" y="39204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7" name="AutoShape 21"/>
            <p:cNvSpPr/>
            <p:nvPr/>
          </p:nvSpPr>
          <p:spPr>
            <a:xfrm>
              <a:off x="435960" y="496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8" name="AutoShape 22"/>
            <p:cNvSpPr/>
            <p:nvPr/>
          </p:nvSpPr>
          <p:spPr>
            <a:xfrm>
              <a:off x="555840" y="5032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9" name="AutoShape 23"/>
            <p:cNvSpPr/>
            <p:nvPr/>
          </p:nvSpPr>
          <p:spPr>
            <a:xfrm>
              <a:off x="669960" y="504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0" name="AutoShape 24"/>
            <p:cNvSpPr/>
            <p:nvPr/>
          </p:nvSpPr>
          <p:spPr>
            <a:xfrm>
              <a:off x="780840" y="513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1" name="AutoShape 25"/>
            <p:cNvSpPr/>
            <p:nvPr/>
          </p:nvSpPr>
          <p:spPr>
            <a:xfrm>
              <a:off x="885960" y="509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2" name="AutoShape 26"/>
            <p:cNvSpPr/>
            <p:nvPr/>
          </p:nvSpPr>
          <p:spPr>
            <a:xfrm>
              <a:off x="435960" y="6145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3" name="AutoShape 27"/>
            <p:cNvSpPr/>
            <p:nvPr/>
          </p:nvSpPr>
          <p:spPr>
            <a:xfrm>
              <a:off x="555840" y="621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4" name="AutoShape 28"/>
            <p:cNvSpPr/>
            <p:nvPr/>
          </p:nvSpPr>
          <p:spPr>
            <a:xfrm>
              <a:off x="669960" y="6228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5" name="AutoShape 29"/>
            <p:cNvSpPr/>
            <p:nvPr/>
          </p:nvSpPr>
          <p:spPr>
            <a:xfrm>
              <a:off x="780840" y="631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6" name="AutoShape 30"/>
            <p:cNvSpPr/>
            <p:nvPr/>
          </p:nvSpPr>
          <p:spPr>
            <a:xfrm>
              <a:off x="885960" y="627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7" name="AutoShape 31"/>
            <p:cNvSpPr/>
            <p:nvPr/>
          </p:nvSpPr>
          <p:spPr>
            <a:xfrm>
              <a:off x="435960" y="7322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8" name="AutoShape 32"/>
            <p:cNvSpPr/>
            <p:nvPr/>
          </p:nvSpPr>
          <p:spPr>
            <a:xfrm>
              <a:off x="555840" y="7387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9" name="AutoShape 33"/>
            <p:cNvSpPr/>
            <p:nvPr/>
          </p:nvSpPr>
          <p:spPr>
            <a:xfrm>
              <a:off x="669960" y="7405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0" name="AutoShape 34"/>
            <p:cNvSpPr/>
            <p:nvPr/>
          </p:nvSpPr>
          <p:spPr>
            <a:xfrm>
              <a:off x="780840" y="7495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1" name="AutoShape 35"/>
            <p:cNvSpPr/>
            <p:nvPr/>
          </p:nvSpPr>
          <p:spPr>
            <a:xfrm>
              <a:off x="885960" y="74520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192" name="图片 99" descr="C:/Users/Administrator/Desktop/ppt模板/插画素材/图片1(4).png图片1(4)"/>
          <p:cNvPicPr/>
          <p:nvPr/>
        </p:nvPicPr>
        <p:blipFill>
          <a:blip r:embed="rId3"/>
          <a:srcRect t="570" b="570"/>
          <a:stretch>
            <a:fillRect/>
          </a:stretch>
        </p:blipFill>
        <p:spPr>
          <a:xfrm>
            <a:off x="1035000" y="2489040"/>
            <a:ext cx="5830920" cy="3636360"/>
          </a:xfrm>
          <a:prstGeom prst="rect">
            <a:avLst/>
          </a:prstGeom>
          <a:ln w="9525">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193" name="AutoShape 2"/>
          <p:cNvSpPr/>
          <p:nvPr/>
        </p:nvSpPr>
        <p:spPr>
          <a:xfrm>
            <a:off x="905436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94" name="AutoShape 2"/>
          <p:cNvSpPr/>
          <p:nvPr/>
        </p:nvSpPr>
        <p:spPr>
          <a:xfrm>
            <a:off x="631188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95" name="AutoShape 2"/>
          <p:cNvSpPr/>
          <p:nvPr/>
        </p:nvSpPr>
        <p:spPr>
          <a:xfrm>
            <a:off x="356940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96" name="AutoShape 2"/>
          <p:cNvSpPr/>
          <p:nvPr/>
        </p:nvSpPr>
        <p:spPr>
          <a:xfrm>
            <a:off x="729720" y="2164680"/>
            <a:ext cx="2388600" cy="285156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197"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实验室检查</a:t>
            </a:r>
            <a:endParaRPr lang="en-US" sz="2000" b="0" strike="noStrike" spc="-1">
              <a:solidFill>
                <a:srgbClr val="000000"/>
              </a:solidFill>
              <a:latin typeface="Arial"/>
            </a:endParaRPr>
          </a:p>
        </p:txBody>
      </p:sp>
      <p:sp>
        <p:nvSpPr>
          <p:cNvPr id="199"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尿液常规检查</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肾功能指标检测</a:t>
            </a:r>
            <a:endParaRPr lang="en-US" sz="1600" b="0" strike="noStrike" spc="-1">
              <a:solidFill>
                <a:srgbClr val="000000"/>
              </a:solidFill>
              <a:latin typeface="Arial"/>
            </a:endParaRPr>
          </a:p>
        </p:txBody>
      </p:sp>
      <p:sp>
        <p:nvSpPr>
          <p:cNvPr id="200"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遗传学检查</a:t>
            </a:r>
            <a:endParaRPr lang="en-US" sz="2000" b="0" strike="noStrike" spc="-1">
              <a:solidFill>
                <a:srgbClr val="000000"/>
              </a:solidFill>
              <a:latin typeface="Arial"/>
            </a:endParaRPr>
          </a:p>
        </p:txBody>
      </p:sp>
      <p:sp>
        <p:nvSpPr>
          <p:cNvPr id="202"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可帮助确定遗传性多囊肾的病因</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对家族遗传风险有指导意义</a:t>
            </a:r>
            <a:endParaRPr lang="en-US" sz="1600" b="0" strike="noStrike" spc="-1">
              <a:solidFill>
                <a:srgbClr val="000000"/>
              </a:solidFill>
              <a:latin typeface="Arial"/>
            </a:endParaRPr>
          </a:p>
        </p:txBody>
      </p:sp>
      <p:sp>
        <p:nvSpPr>
          <p:cNvPr id="203"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生物学检测</a:t>
            </a:r>
            <a:endParaRPr lang="en-US" sz="2000" b="0" strike="noStrike" spc="-1">
              <a:solidFill>
                <a:srgbClr val="000000"/>
              </a:solidFill>
              <a:latin typeface="Arial"/>
            </a:endParaRPr>
          </a:p>
        </p:txBody>
      </p:sp>
      <p:sp>
        <p:nvSpPr>
          <p:cNvPr id="205"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血清检测有关遗传因素</a:t>
            </a:r>
            <a:endParaRPr lang="en-US" sz="1600" b="0" strike="noStrike" spc="-1">
              <a:solidFill>
                <a:srgbClr val="000000"/>
              </a:solidFill>
              <a:latin typeface="Arial"/>
            </a:endParaRPr>
          </a:p>
          <a:p>
            <a:pPr defTabSz="914400">
              <a:lnSpc>
                <a:spcPct val="150000"/>
              </a:lnSpc>
              <a:tabLst>
                <a:tab pos="0"/>
              </a:tabLst>
            </a:pPr>
            <a:r>
              <a:rPr lang="en-US" sz="1600" b="0" strike="noStrike" spc="-1">
                <a:solidFill>
                  <a:schemeClr val="lt1"/>
                </a:solidFill>
                <a:latin typeface="微软雅黑"/>
                <a:ea typeface="微软雅黑"/>
              </a:rPr>
              <a:t>DNA</a:t>
            </a:r>
            <a:r>
              <a:rPr lang="zh-CN" sz="1600" b="0" strike="noStrike" spc="-1">
                <a:solidFill>
                  <a:schemeClr val="lt1"/>
                </a:solidFill>
                <a:latin typeface="微软雅黑"/>
                <a:ea typeface="微软雅黑"/>
              </a:rPr>
              <a:t>检测对遗传性多囊肾具有重要意义</a:t>
            </a:r>
            <a:endParaRPr lang="en-US" sz="1600" b="0" strike="noStrike" spc="-1">
              <a:solidFill>
                <a:srgbClr val="000000"/>
              </a:solidFill>
              <a:latin typeface="Arial"/>
            </a:endParaRPr>
          </a:p>
        </p:txBody>
      </p:sp>
      <p:sp>
        <p:nvSpPr>
          <p:cNvPr id="206"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多囊肾的诊断方法</a:t>
            </a:r>
            <a:endParaRPr lang="en-US" sz="3000" b="0" strike="noStrike" spc="-1">
              <a:solidFill>
                <a:schemeClr val="dk1"/>
              </a:solidFill>
              <a:latin typeface="Arial"/>
            </a:endParaRPr>
          </a:p>
        </p:txBody>
      </p:sp>
      <p:sp>
        <p:nvSpPr>
          <p:cNvPr id="207"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影像学检查</a:t>
            </a:r>
            <a:endParaRPr lang="en-US" sz="2000" b="0" strike="noStrike" spc="-1">
              <a:solidFill>
                <a:srgbClr val="000000"/>
              </a:solidFill>
              <a:latin typeface="Arial"/>
            </a:endParaRPr>
          </a:p>
        </p:txBody>
      </p:sp>
      <p:sp>
        <p:nvSpPr>
          <p:cNvPr id="209"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en-US" sz="1600" b="0" strike="noStrike" spc="-1">
                <a:solidFill>
                  <a:schemeClr val="lt1"/>
                </a:solidFill>
                <a:latin typeface="微软雅黑"/>
                <a:ea typeface="微软雅黑"/>
              </a:rPr>
              <a:t>B</a:t>
            </a:r>
            <a:r>
              <a:rPr lang="zh-CN" sz="1600" b="0" strike="noStrike" spc="-1">
                <a:solidFill>
                  <a:schemeClr val="lt1"/>
                </a:solidFill>
                <a:latin typeface="微软雅黑"/>
                <a:ea typeface="微软雅黑"/>
              </a:rPr>
              <a:t>超可以清晰显示囊肿</a:t>
            </a:r>
            <a:endParaRPr lang="en-US" sz="1600" b="0" strike="noStrike" spc="-1">
              <a:solidFill>
                <a:srgbClr val="000000"/>
              </a:solidFill>
              <a:latin typeface="Arial"/>
            </a:endParaRPr>
          </a:p>
          <a:p>
            <a:pPr defTabSz="914400">
              <a:lnSpc>
                <a:spcPct val="150000"/>
              </a:lnSpc>
              <a:tabLst>
                <a:tab pos="0"/>
              </a:tabLst>
            </a:pPr>
            <a:r>
              <a:rPr lang="en-US" sz="1600" b="0" strike="noStrike" spc="-1">
                <a:solidFill>
                  <a:schemeClr val="lt1"/>
                </a:solidFill>
                <a:latin typeface="微软雅黑"/>
                <a:ea typeface="微软雅黑"/>
              </a:rPr>
              <a:t>MRI</a:t>
            </a:r>
            <a:r>
              <a:rPr lang="zh-CN" sz="1600" b="0" strike="noStrike" spc="-1">
                <a:solidFill>
                  <a:schemeClr val="lt1"/>
                </a:solidFill>
                <a:latin typeface="微软雅黑"/>
                <a:ea typeface="微软雅黑"/>
              </a:rPr>
              <a:t>对肾脏结构有更精确的显示</a:t>
            </a:r>
            <a:endParaRPr lang="en-US" sz="1600" b="0" strike="noStrike" spc="-1">
              <a:solidFill>
                <a:srgbClr val="000000"/>
              </a:solidFill>
              <a:latin typeface="Arial"/>
            </a:endParaRPr>
          </a:p>
        </p:txBody>
      </p:sp>
      <p:grpSp>
        <p:nvGrpSpPr>
          <p:cNvPr id="210" name="Group 15"/>
          <p:cNvGrpSpPr/>
          <p:nvPr/>
        </p:nvGrpSpPr>
        <p:grpSpPr>
          <a:xfrm>
            <a:off x="435960" y="378720"/>
            <a:ext cx="515160" cy="439560"/>
            <a:chOff x="435960" y="378720"/>
            <a:chExt cx="515160" cy="439560"/>
          </a:xfrm>
        </p:grpSpPr>
        <p:sp>
          <p:nvSpPr>
            <p:cNvPr id="211"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2"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3"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4"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5"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6"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7"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8"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9"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0"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1"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2"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3"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4"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5"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6"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7"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8"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9"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0"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231" name="Picture 5" descr="C:/Users/Administrator/Desktop/ppt模板/插画素材/图片1(4).png图片1(4)"/>
          <p:cNvPicPr/>
          <p:nvPr/>
        </p:nvPicPr>
        <p:blipFill>
          <a:blip r:embed="rId2"/>
          <a:srcRect t="11324" b="11324"/>
          <a:stretch>
            <a:fillRect/>
          </a:stretch>
        </p:blipFill>
        <p:spPr>
          <a:xfrm>
            <a:off x="681840" y="4838760"/>
            <a:ext cx="2495160" cy="1217520"/>
          </a:xfrm>
          <a:prstGeom prst="rect">
            <a:avLst/>
          </a:prstGeom>
          <a:ln w="0">
            <a:noFill/>
          </a:ln>
        </p:spPr>
      </p:pic>
      <p:pic>
        <p:nvPicPr>
          <p:cNvPr id="232" name="Picture 5" descr="C:/Users/Administrator/Desktop/ppt模板/插画素材/QQ截图20240311003932.pngQQ截图20240311003932"/>
          <p:cNvPicPr/>
          <p:nvPr/>
        </p:nvPicPr>
        <p:blipFill>
          <a:blip r:embed="rId3"/>
          <a:srcRect t="16521" b="16521"/>
          <a:stretch>
            <a:fillRect/>
          </a:stretch>
        </p:blipFill>
        <p:spPr>
          <a:xfrm>
            <a:off x="3541320" y="4838760"/>
            <a:ext cx="2461680" cy="1217520"/>
          </a:xfrm>
          <a:prstGeom prst="rect">
            <a:avLst/>
          </a:prstGeom>
          <a:ln w="0">
            <a:noFill/>
          </a:ln>
        </p:spPr>
      </p:pic>
      <p:pic>
        <p:nvPicPr>
          <p:cNvPr id="233"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234"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35"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236"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第二章 多囊肾的治疗方法</a:t>
            </a:r>
            <a:endParaRPr lang="en-US" sz="4000" b="0" strike="noStrike" spc="-1">
              <a:solidFill>
                <a:schemeClr val="dk1"/>
              </a:solidFill>
              <a:latin typeface="Arial"/>
            </a:endParaRPr>
          </a:p>
        </p:txBody>
      </p:sp>
      <p:sp>
        <p:nvSpPr>
          <p:cNvPr id="23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38"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9"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40"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41"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2"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3"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4"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45"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4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7"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药物治疗</a:t>
            </a:r>
            <a:endParaRPr lang="en-US" sz="3600" b="0" strike="noStrike" spc="-1">
              <a:solidFill>
                <a:srgbClr val="000000"/>
              </a:solidFill>
              <a:latin typeface="Arial"/>
            </a:endParaRPr>
          </a:p>
        </p:txBody>
      </p:sp>
      <p:sp>
        <p:nvSpPr>
          <p:cNvPr id="248"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药物治疗是治疗多囊肾常用的方法之一。常用的药物治疗方案包括利尿剂、降压药等，但在使用过程中需要注意药物的副作用和相互作用。药物治疗的效果评估是治疗过程中的重要环节，需要根据患者的具体情况进行评估和调整。</a:t>
            </a:r>
            <a:endParaRPr lang="en-US" sz="1800" b="0" strike="noStrike" spc="-1">
              <a:solidFill>
                <a:srgbClr val="000000"/>
              </a:solidFill>
              <a:latin typeface="Arial"/>
            </a:endParaRPr>
          </a:p>
        </p:txBody>
      </p:sp>
      <p:sp>
        <p:nvSpPr>
          <p:cNvPr id="24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50" name="Group 15"/>
          <p:cNvGrpSpPr/>
          <p:nvPr/>
        </p:nvGrpSpPr>
        <p:grpSpPr>
          <a:xfrm>
            <a:off x="431640" y="396000"/>
            <a:ext cx="514800" cy="439200"/>
            <a:chOff x="431640" y="396000"/>
            <a:chExt cx="514800" cy="439200"/>
          </a:xfrm>
        </p:grpSpPr>
        <p:sp>
          <p:nvSpPr>
            <p:cNvPr id="251"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2"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3"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4"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5"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6"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7"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8"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9"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0"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1"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2"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3"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4"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5"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6"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7"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8"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9"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0"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71"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272" name="AutoShape 2"/>
          <p:cNvSpPr/>
          <p:nvPr/>
        </p:nvSpPr>
        <p:spPr>
          <a:xfrm>
            <a:off x="905436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73" name="AutoShape 2"/>
          <p:cNvSpPr/>
          <p:nvPr/>
        </p:nvSpPr>
        <p:spPr>
          <a:xfrm>
            <a:off x="631188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74" name="AutoShape 2"/>
          <p:cNvSpPr/>
          <p:nvPr/>
        </p:nvSpPr>
        <p:spPr>
          <a:xfrm>
            <a:off x="356940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75" name="AutoShape 2"/>
          <p:cNvSpPr/>
          <p:nvPr/>
        </p:nvSpPr>
        <p:spPr>
          <a:xfrm>
            <a:off x="729720" y="2164680"/>
            <a:ext cx="2388600" cy="285156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276"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7"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中医治疗多囊肾的优势</a:t>
            </a:r>
            <a:endParaRPr lang="en-US" sz="2000" b="0" strike="noStrike" spc="-1">
              <a:solidFill>
                <a:srgbClr val="000000"/>
              </a:solidFill>
              <a:latin typeface="Arial"/>
            </a:endParaRPr>
          </a:p>
        </p:txBody>
      </p:sp>
      <p:sp>
        <p:nvSpPr>
          <p:cNvPr id="278"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个性化的治疗方案</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调理阴阳平衡</a:t>
            </a:r>
            <a:endParaRPr lang="en-US" sz="1600" b="0" strike="noStrike" spc="-1">
              <a:solidFill>
                <a:srgbClr val="000000"/>
              </a:solidFill>
              <a:latin typeface="Arial"/>
            </a:endParaRPr>
          </a:p>
        </p:txBody>
      </p:sp>
      <p:sp>
        <p:nvSpPr>
          <p:cNvPr id="279"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0"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康复治疗的关键技巧</a:t>
            </a:r>
            <a:endParaRPr lang="en-US" sz="2000" b="0" strike="noStrike" spc="-1">
              <a:solidFill>
                <a:srgbClr val="000000"/>
              </a:solidFill>
              <a:latin typeface="Arial"/>
            </a:endParaRPr>
          </a:p>
        </p:txBody>
      </p:sp>
      <p:sp>
        <p:nvSpPr>
          <p:cNvPr id="281"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合理的运动配合</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心理疏导</a:t>
            </a:r>
            <a:endParaRPr lang="en-US" sz="1600" b="0" strike="noStrike" spc="-1">
              <a:solidFill>
                <a:srgbClr val="000000"/>
              </a:solidFill>
              <a:latin typeface="Arial"/>
            </a:endParaRPr>
          </a:p>
        </p:txBody>
      </p:sp>
      <p:sp>
        <p:nvSpPr>
          <p:cNvPr id="282"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3"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AF79DE"/>
                </a:solidFill>
                <a:latin typeface="微软雅黑"/>
                <a:ea typeface="微软雅黑"/>
              </a:rPr>
              <a:t> </a:t>
            </a:r>
            <a:endParaRPr lang="en-US" sz="2000" b="0" strike="noStrike" spc="-1">
              <a:solidFill>
                <a:srgbClr val="000000"/>
              </a:solidFill>
              <a:latin typeface="Arial"/>
            </a:endParaRPr>
          </a:p>
        </p:txBody>
      </p:sp>
      <p:sp>
        <p:nvSpPr>
          <p:cNvPr id="284"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8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其他治疗方法</a:t>
            </a:r>
            <a:endParaRPr lang="en-US" sz="3000" b="0" strike="noStrike" spc="-1">
              <a:solidFill>
                <a:schemeClr val="dk1"/>
              </a:solidFill>
              <a:latin typeface="Arial"/>
            </a:endParaRPr>
          </a:p>
        </p:txBody>
      </p:sp>
      <p:sp>
        <p:nvSpPr>
          <p:cNvPr id="286"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7"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饮食调理的重要性</a:t>
            </a:r>
            <a:endParaRPr lang="en-US" sz="2000" b="0" strike="noStrike" spc="-1">
              <a:solidFill>
                <a:srgbClr val="000000"/>
              </a:solidFill>
              <a:latin typeface="Arial"/>
            </a:endParaRPr>
          </a:p>
        </p:txBody>
      </p:sp>
      <p:sp>
        <p:nvSpPr>
          <p:cNvPr id="288"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低盐低脂饮食</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避免高糖高脂食物摄入</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增加蛋白质摄入</a:t>
            </a:r>
            <a:endParaRPr lang="en-US" sz="1600" b="0" strike="noStrike" spc="-1">
              <a:solidFill>
                <a:srgbClr val="000000"/>
              </a:solidFill>
              <a:latin typeface="Arial"/>
            </a:endParaRPr>
          </a:p>
        </p:txBody>
      </p:sp>
      <p:grpSp>
        <p:nvGrpSpPr>
          <p:cNvPr id="289" name="Group 15"/>
          <p:cNvGrpSpPr/>
          <p:nvPr/>
        </p:nvGrpSpPr>
        <p:grpSpPr>
          <a:xfrm>
            <a:off x="435960" y="378720"/>
            <a:ext cx="515160" cy="439560"/>
            <a:chOff x="435960" y="378720"/>
            <a:chExt cx="515160" cy="439560"/>
          </a:xfrm>
        </p:grpSpPr>
        <p:sp>
          <p:nvSpPr>
            <p:cNvPr id="290"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1"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2"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3"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4"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5"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6"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7"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8"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9"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0"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1"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2"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3"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4"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5"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6"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7"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8"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9"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310" name="Picture 5" descr="C:/Users/Administrator/Desktop/ppt模板/插画素材/图片1(4).png图片1(4)"/>
          <p:cNvPicPr/>
          <p:nvPr/>
        </p:nvPicPr>
        <p:blipFill>
          <a:blip r:embed="rId2"/>
          <a:srcRect t="11324" b="11324"/>
          <a:stretch>
            <a:fillRect/>
          </a:stretch>
        </p:blipFill>
        <p:spPr>
          <a:xfrm>
            <a:off x="681840" y="4838760"/>
            <a:ext cx="2495160" cy="1217520"/>
          </a:xfrm>
          <a:prstGeom prst="rect">
            <a:avLst/>
          </a:prstGeom>
          <a:ln w="0">
            <a:noFill/>
          </a:ln>
        </p:spPr>
      </p:pic>
      <p:pic>
        <p:nvPicPr>
          <p:cNvPr id="311" name="Picture 5" descr="C:/Users/Administrator/Desktop/ppt模板/插画素材/QQ截图20240311003932.pngQQ截图20240311003932"/>
          <p:cNvPicPr/>
          <p:nvPr/>
        </p:nvPicPr>
        <p:blipFill>
          <a:blip r:embed="rId3"/>
          <a:srcRect t="16521" b="16521"/>
          <a:stretch>
            <a:fillRect/>
          </a:stretch>
        </p:blipFill>
        <p:spPr>
          <a:xfrm>
            <a:off x="3541320" y="4838760"/>
            <a:ext cx="2461680" cy="1217520"/>
          </a:xfrm>
          <a:prstGeom prst="rect">
            <a:avLst/>
          </a:prstGeom>
          <a:ln w="0">
            <a:noFill/>
          </a:ln>
        </p:spPr>
      </p:pic>
      <p:pic>
        <p:nvPicPr>
          <p:cNvPr id="312"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313"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314"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总结</a:t>
            </a:r>
            <a:endParaRPr lang="en-US" sz="3000" b="0" strike="noStrike" spc="-1">
              <a:solidFill>
                <a:schemeClr val="dk1"/>
              </a:solidFill>
              <a:latin typeface="Arial"/>
            </a:endParaRPr>
          </a:p>
        </p:txBody>
      </p:sp>
      <p:sp>
        <p:nvSpPr>
          <p:cNvPr id="315"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多囊肾的治疗方法多样化，药物治疗、手术治疗、介入治疗以及其他治疗方法均有各自的特点和适应症。对于患者而言，选择合适的治疗方法并加以综合应用是关键，同时饮食调理和康复治疗也是治疗过程中不可忽视的重要环节。</a:t>
            </a:r>
            <a:endParaRPr lang="en-US" sz="1800" b="0" strike="noStrike" spc="-1">
              <a:solidFill>
                <a:srgbClr val="000000"/>
              </a:solidFill>
              <a:latin typeface="Arial"/>
            </a:endParaRPr>
          </a:p>
        </p:txBody>
      </p:sp>
      <p:grpSp>
        <p:nvGrpSpPr>
          <p:cNvPr id="316" name="Group 15"/>
          <p:cNvGrpSpPr/>
          <p:nvPr/>
        </p:nvGrpSpPr>
        <p:grpSpPr>
          <a:xfrm>
            <a:off x="435960" y="378720"/>
            <a:ext cx="515160" cy="439560"/>
            <a:chOff x="435960" y="378720"/>
            <a:chExt cx="515160" cy="439560"/>
          </a:xfrm>
        </p:grpSpPr>
        <p:sp>
          <p:nvSpPr>
            <p:cNvPr id="317" name="AutoShape 16"/>
            <p:cNvSpPr/>
            <p:nvPr/>
          </p:nvSpPr>
          <p:spPr>
            <a:xfrm>
              <a:off x="435960" y="3787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8" name="AutoShape 17"/>
            <p:cNvSpPr/>
            <p:nvPr/>
          </p:nvSpPr>
          <p:spPr>
            <a:xfrm>
              <a:off x="555840" y="3852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9" name="AutoShape 18"/>
            <p:cNvSpPr/>
            <p:nvPr/>
          </p:nvSpPr>
          <p:spPr>
            <a:xfrm>
              <a:off x="669960" y="3870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0" name="AutoShape 19"/>
            <p:cNvSpPr/>
            <p:nvPr/>
          </p:nvSpPr>
          <p:spPr>
            <a:xfrm>
              <a:off x="780840" y="39600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1" name="AutoShape 20"/>
            <p:cNvSpPr/>
            <p:nvPr/>
          </p:nvSpPr>
          <p:spPr>
            <a:xfrm>
              <a:off x="885960" y="39204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2" name="AutoShape 21"/>
            <p:cNvSpPr/>
            <p:nvPr/>
          </p:nvSpPr>
          <p:spPr>
            <a:xfrm>
              <a:off x="435960" y="4964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3" name="AutoShape 22"/>
            <p:cNvSpPr/>
            <p:nvPr/>
          </p:nvSpPr>
          <p:spPr>
            <a:xfrm>
              <a:off x="555840" y="50328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4" name="AutoShape 23"/>
            <p:cNvSpPr/>
            <p:nvPr/>
          </p:nvSpPr>
          <p:spPr>
            <a:xfrm>
              <a:off x="669960" y="5047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5" name="AutoShape 24"/>
            <p:cNvSpPr/>
            <p:nvPr/>
          </p:nvSpPr>
          <p:spPr>
            <a:xfrm>
              <a:off x="780840" y="5137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6" name="AutoShape 25"/>
            <p:cNvSpPr/>
            <p:nvPr/>
          </p:nvSpPr>
          <p:spPr>
            <a:xfrm>
              <a:off x="885960" y="50976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7" name="AutoShape 26"/>
            <p:cNvSpPr/>
            <p:nvPr/>
          </p:nvSpPr>
          <p:spPr>
            <a:xfrm>
              <a:off x="435960" y="6145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8" name="AutoShape 27"/>
            <p:cNvSpPr/>
            <p:nvPr/>
          </p:nvSpPr>
          <p:spPr>
            <a:xfrm>
              <a:off x="555840" y="6210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9" name="AutoShape 28"/>
            <p:cNvSpPr/>
            <p:nvPr/>
          </p:nvSpPr>
          <p:spPr>
            <a:xfrm>
              <a:off x="669960" y="6228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0" name="AutoShape 29"/>
            <p:cNvSpPr/>
            <p:nvPr/>
          </p:nvSpPr>
          <p:spPr>
            <a:xfrm>
              <a:off x="780840" y="63144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1" name="AutoShape 30"/>
            <p:cNvSpPr/>
            <p:nvPr/>
          </p:nvSpPr>
          <p:spPr>
            <a:xfrm>
              <a:off x="885960" y="62748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2" name="AutoShape 31"/>
            <p:cNvSpPr/>
            <p:nvPr/>
          </p:nvSpPr>
          <p:spPr>
            <a:xfrm>
              <a:off x="435960" y="7322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3" name="AutoShape 32"/>
            <p:cNvSpPr/>
            <p:nvPr/>
          </p:nvSpPr>
          <p:spPr>
            <a:xfrm>
              <a:off x="555840" y="73872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4" name="AutoShape 33"/>
            <p:cNvSpPr/>
            <p:nvPr/>
          </p:nvSpPr>
          <p:spPr>
            <a:xfrm>
              <a:off x="669960" y="7405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5" name="AutoShape 34"/>
            <p:cNvSpPr/>
            <p:nvPr/>
          </p:nvSpPr>
          <p:spPr>
            <a:xfrm>
              <a:off x="780840" y="7495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6" name="AutoShape 35"/>
            <p:cNvSpPr/>
            <p:nvPr/>
          </p:nvSpPr>
          <p:spPr>
            <a:xfrm>
              <a:off x="885960" y="74520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37"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38"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39"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40"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41"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42"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43"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44"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45"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346"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第三章 多囊肾患者的心理健康</a:t>
            </a:r>
            <a:endParaRPr lang="en-US" sz="4000" b="0" strike="noStrike" spc="-1">
              <a:solidFill>
                <a:schemeClr val="dk1"/>
              </a:solidFill>
              <a:latin typeface="Arial"/>
            </a:endParaRPr>
          </a:p>
        </p:txBody>
      </p:sp>
      <p:sp>
        <p:nvSpPr>
          <p:cNvPr id="34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48"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9"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50"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51"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2"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3"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4"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55"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5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7"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心理护理</a:t>
            </a:r>
            <a:endParaRPr lang="en-US" sz="3600" b="0" strike="noStrike" spc="-1">
              <a:solidFill>
                <a:srgbClr val="000000"/>
              </a:solidFill>
              <a:latin typeface="Arial"/>
            </a:endParaRPr>
          </a:p>
        </p:txBody>
      </p:sp>
      <p:sp>
        <p:nvSpPr>
          <p:cNvPr id="358"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多囊肾患者常常伴有焦虑、抑郁等心理特点，因此需要针对性的心理干预方法。重要的是他们的心理护理，确保患者心态稳定，促进康复。</a:t>
            </a:r>
            <a:endParaRPr lang="en-US" sz="1800" b="0" strike="noStrike" spc="-1">
              <a:solidFill>
                <a:srgbClr val="000000"/>
              </a:solidFill>
              <a:latin typeface="Arial"/>
            </a:endParaRPr>
          </a:p>
        </p:txBody>
      </p:sp>
      <p:sp>
        <p:nvSpPr>
          <p:cNvPr id="35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60" name="Group 15"/>
          <p:cNvGrpSpPr/>
          <p:nvPr/>
        </p:nvGrpSpPr>
        <p:grpSpPr>
          <a:xfrm>
            <a:off x="431640" y="396000"/>
            <a:ext cx="514800" cy="439200"/>
            <a:chOff x="431640" y="396000"/>
            <a:chExt cx="514800" cy="439200"/>
          </a:xfrm>
        </p:grpSpPr>
        <p:sp>
          <p:nvSpPr>
            <p:cNvPr id="361"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2"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3"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4"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5"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66"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7"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8"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9"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70"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71"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72"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73"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74"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75"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76"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77"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78"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79"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80"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81"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https://d.book118.com/107152133033006054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临床教学查房多囊肾</vt:lpstr>
      <vt:lpstr>目录</vt:lpstr>
      <vt:lpstr>第1章 临床教学查房多囊肾</vt:lpstr>
      <vt:lpstr> </vt:lpstr>
      <vt:lpstr>多囊肾的临床症状</vt:lpstr>
      <vt:lpstr>多囊肾可能引起的并发症</vt:lpstr>
      <vt:lpstr>多囊肾的诊断方法</vt:lpstr>
      <vt:lpstr>第二章 多囊肾的治疗方法</vt:lpstr>
      <vt:lpstr> </vt:lpstr>
      <vt:lpstr>其他治疗方法</vt:lpstr>
      <vt:lpstr>总结</vt:lpstr>
      <vt:lpstr>第三章 多囊肾患者的心理健康</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2024-09-28T10:10:55.991</cp:lastPrinted>
  <dcterms:created xsi:type="dcterms:W3CDTF">2024-09-28T02:10:56Z</dcterms:created>
  <dcterms:modified xsi:type="dcterms:W3CDTF">2024-09-28T02:10:58Z</dcterms:modified>
</cp:coreProperties>
</file>