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7" r:id="rId19"/>
    <p:sldId id="309" r:id="rId20"/>
  </p:sldIdLst>
  <p:sldSz cx="12192000" cy="6858000"/>
  <p:notesSz cx="6858000" cy="9144000"/>
  <p:custDataLst>
    <p:tags r:id="rId2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8.xml" /><Relationship Id="rId21" Type="http://schemas.openxmlformats.org/officeDocument/2006/relationships/tags" Target="tags/tag1.xml" /><Relationship Id="rId22" Type="http://schemas.openxmlformats.org/officeDocument/2006/relationships/presProps" Target="presProps.xml" /><Relationship Id="rId23" Type="http://schemas.openxmlformats.org/officeDocument/2006/relationships/viewProps" Target="viewProps.xml" /><Relationship Id="rId24" Type="http://schemas.openxmlformats.org/officeDocument/2006/relationships/theme" Target="theme/theme1.xml" /><Relationship Id="rId25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6EB0E19-2B68-4256-BFB2-B1BB1603842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1AE7BBD-3769-4C74-805A-97FC95BAAB5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8927899-F475-4D34-970F-5B56C80AC89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85C406D-1CCE-4688-9517-4C72166FB18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C8196E0-64DA-4D83-9861-2D3A5954C2F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00819845-B1DB-4F33-B6F6-46256071AEC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B9325437-9F21-48E1-ABD3-C4A5A5E099E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E8932B1-4888-4119-AFA4-33AEC9D49B0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03E10C9-CA2A-4062-B7F4-A3D9E510580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90958F2-5EFE-4A25-90DE-8D0F9DB8DE2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3C6576C-0339-4839-84FB-728F655A989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0715500314100605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TextBox 3"/>
          <p:cNvSpPr txBox="1"/>
          <p:nvPr/>
        </p:nvSpPr>
        <p:spPr>
          <a:xfrm>
            <a:off x="1032908" y="1995037"/>
            <a:ext cx="6249900" cy="19773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950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厂的可行性报告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532395" y="4606174"/>
            <a:ext cx="2411730" cy="4343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800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xx年xx月xx日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9579590" y="309453"/>
            <a:ext cx="2040255" cy="11772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700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 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584732" y="1439118"/>
            <a:ext cx="2127531" cy="356454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375"/>
              </a:spcBef>
            </a:pPr>
            <a:r>
              <a:rPr lang="en-US" sz="1350" b="1">
                <a:solidFill>
                  <a:srgbClr val="DE9A39">
                    <a:alpha val="6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470410" y="1406395"/>
            <a:ext cx="4818538" cy="44253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项目背景与概述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市场分析与需求预测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技术方案与工艺流程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厂址选择与资源条件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环境保护、节能与安全生产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投资估算与资金筹措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经济效益评价与社会效益分析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结论与建议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90464" y="2536882"/>
            <a:ext cx="2922600" cy="712314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975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863348" y="3329232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500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项目背景与概述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技术支持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项目采用国内外先进的技术和设备，确保产品质量和生产效率达到国际先进水平。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市场需求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随着国内外市场的不断扩大，对厂产品的需求日益增长，项目具有广阔的市场前景。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产业政策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符合国家及地方相关产业政策，有利于推动区域经济发展和产业结构调整。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项目背景介绍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厂建设目标与意义</a:t>
              </a:r>
            </a:p>
          </p:txBody>
        </p:sp>
      </p:grpSp>
      <p:sp>
        <p:nvSpPr>
          <p:cNvPr id="43" name="TextBox 43"/>
          <p:cNvSpPr txBox="1"/>
          <p:nvPr/>
        </p:nvSpPr>
        <p:spPr>
          <a:xfrm>
            <a:off x="7809821" y="1388973"/>
            <a:ext cx="29877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建设目标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7809821" y="1823726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建设一座年产XX万吨、具有国际先进水平的厂，满足国内外市场需求，提高企业竞争力。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09821" y="3814445"/>
            <a:ext cx="29877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意义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7809821" y="4249198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有利于增加就业机会，促进地方经济发展；提高产品质量，满足消费者需求；推动相关产业发展，形成产业集群效应。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国家和地方相关法律法规、产业政策、技术标准和规范等；市场需求分析、技术经济比较等前期研究成果；厂建设规划、设计方案等相关资料。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编制依据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本报告主要对厂的可行性进行研究，包括市场分析、建设条件、技术方案、环境保护、经济效益等方面。未涉及的内容，如厂的具体设计、施工细节等，将在后续报告中详细阐述。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报告范围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报告编制依据和范围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90464" y="2536882"/>
            <a:ext cx="2922600" cy="712314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975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863348" y="3329232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500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市场分析与需求预测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5012267" y="3720618"/>
            <a:ext cx="2167467" cy="2120348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952500" y="1647825"/>
                </a:lnTo>
                <a:lnTo>
                  <a:pt x="1905000" y="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249697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776918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5012267" y="171109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5743787" y="3022600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 rot="7259206">
            <a:off x="6589098" y="4674355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 rot="-7221168">
            <a:off x="4910864" y="4658432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6818377" y="3284051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AutoShape 10"/>
          <p:cNvSpPr/>
          <p:nvPr/>
        </p:nvSpPr>
        <p:spPr>
          <a:xfrm>
            <a:off x="10897278" y="3216317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6996324" y="1208023"/>
            <a:ext cx="3900955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行业产业链结构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996324" y="2047219"/>
            <a:ext cx="405267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梳理行业产业链上下游企业及产品，分析各环节的竞争格局和利润水平，为厂的产品定位和采购策略提供参考。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129334" y="3502152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行业政策环境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141526" y="4429391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分析国家及地方政府对行业的政策支持力度、法规限制等因素，为厂的建设和运营提供政策依据。</a:t>
            </a:r>
          </a:p>
        </p:txBody>
      </p:sp>
      <p:cxnSp>
        <p:nvCxnSpPr>
          <p:cNvPr id="15" name="Connector 15"/>
          <p:cNvCxnSpPr/>
          <p:nvPr/>
        </p:nvCxnSpPr>
        <p:spPr>
          <a:xfrm>
            <a:off x="7345623" y="5627624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6" name="AutoShape 16"/>
          <p:cNvSpPr/>
          <p:nvPr/>
        </p:nvSpPr>
        <p:spPr>
          <a:xfrm>
            <a:off x="11424524" y="5559891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7" name="Connector 17"/>
          <p:cNvCxnSpPr/>
          <p:nvPr/>
        </p:nvCxnSpPr>
        <p:spPr>
          <a:xfrm>
            <a:off x="904945" y="4589949"/>
            <a:ext cx="3793067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8" name="AutoShape 18"/>
          <p:cNvSpPr/>
          <p:nvPr/>
        </p:nvSpPr>
        <p:spPr>
          <a:xfrm>
            <a:off x="904945" y="4510024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869006" y="2296376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行业市场规模及增长速度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69006" y="3223615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详细分析当前行业市场的总体规模、增长速度以及未来发展趋势，为厂的建设提供市场基础。</a:t>
            </a:r>
          </a:p>
        </p:txBody>
      </p:sp>
      <p:sp>
        <p:nvSpPr>
          <p:cNvPr id="21" name="Freeform 21"/>
          <p:cNvSpPr/>
          <p:nvPr/>
        </p:nvSpPr>
        <p:spPr>
          <a:xfrm>
            <a:off x="5786411" y="3999944"/>
            <a:ext cx="661803" cy="661803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行业市场现状及趋势分析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659243" y="3119345"/>
            <a:ext cx="5783287" cy="1160526"/>
            <a:chOff x="5659243" y="3119345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659243" y="3119345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目标市场容量及增长潜力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659243" y="3577688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分析目标市场的当前容量、增长速度以及未来增长潜力，为厂的生产规模和销售策略提供依据。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659243" y="4772000"/>
            <a:ext cx="5783287" cy="1160526"/>
            <a:chOff x="5659243" y="4772000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659243" y="477200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竞争格局及主要竞争对手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659243" y="5230343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分析目标市场内的竞争格局，包括主要竞争对手的产品特点、市场份额、营销策略等，为厂制定竞争策略提供参考。</a:t>
              </a:r>
            </a:p>
          </p:txBody>
        </p:sp>
      </p:grpSp>
      <p:sp>
        <p:nvSpPr>
          <p:cNvPr id="8" name="AutoShape 8"/>
          <p:cNvSpPr/>
          <p:nvPr/>
        </p:nvSpPr>
        <p:spPr>
          <a:xfrm>
            <a:off x="4482093" y="4861535"/>
            <a:ext cx="810236" cy="810236"/>
          </a:xfrm>
          <a:prstGeom prst="ellipse">
            <a:avLst/>
          </a:pr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5659243" y="1470704"/>
            <a:ext cx="5783287" cy="1160526"/>
            <a:chOff x="5659243" y="1470704"/>
            <a:chExt cx="5783287" cy="1160526"/>
          </a:xfrm>
        </p:grpSpPr>
        <p:sp>
          <p:nvSpPr>
            <p:cNvPr id="10" name="TextBox 10"/>
            <p:cNvSpPr txBox="1"/>
            <p:nvPr/>
          </p:nvSpPr>
          <p:spPr>
            <a:xfrm>
              <a:off x="5659243" y="14707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目标市场细分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59243" y="19290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根据产品特点、消费者需求等因素，将市场细分为若干个子市场，并确定厂的目标市场。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4610240" y="4989683"/>
            <a:ext cx="553940" cy="553940"/>
          </a:xfrm>
          <a:custGeom>
            <a:rect l="l" t="t" r="r" b="b"/>
            <a:pathLst>
              <a:path w="304800" h="304800">
                <a:moveTo>
                  <a:pt x="190033" y="152400"/>
                </a:moveTo>
                <a:cubicBezTo>
                  <a:pt x="190033" y="90992"/>
                  <a:pt x="221771" y="56493"/>
                  <a:pt x="221771" y="56493"/>
                </a:cubicBezTo>
                <a:cubicBezTo>
                  <a:pt x="221771" y="56493"/>
                  <a:pt x="193758" y="33766"/>
                  <a:pt x="151924" y="33766"/>
                </a:cubicBezTo>
                <a:cubicBezTo>
                  <a:pt x="110090" y="33766"/>
                  <a:pt x="82067" y="56512"/>
                  <a:pt x="82067" y="56512"/>
                </a:cubicBezTo>
                <a:cubicBezTo>
                  <a:pt x="82067" y="56512"/>
                  <a:pt x="114376" y="82753"/>
                  <a:pt x="114376" y="152400"/>
                </a:cubicBezTo>
                <a:cubicBezTo>
                  <a:pt x="114376" y="219608"/>
                  <a:pt x="81858" y="248145"/>
                  <a:pt x="81858" y="248145"/>
                </a:cubicBezTo>
                <a:cubicBezTo>
                  <a:pt x="81858" y="248145"/>
                  <a:pt x="115662" y="271034"/>
                  <a:pt x="151924" y="271034"/>
                </a:cubicBezTo>
                <a:cubicBezTo>
                  <a:pt x="189043" y="271034"/>
                  <a:pt x="221799" y="248269"/>
                  <a:pt x="221799" y="248269"/>
                </a:cubicBezTo>
                <a:cubicBezTo>
                  <a:pt x="221799" y="248269"/>
                  <a:pt x="190033" y="218503"/>
                  <a:pt x="190033" y="152400"/>
                </a:cubicBezTo>
                <a:close/>
                <a:moveTo>
                  <a:pt x="74095" y="62789"/>
                </a:moveTo>
                <a:cubicBezTo>
                  <a:pt x="74095" y="62789"/>
                  <a:pt x="34633" y="86839"/>
                  <a:pt x="34633" y="152800"/>
                </a:cubicBezTo>
                <a:cubicBezTo>
                  <a:pt x="34633" y="218751"/>
                  <a:pt x="74533" y="240335"/>
                  <a:pt x="74533" y="240335"/>
                </a:cubicBezTo>
                <a:cubicBezTo>
                  <a:pt x="74533" y="240335"/>
                  <a:pt x="103613" y="218742"/>
                  <a:pt x="103613" y="152800"/>
                </a:cubicBezTo>
                <a:cubicBezTo>
                  <a:pt x="103613" y="86839"/>
                  <a:pt x="74095" y="62789"/>
                  <a:pt x="74095" y="62789"/>
                </a:cubicBezTo>
                <a:close/>
                <a:moveTo>
                  <a:pt x="229753" y="64570"/>
                </a:moveTo>
                <a:cubicBezTo>
                  <a:pt x="229753" y="64570"/>
                  <a:pt x="200244" y="86839"/>
                  <a:pt x="200244" y="152800"/>
                </a:cubicBezTo>
                <a:cubicBezTo>
                  <a:pt x="200244" y="218751"/>
                  <a:pt x="229305" y="240335"/>
                  <a:pt x="229305" y="240335"/>
                </a:cubicBezTo>
                <a:cubicBezTo>
                  <a:pt x="229305" y="240335"/>
                  <a:pt x="270158" y="218742"/>
                  <a:pt x="270158" y="152800"/>
                </a:cubicBezTo>
                <a:cubicBezTo>
                  <a:pt x="270158" y="86839"/>
                  <a:pt x="229753" y="64570"/>
                  <a:pt x="229753" y="6457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482093" y="3221072"/>
            <a:ext cx="810236" cy="8102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482093" y="1560135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4666510" y="1762961"/>
            <a:ext cx="405314" cy="405314"/>
          </a:xfrm>
          <a:custGeom>
            <a:rect l="l" t="t" r="r" b="b"/>
            <a:pathLst>
              <a:path w="304800" h="304800">
                <a:moveTo>
                  <a:pt x="173841" y="122930"/>
                </a:moveTo>
                <a:cubicBezTo>
                  <a:pt x="179718" y="102937"/>
                  <a:pt x="177232" y="81020"/>
                  <a:pt x="166392" y="62665"/>
                </a:cubicBezTo>
                <a:cubicBezTo>
                  <a:pt x="166630" y="62998"/>
                  <a:pt x="62770" y="167697"/>
                  <a:pt x="62027" y="167040"/>
                </a:cubicBezTo>
                <a:cubicBezTo>
                  <a:pt x="80077" y="177698"/>
                  <a:pt x="101994" y="180699"/>
                  <a:pt x="121720" y="175193"/>
                </a:cubicBezTo>
                <a:cubicBezTo>
                  <a:pt x="121577" y="174689"/>
                  <a:pt x="173422" y="122853"/>
                  <a:pt x="173841" y="122930"/>
                </a:cubicBezTo>
                <a:close/>
                <a:moveTo>
                  <a:pt x="155315" y="45968"/>
                </a:moveTo>
                <a:cubicBezTo>
                  <a:pt x="141322" y="32175"/>
                  <a:pt x="121301" y="22822"/>
                  <a:pt x="100127" y="22822"/>
                </a:cubicBezTo>
                <a:cubicBezTo>
                  <a:pt x="57331" y="22822"/>
                  <a:pt x="22631" y="57607"/>
                  <a:pt x="22631" y="100508"/>
                </a:cubicBezTo>
                <a:cubicBezTo>
                  <a:pt x="22631" y="121444"/>
                  <a:pt x="32156" y="141713"/>
                  <a:pt x="45587" y="155686"/>
                </a:cubicBezTo>
                <a:cubicBezTo>
                  <a:pt x="45615" y="155686"/>
                  <a:pt x="154657" y="46863"/>
                  <a:pt x="155315" y="45968"/>
                </a:cubicBezTo>
                <a:close/>
                <a:moveTo>
                  <a:pt x="264909" y="252089"/>
                </a:moveTo>
                <a:cubicBezTo>
                  <a:pt x="264909" y="252089"/>
                  <a:pt x="267443" y="230200"/>
                  <a:pt x="261128" y="223885"/>
                </a:cubicBezTo>
                <a:cubicBezTo>
                  <a:pt x="260709" y="223466"/>
                  <a:pt x="188300" y="135065"/>
                  <a:pt x="188300" y="135065"/>
                </a:cubicBezTo>
                <a:lnTo>
                  <a:pt x="134417" y="188947"/>
                </a:lnTo>
                <a:lnTo>
                  <a:pt x="222818" y="262185"/>
                </a:lnTo>
                <a:cubicBezTo>
                  <a:pt x="228714" y="268919"/>
                  <a:pt x="251441" y="265557"/>
                  <a:pt x="251441" y="265557"/>
                </a:cubicBezTo>
                <a:lnTo>
                  <a:pt x="269538" y="281978"/>
                </a:lnTo>
                <a:lnTo>
                  <a:pt x="282169" y="269348"/>
                </a:lnTo>
                <a:lnTo>
                  <a:pt x="264909" y="25208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4678702" y="3406734"/>
            <a:ext cx="424244" cy="424244"/>
          </a:xfrm>
          <a:custGeom>
            <a:rect l="l" t="t" r="r" b="b"/>
            <a:pathLst>
              <a:path w="304800" h="304800">
                <a:moveTo>
                  <a:pt x="167640" y="106680"/>
                </a:moveTo>
                <a:lnTo>
                  <a:pt x="189586" y="139598"/>
                </a:lnTo>
                <a:cubicBezTo>
                  <a:pt x="194310" y="146761"/>
                  <a:pt x="204978" y="152400"/>
                  <a:pt x="213512" y="152400"/>
                </a:cubicBezTo>
                <a:lnTo>
                  <a:pt x="259080" y="152400"/>
                </a:lnTo>
                <a:lnTo>
                  <a:pt x="259080" y="121920"/>
                </a:lnTo>
                <a:lnTo>
                  <a:pt x="213360" y="121920"/>
                </a:lnTo>
                <a:lnTo>
                  <a:pt x="191414" y="89002"/>
                </a:lnTo>
                <a:cubicBezTo>
                  <a:pt x="185452" y="80686"/>
                  <a:pt x="178394" y="73628"/>
                  <a:pt x="170345" y="67847"/>
                </a:cubicBezTo>
                <a:lnTo>
                  <a:pt x="170069" y="67666"/>
                </a:lnTo>
                <a:lnTo>
                  <a:pt x="149952" y="54254"/>
                </a:lnTo>
                <a:cubicBezTo>
                  <a:pt x="146104" y="51911"/>
                  <a:pt x="141446" y="50521"/>
                  <a:pt x="136465" y="50521"/>
                </a:cubicBezTo>
                <a:cubicBezTo>
                  <a:pt x="131912" y="50521"/>
                  <a:pt x="127635" y="51683"/>
                  <a:pt x="123911" y="53721"/>
                </a:cubicBezTo>
                <a:lnTo>
                  <a:pt x="124044" y="53654"/>
                </a:lnTo>
                <a:lnTo>
                  <a:pt x="60950" y="91450"/>
                </a:lnTo>
                <a:lnTo>
                  <a:pt x="60950" y="167650"/>
                </a:lnTo>
                <a:lnTo>
                  <a:pt x="91430" y="167650"/>
                </a:lnTo>
                <a:lnTo>
                  <a:pt x="91430" y="106690"/>
                </a:lnTo>
                <a:lnTo>
                  <a:pt x="121910" y="91450"/>
                </a:lnTo>
                <a:lnTo>
                  <a:pt x="76190" y="304810"/>
                </a:lnTo>
                <a:lnTo>
                  <a:pt x="106670" y="304810"/>
                </a:lnTo>
                <a:lnTo>
                  <a:pt x="142484" y="188224"/>
                </a:lnTo>
                <a:lnTo>
                  <a:pt x="167630" y="213370"/>
                </a:lnTo>
                <a:lnTo>
                  <a:pt x="167630" y="304810"/>
                </a:lnTo>
                <a:lnTo>
                  <a:pt x="198110" y="304810"/>
                </a:lnTo>
                <a:lnTo>
                  <a:pt x="198110" y="182890"/>
                </a:lnTo>
                <a:lnTo>
                  <a:pt x="156962" y="141742"/>
                </a:lnTo>
                <a:lnTo>
                  <a:pt x="167630" y="106690"/>
                </a:lnTo>
                <a:close/>
                <a:moveTo>
                  <a:pt x="182880" y="60960"/>
                </a:moveTo>
                <a:cubicBezTo>
                  <a:pt x="199711" y="60960"/>
                  <a:pt x="213360" y="47311"/>
                  <a:pt x="213360" y="30480"/>
                </a:cubicBezTo>
                <a:cubicBezTo>
                  <a:pt x="213360" y="13649"/>
                  <a:pt x="199711" y="0"/>
                  <a:pt x="182880" y="0"/>
                </a:cubicBezTo>
                <a:lnTo>
                  <a:pt x="182880" y="0"/>
                </a:lnTo>
                <a:cubicBezTo>
                  <a:pt x="166049" y="0"/>
                  <a:pt x="152400" y="13649"/>
                  <a:pt x="152400" y="30480"/>
                </a:cubicBezTo>
                <a:cubicBezTo>
                  <a:pt x="152400" y="47311"/>
                  <a:pt x="166049" y="60960"/>
                  <a:pt x="182880" y="60960"/>
                </a:cubicBezTo>
                <a:lnTo>
                  <a:pt x="182880" y="609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970539" y="2236546"/>
            <a:ext cx="2648574" cy="2933980"/>
          </a:xfrm>
          <a:custGeom>
            <a:rect l="l" t="t" r="r" b="b"/>
            <a:pathLst>
              <a:path w="1905000" h="1905000">
                <a:moveTo>
                  <a:pt x="0" y="952500"/>
                </a:moveTo>
                <a:lnTo>
                  <a:pt x="476250" y="190500"/>
                </a:lnTo>
                <a:lnTo>
                  <a:pt x="1428750" y="190500"/>
                </a:lnTo>
                <a:lnTo>
                  <a:pt x="1905000" y="952500"/>
                </a:lnTo>
                <a:lnTo>
                  <a:pt x="1428750" y="1714500"/>
                </a:lnTo>
                <a:lnTo>
                  <a:pt x="476250" y="17145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  <a:ln w="7620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655515" y="3001353"/>
            <a:ext cx="1278622" cy="119519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目标市场定位及竞争格局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695570" y="1775671"/>
            <a:ext cx="3353958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客户需求分析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通过市场调研、客户访谈等方式，深入了解目标客户的需求特点、购买偏好等因素，为产品设计和营销策略提供依据。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489344" y="1899496"/>
            <a:ext cx="3368604" cy="685800"/>
          </a:xfrm>
          <a:prstGeom prst="rect">
            <a:avLst/>
          </a:prstGeom>
        </p:spPr>
        <p:txBody>
          <a:bodyPr vert="horz" wrap="square" lIns="0" tIns="0" rIns="0" bIns="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产品策略制定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根据客户需求分析结果，制定符合市场需求的产品策略，包括产品定位、功能特点、品质要求等。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244774" y="1751287"/>
            <a:ext cx="3353753" cy="933450"/>
          </a:xfrm>
          <a:prstGeom prst="rect">
            <a:avLst/>
          </a:prstGeom>
        </p:spPr>
        <p:txBody>
          <a:bodyPr vert="horz" wrap="square" lIns="0" tIns="0" rIns="0" bIns="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新产品开发与推广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针对市场变化和客户需求升级，及时开发新产品并进行推广，保持厂的市场竞争力。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客户需求预测与产品策略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90464" y="2536882"/>
            <a:ext cx="2922600" cy="712314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975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863348" y="3329232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500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技术方案与工艺流程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国内外同类技术比较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对比国内外同类技术的优缺点，选择适合本厂的技术方案。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技术成熟度和可靠性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评估所选技术的成熟度和可靠性，确保生产过程的稳定性和产品质量。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技术经济分析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对所选技术进行经济分析，包括投资成本、运行成本、维护成本等，确保技术方案的经济性。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技术方案选择及依据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绘制详细的工艺流程图，包括原料处理、生产加工、产品检验等环节。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4292" r="1429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工艺流程图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针对工艺流程中的瓶颈环节进行优化，提高生产效率和产品质量。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工艺流程优化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2625" r="12625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3647" r="13647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在工艺流程设计中考虑节能减排措施，降低生产过程中的能耗和排放。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节能减排措施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工艺流程设计与优化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4625" r="14625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设备清单及参数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列出所需设备的清单，包括设备名称、规格型号、数量等参数。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设备选型依据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根据生产工艺要求和设备性能参数，选择适合的设备型号。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设备配置方案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根据生产流程和车间布局，制定设备的配置方案，确保设备的合理布局和高效运行。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设备选型及配置方案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90464" y="2536882"/>
            <a:ext cx="2922600" cy="712314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975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863348" y="3329232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500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厂址选择与资源条件</a:t>
            </a: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185766" y="1751287"/>
            <a:ext cx="5242663" cy="4234459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63571" y="1751287"/>
            <a:ext cx="5242663" cy="423445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530718" y="2430558"/>
            <a:ext cx="3130564" cy="3130564"/>
          </a:xfrm>
          <a:prstGeom prst="ellipse">
            <a:avLst/>
          </a:prstGeom>
          <a:solidFill>
            <a:srgbClr val="FFFFFF">
              <a:alpha val="5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721546" y="2621386"/>
            <a:ext cx="2748908" cy="2748908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879259" y="2959520"/>
            <a:ext cx="225395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VS</a:t>
            </a:r>
          </a:p>
        </p:txBody>
      </p:sp>
      <p:cxnSp>
        <p:nvCxnSpPr>
          <p:cNvPr id="7" name="Connector 7"/>
          <p:cNvCxnSpPr/>
          <p:nvPr/>
        </p:nvCxnSpPr>
        <p:spPr>
          <a:xfrm>
            <a:off x="1214515" y="2855191"/>
            <a:ext cx="2856056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1085072" y="2931894"/>
            <a:ext cx="3263018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遵循靠近原材料产地、交通便利、劳动力资源丰富、环境容量大等原则进行选择。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389233" y="2064798"/>
            <a:ext cx="4714875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优势分析</a:t>
            </a:r>
          </a:p>
        </p:txBody>
      </p:sp>
      <p:cxnSp>
        <p:nvCxnSpPr>
          <p:cNvPr id="10" name="Connector 10"/>
          <p:cNvCxnSpPr/>
          <p:nvPr/>
        </p:nvCxnSpPr>
        <p:spPr>
          <a:xfrm>
            <a:off x="8117660" y="2855191"/>
            <a:ext cx="2856056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1" name="TextBox 11"/>
          <p:cNvSpPr txBox="1"/>
          <p:nvPr/>
        </p:nvSpPr>
        <p:spPr>
          <a:xfrm>
            <a:off x="7817683" y="2931894"/>
            <a:ext cx="3286125" cy="2819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所选厂址地理位置优越，靠近主要交通干线和港口，有利于原材料和产品的运输；同时，当地劳动力资源充足，技能水平较高，为企业提供了稳定的人力资源保障。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85072" y="2064798"/>
            <a:ext cx="4150786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厂址选择原则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厂址选择原则及优势分析</a:t>
              </a:r>
            </a:p>
          </p:txBody>
        </p:sp>
      </p:grp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04218" y="1856025"/>
            <a:ext cx="5000625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评估当地及周边地区的原材料供应情况，包括种类、品质、储量等，确保生产所需原材料的稳定供应。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304218" y="1281858"/>
            <a:ext cx="2695575" cy="5143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原材料资源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17525" y="4933656"/>
            <a:ext cx="3543300" cy="9715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分析当地的水、电、气等能源供应状况，评估其稳定性和可靠性，以满足企业的生产需求。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17525" y="4336015"/>
            <a:ext cx="2924175" cy="5143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能源供应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052157" y="4933656"/>
            <a:ext cx="3448050" cy="9715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考察当地土地资源的可利用情况，包括土地性质、面积、价格等，为企业后续的土地使用提供依据。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052157" y="4336015"/>
            <a:ext cx="2409825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土地资源</a:t>
            </a:r>
          </a:p>
        </p:txBody>
      </p:sp>
      <p:sp>
        <p:nvSpPr>
          <p:cNvPr id="8" name="AutoShape 8"/>
          <p:cNvSpPr/>
          <p:nvPr/>
        </p:nvSpPr>
        <p:spPr>
          <a:xfrm>
            <a:off x="7141821" y="1572575"/>
            <a:ext cx="1540002" cy="15739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7315385" y="1749966"/>
            <a:ext cx="1192874" cy="1219182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0" y="3001454"/>
            <a:ext cx="7893795" cy="14508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4333930" y="3588291"/>
            <a:ext cx="1540002" cy="157396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507493" y="3765683"/>
            <a:ext cx="1192874" cy="1219182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0" y="3588291"/>
            <a:ext cx="5123802" cy="14508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298196" y="3588291"/>
            <a:ext cx="1540002" cy="15739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471760" y="3765683"/>
            <a:ext cx="1192874" cy="1219182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7068198" y="3588291"/>
            <a:ext cx="5123802" cy="14508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TextBox 17"/>
          <p:cNvSpPr txBox="1"/>
          <p:nvPr/>
        </p:nvSpPr>
        <p:spPr>
          <a:xfrm>
            <a:off x="7415174" y="1794662"/>
            <a:ext cx="1141839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579791" y="3829137"/>
            <a:ext cx="1232768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561734" y="3833165"/>
            <a:ext cx="1232768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当地资源条件评估</a:t>
              </a:r>
            </a:p>
          </p:txBody>
        </p:sp>
      </p:grp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https://d.book118.com/107155003141006053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CFB"/>
      </a:lt1>
      <a:dk2>
        <a:srgbClr val="000000"/>
      </a:dk2>
      <a:lt2>
        <a:srgbClr val="FFFFFF"/>
      </a:lt2>
      <a:accent1>
        <a:srgbClr val="754807"/>
      </a:accent1>
      <a:accent2>
        <a:srgbClr val="B57016"/>
      </a:accent2>
      <a:accent3>
        <a:srgbClr val="DE9A39"/>
      </a:accent3>
      <a:accent4>
        <a:srgbClr val="F2B168"/>
      </a:accent4>
      <a:accent5>
        <a:srgbClr val="FDBE00"/>
      </a:accent5>
      <a:accent6>
        <a:srgbClr val="D16A15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99</Paragraphs>
  <Slides>18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baseType="lpstr" size="22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2024-09-27T18:20:26.939</cp:lastPrinted>
  <dcterms:created xsi:type="dcterms:W3CDTF">2024-09-27T10:20:26Z</dcterms:created>
  <dcterms:modified xsi:type="dcterms:W3CDTF">2024-09-27T10:20:29Z</dcterms:modified>
</cp:coreProperties>
</file>