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E46974-94BC-438B-96C3-78DC68F2A8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F8BE64-2559-43D8-8F6F-D4A0DE9877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15DC638-EBC7-4433-B6CF-369A095EBF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8913C0-35EF-4559-8B30-7C3A3D15D0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C0C455-A220-4F12-A849-41261717A9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CB6F83-0FB3-4BE1-88AD-6621AF9344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E9B1A3-5F1E-4D10-80B3-135DEFC3BF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51BBE9-849A-473B-AF4A-9223C42817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7EE30A-222B-4265-BF0F-0C7A1AA26C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B4615D-B95B-42A7-BD2A-C39A99CB52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4B173E-537F-4836-8095-6D92AE7A13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00051130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2024-01-24</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微积分—分部积分法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分部积分法的基本原理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常见函数的分部积分法求解</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复杂函数的分部积分法应用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分部积分法在解决实际问题中的应用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47000"/>
          </a:blip>
          <a:stretch>
            <a:fillRect/>
          </a:stretch>
        </p:blipFill>
        <p:spPr>
          <a:xfrm>
            <a:off x="0" y="0"/>
            <a:ext cx="12192000" cy="6858000"/>
          </a:xfrm>
          <a:prstGeom prst="rect">
            <a:avLst/>
          </a:prstGeom>
        </p:spPr>
      </p:pic>
      <p:sp>
        <p:nvSpPr>
          <p:cNvPr id="3" name="AutoShape 3"/>
          <p:cNvSpPr/>
          <p:nvPr/>
        </p:nvSpPr>
        <p:spPr>
          <a:xfrm>
            <a:off x="5241925" y="2259013"/>
            <a:ext cx="1933575" cy="1933575"/>
          </a:xfrm>
          <a:prstGeom prst="ellipse">
            <a:avLst/>
          </a:prstGeom>
          <a:solidFill>
            <a:schemeClr val="accent1">
              <a:alpha val="7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506694" y="1497044"/>
            <a:ext cx="2843213" cy="831818"/>
            <a:chOff x="2506694" y="1497044"/>
            <a:chExt cx="2843213" cy="831818"/>
          </a:xfrm>
        </p:grpSpPr>
        <p:sp>
          <p:nvSpPr>
            <p:cNvPr id="5" name="AutoShape 5"/>
            <p:cNvSpPr/>
            <p:nvPr/>
          </p:nvSpPr>
          <p:spPr>
            <a:xfrm>
              <a:off x="2506694" y="1497044"/>
              <a:ext cx="2843213" cy="8318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5941441" y="2961291"/>
            <a:ext cx="534543" cy="529019"/>
            <a:chOff x="5941441" y="2961291"/>
            <a:chExt cx="534543" cy="529019"/>
          </a:xfrm>
        </p:grpSpPr>
        <p:sp>
          <p:nvSpPr>
            <p:cNvPr id="7" name="Freeform 7"/>
            <p:cNvSpPr/>
            <p:nvPr/>
          </p:nvSpPr>
          <p:spPr>
            <a:xfrm>
              <a:off x="5941441" y="3257709"/>
              <a:ext cx="534543" cy="232601"/>
            </a:xfrm>
            <a:custGeom>
              <a:rect l="l" t="t" r="r" b="b"/>
              <a:pathLst>
                <a:path w="205" h="89">
                  <a:moveTo>
                    <a:pt x="103" y="19"/>
                  </a:moveTo>
                  <a:cubicBezTo>
                    <a:pt x="82" y="19"/>
                    <a:pt x="62" y="12"/>
                    <a:pt x="47" y="0"/>
                  </a:cubicBezTo>
                  <a:cubicBezTo>
                    <a:pt x="0" y="0"/>
                    <a:pt x="0" y="0"/>
                    <a:pt x="0" y="0"/>
                  </a:cubicBezTo>
                  <a:cubicBezTo>
                    <a:pt x="0" y="67"/>
                    <a:pt x="0" y="67"/>
                    <a:pt x="0" y="67"/>
                  </a:cubicBezTo>
                  <a:cubicBezTo>
                    <a:pt x="0" y="79"/>
                    <a:pt x="10" y="89"/>
                    <a:pt x="22" y="89"/>
                  </a:cubicBezTo>
                  <a:cubicBezTo>
                    <a:pt x="183" y="89"/>
                    <a:pt x="183" y="89"/>
                    <a:pt x="183" y="89"/>
                  </a:cubicBezTo>
                  <a:cubicBezTo>
                    <a:pt x="195" y="89"/>
                    <a:pt x="205" y="79"/>
                    <a:pt x="205" y="67"/>
                  </a:cubicBezTo>
                  <a:cubicBezTo>
                    <a:pt x="205" y="0"/>
                    <a:pt x="205" y="0"/>
                    <a:pt x="205" y="0"/>
                  </a:cubicBezTo>
                  <a:cubicBezTo>
                    <a:pt x="158" y="0"/>
                    <a:pt x="158" y="0"/>
                    <a:pt x="158" y="0"/>
                  </a:cubicBezTo>
                  <a:cubicBezTo>
                    <a:pt x="143" y="12"/>
                    <a:pt x="124" y="19"/>
                    <a:pt x="103" y="1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41441" y="2961291"/>
              <a:ext cx="534543" cy="307467"/>
            </a:xfrm>
            <a:custGeom>
              <a:rect l="l" t="t" r="r" b="b"/>
              <a:pathLst>
                <a:path w="205" h="118">
                  <a:moveTo>
                    <a:pt x="183" y="42"/>
                  </a:moveTo>
                  <a:cubicBezTo>
                    <a:pt x="180" y="42"/>
                    <a:pt x="180" y="42"/>
                    <a:pt x="180" y="42"/>
                  </a:cubicBezTo>
                  <a:cubicBezTo>
                    <a:pt x="154" y="42"/>
                    <a:pt x="154" y="42"/>
                    <a:pt x="154" y="42"/>
                  </a:cubicBezTo>
                  <a:cubicBezTo>
                    <a:pt x="154" y="22"/>
                    <a:pt x="154" y="22"/>
                    <a:pt x="154" y="22"/>
                  </a:cubicBezTo>
                  <a:cubicBezTo>
                    <a:pt x="154" y="10"/>
                    <a:pt x="144" y="0"/>
                    <a:pt x="132" y="0"/>
                  </a:cubicBezTo>
                  <a:cubicBezTo>
                    <a:pt x="73" y="0"/>
                    <a:pt x="73" y="0"/>
                    <a:pt x="73" y="0"/>
                  </a:cubicBezTo>
                  <a:cubicBezTo>
                    <a:pt x="61" y="0"/>
                    <a:pt x="51" y="10"/>
                    <a:pt x="51" y="22"/>
                  </a:cubicBezTo>
                  <a:cubicBezTo>
                    <a:pt x="51" y="42"/>
                    <a:pt x="51" y="42"/>
                    <a:pt x="51" y="42"/>
                  </a:cubicBezTo>
                  <a:cubicBezTo>
                    <a:pt x="25" y="42"/>
                    <a:pt x="25" y="42"/>
                    <a:pt x="25" y="42"/>
                  </a:cubicBezTo>
                  <a:cubicBezTo>
                    <a:pt x="22" y="42"/>
                    <a:pt x="22" y="42"/>
                    <a:pt x="22" y="42"/>
                  </a:cubicBezTo>
                  <a:cubicBezTo>
                    <a:pt x="10" y="42"/>
                    <a:pt x="0" y="52"/>
                    <a:pt x="0" y="64"/>
                  </a:cubicBezTo>
                  <a:cubicBezTo>
                    <a:pt x="0" y="101"/>
                    <a:pt x="0" y="101"/>
                    <a:pt x="0" y="101"/>
                  </a:cubicBezTo>
                  <a:cubicBezTo>
                    <a:pt x="54" y="101"/>
                    <a:pt x="54" y="101"/>
                    <a:pt x="54" y="101"/>
                  </a:cubicBezTo>
                  <a:cubicBezTo>
                    <a:pt x="67" y="112"/>
                    <a:pt x="84" y="118"/>
                    <a:pt x="103" y="118"/>
                  </a:cubicBezTo>
                  <a:cubicBezTo>
                    <a:pt x="121" y="118"/>
                    <a:pt x="138" y="112"/>
                    <a:pt x="151" y="101"/>
                  </a:cubicBezTo>
                  <a:cubicBezTo>
                    <a:pt x="205" y="101"/>
                    <a:pt x="205" y="101"/>
                    <a:pt x="205" y="101"/>
                  </a:cubicBezTo>
                  <a:cubicBezTo>
                    <a:pt x="205" y="64"/>
                    <a:pt x="205" y="64"/>
                    <a:pt x="205" y="64"/>
                  </a:cubicBezTo>
                  <a:cubicBezTo>
                    <a:pt x="205" y="52"/>
                    <a:pt x="195" y="42"/>
                    <a:pt x="183" y="42"/>
                  </a:cubicBezTo>
                  <a:close/>
                  <a:moveTo>
                    <a:pt x="67" y="26"/>
                  </a:moveTo>
                  <a:cubicBezTo>
                    <a:pt x="67" y="22"/>
                    <a:pt x="67" y="22"/>
                    <a:pt x="67" y="22"/>
                  </a:cubicBezTo>
                  <a:cubicBezTo>
                    <a:pt x="67" y="19"/>
                    <a:pt x="70" y="17"/>
                    <a:pt x="73" y="17"/>
                  </a:cubicBezTo>
                  <a:cubicBezTo>
                    <a:pt x="132" y="17"/>
                    <a:pt x="132" y="17"/>
                    <a:pt x="132" y="17"/>
                  </a:cubicBezTo>
                  <a:cubicBezTo>
                    <a:pt x="135" y="17"/>
                    <a:pt x="138" y="19"/>
                    <a:pt x="138" y="22"/>
                  </a:cubicBezTo>
                  <a:cubicBezTo>
                    <a:pt x="138" y="26"/>
                    <a:pt x="138" y="26"/>
                    <a:pt x="138" y="26"/>
                  </a:cubicBezTo>
                  <a:cubicBezTo>
                    <a:pt x="138" y="42"/>
                    <a:pt x="138" y="42"/>
                    <a:pt x="138" y="42"/>
                  </a:cubicBezTo>
                  <a:cubicBezTo>
                    <a:pt x="67" y="42"/>
                    <a:pt x="67" y="42"/>
                    <a:pt x="67" y="42"/>
                  </a:cubicBezTo>
                  <a:lnTo>
                    <a:pt x="67" y="26"/>
                  </a:lnTo>
                  <a:close/>
                  <a:moveTo>
                    <a:pt x="101" y="101"/>
                  </a:moveTo>
                  <a:cubicBezTo>
                    <a:pt x="92" y="101"/>
                    <a:pt x="85" y="94"/>
                    <a:pt x="85" y="86"/>
                  </a:cubicBezTo>
                  <a:cubicBezTo>
                    <a:pt x="85" y="77"/>
                    <a:pt x="92" y="70"/>
                    <a:pt x="101" y="70"/>
                  </a:cubicBezTo>
                  <a:cubicBezTo>
                    <a:pt x="110" y="70"/>
                    <a:pt x="117" y="77"/>
                    <a:pt x="117" y="86"/>
                  </a:cubicBezTo>
                  <a:cubicBezTo>
                    <a:pt x="117" y="94"/>
                    <a:pt x="110" y="101"/>
                    <a:pt x="101" y="10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微积分的定义与重要性</a:t>
              </a:r>
            </a:p>
          </p:txBody>
        </p:sp>
      </p:grpSp>
      <p:grpSp>
        <p:nvGrpSpPr>
          <p:cNvPr id="31" name="Group 31"/>
          <p:cNvGrpSpPr/>
          <p:nvPr/>
        </p:nvGrpSpPr>
        <p:grpSpPr>
          <a:xfrm>
            <a:off x="1680979" y="1460180"/>
            <a:ext cx="2931336" cy="1654845"/>
            <a:chOff x="1680979" y="1460180"/>
            <a:chExt cx="2931336" cy="1654845"/>
          </a:xfrm>
        </p:grpSpPr>
        <p:sp>
          <p:nvSpPr>
            <p:cNvPr id="32" name="TextBox 32"/>
            <p:cNvSpPr txBox="1"/>
            <p:nvPr/>
          </p:nvSpPr>
          <p:spPr>
            <a:xfrm>
              <a:off x="1680979"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微积分是数学的一个分支，主要研究函数的微分和积分以及它们的应用。</a:t>
              </a:r>
            </a:p>
          </p:txBody>
        </p:sp>
      </p:grpSp>
      <p:grpSp>
        <p:nvGrpSpPr>
          <p:cNvPr id="33" name="Group 33"/>
          <p:cNvGrpSpPr/>
          <p:nvPr/>
        </p:nvGrpSpPr>
        <p:grpSpPr>
          <a:xfrm>
            <a:off x="1680979" y="3909306"/>
            <a:ext cx="2931336" cy="1654845"/>
            <a:chOff x="1680979" y="3909306"/>
            <a:chExt cx="2931336" cy="1654845"/>
          </a:xfrm>
        </p:grpSpPr>
        <p:sp>
          <p:nvSpPr>
            <p:cNvPr id="34" name="TextBox 34"/>
            <p:cNvSpPr txBox="1"/>
            <p:nvPr/>
          </p:nvSpPr>
          <p:spPr>
            <a:xfrm>
              <a:off x="1680979"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微积分在数学、物理、工程等领域有着广泛的应用，如求解最值问题、描述物体运动规律、计算面积和体积等。</a:t>
              </a:r>
            </a:p>
          </p:txBody>
        </p:sp>
      </p:grpSp>
      <p:grpSp>
        <p:nvGrpSpPr>
          <p:cNvPr id="35" name="Group 35"/>
          <p:cNvGrpSpPr/>
          <p:nvPr/>
        </p:nvGrpSpPr>
        <p:grpSpPr>
          <a:xfrm>
            <a:off x="7695147" y="1460180"/>
            <a:ext cx="2931336" cy="1654845"/>
            <a:chOff x="7695147" y="1460180"/>
            <a:chExt cx="2931336" cy="1654845"/>
          </a:xfrm>
        </p:grpSpPr>
        <p:sp>
          <p:nvSpPr>
            <p:cNvPr id="36" name="TextBox 36"/>
            <p:cNvSpPr txBox="1"/>
            <p:nvPr/>
          </p:nvSpPr>
          <p:spPr>
            <a:xfrm>
              <a:off x="7695147" y="146018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微分学的主要内容包括：极限理论、导数、微分等。</a:t>
              </a:r>
            </a:p>
          </p:txBody>
        </p:sp>
      </p:grpSp>
      <p:grpSp>
        <p:nvGrpSpPr>
          <p:cNvPr id="37" name="Group 37"/>
          <p:cNvGrpSpPr/>
          <p:nvPr/>
        </p:nvGrpSpPr>
        <p:grpSpPr>
          <a:xfrm>
            <a:off x="7695147" y="3909306"/>
            <a:ext cx="2931336" cy="1654845"/>
            <a:chOff x="7695147" y="3909306"/>
            <a:chExt cx="2931336" cy="1654845"/>
          </a:xfrm>
        </p:grpSpPr>
        <p:sp>
          <p:nvSpPr>
            <p:cNvPr id="38" name="TextBox 38"/>
            <p:cNvSpPr txBox="1"/>
            <p:nvPr/>
          </p:nvSpPr>
          <p:spPr>
            <a:xfrm>
              <a:off x="7695147" y="390930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积分学的主要内容包括：定积分、不定积分等。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7879079" y="1866934"/>
            <a:ext cx="390525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分部积分法是求解不定积分的一种重要方法，它通过将复杂的不定积分转化为简单的不定积分来求解。</a:t>
            </a:r>
          </a:p>
        </p:txBody>
      </p:sp>
      <p:sp>
        <p:nvSpPr>
          <p:cNvPr id="11" name="TextBox 11"/>
          <p:cNvSpPr txBox="1"/>
          <p:nvPr/>
        </p:nvSpPr>
        <p:spPr>
          <a:xfrm>
            <a:off x="7622173" y="4109530"/>
            <a:ext cx="4029075" cy="885825"/>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425">
                <a:solidFill>
                  <a:schemeClr val="dk1">
                    <a:alpha val="100000"/>
                  </a:schemeClr>
                </a:solidFill>
                <a:latin typeface="Microsoft Yahei"/>
                <a:ea typeface="Microsoft Yahei"/>
                <a:cs typeface="Microsoft Yahei"/>
              </a:rPr>
              <a:t>分部积分法的作用在于简化复杂的不定积分计算过程，使得一些难以直接求解的不定积分得以解决。</a:t>
            </a:r>
          </a:p>
        </p:txBody>
      </p:sp>
      <p:sp>
        <p:nvSpPr>
          <p:cNvPr id="12" name="TextBox 12"/>
          <p:cNvSpPr txBox="1"/>
          <p:nvPr/>
        </p:nvSpPr>
        <p:spPr>
          <a:xfrm>
            <a:off x="653186" y="4992590"/>
            <a:ext cx="43434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分部积分法的应用非常广泛，在求解各种实际问题中经常会遇到需要使用分部积分法的情况。</a:t>
            </a:r>
          </a:p>
        </p:txBody>
      </p:sp>
      <p:sp>
        <p:nvSpPr>
          <p:cNvPr id="13" name="TextBox 13"/>
          <p:cNvSpPr txBox="1"/>
          <p:nvPr/>
        </p:nvSpPr>
        <p:spPr>
          <a:xfrm>
            <a:off x="454963" y="3098058"/>
            <a:ext cx="3924300"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425">
                <a:solidFill>
                  <a:schemeClr val="dk1">
                    <a:alpha val="100000"/>
                  </a:schemeClr>
                </a:solidFill>
                <a:latin typeface="Microsoft Yahei"/>
                <a:ea typeface="Microsoft Yahei"/>
                <a:cs typeface="Microsoft Yahei"/>
              </a:rPr>
              <a:t>分部积分法的基本思想是将被积函数拆分为两个函数的乘积，然后利用乘法分配律和已知的积分公式进行求解。</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分部积分法的概念及作用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分部积分法的基本原理</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公式推导与证明</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分部积分法的基本公式是通过将两个函数的乘积的积分转化为两个函数分别求积分后再相乘的形式，即∫u dv = uv - ∫v du。这个公式的推导依赖于乘积的微分法则和微积分基本定理。</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公式推导</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证明过程主要依赖于乘积的微分法则和微积分基本定理。首先，根据乘积的微分法则，有d(uv) = u dv + v du。然后，对两边同时求不定积分，得到∫d(uv) = ∫u dv + ∫v du。由于∫d(uv) = uv + C（C为常数），因此可以得到∫u dv = uv - ∫v du。</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证明</a:t>
              </a:r>
            </a:p>
          </p:txBody>
        </p:sp>
      </p:grpSp>
      <p:pic>
        <p:nvPicPr>
          <p:cNvPr id="34" name="Picture 34"/>
          <p:cNvPicPr>
            <a:picLocks noChangeAspect="1"/>
          </p:cNvPicPr>
          <p:nvPr/>
        </p:nvPicPr>
        <p:blipFill>
          <a:blip r:embed="rId3"/>
          <a:srcRect l="10995" r="10995"/>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tretch>
            <a:fillRect/>
          </a:stretch>
        </p:blipFill>
        <p:spPr>
          <a:xfrm>
            <a:off x="293665" y="3514624"/>
            <a:ext cx="2857500" cy="2857500"/>
          </a:xfrm>
          <a:prstGeom prst="ellipse">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5496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适用范围：分部积分法适用于两个函数乘积的积分，其中一个函数求导后能使积分简化，另一个函数求导后不增加积分的复杂性。这种方法在解决一些复杂的不定积分问题时非常有效。</a:t>
            </a:r>
          </a:p>
        </p:txBody>
      </p:sp>
      <p:sp>
        <p:nvSpPr>
          <p:cNvPr id="3" name="TextBox 3"/>
          <p:cNvSpPr txBox="1"/>
          <p:nvPr/>
        </p:nvSpPr>
        <p:spPr>
          <a:xfrm>
            <a:off x="2750373"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注意事项：在使用分部积分法时，需要注意以下几点</a:t>
            </a:r>
          </a:p>
        </p:txBody>
      </p:sp>
      <p:sp>
        <p:nvSpPr>
          <p:cNvPr id="4" name="TextBox 4"/>
          <p:cNvSpPr txBox="1"/>
          <p:nvPr/>
        </p:nvSpPr>
        <p:spPr>
          <a:xfrm>
            <a:off x="5083168"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选择合适的u和dv，通常选择容易求导的函数作为u，而将剩下的部分作为dv；</a:t>
            </a:r>
          </a:p>
        </p:txBody>
      </p:sp>
      <p:sp>
        <p:nvSpPr>
          <p:cNvPr id="5" name="TextBox 5"/>
          <p:cNvSpPr txBox="1"/>
          <p:nvPr/>
        </p:nvSpPr>
        <p:spPr>
          <a:xfrm>
            <a:off x="7321376"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在多次使用分部积分法时，要注意避免循环计算；</a:t>
            </a:r>
          </a:p>
        </p:txBody>
      </p:sp>
      <p:sp>
        <p:nvSpPr>
          <p:cNvPr id="6" name="TextBox 6"/>
          <p:cNvSpPr txBox="1"/>
          <p:nvPr/>
        </p:nvSpPr>
        <p:spPr>
          <a:xfrm>
            <a:off x="9595840" y="2432974"/>
            <a:ext cx="2222323"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对于一些特殊情况，如被积函数中含有根号、三角函数、指数函数等，需要灵活运用分部积分法并结合其他方法（如换元法、三角恒等式等）进行求解。</a:t>
            </a:r>
          </a:p>
        </p:txBody>
      </p:sp>
      <p:sp>
        <p:nvSpPr>
          <p:cNvPr id="7" name="AutoShape 7"/>
          <p:cNvSpPr/>
          <p:nvPr/>
        </p:nvSpPr>
        <p:spPr>
          <a:xfrm>
            <a:off x="57863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3104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01</a:t>
            </a:r>
          </a:p>
        </p:txBody>
      </p:sp>
      <p:sp>
        <p:nvSpPr>
          <p:cNvPr id="9" name="AutoShape 9"/>
          <p:cNvSpPr/>
          <p:nvPr/>
        </p:nvSpPr>
        <p:spPr>
          <a:xfrm>
            <a:off x="2918687"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171093"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02</a:t>
            </a:r>
          </a:p>
        </p:txBody>
      </p:sp>
      <p:sp>
        <p:nvSpPr>
          <p:cNvPr id="11" name="AutoShape 11"/>
          <p:cNvSpPr/>
          <p:nvPr/>
        </p:nvSpPr>
        <p:spPr>
          <a:xfrm>
            <a:off x="5251482"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503888"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03</a:t>
            </a:r>
          </a:p>
        </p:txBody>
      </p:sp>
      <p:sp>
        <p:nvSpPr>
          <p:cNvPr id="13" name="AutoShape 13"/>
          <p:cNvSpPr/>
          <p:nvPr/>
        </p:nvSpPr>
        <p:spPr>
          <a:xfrm>
            <a:off x="7489690" y="1691037"/>
            <a:ext cx="1885696" cy="639403"/>
          </a:xfrm>
          <a:prstGeom prst="homePlat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7742096"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04</a:t>
            </a:r>
          </a:p>
        </p:txBody>
      </p:sp>
      <p:sp>
        <p:nvSpPr>
          <p:cNvPr id="15" name="AutoShape 15"/>
          <p:cNvSpPr/>
          <p:nvPr/>
        </p:nvSpPr>
        <p:spPr>
          <a:xfrm>
            <a:off x="9764154" y="1691037"/>
            <a:ext cx="1885696" cy="639403"/>
          </a:xfrm>
          <a:prstGeom prst="homePlat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10016560" y="1645074"/>
            <a:ext cx="1112660" cy="73132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14" b="1">
                <a:solidFill>
                  <a:srgbClr val="FFFFFF">
                    <a:alpha val="100000"/>
                  </a:srgbClr>
                </a:solidFill>
                <a:latin typeface="Microsoft Yahei"/>
                <a:ea typeface="Microsoft Yahei"/>
                <a:cs typeface="Microsoft Yahei"/>
              </a:rPr>
              <a:t>05</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适用范围及注意事项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常见函数的分部积分法求解</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对于形如∫P(x)dx（P(x)为多项式函数）的积分，可以直接使用基本积分公式进行求解。</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若多项式函数中含有x的高次幂，可以通过凑微分的方法将其转化为低次幂的多项式函数进行求解。</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对于含有多个项的多项式函数，可以将其拆分为多个单项式函数分别进行积分，然后再将结果相加得到最终答案。</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多项式函数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三角函数</a:t>
              </a:r>
            </a:p>
          </p:txBody>
        </p:sp>
      </p:grpSp>
      <p:sp>
        <p:nvSpPr>
          <p:cNvPr id="24" name="AutoShape 24"/>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7" name="Group 27"/>
          <p:cNvGrpSpPr/>
          <p:nvPr/>
        </p:nvGrpSpPr>
        <p:grpSpPr>
          <a:xfrm>
            <a:off x="5257991" y="1574521"/>
            <a:ext cx="859155" cy="624840"/>
            <a:chOff x="5257991" y="1574521"/>
            <a:chExt cx="859155" cy="624840"/>
          </a:xfrm>
        </p:grpSpPr>
        <p:sp>
          <p:nvSpPr>
            <p:cNvPr id="28" name="TextBox 28"/>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29" name="AutoShape 29"/>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5257991" y="3286601"/>
            <a:ext cx="935355" cy="624840"/>
            <a:chOff x="5257991" y="3286601"/>
            <a:chExt cx="935355" cy="624840"/>
          </a:xfrm>
        </p:grpSpPr>
        <p:sp>
          <p:nvSpPr>
            <p:cNvPr id="33" name="TextBox 33"/>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34" name="AutoShape 34"/>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257991" y="5005674"/>
            <a:ext cx="935355" cy="624840"/>
            <a:chOff x="5257991" y="5005674"/>
            <a:chExt cx="935355" cy="624840"/>
          </a:xfrm>
        </p:grpSpPr>
        <p:sp>
          <p:nvSpPr>
            <p:cNvPr id="38" name="TextBox 38"/>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39" name="TextBox 39"/>
          <p:cNvSpPr txBox="1"/>
          <p:nvPr/>
        </p:nvSpPr>
        <p:spPr>
          <a:xfrm>
            <a:off x="6542983" y="1318593"/>
            <a:ext cx="4495800" cy="1104900"/>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200">
                <a:solidFill>
                  <a:schemeClr val="dk1">
                    <a:alpha val="100000"/>
                  </a:schemeClr>
                </a:solidFill>
                <a:latin typeface="Microsoft Yahei"/>
                <a:ea typeface="Microsoft Yahei"/>
                <a:cs typeface="Microsoft Yahei"/>
              </a:rPr>
              <a:t>对于形如∫sin(x)dx、∫cos(x)dx的积分，可以直接使用基本积分公式进行求解。</a:t>
            </a:r>
          </a:p>
        </p:txBody>
      </p:sp>
      <p:sp>
        <p:nvSpPr>
          <p:cNvPr id="40" name="TextBox 40"/>
          <p:cNvSpPr txBox="1"/>
          <p:nvPr/>
        </p:nvSpPr>
        <p:spPr>
          <a:xfrm>
            <a:off x="6542983" y="3081419"/>
            <a:ext cx="4495800" cy="13811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若被积函数为sin(x)或cos(x)与其他函数的乘积，可以尝试使用分部积分法进行求解。具体步骤为：将被积函数拆分为两部分，一部分为sin(x)或cos(x)，另一部分为其他函数；然后对这两部分分别进行积分，并将结果相加得到最终答案。</a:t>
            </a:r>
          </a:p>
        </p:txBody>
      </p:sp>
      <p:sp>
        <p:nvSpPr>
          <p:cNvPr id="41" name="TextBox 41"/>
          <p:cNvSpPr txBox="1"/>
          <p:nvPr/>
        </p:nvSpPr>
        <p:spPr>
          <a:xfrm>
            <a:off x="6542983" y="4773978"/>
            <a:ext cx="4499225" cy="13811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对于含有多个三角函数的复杂表达式，可以通过三角恒等式进行化简，然后再进行积分求解。</a:t>
            </a:r>
          </a:p>
        </p:txBody>
      </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9110" y="1433724"/>
            <a:ext cx="674481" cy="674481"/>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5954" y="1531301"/>
            <a:ext cx="468663" cy="468663"/>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50313" y="5750483"/>
            <a:ext cx="363278" cy="363278"/>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851612" y="2027330"/>
            <a:ext cx="10894" cy="4074239"/>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6" name="Connector 6"/>
          <p:cNvCxnSpPr/>
          <p:nvPr/>
        </p:nvCxnSpPr>
        <p:spPr>
          <a:xfrm flipH="1">
            <a:off x="851612" y="6101568"/>
            <a:ext cx="3028272" cy="0"/>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1104617" y="2410655"/>
            <a:ext cx="2995145"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对于形如∫e^xdx、∫a^xdx（a&gt;0且a≠1）的积分，可以直接使用基本积分公式进行求解。</a:t>
            </a:r>
          </a:p>
        </p:txBody>
      </p:sp>
      <p:sp>
        <p:nvSpPr>
          <p:cNvPr id="8" name="AutoShape 8"/>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4403275"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2" name="Connector 12"/>
          <p:cNvCxnSpPr/>
          <p:nvPr/>
        </p:nvCxnSpPr>
        <p:spPr>
          <a:xfrm flipH="1">
            <a:off x="4403275"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4656281" y="2410655"/>
            <a:ext cx="2995145" cy="34350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若被积函数为指数函数与多项式函数的乘积，可以尝试使用分部积分法进行求解。具体步骤与三角函数类似，将被积函数拆分为两部分，一部分为指数函数，另一部分为多项式函数；然后对这两部分分别进行积分，并将结果相加得到最终答案。</a:t>
            </a:r>
          </a:p>
        </p:txBody>
      </p:sp>
      <p:sp>
        <p:nvSpPr>
          <p:cNvPr id="14" name="AutoShape 14"/>
          <p:cNvSpPr/>
          <p:nvPr/>
        </p:nvSpPr>
        <p:spPr>
          <a:xfrm>
            <a:off x="7855770" y="1433724"/>
            <a:ext cx="674481" cy="674481"/>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19" name="TextBox 19"/>
          <p:cNvSpPr txBox="1"/>
          <p:nvPr/>
        </p:nvSpPr>
        <p:spPr>
          <a:xfrm>
            <a:off x="8348613" y="2410655"/>
            <a:ext cx="2995145" cy="34350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对于含有对数函数的积分表达式，可以通过换元法将其转化为其他基本函数的积分进行求解。例如，对于形如∫ln(x)dx的积分，可以令u=ln(x)，则du=1/x dx，从而将原式转化为∫u du进行求解。</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指数函数与对数函数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04</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复杂函数的分部积分法应用</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https://d.book118.com/108000051130006041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2024-09-20T17:04:18.316</cp:lastPrinted>
  <dcterms:created xsi:type="dcterms:W3CDTF">2024-09-20T09:04:18Z</dcterms:created>
  <dcterms:modified xsi:type="dcterms:W3CDTF">2024-09-20T09:04:20Z</dcterms:modified>
</cp:coreProperties>
</file>