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9525000" cy="53467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FDD82C-CD89-4B66-8C93-258DF28E6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837109-6FFD-4AC2-ADA7-336F1E9157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E7792C-2320-4289-A98A-32BD232D4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BAD86C-1A70-4296-A6E0-58B2436AA3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8989D6-0549-4880-BBC6-EB185031A8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A7A72A-0641-4006-9329-6B2FF676BB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146D53-C583-42FC-B71E-2FAAD61845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A3F1F9-54A2-4DED-B4CF-71066C87C0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C58451-8D5D-4AB8-A1C6-45B95285F4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789B59-EDF5-4366-842B-23F76D682A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FA370C-4B09-41B8-8096-4D17DCF5B9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6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7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00505506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923622" y="3284674"/>
            <a:ext cx="4373458" cy="4373458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-630865" y="-657244"/>
            <a:ext cx="1579718" cy="1579718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09467" y="-1015533"/>
            <a:ext cx="2031066" cy="2031066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036628" y="3813990"/>
            <a:ext cx="5715000" cy="490538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6628" y="3382347"/>
            <a:ext cx="6273013" cy="490538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1575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36628" y="1159148"/>
            <a:ext cx="7472839" cy="9620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社会管理创新工作实施策略方案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32415" y="633116"/>
            <a:ext cx="4139205" cy="4139205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33125" y="1133826"/>
            <a:ext cx="3137785" cy="31377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61902" y="1881216"/>
            <a:ext cx="2833586" cy="19716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6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5252" y="1614516"/>
            <a:ext cx="2413531" cy="813792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1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27007" y="892969"/>
            <a:ext cx="4542117" cy="27622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背景和意义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管理创新工作的核心理念与原则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当前社会管理存在的问题分析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管理创新工作的实施方案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管理创新工作的保障措施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实施效果预测与评估</a:t>
            </a:r>
          </a:p>
        </p:txBody>
      </p:sp>
      <p:sp>
        <p:nvSpPr>
          <p:cNvPr id="9" name="AutoShape 9"/>
          <p:cNvSpPr/>
          <p:nvPr/>
        </p:nvSpPr>
        <p:spPr>
          <a:xfrm>
            <a:off x="8833899" y="259556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169123" y="259556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864356" y="259556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833899" y="397305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169123" y="397305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864356" y="397305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8833899" y="535054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169123" y="535054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8864356" y="535054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31592" y="0"/>
            <a:ext cx="694544" cy="1348394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62400" y="3952818"/>
            <a:ext cx="1041393" cy="14049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120614" y="-20848"/>
            <a:ext cx="180375" cy="756005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120614" y="64436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048709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048709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577325" y="0"/>
            <a:ext cx="459775" cy="141640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77325" y="1146375"/>
            <a:ext cx="459775" cy="4597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062400" y="3431553"/>
            <a:ext cx="1041393" cy="104139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8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1592" y="992870"/>
            <a:ext cx="694544" cy="69454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832" y="3454575"/>
            <a:ext cx="256575" cy="1903238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47832" y="3326287"/>
            <a:ext cx="256575" cy="2565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414628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36000"/>
                </a:schemeClr>
              </a:gs>
              <a:gs pos="100000">
                <a:schemeClr val="lt1">
                  <a:alpha val="36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414628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458623" y="824738"/>
            <a:ext cx="7124474" cy="23336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9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8646" y="2716087"/>
            <a:ext cx="5510063" cy="85338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背景和意义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952245" y="1058475"/>
            <a:ext cx="3433502" cy="819016"/>
            <a:chOff x="952245" y="1058475"/>
            <a:chExt cx="3433502" cy="819016"/>
          </a:xfrm>
        </p:grpSpPr>
        <p:sp>
          <p:nvSpPr>
            <p:cNvPr id="5" name="AutoShape 5"/>
            <p:cNvSpPr/>
            <p:nvPr/>
          </p:nvSpPr>
          <p:spPr>
            <a:xfrm>
              <a:off x="952245" y="1058475"/>
              <a:ext cx="499036" cy="49903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952245" y="1557511"/>
              <a:ext cx="3433502" cy="319980"/>
            </a:xfrm>
            <a:prstGeom prst="rect">
              <a:avLst/>
            </a:prstGeom>
          </p:spPr>
          <p:txBody>
            <a:bodyPr lIns="91440" tIns="45720" rIns="91440" bIns="4572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社会管理创新工作的提出背景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1018407" y="1158203"/>
              <a:ext cx="366713" cy="299580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952245" y="2449104"/>
            <a:ext cx="3433502" cy="790879"/>
            <a:chOff x="952245" y="2449104"/>
            <a:chExt cx="3433502" cy="790879"/>
          </a:xfrm>
        </p:grpSpPr>
        <p:sp>
          <p:nvSpPr>
            <p:cNvPr id="9" name="AutoShape 9"/>
            <p:cNvSpPr/>
            <p:nvPr/>
          </p:nvSpPr>
          <p:spPr>
            <a:xfrm>
              <a:off x="952245" y="2449104"/>
              <a:ext cx="499036" cy="49903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1061339" y="2558199"/>
              <a:ext cx="280848" cy="280848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952245" y="2920003"/>
              <a:ext cx="3433502" cy="319980"/>
            </a:xfrm>
            <a:prstGeom prst="rect">
              <a:avLst/>
            </a:prstGeom>
          </p:spPr>
          <p:txBody>
            <a:bodyPr lIns="91440" tIns="45720" rIns="91440" bIns="4572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国内外社会管理现状和趋势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52245" y="3811596"/>
            <a:ext cx="3433502" cy="799668"/>
            <a:chOff x="952245" y="3811596"/>
            <a:chExt cx="3433502" cy="799668"/>
          </a:xfrm>
        </p:grpSpPr>
        <p:sp>
          <p:nvSpPr>
            <p:cNvPr id="13" name="AutoShape 13"/>
            <p:cNvSpPr/>
            <p:nvPr/>
          </p:nvSpPr>
          <p:spPr>
            <a:xfrm>
              <a:off x="952245" y="3811596"/>
              <a:ext cx="499036" cy="49903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072405" y="3935736"/>
              <a:ext cx="258717" cy="250757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952245" y="4291284"/>
              <a:ext cx="3433502" cy="319980"/>
            </a:xfrm>
            <a:prstGeom prst="rect">
              <a:avLst/>
            </a:prstGeom>
          </p:spPr>
          <p:txBody>
            <a:bodyPr lIns="91440" tIns="45720" rIns="91440" bIns="4572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各地区、各行业社会管理创新的成功案例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55440" y="270889"/>
            <a:ext cx="402793" cy="344077"/>
            <a:chOff x="355440" y="270889"/>
            <a:chExt cx="402793" cy="344077"/>
          </a:xfrm>
        </p:grpSpPr>
        <p:sp>
          <p:nvSpPr>
            <p:cNvPr id="17" name="AutoShape 17"/>
            <p:cNvSpPr/>
            <p:nvPr/>
          </p:nvSpPr>
          <p:spPr>
            <a:xfrm>
              <a:off x="355440" y="273193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49257" y="27088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38379" y="27223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24819" y="27923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06988" y="27600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355440" y="365204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49257" y="36290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38379" y="36424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24819" y="37124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06988" y="36802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355440" y="457215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49257" y="45491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38379" y="45625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24819" y="46325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06988" y="46003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355440" y="549226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49257" y="54692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38379" y="54826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24819" y="55527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06988" y="55204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7" name="TextBox 37"/>
          <p:cNvSpPr txBox="1"/>
          <p:nvPr/>
        </p:nvSpPr>
        <p:spPr>
          <a:xfrm>
            <a:off x="952245" y="225787"/>
            <a:ext cx="7815272" cy="4342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862" y="1385681"/>
            <a:ext cx="3608655" cy="3608655"/>
          </a:xfrm>
          <a:prstGeom prst="ellipse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4"/>
          <a:srcRect l="14282" r="14282"/>
          <a:stretch>
            <a:fillRect/>
          </a:stretch>
        </p:blipFill>
        <p:spPr>
          <a:xfrm>
            <a:off x="7307185" y="609236"/>
            <a:ext cx="1743365" cy="1743365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355440" y="221399"/>
            <a:ext cx="402793" cy="344077"/>
            <a:chOff x="355440" y="221399"/>
            <a:chExt cx="402793" cy="344077"/>
          </a:xfrm>
        </p:grpSpPr>
        <p:sp>
          <p:nvSpPr>
            <p:cNvPr id="5" name="AutoShape 5"/>
            <p:cNvSpPr/>
            <p:nvPr/>
          </p:nvSpPr>
          <p:spPr>
            <a:xfrm>
              <a:off x="355440" y="223703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449257" y="22139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38379" y="22274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24819" y="22974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06988" y="22651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55440" y="315714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49257" y="31341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38379" y="31475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24819" y="32175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6988" y="31853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355440" y="407725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49257" y="40542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38379" y="40676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24819" y="41376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06988" y="41054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355440" y="499736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49257" y="49743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38379" y="49877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24819" y="50578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06988" y="50255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TextBox 25"/>
          <p:cNvSpPr txBox="1"/>
          <p:nvPr/>
        </p:nvSpPr>
        <p:spPr>
          <a:xfrm>
            <a:off x="758233" y="176297"/>
            <a:ext cx="7815272" cy="4342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社会管理创新的意义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72348" y="1178150"/>
            <a:ext cx="2587408" cy="3380323"/>
          </a:xfrm>
          <a:prstGeom prst="roundRect">
            <a:avLst>
              <a:gd name="adj" fmla="val 9570"/>
            </a:avLst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3430843" y="1178150"/>
            <a:ext cx="2587408" cy="3380323"/>
          </a:xfrm>
          <a:prstGeom prst="roundRect">
            <a:avLst>
              <a:gd name="adj" fmla="val 10537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380588" y="1178150"/>
            <a:ext cx="2587408" cy="3380323"/>
          </a:xfrm>
          <a:prstGeom prst="roundRect">
            <a:avLst>
              <a:gd name="adj" fmla="val 9247"/>
            </a:avLst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3584583" y="3312804"/>
            <a:ext cx="2279927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提高社会治理水平，实现社会和谐稳定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534328" y="3312804"/>
            <a:ext cx="2279927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增强社会凝聚力和向心力，推进全民共建共享社会发展</a:t>
            </a:r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3"/>
          <a:srcRect t="7276" b="7276"/>
          <a:stretch>
            <a:fillRect/>
          </a:stretch>
        </p:blipFill>
        <p:spPr>
          <a:xfrm>
            <a:off x="720280" y="1384323"/>
            <a:ext cx="2088176" cy="1721869"/>
          </a:xfrm>
          <a:prstGeom prst="round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3680458" y="1384323"/>
            <a:ext cx="2088176" cy="1721869"/>
          </a:xfrm>
          <a:prstGeom prst="round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5"/>
          <a:srcRect l="9260" r="9260"/>
          <a:stretch>
            <a:fillRect/>
          </a:stretch>
        </p:blipFill>
        <p:spPr>
          <a:xfrm>
            <a:off x="6630204" y="1384323"/>
            <a:ext cx="2088176" cy="1721869"/>
          </a:xfrm>
          <a:prstGeom prst="round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596741" y="3312804"/>
            <a:ext cx="2278243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促进社会公平正义，缓解社会矛盾和问题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355440" y="270889"/>
            <a:ext cx="402793" cy="344077"/>
            <a:chOff x="355440" y="270889"/>
            <a:chExt cx="402793" cy="344077"/>
          </a:xfrm>
        </p:grpSpPr>
        <p:sp>
          <p:nvSpPr>
            <p:cNvPr id="5" name="AutoShape 5"/>
            <p:cNvSpPr/>
            <p:nvPr/>
          </p:nvSpPr>
          <p:spPr>
            <a:xfrm>
              <a:off x="355440" y="273193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449257" y="27088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38379" y="27223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24819" y="27923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06988" y="27600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55440" y="365204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49257" y="36290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38379" y="36424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24819" y="37124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6988" y="36802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355440" y="457215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49257" y="45491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38379" y="45625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24819" y="46325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06988" y="46003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355440" y="549226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49257" y="54692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38379" y="54826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24819" y="55527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06988" y="55204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TextBox 25"/>
          <p:cNvSpPr txBox="1"/>
          <p:nvPr/>
        </p:nvSpPr>
        <p:spPr>
          <a:xfrm>
            <a:off x="758233" y="171909"/>
            <a:ext cx="7815272" cy="4342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管理创新工作的范围和目标</a:t>
            </a:r>
          </a:p>
        </p:txBody>
      </p:sp>
      <p:sp>
        <p:nvSpPr>
          <p:cNvPr id="26" name="AutoShape 26"/>
          <p:cNvSpPr/>
          <p:nvPr/>
        </p:nvSpPr>
        <p:spPr>
          <a:xfrm>
            <a:off x="2179490" y="1084773"/>
            <a:ext cx="6256281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2708791" y="1306198"/>
            <a:ext cx="5641166" cy="3199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明确社会管理创新工作的具体范围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164868" y="2367338"/>
            <a:ext cx="6256281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284268" y="2598288"/>
            <a:ext cx="5641166" cy="3199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设定短期和长期目标，分解目标，落实责任主体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421180" y="1084773"/>
            <a:ext cx="1762544" cy="990600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rcRect t="42" b="42"/>
          <a:stretch>
            <a:fillRect/>
          </a:stretch>
        </p:blipFill>
        <p:spPr>
          <a:xfrm>
            <a:off x="7411624" y="2367338"/>
            <a:ext cx="1762544" cy="990600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2183913" y="3643823"/>
            <a:ext cx="6256281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2713214" y="3865248"/>
            <a:ext cx="5641166" cy="3199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建立科学合理的考核评估机制，注重结果导向</a:t>
            </a: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5"/>
          <a:srcRect t="42" b="42"/>
          <a:stretch>
            <a:fillRect/>
          </a:stretch>
        </p:blipFill>
        <p:spPr>
          <a:xfrm>
            <a:off x="425603" y="3643823"/>
            <a:ext cx="1762544" cy="9906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31592" y="0"/>
            <a:ext cx="694544" cy="1348394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62400" y="3952818"/>
            <a:ext cx="1041393" cy="14049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120614" y="-20848"/>
            <a:ext cx="180375" cy="756005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120614" y="64436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048709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048709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577325" y="0"/>
            <a:ext cx="459775" cy="141640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77325" y="1146375"/>
            <a:ext cx="459775" cy="4597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062400" y="3431553"/>
            <a:ext cx="1041393" cy="104139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8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1592" y="992870"/>
            <a:ext cx="694544" cy="69454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832" y="3454575"/>
            <a:ext cx="256575" cy="1903238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47832" y="3326287"/>
            <a:ext cx="256575" cy="2565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414628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36000"/>
                </a:schemeClr>
              </a:gs>
              <a:gs pos="100000">
                <a:schemeClr val="lt1">
                  <a:alpha val="36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414628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458623" y="824738"/>
            <a:ext cx="7124474" cy="23336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9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8646" y="2716087"/>
            <a:ext cx="5510063" cy="85338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管理创新工作的核心理念与原则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t="16042" b="16042"/>
          <a:stretch>
            <a:fillRect/>
          </a:stretch>
        </p:blipFill>
        <p:spPr>
          <a:xfrm>
            <a:off x="733971" y="1105724"/>
            <a:ext cx="3783825" cy="3783824"/>
          </a:xfrm>
          <a:prstGeom prst="round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891990" y="1567100"/>
            <a:ext cx="3718928" cy="813792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始终以人民群众的需求和利益为出发点，尊重和保护公民的基本权利和利益。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91990" y="1056815"/>
            <a:ext cx="3626635" cy="784324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以人为本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91990" y="3515137"/>
            <a:ext cx="3718928" cy="813792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确保社会资源的合理分配，消除社会不公和不平等现象，维护社会稳定。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91990" y="3023901"/>
            <a:ext cx="4003302" cy="784324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公平正义</a:t>
            </a:r>
          </a:p>
        </p:txBody>
      </p:sp>
      <p:sp>
        <p:nvSpPr>
          <p:cNvPr id="9" name="AutoShape 9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855345" y="73342"/>
            <a:ext cx="7815272" cy="8572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人本化与公平正义</a:t>
            </a:r>
          </a:p>
        </p:txBody>
      </p:sp>
      <p:sp>
        <p:nvSpPr>
          <p:cNvPr id="30" name="AutoShape 30"/>
          <p:cNvSpPr/>
          <p:nvPr/>
        </p:nvSpPr>
        <p:spPr>
          <a:xfrm>
            <a:off x="7941969" y="-729230"/>
            <a:ext cx="1348588" cy="1348588"/>
          </a:xfrm>
          <a:prstGeom prst="ellipse">
            <a:avLst/>
          </a:prstGeom>
          <a:gradFill>
            <a:gsLst>
              <a:gs pos="0">
                <a:schemeClr val="accent2">
                  <a:alpha val="19000"/>
                </a:schemeClr>
              </a:gs>
              <a:gs pos="100000">
                <a:schemeClr val="accent1">
                  <a:alpha val="19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-275288" y="3718958"/>
            <a:ext cx="550576" cy="550576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  <a:alpha val="20000"/>
                  <a:lumMod val="75000"/>
                </a:schemeClr>
              </a:gs>
              <a:gs pos="100000">
                <a:schemeClr val="accent4">
                  <a:alpha val="2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96741" y="1105319"/>
            <a:ext cx="5262477" cy="6905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依法治理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6741" y="1635662"/>
            <a:ext cx="5262477" cy="4762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建立健全法律法规和制度体系，确保社会管理创新工作依法有序进行。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8745" y="3085265"/>
            <a:ext cx="5100318" cy="6905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民主参与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8745" y="3629644"/>
            <a:ext cx="5320474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鼓励公民参与社会管理，发挥人民群众的主体作用，促进社会管理的民主化和科学化。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854864" y="6712"/>
            <a:ext cx="7815272" cy="8572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依法治理与民主参与</a:t>
            </a:r>
          </a:p>
        </p:txBody>
      </p:sp>
      <p:sp>
        <p:nvSpPr>
          <p:cNvPr id="29" name="AutoShape 29"/>
          <p:cNvSpPr/>
          <p:nvPr/>
        </p:nvSpPr>
        <p:spPr>
          <a:xfrm>
            <a:off x="690942" y="4652434"/>
            <a:ext cx="548022" cy="9609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49605" y="4652434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1183005" y="4652434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>
            <a:off x="1238964" y="4710426"/>
            <a:ext cx="482966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3" name="Picture 33"/>
          <p:cNvPicPr>
            <a:picLocks noChangeAspect="1"/>
          </p:cNvPicPr>
          <p:nvPr/>
        </p:nvPicPr>
        <p:blipFill>
          <a:blip r:embed="rId3">
            <a:alphaModFix amt="70000"/>
          </a:blip>
          <a:srcRect l="14875" r="14875"/>
          <a:stretch>
            <a:fillRect/>
          </a:stretch>
        </p:blipFill>
        <p:spPr>
          <a:xfrm>
            <a:off x="6096320" y="1015032"/>
            <a:ext cx="2874862" cy="3833150"/>
          </a:xfrm>
          <a:prstGeom prst="rect">
            <a:avLst/>
          </a:prstGeom>
        </p:spPr>
      </p:pic>
      <p:sp>
        <p:nvSpPr>
          <p:cNvPr id="34" name="AutoShape 34"/>
          <p:cNvSpPr/>
          <p:nvPr/>
        </p:nvSpPr>
        <p:spPr>
          <a:xfrm>
            <a:off x="7978616" y="-1006838"/>
            <a:ext cx="1695299" cy="1695299"/>
          </a:xfrm>
          <a:prstGeom prst="ellipse">
            <a:avLst/>
          </a:prstGeom>
          <a:solidFill>
            <a:schemeClr val="accent1">
              <a:alpha val="22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66156" y="2835515"/>
            <a:ext cx="548022" cy="9609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24819" y="2835515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158219" y="2835515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8" name="Connector 38"/>
          <p:cNvCxnSpPr/>
          <p:nvPr/>
        </p:nvCxnSpPr>
        <p:spPr>
          <a:xfrm>
            <a:off x="1214178" y="2893507"/>
            <a:ext cx="482966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3182208" y="912874"/>
            <a:ext cx="355788" cy="16165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69066" y="1074531"/>
            <a:ext cx="8786868" cy="367149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80000"/>
                </a:schemeClr>
              </a:gs>
              <a:gs pos="100000">
                <a:schemeClr val="accent2">
                  <a:alpha val="80000"/>
                </a:schemeClr>
              </a:gs>
            </a:gsLst>
            <a:lin ang="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78662" y="912874"/>
            <a:ext cx="2874862" cy="3833150"/>
          </a:xfrm>
          <a:prstGeom prst="parallelogram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952680" y="4872106"/>
            <a:ext cx="7203254" cy="5261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77976" y="4872106"/>
            <a:ext cx="578171" cy="5261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74903" y="4844251"/>
            <a:ext cx="124000" cy="124000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255625" y="4849416"/>
            <a:ext cx="115142" cy="11514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427489" y="4854581"/>
            <a:ext cx="106285" cy="10628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583846" y="4859746"/>
            <a:ext cx="97428" cy="97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737996" y="4855387"/>
            <a:ext cx="88571" cy="885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714750" y="1349692"/>
            <a:ext cx="5052767" cy="5905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714750" y="1800004"/>
            <a:ext cx="4875483" cy="44053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对社会各个方面进行规范、引导、约束和监督，确保社会有序运转。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14750" y="2955785"/>
            <a:ext cx="4875483" cy="5905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714750" y="3466266"/>
            <a:ext cx="4875483" cy="6905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以人民群众的需求为导向，提供优质、高效、便捷的社会服务，增强人民群众的获得感和幸福感。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管理与服务相结合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9792" r="9792"/>
          <a:stretch>
            <a:fillRect/>
          </a:stretch>
        </p:blipFill>
        <p:spPr>
          <a:xfrm>
            <a:off x="-215943" y="1394010"/>
            <a:ext cx="2948512" cy="2948512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854864" y="111487"/>
            <a:ext cx="7815272" cy="6477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科学、依法、适时、适度</a:t>
            </a:r>
          </a:p>
        </p:txBody>
      </p:sp>
      <p:sp>
        <p:nvSpPr>
          <p:cNvPr id="26" name="AutoShape 26"/>
          <p:cNvSpPr/>
          <p:nvPr/>
        </p:nvSpPr>
        <p:spPr>
          <a:xfrm>
            <a:off x="3010599" y="1313817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3010599" y="1016405"/>
            <a:ext cx="2857500" cy="561975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3167805" y="1626267"/>
            <a:ext cx="2543088" cy="876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运用现代科技手段，创新社会管理方式方法，提高社会管理效率和质量。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177228" y="1054505"/>
            <a:ext cx="2637353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科学</a:t>
            </a:r>
          </a:p>
        </p:txBody>
      </p:sp>
      <p:sp>
        <p:nvSpPr>
          <p:cNvPr id="30" name="AutoShape 30"/>
          <p:cNvSpPr/>
          <p:nvPr/>
        </p:nvSpPr>
        <p:spPr>
          <a:xfrm>
            <a:off x="6150922" y="1282192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150922" y="1016405"/>
            <a:ext cx="2857500" cy="561975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6317551" y="1054505"/>
            <a:ext cx="2637353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依法</a:t>
            </a:r>
          </a:p>
        </p:txBody>
      </p:sp>
      <p:sp>
        <p:nvSpPr>
          <p:cNvPr id="33" name="AutoShape 33"/>
          <p:cNvSpPr/>
          <p:nvPr/>
        </p:nvSpPr>
        <p:spPr>
          <a:xfrm>
            <a:off x="3010599" y="3291591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3010599" y="3043203"/>
            <a:ext cx="2857500" cy="561975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3177228" y="3081303"/>
            <a:ext cx="2637353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适时</a:t>
            </a:r>
          </a:p>
        </p:txBody>
      </p:sp>
      <p:sp>
        <p:nvSpPr>
          <p:cNvPr id="36" name="AutoShape 36"/>
          <p:cNvSpPr/>
          <p:nvPr/>
        </p:nvSpPr>
        <p:spPr>
          <a:xfrm>
            <a:off x="6150922" y="3259967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50922" y="3043203"/>
            <a:ext cx="2857500" cy="561975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6317551" y="3081303"/>
            <a:ext cx="2637353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适度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308127" y="1626267"/>
            <a:ext cx="2543088" cy="6477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遵守法律法规，确保社会管理创新工作依法进行。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167805" y="3652803"/>
            <a:ext cx="2543088" cy="876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根据社会发展阶段和特点，选择合适的社会管理策略和措施，做到因时制宜。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308127" y="3655615"/>
            <a:ext cx="2543088" cy="876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掌握好管理的尺度，既能够保证社会稳定，又能够促进社会活力和创新。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31592" y="0"/>
            <a:ext cx="694544" cy="1348394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62400" y="3952818"/>
            <a:ext cx="1041393" cy="14049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120614" y="-20848"/>
            <a:ext cx="180375" cy="756005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120614" y="64436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048709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048709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577325" y="0"/>
            <a:ext cx="459775" cy="141640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77325" y="1146375"/>
            <a:ext cx="459775" cy="4597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062400" y="3431553"/>
            <a:ext cx="1041393" cy="104139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8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1592" y="992870"/>
            <a:ext cx="694544" cy="69454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832" y="3454575"/>
            <a:ext cx="256575" cy="1903238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47832" y="3326287"/>
            <a:ext cx="256575" cy="2565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414628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36000"/>
                </a:schemeClr>
              </a:gs>
              <a:gs pos="100000">
                <a:schemeClr val="lt1">
                  <a:alpha val="36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414628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458623" y="824738"/>
            <a:ext cx="7124474" cy="23336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9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8646" y="2716087"/>
            <a:ext cx="5510063" cy="85338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当前社会管理存在的问题分析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l="17083" r="17083"/>
          <a:stretch>
            <a:fillRect/>
          </a:stretch>
        </p:blipFill>
        <p:spPr>
          <a:xfrm>
            <a:off x="733971" y="1105724"/>
            <a:ext cx="3783824" cy="3783825"/>
          </a:xfrm>
          <a:prstGeom prst="round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891990" y="1567100"/>
            <a:ext cx="3718928" cy="813792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社会公共服务投入与需求存在较大缺口，导致公共服务产品质量和覆盖面不足。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91990" y="1056815"/>
            <a:ext cx="3626635" cy="784324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公共服务投入不足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91990" y="3515137"/>
            <a:ext cx="3718928" cy="502146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基层社会服务设施建设滞后，无法满足居民基本生活需求。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91990" y="3023901"/>
            <a:ext cx="4003302" cy="784324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基层服务设施不完善</a:t>
            </a:r>
          </a:p>
        </p:txBody>
      </p:sp>
      <p:sp>
        <p:nvSpPr>
          <p:cNvPr id="9" name="AutoShape 9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855345" y="73342"/>
            <a:ext cx="7815272" cy="8572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社会公共服务管理不足</a:t>
            </a:r>
          </a:p>
        </p:txBody>
      </p:sp>
      <p:sp>
        <p:nvSpPr>
          <p:cNvPr id="30" name="AutoShape 30"/>
          <p:cNvSpPr/>
          <p:nvPr/>
        </p:nvSpPr>
        <p:spPr>
          <a:xfrm>
            <a:off x="7941969" y="-729230"/>
            <a:ext cx="1348588" cy="1348588"/>
          </a:xfrm>
          <a:prstGeom prst="ellipse">
            <a:avLst/>
          </a:prstGeom>
          <a:gradFill>
            <a:gsLst>
              <a:gs pos="0">
                <a:schemeClr val="accent2">
                  <a:alpha val="19000"/>
                </a:schemeClr>
              </a:gs>
              <a:gs pos="100000">
                <a:schemeClr val="accent1">
                  <a:alpha val="19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-275288" y="3718958"/>
            <a:ext cx="550576" cy="550576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  <a:alpha val="20000"/>
                  <a:lumMod val="75000"/>
                </a:schemeClr>
              </a:gs>
              <a:gs pos="100000">
                <a:schemeClr val="accent4">
                  <a:alpha val="2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96741" y="1105319"/>
            <a:ext cx="5262477" cy="6905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信息公开程度低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6741" y="1635662"/>
            <a:ext cx="5262477" cy="4762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政府信息公开程度较低，居民对政府政策、决策了解不足。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8745" y="3085265"/>
            <a:ext cx="5100318" cy="6905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信息传递渠道不畅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8745" y="3629644"/>
            <a:ext cx="5320474" cy="4762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社会治理信息传递渠道不畅通，影响政府决策和居民参与。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854864" y="6712"/>
            <a:ext cx="7815272" cy="8572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社会治理信息不对称</a:t>
            </a:r>
          </a:p>
        </p:txBody>
      </p:sp>
      <p:sp>
        <p:nvSpPr>
          <p:cNvPr id="29" name="AutoShape 29"/>
          <p:cNvSpPr/>
          <p:nvPr/>
        </p:nvSpPr>
        <p:spPr>
          <a:xfrm>
            <a:off x="690942" y="4652434"/>
            <a:ext cx="548022" cy="9609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49605" y="4652434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1183005" y="4652434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>
            <a:off x="1238964" y="4710426"/>
            <a:ext cx="482966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3" name="Picture 33"/>
          <p:cNvPicPr>
            <a:picLocks noChangeAspect="1"/>
          </p:cNvPicPr>
          <p:nvPr/>
        </p:nvPicPr>
        <p:blipFill>
          <a:blip r:embed="rId3">
            <a:alphaModFix amt="70000"/>
          </a:blip>
          <a:srcRect l="20465" r="20465"/>
          <a:stretch>
            <a:fillRect/>
          </a:stretch>
        </p:blipFill>
        <p:spPr>
          <a:xfrm>
            <a:off x="6096320" y="1015032"/>
            <a:ext cx="2874862" cy="3833150"/>
          </a:xfrm>
          <a:prstGeom prst="rect">
            <a:avLst/>
          </a:prstGeom>
        </p:spPr>
      </p:pic>
      <p:sp>
        <p:nvSpPr>
          <p:cNvPr id="34" name="AutoShape 34"/>
          <p:cNvSpPr/>
          <p:nvPr/>
        </p:nvSpPr>
        <p:spPr>
          <a:xfrm>
            <a:off x="7978616" y="-1006838"/>
            <a:ext cx="1695299" cy="1695299"/>
          </a:xfrm>
          <a:prstGeom prst="ellipse">
            <a:avLst/>
          </a:prstGeom>
          <a:solidFill>
            <a:schemeClr val="accent1">
              <a:alpha val="22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66156" y="2835515"/>
            <a:ext cx="548022" cy="9609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24819" y="2835515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158219" y="2835515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8" name="Connector 38"/>
          <p:cNvCxnSpPr/>
          <p:nvPr/>
        </p:nvCxnSpPr>
        <p:spPr>
          <a:xfrm>
            <a:off x="1214178" y="2893507"/>
            <a:ext cx="482966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3182208" y="912874"/>
            <a:ext cx="355788" cy="16165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69066" y="1074531"/>
            <a:ext cx="8786868" cy="367149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80000"/>
                </a:schemeClr>
              </a:gs>
              <a:gs pos="100000">
                <a:schemeClr val="accent2">
                  <a:alpha val="80000"/>
                </a:schemeClr>
              </a:gs>
            </a:gsLst>
            <a:lin ang="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/>
          </a:blip>
          <a:srcRect l="17656" r="17656"/>
          <a:stretch>
            <a:fillRect/>
          </a:stretch>
        </p:blipFill>
        <p:spPr>
          <a:xfrm>
            <a:off x="578662" y="912874"/>
            <a:ext cx="2874862" cy="3833150"/>
          </a:xfrm>
          <a:prstGeom prst="parallelogram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952680" y="4872106"/>
            <a:ext cx="7203254" cy="5261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77976" y="4872106"/>
            <a:ext cx="578171" cy="5261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74903" y="4844251"/>
            <a:ext cx="124000" cy="124000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255625" y="4849416"/>
            <a:ext cx="115142" cy="11514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427489" y="4854581"/>
            <a:ext cx="106285" cy="10628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583846" y="4859746"/>
            <a:ext cx="97428" cy="97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737996" y="4855387"/>
            <a:ext cx="88571" cy="885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714750" y="1349692"/>
            <a:ext cx="5052767" cy="5905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社区自治意识不强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714750" y="1800004"/>
            <a:ext cx="4875483" cy="44053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居民对社区自治的认识和参与意识有待提高。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14750" y="2955785"/>
            <a:ext cx="4875483" cy="5905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自治机制不完善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714750" y="3466266"/>
            <a:ext cx="4875483" cy="44053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社区自治机制尚不健全，缺乏有效的居民参与渠道和决策机制。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社区自治机制不健全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8255000" cy="40767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https://d.book118.com/108005055062006030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2024-09-06T23:10:50.477</cp:lastPrinted>
  <dcterms:created xsi:type="dcterms:W3CDTF">2024-09-06T15:10:50Z</dcterms:created>
  <dcterms:modified xsi:type="dcterms:W3CDTF">2024-09-06T15:10:52Z</dcterms:modified>
</cp:coreProperties>
</file>