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79" r:id="rId10"/>
  </p:sldIdLst>
  <p:sldSz cx="12192000" cy="6858000"/>
  <p:notesSz cx="6858000" cy="9144000"/>
  <p:custDataLst>
    <p:tags r:id="rId1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tags" Target="tags/tag1.xml" /><Relationship Id="rId12" Type="http://schemas.openxmlformats.org/officeDocument/2006/relationships/presProps" Target="presProps.xml" /><Relationship Id="rId13" Type="http://schemas.openxmlformats.org/officeDocument/2006/relationships/viewProps" Target="viewProps.xml" /><Relationship Id="rId14" Type="http://schemas.openxmlformats.org/officeDocument/2006/relationships/theme" Target="theme/theme1.xml" /><Relationship Id="rId15"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3DE21B0-1584-4B02-AB4F-3551128C104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37892AE-FB8C-4AEB-A57E-5354E8E48C3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6BF84A8-AEDF-4509-B653-E9B34F6CF90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187FADA-67B7-4CA6-B75C-20C9F200662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60AA9F1-D6A0-428A-A81E-827B053B45C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1860993-3F43-4ED3-A6A7-9F729FAB8DA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AE82D6F-62DC-4739-872F-53B7BBBDCA0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376E78F-3322-4365-A354-DA7FA249FAB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5D7D52C-1159-4932-966B-4A561576308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A710050-0ECB-4ED7-AE83-2749A0FC535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26BD542-6952-477C-BC67-C557806FAE0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 Id="rId4" Type="http://schemas.openxmlformats.org/officeDocument/2006/relationships/image" Target="../media/image3.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4.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08011103016006027"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cxnSp>
        <p:nvCxnSpPr>
          <p:cNvPr id="2" name="Connector 2"/>
          <p:cNvCxnSpPr/>
          <p:nvPr/>
        </p:nvCxnSpPr>
        <p:spPr>
          <a:xfrm>
            <a:off x="2182462" y="3823480"/>
            <a:ext cx="7827077" cy="0"/>
          </a:xfrm>
          <a:prstGeom prst="line">
            <a:avLst/>
          </a:prstGeom>
          <a:ln w="9525">
            <a:solidFill>
              <a:srgbClr val="FFFFFF">
                <a:alpha val="100000"/>
              </a:srgbClr>
            </a:solidFill>
            <a:prstDash val="solid"/>
          </a:ln>
        </p:spPr>
      </p:cxnSp>
      <p:pic>
        <p:nvPicPr>
          <p:cNvPr id="3" name="Picture 3"/>
          <p:cNvPicPr>
            <a:picLocks noChangeAspect="1"/>
          </p:cNvPicPr>
          <p:nvPr/>
        </p:nvPicPr>
        <p:blipFill>
          <a:blip r:embed="rId2"/>
          <a:stretch>
            <a:fillRect/>
          </a:stretch>
        </p:blipFill>
        <p:spPr>
          <a:xfrm>
            <a:off x="5" y="2"/>
            <a:ext cx="12191993" cy="1584959"/>
          </a:xfrm>
          <a:prstGeom prst="rect">
            <a:avLst/>
          </a:prstGeom>
        </p:spPr>
      </p:pic>
      <p:pic>
        <p:nvPicPr>
          <p:cNvPr id="4" name="Picture 4"/>
          <p:cNvPicPr>
            <a:picLocks noChangeAspect="1"/>
          </p:cNvPicPr>
          <p:nvPr/>
        </p:nvPicPr>
        <p:blipFill>
          <a:blip r:embed="rId3"/>
          <a:stretch>
            <a:fillRect/>
          </a:stretch>
        </p:blipFill>
        <p:spPr>
          <a:xfrm>
            <a:off x="0" y="5833872"/>
            <a:ext cx="12192000" cy="1024128"/>
          </a:xfrm>
          <a:prstGeom prst="rect">
            <a:avLst/>
          </a:prstGeom>
        </p:spPr>
      </p:pic>
      <p:sp>
        <p:nvSpPr>
          <p:cNvPr id="5" name="TextBox 5"/>
          <p:cNvSpPr txBox="1"/>
          <p:nvPr/>
        </p:nvSpPr>
        <p:spPr>
          <a:xfrm>
            <a:off x="1975806" y="2788085"/>
            <a:ext cx="8240388" cy="862965"/>
          </a:xfrm>
          <a:prstGeom prst="rect">
            <a:avLst/>
          </a:prstGeom>
        </p:spPr>
        <p:txBody>
          <a:bodyPr vert="horz" wrap="square" lIns="91440" tIns="45720" rIns="91440" bIns="45720" rtlCol="0" anchor="b"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050" b="1">
                <a:solidFill>
                  <a:srgbClr val="FFFFFF">
                    <a:alpha val="100000"/>
                  </a:srgbClr>
                </a:solidFill>
                <a:latin typeface="Microsoft Yahei"/>
                <a:ea typeface="Microsoft Yahei"/>
                <a:cs typeface="Microsoft Yahei"/>
              </a:rPr>
              <a:t>分析化学及实验之分光光度法—吸光光度法课件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rot="1800000">
            <a:off x="-2466408" y="749879"/>
            <a:ext cx="5828632" cy="5828632"/>
          </a:xfrm>
          <a:prstGeom prst="roundRect">
            <a:avLst>
              <a:gd name="adj" fmla="val 8367"/>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2700000">
            <a:off x="-2472177" y="514684"/>
            <a:ext cx="5828632" cy="5828632"/>
          </a:xfrm>
          <a:prstGeom prst="roundRect">
            <a:avLst>
              <a:gd name="adj" fmla="val 83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5044057" y="932800"/>
            <a:ext cx="6350425" cy="4992399"/>
          </a:xfrm>
          <a:prstGeom prst="rect">
            <a:avLst/>
          </a:prstGeom>
        </p:spPr>
        <p:txBody>
          <a:bodyPr vert="horz" wrap="square" lIns="95250" tIns="95250" rIns="47625" bIns="952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分光光度法简介</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吸光光度法的基本原理</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吸光光度法的实验技术</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分光光度计的使用与维护</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吸光光度法在实验中的应用实例</a:t>
            </a:r>
          </a:p>
        </p:txBody>
      </p:sp>
      <p:sp>
        <p:nvSpPr>
          <p:cNvPr id="5" name="TextBox 5"/>
          <p:cNvSpPr txBox="1"/>
          <p:nvPr/>
        </p:nvSpPr>
        <p:spPr>
          <a:xfrm>
            <a:off x="1024327" y="2845118"/>
            <a:ext cx="2621378" cy="116776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pPr>
            <a:r>
              <a:rPr lang="en-US" sz="6600" b="1">
                <a:solidFill>
                  <a:srgbClr val="FFFFFF">
                    <a:alpha val="100000"/>
                  </a:srgbClr>
                </a:solidFill>
                <a:latin typeface="Microsoft Yahei"/>
                <a:ea typeface="Microsoft Yahei"/>
                <a:cs typeface="Microsoft Yahei"/>
              </a:rPr>
              <a:t>目录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 y="5833872"/>
            <a:ext cx="12192000" cy="1024128"/>
          </a:xfrm>
          <a:prstGeom prst="rect">
            <a:avLst/>
          </a:prstGeom>
        </p:spPr>
      </p:pic>
      <p:sp>
        <p:nvSpPr>
          <p:cNvPr id="3" name="AutoShape 3"/>
          <p:cNvSpPr/>
          <p:nvPr/>
        </p:nvSpPr>
        <p:spPr>
          <a:xfrm rot="1800000">
            <a:off x="3795009" y="1353581"/>
            <a:ext cx="4621227" cy="4621227"/>
          </a:xfrm>
          <a:prstGeom prst="roundRect">
            <a:avLst>
              <a:gd name="adj" fmla="val 13707"/>
            </a:avLst>
          </a:prstGeom>
          <a:solidFill>
            <a:schemeClr val="accent3">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2144">
            <a:off x="3728380" y="1200864"/>
            <a:ext cx="4851037" cy="4851037"/>
          </a:xfrm>
          <a:prstGeom prst="roundRect">
            <a:avLst>
              <a:gd name="adj" fmla="val 16769"/>
            </a:avLst>
          </a:prstGeom>
          <a:ln w="32099">
            <a:solidFill>
              <a:schemeClr val="accent1">
                <a:alpha val="100000"/>
              </a:schemeClr>
            </a:solidFill>
            <a:prstDash val="sys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a:off x="3789241" y="977873"/>
            <a:ext cx="4621227" cy="4621227"/>
          </a:xfrm>
          <a:prstGeom prst="roundRect">
            <a:avLst>
              <a:gd name="adj" fmla="val 16769"/>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081312" y="881760"/>
            <a:ext cx="4145173" cy="1503638"/>
            <a:chOff x="4081312" y="881760"/>
            <a:chExt cx="4145173" cy="1503638"/>
          </a:xfrm>
        </p:grpSpPr>
        <p:sp>
          <p:nvSpPr>
            <p:cNvPr id="7" name="TextBox 7"/>
            <p:cNvSpPr txBox="1"/>
            <p:nvPr/>
          </p:nvSpPr>
          <p:spPr>
            <a:xfrm>
              <a:off x="4081312" y="881760"/>
              <a:ext cx="4145173" cy="1503638"/>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500" b="1">
                  <a:solidFill>
                    <a:srgbClr val="FFFFFF">
                      <a:alpha val="100000"/>
                    </a:srgbClr>
                  </a:solidFill>
                  <a:latin typeface="Microsoft Yahei"/>
                  <a:ea typeface="Microsoft Yahei"/>
                  <a:cs typeface="Microsoft Yahei"/>
                </a:rPr>
                <a:t>01</a:t>
              </a:r>
            </a:p>
          </p:txBody>
        </p:sp>
      </p:grpSp>
      <p:sp>
        <p:nvSpPr>
          <p:cNvPr id="8" name="TextBox 8"/>
          <p:cNvSpPr txBox="1"/>
          <p:nvPr/>
        </p:nvSpPr>
        <p:spPr>
          <a:xfrm>
            <a:off x="3546545" y="2554662"/>
            <a:ext cx="5098919" cy="146764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a:solidFill>
                  <a:srgbClr val="FFFFFF">
                    <a:alpha val="100000"/>
                  </a:srgbClr>
                </a:solidFill>
                <a:latin typeface="Microsoft Yahei"/>
                <a:ea typeface="Microsoft Yahei"/>
                <a:cs typeface="Microsoft Yahei"/>
              </a:rPr>
              <a:t>分光光度法简介</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5421" b="5421"/>
          <a:stretch>
            <a:fillRect/>
          </a:stretch>
        </p:blipFill>
        <p:spPr>
          <a:xfrm>
            <a:off x="3909691" y="1250241"/>
            <a:ext cx="7848600" cy="5248275"/>
          </a:xfrm>
          <a:prstGeom prst="rect">
            <a:avLst/>
          </a:prstGeom>
        </p:spPr>
      </p:pic>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分光光度法的定义</a:t>
              </a:r>
            </a:p>
          </p:txBody>
        </p:sp>
      </p:grpSp>
      <p:sp>
        <p:nvSpPr>
          <p:cNvPr id="25" name="AutoShape 25"/>
          <p:cNvSpPr/>
          <p:nvPr/>
        </p:nvSpPr>
        <p:spPr>
          <a:xfrm>
            <a:off x="454963" y="3878730"/>
            <a:ext cx="3974251" cy="2162291"/>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63624" y="1510084"/>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分光光度法是一种基于物质对光的吸收特性而建立起来的分析方法。它通过测量物质在特定波长下的吸光度，来分析物质的浓度和组成。</a:t>
            </a:r>
            <a:endParaRPr lang="en-US" sz="1100"/>
          </a:p>
        </p:txBody>
      </p:sp>
      <p:sp>
        <p:nvSpPr>
          <p:cNvPr id="27" name="AutoShape 27"/>
          <p:cNvSpPr/>
          <p:nvPr/>
        </p:nvSpPr>
        <p:spPr>
          <a:xfrm>
            <a:off x="590191" y="415758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分光光度法具有操作简便、准确度高、适用范围广等优点，因此在化学分析、环境监测、生物医学等领域得到广泛应用。</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3">
              <a:lumMod val="75000"/>
              <a:alpha val="83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mt="70000"/>
          </a:blip>
          <a:srcRect l="25000" r="250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2">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2">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2">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214095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物质对光的吸收遵循朗伯-比尔定律，即吸光度与物质浓度呈线性关系。通过测量吸光度，可以推算出物质的浓度。</a:t>
            </a:r>
          </a:p>
        </p:txBody>
      </p:sp>
      <p:sp>
        <p:nvSpPr>
          <p:cNvPr id="13" name="TextBox 13"/>
          <p:cNvSpPr txBox="1"/>
          <p:nvPr/>
        </p:nvSpPr>
        <p:spPr>
          <a:xfrm>
            <a:off x="4754880" y="4124309"/>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分光光度法通常使用单色器将光源发出的复合光分成特定波长的单色光，然后通过比色皿让单色光通过待测溶液，最后检测器测量透射光或反射光的强度。</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分光光度法的原理</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604606" y="1508032"/>
            <a:ext cx="3311882" cy="4326814"/>
          </a:xfrm>
          <a:prstGeom prst="roundRect">
            <a:avLst>
              <a:gd name="adj" fmla="val 957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391478" y="1508032"/>
            <a:ext cx="3311882" cy="4326814"/>
          </a:xfrm>
          <a:prstGeom prst="roundRect">
            <a:avLst>
              <a:gd name="adj" fmla="val 1053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8167153" y="1508032"/>
            <a:ext cx="3311882" cy="4326814"/>
          </a:xfrm>
          <a:prstGeom prst="roundRect">
            <a:avLst>
              <a:gd name="adj" fmla="val 924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588266"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在环境监测中，分光光度法可用于测定水体中的重金属离子、有机污染物等有害物质的含量。</a:t>
            </a:r>
          </a:p>
        </p:txBody>
      </p:sp>
      <p:sp>
        <p:nvSpPr>
          <p:cNvPr id="6" name="TextBox 6"/>
          <p:cNvSpPr txBox="1"/>
          <p:nvPr/>
        </p:nvSpPr>
        <p:spPr>
          <a:xfrm>
            <a:off x="8363940"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在生物医学中，分光光度法可用于检测生物分子、细胞活性等方面的研究。</a:t>
            </a:r>
          </a:p>
        </p:txBody>
      </p:sp>
      <p:pic>
        <p:nvPicPr>
          <p:cNvPr id="7" name="Picture 7"/>
          <p:cNvPicPr>
            <a:picLocks noChangeAspect="1"/>
          </p:cNvPicPr>
          <p:nvPr/>
        </p:nvPicPr>
        <p:blipFill>
          <a:blip r:embed="rId2"/>
          <a:srcRect l="9585" r="9585"/>
          <a:stretch>
            <a:fillRect/>
          </a:stretch>
        </p:blipFill>
        <p:spPr>
          <a:xfrm>
            <a:off x="921958" y="1771933"/>
            <a:ext cx="2672865" cy="2203993"/>
          </a:xfrm>
          <a:prstGeom prst="roundRect">
            <a:avLst/>
          </a:prstGeom>
        </p:spPr>
      </p:pic>
      <p:pic>
        <p:nvPicPr>
          <p:cNvPr id="8" name="Picture 8"/>
          <p:cNvPicPr>
            <a:picLocks noChangeAspect="1"/>
          </p:cNvPicPr>
          <p:nvPr/>
        </p:nvPicPr>
        <p:blipFill>
          <a:blip r:embed="rId3"/>
          <a:srcRect l="9556" r="9556"/>
          <a:stretch>
            <a:fillRect/>
          </a:stretch>
        </p:blipFill>
        <p:spPr>
          <a:xfrm>
            <a:off x="4710987" y="1771933"/>
            <a:ext cx="2672865" cy="2203993"/>
          </a:xfrm>
          <a:prstGeom prst="roundRect">
            <a:avLst/>
          </a:prstGeom>
        </p:spPr>
      </p:pic>
      <p:pic>
        <p:nvPicPr>
          <p:cNvPr id="9" name="Picture 9"/>
          <p:cNvPicPr>
            <a:picLocks noChangeAspect="1"/>
          </p:cNvPicPr>
          <p:nvPr/>
        </p:nvPicPr>
        <p:blipFill>
          <a:blip r:embed="rId4"/>
          <a:srcRect t="8771" b="8771"/>
          <a:stretch>
            <a:fillRect/>
          </a:stretch>
        </p:blipFill>
        <p:spPr>
          <a:xfrm>
            <a:off x="8486661" y="1771933"/>
            <a:ext cx="2672865" cy="2203993"/>
          </a:xfrm>
          <a:prstGeom prst="roundRect">
            <a:avLst/>
          </a:prstGeom>
        </p:spPr>
      </p:pic>
      <p:sp>
        <p:nvSpPr>
          <p:cNvPr id="10" name="TextBox 10"/>
          <p:cNvSpPr txBox="1"/>
          <p:nvPr/>
        </p:nvSpPr>
        <p:spPr>
          <a:xfrm>
            <a:off x="763829" y="4240389"/>
            <a:ext cx="291615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在化学分析中，分光光度法可用于测定金属离子、有机物、无机物等物质的浓度。</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分光光度法的应用</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 y="5833872"/>
            <a:ext cx="12192000" cy="1024128"/>
          </a:xfrm>
          <a:prstGeom prst="rect">
            <a:avLst/>
          </a:prstGeom>
        </p:spPr>
      </p:pic>
      <p:sp>
        <p:nvSpPr>
          <p:cNvPr id="3" name="AutoShape 3"/>
          <p:cNvSpPr/>
          <p:nvPr/>
        </p:nvSpPr>
        <p:spPr>
          <a:xfrm rot="1800000">
            <a:off x="3795009" y="1353581"/>
            <a:ext cx="4621227" cy="4621227"/>
          </a:xfrm>
          <a:prstGeom prst="roundRect">
            <a:avLst>
              <a:gd name="adj" fmla="val 13707"/>
            </a:avLst>
          </a:prstGeom>
          <a:solidFill>
            <a:schemeClr val="accent3">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2144">
            <a:off x="3728380" y="1200864"/>
            <a:ext cx="4851037" cy="4851037"/>
          </a:xfrm>
          <a:prstGeom prst="roundRect">
            <a:avLst>
              <a:gd name="adj" fmla="val 16769"/>
            </a:avLst>
          </a:prstGeom>
          <a:ln w="32099">
            <a:solidFill>
              <a:schemeClr val="accent1">
                <a:alpha val="100000"/>
              </a:schemeClr>
            </a:solidFill>
            <a:prstDash val="sys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a:off x="3789241" y="977873"/>
            <a:ext cx="4621227" cy="4621227"/>
          </a:xfrm>
          <a:prstGeom prst="roundRect">
            <a:avLst>
              <a:gd name="adj" fmla="val 16769"/>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081312" y="881760"/>
            <a:ext cx="4145173" cy="1503638"/>
            <a:chOff x="4081312" y="881760"/>
            <a:chExt cx="4145173" cy="1503638"/>
          </a:xfrm>
        </p:grpSpPr>
        <p:sp>
          <p:nvSpPr>
            <p:cNvPr id="7" name="TextBox 7"/>
            <p:cNvSpPr txBox="1"/>
            <p:nvPr/>
          </p:nvSpPr>
          <p:spPr>
            <a:xfrm>
              <a:off x="4081312" y="881760"/>
              <a:ext cx="4145173" cy="1503638"/>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500" b="1">
                  <a:solidFill>
                    <a:srgbClr val="FFFFFF">
                      <a:alpha val="100000"/>
                    </a:srgbClr>
                  </a:solidFill>
                  <a:latin typeface="Microsoft Yahei"/>
                  <a:ea typeface="Microsoft Yahei"/>
                  <a:cs typeface="Microsoft Yahei"/>
                </a:rPr>
                <a:t>02</a:t>
              </a:r>
            </a:p>
          </p:txBody>
        </p:sp>
      </p:grpSp>
      <p:sp>
        <p:nvSpPr>
          <p:cNvPr id="8" name="TextBox 8"/>
          <p:cNvSpPr txBox="1"/>
          <p:nvPr/>
        </p:nvSpPr>
        <p:spPr>
          <a:xfrm>
            <a:off x="3546545" y="2554662"/>
            <a:ext cx="5098919" cy="146764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a:solidFill>
                  <a:srgbClr val="FFFFFF">
                    <a:alpha val="100000"/>
                  </a:srgbClr>
                </a:solidFill>
                <a:latin typeface="Microsoft Yahei"/>
                <a:ea typeface="Microsoft Yahei"/>
                <a:cs typeface="Microsoft Yahei"/>
              </a:rPr>
              <a:t>吸光光度法的基本原理</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https://d.book118.com/108011103016006027</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BEF"/>
      </a:lt1>
      <a:dk2>
        <a:srgbClr val="351E00"/>
      </a:dk2>
      <a:lt2>
        <a:srgbClr val="FFFFFF"/>
      </a:lt2>
      <a:accent1>
        <a:srgbClr val="FF6D1B"/>
      </a:accent1>
      <a:accent2>
        <a:srgbClr val="FF9000"/>
      </a:accent2>
      <a:accent3>
        <a:srgbClr val="C76900"/>
      </a:accent3>
      <a:accent4>
        <a:srgbClr val="FF6E40"/>
      </a:accent4>
      <a:accent5>
        <a:srgbClr val="FF855E"/>
      </a:accent5>
      <a:accent6>
        <a:srgbClr val="B993D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MoolBoran"/>
        <a:font script="Taml" typeface="Latha"/>
        <a:font script="Hebr" typeface="Times New Roman"/>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DaunPenh"/>
        <a:font script="Taml" typeface="Latha"/>
        <a:font script="Hebr" typeface="Arial"/>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22</Paragraphs>
  <Slides>8</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8</vt:i4>
      </vt:variant>
    </vt:vector>
  </HeadingPairs>
  <TitlesOfParts>
    <vt:vector baseType="lpstr" size="12">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2024-09-04T17:46:49.889</cp:lastPrinted>
  <dcterms:created xsi:type="dcterms:W3CDTF">2024-09-04T09:46:49Z</dcterms:created>
  <dcterms:modified xsi:type="dcterms:W3CDTF">2024-09-04T09:46:51Z</dcterms:modified>
</cp:coreProperties>
</file>