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4A007E-9B2D-4390-A633-2958D821DC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C8B2EC-FE51-4628-9819-4D5FAFB891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68B6FA-6D66-4F14-A573-A77CD00B14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D344F9-3C42-4196-B1F4-2471448DFF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390F545-454A-4B66-998A-2C13F09737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39417FB-A02B-4338-9C7D-E167999022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4488CE8-6F5F-481D-B6D5-9DEE32AB63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955D0B-A863-424D-8E13-02AE7CEDC5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C046A4-2D50-4ED4-9BDB-BA5F3E0A0F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84E1CE-21CA-4F1C-B4B0-544588C96D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57C56A-C0C3-4F8F-927F-083846C777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8012006034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中国U型记忆枕行业市场现状分析及竞争格局与投资发展研究报告(2024-2029版)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中国U型记忆枕行业发展概述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中国U型记忆枕行业竞争格局分析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中国U型记忆枕行业市场现状分析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中国U型记忆枕行业投资发展研究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85294" y="1548543"/>
            <a:ext cx="3728630" cy="4162004"/>
          </a:xfrm>
          <a:prstGeom prst="roundRect">
            <a:avLst>
              <a:gd name="adj" fmla="val 6064"/>
            </a:avLst>
          </a:prstGeom>
          <a:solidFill>
            <a:schemeClr val="accent1">
              <a:alpha val="2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254377" y="1410097"/>
            <a:ext cx="4438895" cy="4438895"/>
          </a:xfrm>
          <a:prstGeom prst="ellipse">
            <a:avLst/>
          </a:prstGeom>
          <a:noFill/>
          <a:ln w="76200">
            <a:solidFill>
              <a:schemeClr val="accent1">
                <a:alpha val="2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068173" y="2224607"/>
            <a:ext cx="2811304" cy="2809875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77" y="10800"/>
                </a:moveTo>
                <a:cubicBezTo>
                  <a:pt x="1177" y="16115"/>
                  <a:pt x="5485" y="20423"/>
                  <a:pt x="10800" y="20423"/>
                </a:cubicBezTo>
                <a:cubicBezTo>
                  <a:pt x="16115" y="20423"/>
                  <a:pt x="20423" y="16115"/>
                  <a:pt x="20423" y="10800"/>
                </a:cubicBezTo>
                <a:cubicBezTo>
                  <a:pt x="20423" y="5485"/>
                  <a:pt x="16115" y="1177"/>
                  <a:pt x="10800" y="1177"/>
                </a:cubicBezTo>
                <a:cubicBezTo>
                  <a:pt x="5485" y="1177"/>
                  <a:pt x="1177" y="5485"/>
                  <a:pt x="1177" y="10800"/>
                </a:cubicBezTo>
                <a:close/>
              </a:path>
            </a:pathLst>
          </a:custGeom>
          <a:solidFill>
            <a:schemeClr val="accent1">
              <a:alpha val="5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26728" y="2547282"/>
            <a:ext cx="2294194" cy="2200553"/>
          </a:xfrm>
          <a:custGeom>
            <a:rect l="l" t="t" r="r" b="b"/>
            <a:pathLst>
              <a:path w="1905000" h="1905000">
                <a:moveTo>
                  <a:pt x="47625" y="666750"/>
                </a:moveTo>
                <a:lnTo>
                  <a:pt x="381000" y="190500"/>
                </a:lnTo>
                <a:lnTo>
                  <a:pt x="952500" y="0"/>
                </a:lnTo>
                <a:lnTo>
                  <a:pt x="1524000" y="190500"/>
                </a:lnTo>
                <a:lnTo>
                  <a:pt x="1857375" y="666750"/>
                </a:lnTo>
                <a:lnTo>
                  <a:pt x="1857375" y="1238250"/>
                </a:lnTo>
                <a:lnTo>
                  <a:pt x="1524000" y="1714500"/>
                </a:lnTo>
                <a:lnTo>
                  <a:pt x="952500" y="1905000"/>
                </a:lnTo>
                <a:lnTo>
                  <a:pt x="381000" y="1714500"/>
                </a:lnTo>
                <a:lnTo>
                  <a:pt x="47625" y="123825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011408" y="3167128"/>
            <a:ext cx="924834" cy="92483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研究背景与意义</a:t>
              </a:r>
            </a:p>
          </p:txBody>
        </p:sp>
      </p:grpSp>
      <p:sp>
        <p:nvSpPr>
          <p:cNvPr id="29" name="AutoShape 29"/>
          <p:cNvSpPr/>
          <p:nvPr/>
        </p:nvSpPr>
        <p:spPr>
          <a:xfrm>
            <a:off x="10948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9675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021165" y="541488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1365333" y="2365115"/>
            <a:ext cx="364336" cy="36433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5238033" y="2344636"/>
            <a:ext cx="364336" cy="34814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3291657" y="5684996"/>
            <a:ext cx="364336" cy="36433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>
            <a:off x="5858880" y="3629545"/>
            <a:ext cx="750753" cy="0"/>
          </a:xfrm>
          <a:prstGeom prst="line">
            <a:avLst/>
          </a:prstGeom>
          <a:ln w="57150">
            <a:solidFill>
              <a:schemeClr val="accent1"/>
            </a:solidFill>
            <a:prstDash val="sys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50654" cy="914400"/>
            <a:chOff x="454963" y="93878"/>
            <a:chExt cx="10650654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10775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研究方法与数据来源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970539" y="2375347"/>
            <a:ext cx="3888341" cy="316264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8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报告采用了多种研究方法，包括文献综述、市场调查、案例分析和专家访谈等。数据来源主要包括行业协会、市场研究公司、企业年报等公开资料，以及通过问卷调查和电话访谈等方式获取的一手数据。通过综合运用这些方法与数据，以期对中国U型记忆枕行业市场进行全面、客观、深入的分析，为投资者和从业者提供有价值的参考信息。</a:t>
            </a:r>
          </a:p>
        </p:txBody>
      </p:sp>
      <p:sp>
        <p:nvSpPr>
          <p:cNvPr id="25" name="AutoShape 25"/>
          <p:cNvSpPr/>
          <p:nvPr/>
        </p:nvSpPr>
        <p:spPr>
          <a:xfrm>
            <a:off x="8869284" y="1724456"/>
            <a:ext cx="1112806" cy="111128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9246951" y="2006396"/>
            <a:ext cx="355759" cy="488728"/>
            <a:chOff x="9246951" y="2006396"/>
            <a:chExt cx="355759" cy="488728"/>
          </a:xfrm>
        </p:grpSpPr>
        <p:sp>
          <p:nvSpPr>
            <p:cNvPr id="27" name="AutoShape 27"/>
            <p:cNvSpPr/>
            <p:nvPr/>
          </p:nvSpPr>
          <p:spPr>
            <a:xfrm>
              <a:off x="9249427" y="2006396"/>
              <a:ext cx="350996" cy="488728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9246951" y="2006396"/>
              <a:ext cx="355759" cy="488728"/>
            </a:xfrm>
            <a:custGeom>
              <a:rect l="l" t="t" r="r" b="b"/>
              <a:pathLst>
                <a:path w="122" h="168">
                  <a:moveTo>
                    <a:pt x="0" y="21"/>
                  </a:moveTo>
                  <a:cubicBezTo>
                    <a:pt x="53" y="21"/>
                    <a:pt x="61" y="0"/>
                    <a:pt x="61" y="0"/>
                  </a:cubicBezTo>
                  <a:cubicBezTo>
                    <a:pt x="61" y="0"/>
                    <a:pt x="69" y="21"/>
                    <a:pt x="122" y="21"/>
                  </a:cubicBezTo>
                  <a:cubicBezTo>
                    <a:pt x="122" y="107"/>
                    <a:pt x="122" y="107"/>
                    <a:pt x="122" y="107"/>
                  </a:cubicBezTo>
                  <a:cubicBezTo>
                    <a:pt x="122" y="141"/>
                    <a:pt x="61" y="168"/>
                    <a:pt x="61" y="168"/>
                  </a:cubicBezTo>
                  <a:cubicBezTo>
                    <a:pt x="61" y="168"/>
                    <a:pt x="0" y="141"/>
                    <a:pt x="0" y="107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7154784" y="2168988"/>
            <a:ext cx="754094" cy="754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8974059" y="4475657"/>
            <a:ext cx="942975" cy="93983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9253761" y="4762883"/>
            <a:ext cx="381952" cy="365379"/>
          </a:xfrm>
          <a:custGeom>
            <a:rect l="l" t="t" r="r" b="b"/>
            <a:pathLst>
              <a:path w="174" h="166">
                <a:moveTo>
                  <a:pt x="174" y="139"/>
                </a:moveTo>
                <a:cubicBezTo>
                  <a:pt x="171" y="131"/>
                  <a:pt x="161" y="129"/>
                  <a:pt x="153" y="126"/>
                </a:cubicBezTo>
                <a:cubicBezTo>
                  <a:pt x="144" y="122"/>
                  <a:pt x="135" y="118"/>
                  <a:pt x="126" y="115"/>
                </a:cubicBezTo>
                <a:cubicBezTo>
                  <a:pt x="123" y="114"/>
                  <a:pt x="121" y="113"/>
                  <a:pt x="118" y="112"/>
                </a:cubicBezTo>
                <a:cubicBezTo>
                  <a:pt x="115" y="110"/>
                  <a:pt x="113" y="104"/>
                  <a:pt x="111" y="100"/>
                </a:cubicBezTo>
                <a:cubicBezTo>
                  <a:pt x="109" y="100"/>
                  <a:pt x="108" y="100"/>
                  <a:pt x="106" y="100"/>
                </a:cubicBezTo>
                <a:cubicBezTo>
                  <a:pt x="106" y="94"/>
                  <a:pt x="110" y="94"/>
                  <a:pt x="111" y="90"/>
                </a:cubicBezTo>
                <a:cubicBezTo>
                  <a:pt x="112" y="86"/>
                  <a:pt x="111" y="82"/>
                  <a:pt x="113" y="79"/>
                </a:cubicBezTo>
                <a:cubicBezTo>
                  <a:pt x="114" y="76"/>
                  <a:pt x="117" y="76"/>
                  <a:pt x="118" y="74"/>
                </a:cubicBezTo>
                <a:cubicBezTo>
                  <a:pt x="120" y="73"/>
                  <a:pt x="120" y="69"/>
                  <a:pt x="121" y="67"/>
                </a:cubicBezTo>
                <a:cubicBezTo>
                  <a:pt x="122" y="63"/>
                  <a:pt x="122" y="58"/>
                  <a:pt x="120" y="54"/>
                </a:cubicBezTo>
                <a:cubicBezTo>
                  <a:pt x="119" y="52"/>
                  <a:pt x="119" y="51"/>
                  <a:pt x="118" y="49"/>
                </a:cubicBezTo>
                <a:cubicBezTo>
                  <a:pt x="118" y="45"/>
                  <a:pt x="119" y="35"/>
                  <a:pt x="119" y="32"/>
                </a:cubicBezTo>
                <a:cubicBezTo>
                  <a:pt x="119" y="26"/>
                  <a:pt x="119" y="26"/>
                  <a:pt x="118" y="20"/>
                </a:cubicBezTo>
                <a:cubicBezTo>
                  <a:pt x="118" y="20"/>
                  <a:pt x="116" y="14"/>
                  <a:pt x="113" y="13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4" y="9"/>
                  <a:pt x="104" y="9"/>
                  <a:pt x="104" y="9"/>
                </a:cubicBezTo>
                <a:cubicBezTo>
                  <a:pt x="90" y="0"/>
                  <a:pt x="75" y="6"/>
                  <a:pt x="67" y="9"/>
                </a:cubicBezTo>
                <a:cubicBezTo>
                  <a:pt x="56" y="13"/>
                  <a:pt x="49" y="24"/>
                  <a:pt x="54" y="48"/>
                </a:cubicBezTo>
                <a:cubicBezTo>
                  <a:pt x="55" y="52"/>
                  <a:pt x="51" y="54"/>
                  <a:pt x="52" y="57"/>
                </a:cubicBezTo>
                <a:cubicBezTo>
                  <a:pt x="52" y="61"/>
                  <a:pt x="52" y="73"/>
                  <a:pt x="57" y="76"/>
                </a:cubicBezTo>
                <a:cubicBezTo>
                  <a:pt x="57" y="76"/>
                  <a:pt x="61" y="77"/>
                  <a:pt x="60" y="77"/>
                </a:cubicBezTo>
                <a:cubicBezTo>
                  <a:pt x="61" y="82"/>
                  <a:pt x="61" y="87"/>
                  <a:pt x="62" y="91"/>
                </a:cubicBezTo>
                <a:cubicBezTo>
                  <a:pt x="63" y="94"/>
                  <a:pt x="66" y="95"/>
                  <a:pt x="67" y="99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1" y="104"/>
                  <a:pt x="59" y="110"/>
                  <a:pt x="56" y="112"/>
                </a:cubicBezTo>
                <a:cubicBezTo>
                  <a:pt x="53" y="113"/>
                  <a:pt x="51" y="114"/>
                  <a:pt x="48" y="115"/>
                </a:cubicBezTo>
                <a:cubicBezTo>
                  <a:pt x="39" y="118"/>
                  <a:pt x="30" y="122"/>
                  <a:pt x="21" y="126"/>
                </a:cubicBezTo>
                <a:cubicBezTo>
                  <a:pt x="13" y="129"/>
                  <a:pt x="3" y="131"/>
                  <a:pt x="0" y="139"/>
                </a:cubicBezTo>
                <a:cubicBezTo>
                  <a:pt x="0" y="145"/>
                  <a:pt x="0" y="158"/>
                  <a:pt x="0" y="166"/>
                </a:cubicBezTo>
                <a:cubicBezTo>
                  <a:pt x="76" y="166"/>
                  <a:pt x="76" y="166"/>
                  <a:pt x="76" y="166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77" y="117"/>
                  <a:pt x="77" y="117"/>
                  <a:pt x="77" y="117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74" y="166"/>
                  <a:pt x="174" y="166"/>
                  <a:pt x="174" y="166"/>
                </a:cubicBezTo>
                <a:cubicBezTo>
                  <a:pt x="174" y="158"/>
                  <a:pt x="174" y="145"/>
                  <a:pt x="174" y="139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705615" y="2719818"/>
            <a:ext cx="1655731" cy="16557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8050039" y="3166160"/>
            <a:ext cx="965549" cy="862584"/>
          </a:xfrm>
          <a:custGeom>
            <a:rect l="l" t="t" r="r" b="b"/>
            <a:pathLst>
              <a:path w="200" h="178">
                <a:moveTo>
                  <a:pt x="200" y="62"/>
                </a:moveTo>
                <a:cubicBezTo>
                  <a:pt x="200" y="49"/>
                  <a:pt x="189" y="39"/>
                  <a:pt x="176" y="39"/>
                </a:cubicBezTo>
                <a:cubicBezTo>
                  <a:pt x="174" y="39"/>
                  <a:pt x="172" y="39"/>
                  <a:pt x="171" y="39"/>
                </a:cubicBezTo>
                <a:cubicBezTo>
                  <a:pt x="171" y="39"/>
                  <a:pt x="171" y="38"/>
                  <a:pt x="171" y="38"/>
                </a:cubicBezTo>
                <a:cubicBezTo>
                  <a:pt x="171" y="18"/>
                  <a:pt x="155" y="3"/>
                  <a:pt x="135" y="3"/>
                </a:cubicBezTo>
                <a:cubicBezTo>
                  <a:pt x="123" y="3"/>
                  <a:pt x="113" y="8"/>
                  <a:pt x="106" y="16"/>
                </a:cubicBezTo>
                <a:cubicBezTo>
                  <a:pt x="98" y="6"/>
                  <a:pt x="85" y="0"/>
                  <a:pt x="70" y="0"/>
                </a:cubicBezTo>
                <a:cubicBezTo>
                  <a:pt x="45" y="0"/>
                  <a:pt x="24" y="20"/>
                  <a:pt x="24" y="45"/>
                </a:cubicBezTo>
                <a:cubicBezTo>
                  <a:pt x="24" y="50"/>
                  <a:pt x="25" y="55"/>
                  <a:pt x="26" y="59"/>
                </a:cubicBezTo>
                <a:cubicBezTo>
                  <a:pt x="11" y="62"/>
                  <a:pt x="0" y="74"/>
                  <a:pt x="0" y="89"/>
                </a:cubicBezTo>
                <a:cubicBezTo>
                  <a:pt x="0" y="106"/>
                  <a:pt x="14" y="119"/>
                  <a:pt x="31" y="119"/>
                </a:cubicBezTo>
                <a:cubicBezTo>
                  <a:pt x="36" y="119"/>
                  <a:pt x="39" y="119"/>
                  <a:pt x="43" y="117"/>
                </a:cubicBezTo>
                <a:cubicBezTo>
                  <a:pt x="44" y="126"/>
                  <a:pt x="51" y="133"/>
                  <a:pt x="60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2" y="138"/>
                  <a:pt x="67" y="143"/>
                  <a:pt x="73" y="143"/>
                </a:cubicBezTo>
                <a:cubicBezTo>
                  <a:pt x="79" y="143"/>
                  <a:pt x="84" y="137"/>
                  <a:pt x="84" y="131"/>
                </a:cubicBezTo>
                <a:cubicBezTo>
                  <a:pt x="84" y="127"/>
                  <a:pt x="81" y="123"/>
                  <a:pt x="77" y="122"/>
                </a:cubicBezTo>
                <a:cubicBezTo>
                  <a:pt x="78" y="120"/>
                  <a:pt x="78" y="118"/>
                  <a:pt x="78" y="116"/>
                </a:cubicBezTo>
                <a:cubicBezTo>
                  <a:pt x="78" y="115"/>
                  <a:pt x="78" y="115"/>
                  <a:pt x="78" y="115"/>
                </a:cubicBezTo>
                <a:cubicBezTo>
                  <a:pt x="81" y="116"/>
                  <a:pt x="84" y="117"/>
                  <a:pt x="88" y="117"/>
                </a:cubicBezTo>
                <a:cubicBezTo>
                  <a:pt x="89" y="117"/>
                  <a:pt x="90" y="117"/>
                  <a:pt x="92" y="117"/>
                </a:cubicBezTo>
                <a:cubicBezTo>
                  <a:pt x="92" y="122"/>
                  <a:pt x="94" y="127"/>
                  <a:pt x="97" y="131"/>
                </a:cubicBezTo>
                <a:cubicBezTo>
                  <a:pt x="92" y="132"/>
                  <a:pt x="88" y="136"/>
                  <a:pt x="89" y="141"/>
                </a:cubicBezTo>
                <a:cubicBezTo>
                  <a:pt x="89" y="146"/>
                  <a:pt x="93" y="151"/>
                  <a:pt x="99" y="151"/>
                </a:cubicBezTo>
                <a:cubicBezTo>
                  <a:pt x="105" y="150"/>
                  <a:pt x="109" y="146"/>
                  <a:pt x="109" y="140"/>
                </a:cubicBezTo>
                <a:cubicBezTo>
                  <a:pt x="109" y="140"/>
                  <a:pt x="109" y="139"/>
                  <a:pt x="109" y="139"/>
                </a:cubicBezTo>
                <a:cubicBezTo>
                  <a:pt x="111" y="140"/>
                  <a:pt x="114" y="140"/>
                  <a:pt x="117" y="140"/>
                </a:cubicBezTo>
                <a:cubicBezTo>
                  <a:pt x="131" y="140"/>
                  <a:pt x="142" y="129"/>
                  <a:pt x="142" y="116"/>
                </a:cubicBezTo>
                <a:cubicBezTo>
                  <a:pt x="145" y="117"/>
                  <a:pt x="148" y="117"/>
                  <a:pt x="152" y="117"/>
                </a:cubicBezTo>
                <a:cubicBezTo>
                  <a:pt x="166" y="117"/>
                  <a:pt x="177" y="106"/>
                  <a:pt x="177" y="93"/>
                </a:cubicBezTo>
                <a:cubicBezTo>
                  <a:pt x="177" y="90"/>
                  <a:pt x="176" y="87"/>
                  <a:pt x="175" y="84"/>
                </a:cubicBezTo>
                <a:cubicBezTo>
                  <a:pt x="176" y="84"/>
                  <a:pt x="176" y="84"/>
                  <a:pt x="176" y="84"/>
                </a:cubicBezTo>
                <a:cubicBezTo>
                  <a:pt x="189" y="84"/>
                  <a:pt x="200" y="74"/>
                  <a:pt x="200" y="62"/>
                </a:cubicBezTo>
                <a:close/>
                <a:moveTo>
                  <a:pt x="117" y="147"/>
                </a:moveTo>
                <a:cubicBezTo>
                  <a:pt x="119" y="147"/>
                  <a:pt x="120" y="146"/>
                  <a:pt x="120" y="145"/>
                </a:cubicBezTo>
                <a:cubicBezTo>
                  <a:pt x="120" y="144"/>
                  <a:pt x="118" y="142"/>
                  <a:pt x="117" y="143"/>
                </a:cubicBezTo>
                <a:cubicBezTo>
                  <a:pt x="116" y="143"/>
                  <a:pt x="114" y="144"/>
                  <a:pt x="114" y="145"/>
                </a:cubicBezTo>
                <a:cubicBezTo>
                  <a:pt x="115" y="146"/>
                  <a:pt x="116" y="148"/>
                  <a:pt x="117" y="147"/>
                </a:cubicBezTo>
                <a:close/>
                <a:moveTo>
                  <a:pt x="116" y="168"/>
                </a:moveTo>
                <a:cubicBezTo>
                  <a:pt x="113" y="168"/>
                  <a:pt x="111" y="170"/>
                  <a:pt x="111" y="173"/>
                </a:cubicBezTo>
                <a:cubicBezTo>
                  <a:pt x="111" y="176"/>
                  <a:pt x="114" y="178"/>
                  <a:pt x="117" y="178"/>
                </a:cubicBezTo>
                <a:cubicBezTo>
                  <a:pt x="120" y="178"/>
                  <a:pt x="122" y="175"/>
                  <a:pt x="122" y="173"/>
                </a:cubicBezTo>
                <a:cubicBezTo>
                  <a:pt x="122" y="170"/>
                  <a:pt x="119" y="167"/>
                  <a:pt x="116" y="168"/>
                </a:cubicBezTo>
                <a:close/>
                <a:moveTo>
                  <a:pt x="116" y="155"/>
                </a:moveTo>
                <a:cubicBezTo>
                  <a:pt x="116" y="152"/>
                  <a:pt x="114" y="150"/>
                  <a:pt x="111" y="150"/>
                </a:cubicBezTo>
                <a:cubicBezTo>
                  <a:pt x="108" y="150"/>
                  <a:pt x="106" y="152"/>
                  <a:pt x="106" y="155"/>
                </a:cubicBezTo>
                <a:cubicBezTo>
                  <a:pt x="106" y="158"/>
                  <a:pt x="108" y="161"/>
                  <a:pt x="111" y="160"/>
                </a:cubicBezTo>
                <a:cubicBezTo>
                  <a:pt x="114" y="160"/>
                  <a:pt x="117" y="158"/>
                  <a:pt x="116" y="155"/>
                </a:cubicBezTo>
                <a:close/>
                <a:moveTo>
                  <a:pt x="97" y="156"/>
                </a:moveTo>
                <a:cubicBezTo>
                  <a:pt x="92" y="156"/>
                  <a:pt x="89" y="159"/>
                  <a:pt x="89" y="164"/>
                </a:cubicBezTo>
                <a:cubicBezTo>
                  <a:pt x="89" y="168"/>
                  <a:pt x="93" y="172"/>
                  <a:pt x="98" y="172"/>
                </a:cubicBezTo>
                <a:cubicBezTo>
                  <a:pt x="102" y="172"/>
                  <a:pt x="106" y="168"/>
                  <a:pt x="106" y="163"/>
                </a:cubicBezTo>
                <a:cubicBezTo>
                  <a:pt x="106" y="159"/>
                  <a:pt x="102" y="155"/>
                  <a:pt x="97" y="156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888459" y="3223119"/>
            <a:ext cx="996982" cy="996982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438790" y="3427907"/>
            <a:ext cx="941356" cy="939832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6" name="Group 36"/>
          <p:cNvGrpSpPr/>
          <p:nvPr/>
        </p:nvGrpSpPr>
        <p:grpSpPr>
          <a:xfrm>
            <a:off x="6726064" y="3627837"/>
            <a:ext cx="376047" cy="403289"/>
            <a:chOff x="6726064" y="3627837"/>
            <a:chExt cx="376047" cy="403289"/>
          </a:xfrm>
        </p:grpSpPr>
        <p:sp>
          <p:nvSpPr>
            <p:cNvPr id="37" name="AutoShape 37"/>
            <p:cNvSpPr/>
            <p:nvPr/>
          </p:nvSpPr>
          <p:spPr>
            <a:xfrm>
              <a:off x="6728064" y="3627837"/>
              <a:ext cx="374047" cy="403289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6855318" y="3629837"/>
              <a:ext cx="246793" cy="278987"/>
            </a:xfrm>
            <a:custGeom>
              <a:rect l="l" t="t" r="r" b="b"/>
              <a:pathLst>
                <a:path w="105" h="118">
                  <a:moveTo>
                    <a:pt x="32" y="118"/>
                  </a:moveTo>
                  <a:cubicBezTo>
                    <a:pt x="21" y="118"/>
                    <a:pt x="10" y="113"/>
                    <a:pt x="1" y="105"/>
                  </a:cubicBezTo>
                  <a:cubicBezTo>
                    <a:pt x="1" y="105"/>
                    <a:pt x="1" y="105"/>
                    <a:pt x="1" y="105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23" y="90"/>
                    <a:pt x="27" y="91"/>
                    <a:pt x="32" y="91"/>
                  </a:cubicBezTo>
                  <a:cubicBezTo>
                    <a:pt x="32" y="91"/>
                    <a:pt x="32" y="91"/>
                    <a:pt x="32" y="91"/>
                  </a:cubicBezTo>
                  <a:cubicBezTo>
                    <a:pt x="36" y="91"/>
                    <a:pt x="40" y="90"/>
                    <a:pt x="43" y="86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74" y="56"/>
                    <a:pt x="74" y="56"/>
                    <a:pt x="74" y="56"/>
                  </a:cubicBezTo>
                  <a:cubicBezTo>
                    <a:pt x="77" y="53"/>
                    <a:pt x="79" y="48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9" y="40"/>
                    <a:pt x="77" y="36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3" y="31"/>
                    <a:pt x="73" y="31"/>
                    <a:pt x="73" y="31"/>
                  </a:cubicBezTo>
                  <a:cubicBezTo>
                    <a:pt x="69" y="28"/>
                    <a:pt x="65" y="27"/>
                    <a:pt x="61" y="27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57" y="27"/>
                    <a:pt x="53" y="28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2" y="49"/>
                    <a:pt x="23" y="49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3" y="39"/>
                    <a:pt x="13" y="30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9" y="4"/>
                    <a:pt x="50" y="0"/>
                    <a:pt x="61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72" y="0"/>
                    <a:pt x="83" y="4"/>
                    <a:pt x="91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101" y="22"/>
                    <a:pt x="105" y="33"/>
                    <a:pt x="105" y="44"/>
                  </a:cubicBezTo>
                  <a:cubicBezTo>
                    <a:pt x="105" y="44"/>
                    <a:pt x="105" y="44"/>
                    <a:pt x="105" y="44"/>
                  </a:cubicBezTo>
                  <a:cubicBezTo>
                    <a:pt x="105" y="55"/>
                    <a:pt x="101" y="66"/>
                    <a:pt x="93" y="74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54" y="114"/>
                    <a:pt x="42" y="118"/>
                    <a:pt x="32" y="118"/>
                  </a:cubicBezTo>
                  <a:cubicBezTo>
                    <a:pt x="32" y="118"/>
                    <a:pt x="32" y="118"/>
                    <a:pt x="32" y="118"/>
                  </a:cubicBezTo>
                  <a:cubicBezTo>
                    <a:pt x="32" y="118"/>
                    <a:pt x="32" y="118"/>
                    <a:pt x="32" y="118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6726064" y="3753090"/>
              <a:ext cx="246793" cy="278035"/>
            </a:xfrm>
            <a:custGeom>
              <a:rect l="l" t="t" r="r" b="b"/>
              <a:pathLst>
                <a:path w="105" h="118">
                  <a:moveTo>
                    <a:pt x="44" y="118"/>
                  </a:moveTo>
                  <a:cubicBezTo>
                    <a:pt x="33" y="118"/>
                    <a:pt x="22" y="114"/>
                    <a:pt x="14" y="105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4" y="96"/>
                    <a:pt x="0" y="85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63"/>
                    <a:pt x="4" y="52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1" y="5"/>
                    <a:pt x="62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2" y="0"/>
                    <a:pt x="91" y="3"/>
                    <a:pt x="98" y="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9" y="9"/>
                    <a:pt x="100" y="9"/>
                    <a:pt x="101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86" y="33"/>
                    <a:pt x="86" y="33"/>
                    <a:pt x="86" y="33"/>
                  </a:cubicBezTo>
                  <a:cubicBezTo>
                    <a:pt x="86" y="33"/>
                    <a:pt x="86" y="33"/>
                    <a:pt x="86" y="33"/>
                  </a:cubicBezTo>
                  <a:cubicBezTo>
                    <a:pt x="85" y="32"/>
                    <a:pt x="85" y="32"/>
                    <a:pt x="85" y="32"/>
                  </a:cubicBezTo>
                  <a:cubicBezTo>
                    <a:pt x="82" y="28"/>
                    <a:pt x="78" y="27"/>
                    <a:pt x="73" y="27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69" y="27"/>
                    <a:pt x="65" y="28"/>
                    <a:pt x="62" y="32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28" y="65"/>
                    <a:pt x="26" y="70"/>
                    <a:pt x="26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78"/>
                    <a:pt x="28" y="82"/>
                    <a:pt x="31" y="8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6" y="90"/>
                    <a:pt x="40" y="91"/>
                    <a:pt x="44" y="91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48" y="91"/>
                    <a:pt x="52" y="90"/>
                    <a:pt x="56" y="87"/>
                  </a:cubicBezTo>
                  <a:cubicBezTo>
                    <a:pt x="56" y="87"/>
                    <a:pt x="56" y="87"/>
                    <a:pt x="56" y="87"/>
                  </a:cubicBezTo>
                  <a:cubicBezTo>
                    <a:pt x="69" y="73"/>
                    <a:pt x="69" y="73"/>
                    <a:pt x="69" y="73"/>
                  </a:cubicBezTo>
                  <a:cubicBezTo>
                    <a:pt x="74" y="68"/>
                    <a:pt x="82" y="68"/>
                    <a:pt x="87" y="73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93" y="79"/>
                    <a:pt x="93" y="87"/>
                    <a:pt x="87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74" y="105"/>
                    <a:pt x="74" y="105"/>
                    <a:pt x="74" y="105"/>
                  </a:cubicBezTo>
                  <a:cubicBezTo>
                    <a:pt x="66" y="114"/>
                    <a:pt x="55" y="118"/>
                    <a:pt x="44" y="118"/>
                  </a:cubicBezTo>
                  <a:cubicBezTo>
                    <a:pt x="44" y="118"/>
                    <a:pt x="44" y="118"/>
                    <a:pt x="44" y="118"/>
                  </a:cubicBezTo>
                  <a:cubicBezTo>
                    <a:pt x="44" y="118"/>
                    <a:pt x="44" y="118"/>
                    <a:pt x="44" y="118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0" name="AutoShape 40"/>
          <p:cNvSpPr/>
          <p:nvPr/>
        </p:nvSpPr>
        <p:spPr>
          <a:xfrm>
            <a:off x="7334997" y="4608940"/>
            <a:ext cx="1147763" cy="1147763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1" name="Group 41"/>
          <p:cNvGrpSpPr/>
          <p:nvPr/>
        </p:nvGrpSpPr>
        <p:grpSpPr>
          <a:xfrm>
            <a:off x="7679450" y="4875395"/>
            <a:ext cx="458857" cy="474497"/>
            <a:chOff x="7679450" y="4875395"/>
            <a:chExt cx="458857" cy="474497"/>
          </a:xfrm>
        </p:grpSpPr>
        <p:sp>
          <p:nvSpPr>
            <p:cNvPr id="42" name="AutoShape 42"/>
            <p:cNvSpPr/>
            <p:nvPr/>
          </p:nvSpPr>
          <p:spPr>
            <a:xfrm>
              <a:off x="7805622" y="4875395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7679450" y="5135348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4" name="Freeform 44"/>
          <p:cNvSpPr/>
          <p:nvPr/>
        </p:nvSpPr>
        <p:spPr>
          <a:xfrm>
            <a:off x="10218660" y="3455593"/>
            <a:ext cx="412781" cy="412781"/>
          </a:xfrm>
          <a:custGeom>
            <a:rect l="l" t="t" r="r" b="b"/>
            <a:pathLst>
              <a:path w="20512" h="21600">
                <a:moveTo>
                  <a:pt x="13692" y="8626"/>
                </a:moveTo>
                <a:lnTo>
                  <a:pt x="12040" y="10330"/>
                </a:lnTo>
                <a:cubicBezTo>
                  <a:pt x="12133" y="10461"/>
                  <a:pt x="12223" y="10598"/>
                  <a:pt x="12309" y="10739"/>
                </a:cubicBezTo>
                <a:cubicBezTo>
                  <a:pt x="13857" y="13353"/>
                  <a:pt x="13057" y="16782"/>
                  <a:pt x="10523" y="18381"/>
                </a:cubicBezTo>
                <a:cubicBezTo>
                  <a:pt x="9676" y="18917"/>
                  <a:pt x="8707" y="19199"/>
                  <a:pt x="7721" y="19199"/>
                </a:cubicBezTo>
                <a:cubicBezTo>
                  <a:pt x="5825" y="19199"/>
                  <a:pt x="4105" y="18206"/>
                  <a:pt x="3118" y="16540"/>
                </a:cubicBezTo>
                <a:cubicBezTo>
                  <a:pt x="2367" y="15274"/>
                  <a:pt x="2141" y="13783"/>
                  <a:pt x="2477" y="12337"/>
                </a:cubicBezTo>
                <a:cubicBezTo>
                  <a:pt x="2815" y="10895"/>
                  <a:pt x="3674" y="9673"/>
                  <a:pt x="4902" y="8899"/>
                </a:cubicBezTo>
                <a:cubicBezTo>
                  <a:pt x="5751" y="8364"/>
                  <a:pt x="6720" y="8081"/>
                  <a:pt x="7707" y="8081"/>
                </a:cubicBezTo>
                <a:cubicBezTo>
                  <a:pt x="8723" y="8081"/>
                  <a:pt x="9686" y="8368"/>
                  <a:pt x="10517" y="8891"/>
                </a:cubicBezTo>
                <a:lnTo>
                  <a:pt x="9430" y="10070"/>
                </a:lnTo>
                <a:cubicBezTo>
                  <a:pt x="8906" y="9801"/>
                  <a:pt x="8322" y="9649"/>
                  <a:pt x="7711" y="9649"/>
                </a:cubicBezTo>
                <a:cubicBezTo>
                  <a:pt x="7000" y="9649"/>
                  <a:pt x="6303" y="9853"/>
                  <a:pt x="5695" y="10236"/>
                </a:cubicBezTo>
                <a:cubicBezTo>
                  <a:pt x="3875" y="11384"/>
                  <a:pt x="3302" y="13845"/>
                  <a:pt x="4414" y="15722"/>
                </a:cubicBezTo>
                <a:cubicBezTo>
                  <a:pt x="5123" y="16918"/>
                  <a:pt x="6358" y="17632"/>
                  <a:pt x="7715" y="17632"/>
                </a:cubicBezTo>
                <a:cubicBezTo>
                  <a:pt x="8425" y="17632"/>
                  <a:pt x="9122" y="17428"/>
                  <a:pt x="9730" y="17045"/>
                </a:cubicBezTo>
                <a:cubicBezTo>
                  <a:pt x="10611" y="16490"/>
                  <a:pt x="11230" y="15614"/>
                  <a:pt x="11471" y="14577"/>
                </a:cubicBezTo>
                <a:cubicBezTo>
                  <a:pt x="11713" y="13538"/>
                  <a:pt x="11550" y="12468"/>
                  <a:pt x="11010" y="11560"/>
                </a:cubicBezTo>
                <a:cubicBezTo>
                  <a:pt x="10991" y="11525"/>
                  <a:pt x="10967" y="11494"/>
                  <a:pt x="10946" y="11460"/>
                </a:cubicBezTo>
                <a:lnTo>
                  <a:pt x="8192" y="14304"/>
                </a:lnTo>
                <a:cubicBezTo>
                  <a:pt x="8116" y="14383"/>
                  <a:pt x="8016" y="14422"/>
                  <a:pt x="7917" y="14422"/>
                </a:cubicBezTo>
                <a:cubicBezTo>
                  <a:pt x="7819" y="14422"/>
                  <a:pt x="7718" y="14383"/>
                  <a:pt x="7644" y="14304"/>
                </a:cubicBezTo>
                <a:cubicBezTo>
                  <a:pt x="7490" y="14146"/>
                  <a:pt x="7490" y="13895"/>
                  <a:pt x="7644" y="13739"/>
                </a:cubicBezTo>
                <a:lnTo>
                  <a:pt x="17851" y="3203"/>
                </a:lnTo>
                <a:lnTo>
                  <a:pt x="17079" y="2942"/>
                </a:lnTo>
                <a:lnTo>
                  <a:pt x="15933" y="0"/>
                </a:lnTo>
                <a:lnTo>
                  <a:pt x="11871" y="4408"/>
                </a:lnTo>
                <a:lnTo>
                  <a:pt x="12605" y="6622"/>
                </a:lnTo>
                <a:lnTo>
                  <a:pt x="12142" y="7125"/>
                </a:lnTo>
                <a:cubicBezTo>
                  <a:pt x="10838" y="6182"/>
                  <a:pt x="9285" y="5680"/>
                  <a:pt x="7706" y="5680"/>
                </a:cubicBezTo>
                <a:cubicBezTo>
                  <a:pt x="6334" y="5680"/>
                  <a:pt x="4945" y="6058"/>
                  <a:pt x="3690" y="6850"/>
                </a:cubicBezTo>
                <a:cubicBezTo>
                  <a:pt x="56" y="9143"/>
                  <a:pt x="-1088" y="14042"/>
                  <a:pt x="1135" y="17791"/>
                </a:cubicBezTo>
                <a:cubicBezTo>
                  <a:pt x="2588" y="20245"/>
                  <a:pt x="5125" y="21600"/>
                  <a:pt x="7722" y="21600"/>
                </a:cubicBezTo>
                <a:cubicBezTo>
                  <a:pt x="9093" y="21600"/>
                  <a:pt x="10482" y="21221"/>
                  <a:pt x="11738" y="20430"/>
                </a:cubicBezTo>
                <a:cubicBezTo>
                  <a:pt x="15371" y="18135"/>
                  <a:pt x="16514" y="13237"/>
                  <a:pt x="14292" y="9487"/>
                </a:cubicBezTo>
                <a:cubicBezTo>
                  <a:pt x="14111" y="9179"/>
                  <a:pt x="13906" y="8898"/>
                  <a:pt x="13692" y="8626"/>
                </a:cubicBezTo>
                <a:moveTo>
                  <a:pt x="18676" y="3481"/>
                </a:moveTo>
                <a:lnTo>
                  <a:pt x="14381" y="7915"/>
                </a:lnTo>
                <a:lnTo>
                  <a:pt x="16451" y="8512"/>
                </a:lnTo>
                <a:lnTo>
                  <a:pt x="20512" y="4103"/>
                </a:lnTo>
                <a:lnTo>
                  <a:pt x="18676" y="3481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5" name="Group 45"/>
          <p:cNvGrpSpPr/>
          <p:nvPr/>
        </p:nvGrpSpPr>
        <p:grpSpPr>
          <a:xfrm>
            <a:off x="7380145" y="2375347"/>
            <a:ext cx="272942" cy="241109"/>
            <a:chOff x="7380145" y="2375347"/>
            <a:chExt cx="272942" cy="241109"/>
          </a:xfrm>
        </p:grpSpPr>
        <p:sp>
          <p:nvSpPr>
            <p:cNvPr id="46" name="Freeform 46"/>
            <p:cNvSpPr/>
            <p:nvPr/>
          </p:nvSpPr>
          <p:spPr>
            <a:xfrm>
              <a:off x="7399265" y="2485735"/>
              <a:ext cx="233260" cy="130721"/>
            </a:xfrm>
            <a:custGeom>
              <a:rect l="l" t="t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7380145" y="2375347"/>
              <a:ext cx="272942" cy="16159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5023" y="21600"/>
                  </a:lnTo>
                  <a:lnTo>
                    <a:pt x="6823" y="18190"/>
                  </a:lnTo>
                  <a:lnTo>
                    <a:pt x="2314" y="18190"/>
                  </a:lnTo>
                  <a:lnTo>
                    <a:pt x="2314" y="3410"/>
                  </a:lnTo>
                  <a:lnTo>
                    <a:pt x="19286" y="3410"/>
                  </a:lnTo>
                  <a:lnTo>
                    <a:pt x="19286" y="18190"/>
                  </a:lnTo>
                  <a:lnTo>
                    <a:pt x="14777" y="18190"/>
                  </a:lnTo>
                  <a:lnTo>
                    <a:pt x="16577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8" name="AutoShape 48"/>
          <p:cNvSpPr/>
          <p:nvPr/>
        </p:nvSpPr>
        <p:spPr>
          <a:xfrm>
            <a:off x="1066267" y="2006396"/>
            <a:ext cx="1203412" cy="16168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中国U型记忆枕行业发展概述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符合人体工学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U型记忆枕的形状和硬度可以根据个人需求进行调整，以适应不同人的头部和颈部形状。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U型记忆枕是一种根据人体工程学原理设计的枕头，其形状类似于英文字母“U”，可以提供颈部和头部所需的支撑。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2. 支撑性强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U型记忆枕能够提供强有力的支撑，有助于保持正确的颈椎曲线，减轻颈部和肩部的压力。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4. 可塑性强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U型记忆枕具有较好的可塑性，可以根据个人的睡姿和习惯进行调整，提高睡眠质量。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3. 透气性好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U型记忆枕通常采用透气性好的材料制成，有助于保持干爽舒适的睡眠环境。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U型记忆枕的定义与特点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起步阶段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中国U型记忆枕行业始于20世纪末，当时市场上的产品主要依赖进口，价格较高，普及程度有限。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快速发展阶段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进入21世纪后，随着国内技术的不断发展和生产成本的降低，U型记忆枕逐渐进入大众消费市场，并得到了广泛的认可和应用。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成熟阶段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近年来，随着人们健康意识的提高和对睡眠质量的关注，U型记忆枕市场需求持续增长，行业逐渐进入成熟阶段。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中国U型记忆枕行业发展历程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中国U型记忆枕行业市场规模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目前，中国U型记忆枕行业的市场规模已经达到数十亿元人民币，并以每年10%以上的速度持续增长。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市场前景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随着人们对睡眠质量的关注度不断提高，以及消费升级的推动，预计未来几年中国U型记忆枕行业的市场规模将继续保持快速增长态势。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中国U型记忆枕行业竞争格局分析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价格竞争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为了争夺市场份额，许多企业采取价格战策略，导致市场上U型记忆枕的价格差异较大。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营销竞争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各品牌通过广告、促销、线上线下渠道等多种方式进行营销推广，以提高品牌知名度和销售额。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品牌竞争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中国U型记忆枕市场上存在众多品牌，包括国内品牌和国外品牌，品牌之间的竞争激烈。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行业竞争现状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主要竞争者分析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27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如Tempur-Pedic、Sleep Innovations等，这些国外品牌在中国市场上也有一定的影响力，凭借其先进的技术和良好的口碑占据一定市场份额。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国外品牌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27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如宜家、慕思等，这些企业在市场上拥有较高的知名度和市场份额，产品线丰富，品牌影响力大。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国内大型家居企业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27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如睡眠博士、喜临门等，这些品牌专注于U型记忆枕市场，产品品质优良，设计独特，深受消费者喜爱。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专业U型记忆枕品牌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11480" y="3223760"/>
            <a:ext cx="478346" cy="39941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511480" y="4805669"/>
            <a:ext cx="478346" cy="41365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竞争趋势预测</a:t>
              </a: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6384512" y="2015068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随着科技的不断进步，未来U型记忆枕行业将更加注重技术创新，如新材料、新工艺的应用将进一步提高产品的舒适度和性能。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116604" y="3155950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个性化需求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510528" y="3652633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随着消费者对睡眠质量的要求越来越高，对U型记忆枕的个性化需求也将越来越强烈，企业需不断创新以满足消费者多样化的需求。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116604" y="4743284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线上线下融合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510528" y="5239966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未来U型记忆枕的销售渠道将更加多元化，线上线下融合将成为主流趋势，企业需加强线上线下渠道的建设和整合。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116604" y="1472796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中国U型记忆枕行业市场现状分析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目前，中国U型记忆枕行业的供给能力较强，市场上存在大量的生产厂家。同时，随着技术的不断进步，产品质量和生产效率得到了显著提升。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供给情况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随着人们生活质量的提高和健康意识的增强，U型记忆枕市场需求呈现不断增长的趋势。消费者对于产品的品质、功能和舒适度有着更高的要求。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需求情况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市场供需状况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消费者群体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U型记忆枕的主要消费群体为长期伏案工作的人群，如白领、学生等，以及有颈椎问题或对睡眠质量有较高要求的消费者。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消费需求特点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消费者对于U型记忆枕的需求主要体现在舒适度、支撑力、材质和品牌信誉等方面。他们希望产品能够提供良好的支撑，缓解颈部疲劳，改善睡眠质量。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消费者需求分析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中国U型记忆枕市场的价格区间较为广泛，从几百元到数千元不等。不同品牌、材质和功能的产品价格差异较大。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价格影响因素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影响U型记忆枕价格的主要因素包括原材料成本、生产工艺、品牌溢价和市场竞争等。同时，不同销售渠道和地区的市场定价也存在一定的差异。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产品价格区间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市场价格分析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https://d.book118.com/108012006034006030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2024-09-06T13:53:00.850</cp:lastPrinted>
  <dcterms:created xsi:type="dcterms:W3CDTF">2024-09-06T05:53:00Z</dcterms:created>
  <dcterms:modified xsi:type="dcterms:W3CDTF">2024-09-06T05:53:02Z</dcterms:modified>
</cp:coreProperties>
</file>