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Relationship Id="rId2" Type="http://schemas.openxmlformats.org/officeDocument/2006/relationships/image" Target="../media/image10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766E0-9830-4E8B-96BB-46EC6630C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3586E-1F6A-4BCD-8200-2BFAB4D2F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B94F4-A10A-42E6-A66D-93D3A57FB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97D83-C85C-4D4D-A075-C22F6A6CF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61FFE7-3942-4DC0-A563-D3C0FF5BB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26F4AE-1AC4-4DED-8FA4-33F716608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D88A9-84A9-4A54-A2E1-C56E14719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ECCCB-81EF-456B-A700-D52AC6ADE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FC708-0565-4231-AF06-9B09AE55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2BBB4-8C86-4DEC-B4DD-37CEC1A2E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93761-678C-4041-B32D-736D780A9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>
          <a:outerShdw dist="107763" dir="2699999" algn="ctr" rotWithShape="0">
            <a:srgbClr val="020000"/>
          </a:outerShdw>
        </a:effectLst>
      </p:bgPr>
    </p:bg>
    <p:spTree>
      <p:nvGrpSpPr>
        <p:cNvPr id="1" name=""/>
        <p:cNvGrpSpPr/>
        <p:nvPr/>
      </p:nvGrpSpPr>
      <p:grpSpPr/>
      <p:sp>
        <p:nvSpPr>
          <p:cNvPr id="82951" name="标题 82950"/>
          <p:cNvSpPr>
            <a:spLocks noGrp="1"/>
          </p:cNvSpPr>
          <p:nvPr>
            <p:ph type="ctrTitle"/>
          </p:nvPr>
        </p:nvSpPr>
        <p:spPr>
          <a:xfrm>
            <a:off x="1143000" y="1143000"/>
            <a:ext cx="6858000" cy="838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zh-CN"/>
          </a:p>
        </p:txBody>
      </p:sp>
      <p:sp>
        <p:nvSpPr>
          <p:cNvPr id="82952" name="副标题 82951"/>
          <p:cNvSpPr>
            <a:spLocks noGrp="1"/>
          </p:cNvSpPr>
          <p:nvPr>
            <p:ph type="subTitle" idx="1"/>
          </p:nvPr>
        </p:nvSpPr>
        <p:spPr>
          <a:xfrm>
            <a:off x="1447800" y="2590800"/>
            <a:ext cx="6705600" cy="17716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Tx/>
              <a:buSzTx/>
              <a:buFontTx/>
              <a:buNone/>
              <a:defRPr/>
            </a:lvl1pPr>
            <a:lvl2pPr marL="457200" lvl="1" indent="0" algn="ctr">
              <a:buClrTx/>
              <a:buSzTx/>
              <a:buFontTx/>
              <a:buNone/>
              <a:defRPr/>
            </a:lvl2pPr>
            <a:lvl3pPr marL="914400" lvl="2" indent="0" algn="ctr">
              <a:buClrTx/>
              <a:buSzTx/>
              <a:buFontTx/>
              <a:buNone/>
              <a:defRPr/>
            </a:lvl3pPr>
            <a:lvl4pPr marL="1371600" lvl="3" indent="0" algn="ctr">
              <a:buClrTx/>
              <a:buSzTx/>
              <a:buFontTx/>
              <a:buNone/>
              <a:defRPr/>
            </a:lvl4pPr>
            <a:lvl5pPr marL="1828800" lvl="4" indent="0" algn="ctr">
              <a:buClrTx/>
              <a:buSzTx/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82953" name="日期占位符 82952"/>
          <p:cNvSpPr>
            <a:spLocks noGrp="1"/>
          </p:cNvSpPr>
          <p:nvPr>
            <p:ph type="dt" sz="half" idx="2"/>
          </p:nvPr>
        </p:nvSpPr>
        <p:spPr>
          <a:xfrm>
            <a:off x="1803400" y="6115050"/>
            <a:ext cx="1930400" cy="5143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l">
              <a:defRPr sz="1400" b="0">
                <a:solidFill>
                  <a:srgbClr val="CC9864"/>
                </a:solidFill>
              </a:defRPr>
            </a:lvl1pPr>
          </a:lstStyle>
          <a:p>
            <a:pPr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954" name="页脚占位符 82953"/>
          <p:cNvSpPr>
            <a:spLocks noGrp="1"/>
          </p:cNvSpPr>
          <p:nvPr>
            <p:ph type="ftr" sz="quarter" idx="3"/>
          </p:nvPr>
        </p:nvSpPr>
        <p:spPr>
          <a:xfrm>
            <a:off x="4419600" y="6096000"/>
            <a:ext cx="838200" cy="5143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400" b="0">
                <a:solidFill>
                  <a:srgbClr val="CC9864"/>
                </a:solidFill>
              </a:defRPr>
            </a:lvl1pPr>
          </a:lstStyle>
          <a:p>
            <a:pPr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955" name="灯片编号占位符 82954"/>
          <p:cNvSpPr>
            <a:spLocks noGrp="1"/>
          </p:cNvSpPr>
          <p:nvPr>
            <p:ph type="sldNum" sz="quarter" idx="4"/>
          </p:nvPr>
        </p:nvSpPr>
        <p:spPr>
          <a:xfrm>
            <a:off x="6096000" y="6096000"/>
            <a:ext cx="533400" cy="5143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400" b="0">
                <a:solidFill>
                  <a:srgbClr val="CC9864"/>
                </a:solidFill>
              </a:defRPr>
            </a:lvl1pPr>
          </a:lstStyle>
          <a:p>
            <a:pPr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956" name="动作按钮: 结束 82955">
            <a:hlinkClick action="ppaction://hlinkshowjump?jump=lastslide"/>
          </p:cNvPr>
          <p:cNvSpPr/>
          <p:nvPr/>
        </p:nvSpPr>
        <p:spPr>
          <a:xfrm>
            <a:off x="8534400" y="5486400"/>
            <a:ext cx="381000" cy="381000"/>
          </a:xfrm>
          <a:prstGeom prst="actionButtonEnd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957" name="动作按钮: 自定义 82956">
            <a:hlinkClick action="ppaction://hlinkshowjump?jump=endshow"/>
          </p:cNvPr>
          <p:cNvSpPr/>
          <p:nvPr/>
        </p:nvSpPr>
        <p:spPr>
          <a:xfrm>
            <a:off x="8534400" y="6019800"/>
            <a:ext cx="381000" cy="381000"/>
          </a:xfrm>
          <a:prstGeom prst="actionButtonBlank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958" name="动作按钮: 自定义 82957">
            <a:hlinkClick action="ppaction://hlinkshowjump?jump=nextslide"/>
          </p:cNvPr>
          <p:cNvSpPr/>
          <p:nvPr/>
        </p:nvSpPr>
        <p:spPr>
          <a:xfrm>
            <a:off x="7620000" y="5410200"/>
            <a:ext cx="533400" cy="609600"/>
          </a:xfrm>
          <a:prstGeom prst="actionButtonBlank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959" name="动作按钮: 自定义 82958">
            <a:hlinkClick action="ppaction://hlinkshowjump?jump=nextslide"/>
          </p:cNvPr>
          <p:cNvSpPr/>
          <p:nvPr/>
        </p:nvSpPr>
        <p:spPr>
          <a:xfrm>
            <a:off x="5943600" y="5486400"/>
            <a:ext cx="990600" cy="304800"/>
          </a:xfrm>
          <a:prstGeom prst="actionButtonBlank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med">
    <p:wipe/>
  </p:transition>
  <p:timing/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990600" y="1752600"/>
            <a:ext cx="3808476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54524" y="1752600"/>
            <a:ext cx="3808476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19900" y="304800"/>
            <a:ext cx="1943100" cy="55626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90600" y="304800"/>
            <a:ext cx="5716657" cy="55626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oleObject" Target="../embeddings/oleObject1.bin" TargetMode="Internal" /><Relationship Id="rId13" Type="http://schemas.openxmlformats.org/officeDocument/2006/relationships/image" Target="../media/image2.png" /><Relationship Id="rId14" Type="http://schemas.openxmlformats.org/officeDocument/2006/relationships/image" Target="../media/image3.png" /><Relationship Id="rId15" Type="http://schemas.openxmlformats.org/officeDocument/2006/relationships/vmlDrawing" Target="../drawings/vmlDrawing1.v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>
          <a:outerShdw dist="107763" dir="2699999" algn="ctr" rotWithShape="0">
            <a:srgbClr val="020000"/>
          </a:outerShdw>
        </a:effectLst>
      </p:bgPr>
    </p:bg>
    <p:spTree>
      <p:nvGrpSpPr>
        <p:cNvPr id="1" name=""/>
        <p:cNvGrpSpPr/>
        <p:nvPr/>
      </p:nvGrpSpPr>
      <p:grpSpPr/>
      <p:sp>
        <p:nvSpPr>
          <p:cNvPr id="81951" name="标题 81950"/>
          <p:cNvSpPr>
            <a:spLocks noGrp="1"/>
          </p:cNvSpPr>
          <p:nvPr>
            <p:ph type="title"/>
          </p:nvPr>
        </p:nvSpPr>
        <p:spPr>
          <a:xfrm>
            <a:off x="990600" y="3048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1952" name="文本占位符 81951"/>
          <p:cNvSpPr>
            <a:spLocks noGrp="1"/>
          </p:cNvSpPr>
          <p:nvPr>
            <p:ph type="body" idx="1"/>
          </p:nvPr>
        </p:nvSpPr>
        <p:spPr>
          <a:xfrm>
            <a:off x="990600" y="17526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81953" name="日期占位符 81952"/>
          <p:cNvSpPr>
            <a:spLocks noGrp="1"/>
          </p:cNvSpPr>
          <p:nvPr>
            <p:ph type="dt" sz="half" idx="2"/>
          </p:nvPr>
        </p:nvSpPr>
        <p:spPr>
          <a:xfrm>
            <a:off x="381000" y="6172200"/>
            <a:ext cx="12446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folHlink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54" name="页脚占位符 81953"/>
          <p:cNvSpPr>
            <a:spLocks noGrp="1"/>
          </p:cNvSpPr>
          <p:nvPr>
            <p:ph type="ftr" sz="quarter" idx="3"/>
          </p:nvPr>
        </p:nvSpPr>
        <p:spPr>
          <a:xfrm>
            <a:off x="1676400" y="6172200"/>
            <a:ext cx="15240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en-US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folHlink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55" name="灯片编号占位符 81954"/>
          <p:cNvSpPr>
            <a:spLocks noGrp="1"/>
          </p:cNvSpPr>
          <p:nvPr>
            <p:ph type="sldNum" sz="quarter" idx="4"/>
          </p:nvPr>
        </p:nvSpPr>
        <p:spPr>
          <a:xfrm>
            <a:off x="3200400" y="6172200"/>
            <a:ext cx="1066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en-US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folHlink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81959" name="对象 81958"/>
          <p:cNvGraphicFramePr>
            <a:graphicFrameLocks noChangeAspect="1"/>
          </p:cNvGraphicFramePr>
          <p:nvPr/>
        </p:nvGraphicFramePr>
        <p:xfrm>
          <a:off x="4343400" y="6286500"/>
          <a:ext cx="4181475" cy="571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12" imgW="4181475" imgH="571500" progId="Paint.Picture">
                  <p:embed/>
                </p:oleObj>
              </mc:Choice>
              <mc:Fallback>
                <p:oleObj r:id="rId12" imgW="4181475" imgH="57150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clrChange>
                          <a:clrFrom>
                            <a:srgbClr val="FFFFFF"/>
                          </a:clrFrom>
                          <a:clrTo>
                            <a:srgbClr val="FFFFFF">
                              <a:alpha val="0"/>
                            </a:srgbClr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4343400" y="6286500"/>
                        <a:ext cx="4181475" cy="5715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60" name="动作按钮: 第一张 81959">
            <a:hlinkClick action="ppaction://hlinkshowjump?jump=firstslide"/>
          </p:cNvPr>
          <p:cNvSpPr/>
          <p:nvPr/>
        </p:nvSpPr>
        <p:spPr>
          <a:xfrm>
            <a:off x="4572000" y="6324600"/>
            <a:ext cx="609600" cy="304800"/>
          </a:xfrm>
          <a:prstGeom prst="actionButtonHome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961" name="动作按钮: 前进或下一项 81960">
            <a:hlinkClick action="ppaction://hlinkshowjump?jump=previousslide"/>
          </p:cNvPr>
          <p:cNvSpPr/>
          <p:nvPr/>
        </p:nvSpPr>
        <p:spPr>
          <a:xfrm>
            <a:off x="5410200" y="6324600"/>
            <a:ext cx="609600" cy="304800"/>
          </a:xfrm>
          <a:prstGeom prst="actionButtonForwardNex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962" name="动作按钮: 前进或下一项 81961">
            <a:hlinkClick action="ppaction://hlinkshowjump?jump=nextslide"/>
          </p:cNvPr>
          <p:cNvSpPr/>
          <p:nvPr/>
        </p:nvSpPr>
        <p:spPr>
          <a:xfrm>
            <a:off x="6248400" y="6324600"/>
            <a:ext cx="609600" cy="304800"/>
          </a:xfrm>
          <a:prstGeom prst="actionButtonForwardNex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963" name="动作按钮: 结束 81962">
            <a:hlinkClick action="ppaction://hlinkshowjump?jump=lastslide"/>
          </p:cNvPr>
          <p:cNvSpPr/>
          <p:nvPr/>
        </p:nvSpPr>
        <p:spPr>
          <a:xfrm>
            <a:off x="7086600" y="6324600"/>
            <a:ext cx="609600" cy="304800"/>
          </a:xfrm>
          <a:prstGeom prst="actionButtonEnd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964" name="动作按钮: 自定义 81963">
            <a:hlinkClick action="ppaction://hlinkshowjump?jump=endshow"/>
          </p:cNvPr>
          <p:cNvSpPr/>
          <p:nvPr/>
        </p:nvSpPr>
        <p:spPr>
          <a:xfrm>
            <a:off x="7924800" y="6324600"/>
            <a:ext cx="457200" cy="304800"/>
          </a:xfrm>
          <a:prstGeom prst="actionButtonBlank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>
    <p:wipe/>
  </p:transition>
  <p:timing/>
  <p:hf sldNum="0" hdr="0" ftr="0"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1" i="0" u="none" kern="12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rgbClr val="0000CC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rgbClr val="0000CC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rgbClr val="0000CC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rgbClr val="0000CC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rgbClr val="0000CC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rgbClr val="0000CC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rgbClr val="0000CC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rgbClr val="0000CC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rgbClr val="0000CC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png" /><Relationship Id="rId4" Type="http://schemas.openxmlformats.org/officeDocument/2006/relationships/vmlDrawing" Target="../drawings/vmlDrawing2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5.png" /><Relationship Id="rId4" Type="http://schemas.openxmlformats.org/officeDocument/2006/relationships/vmlDrawing" Target="../drawings/vmlDrawing3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6.png" /><Relationship Id="rId4" Type="http://schemas.openxmlformats.org/officeDocument/2006/relationships/vmlDrawing" Target="../drawings/vmlDrawing4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7.png" /><Relationship Id="rId4" Type="http://schemas.openxmlformats.org/officeDocument/2006/relationships/vmlDrawing" Target="../drawings/vmlDrawing5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8.wmf" /><Relationship Id="rId4" Type="http://schemas.openxmlformats.org/officeDocument/2006/relationships/vmlDrawing" Target="../drawings/vmlDrawing6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9.wmf" /><Relationship Id="rId4" Type="http://schemas.openxmlformats.org/officeDocument/2006/relationships/oleObject" Target="../embeddings/oleObject8.bin" TargetMode="Internal" /><Relationship Id="rId5" Type="http://schemas.openxmlformats.org/officeDocument/2006/relationships/image" Target="../media/image10.wmf" /><Relationship Id="rId6" Type="http://schemas.openxmlformats.org/officeDocument/2006/relationships/vmlDrawing" Target="../drawings/vmlDrawing7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9.bin" TargetMode="Internal" /><Relationship Id="rId3" Type="http://schemas.openxmlformats.org/officeDocument/2006/relationships/image" Target="../media/image11.png" /><Relationship Id="rId4" Type="http://schemas.openxmlformats.org/officeDocument/2006/relationships/oleObject" Target="../embeddings/oleObject10.bin" TargetMode="Internal" /><Relationship Id="rId5" Type="http://schemas.openxmlformats.org/officeDocument/2006/relationships/image" Target="../media/image12.png" /><Relationship Id="rId6" Type="http://schemas.openxmlformats.org/officeDocument/2006/relationships/vmlDrawing" Target="../drawings/vmlDrawing8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1.bin" TargetMode="Internal" /><Relationship Id="rId3" Type="http://schemas.openxmlformats.org/officeDocument/2006/relationships/image" Target="../media/image13.png" /><Relationship Id="rId4" Type="http://schemas.openxmlformats.org/officeDocument/2006/relationships/vmlDrawing" Target="../drawings/vmlDrawing9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141150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2"/>
          </p:nvPr>
        </p:nvSpPr>
        <p:spPr/>
        <p:txBody>
          <a:bodyPr/>
          <a:lstStyle/>
          <a:p>
            <a:pPr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>05:12:32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4995" name="副标题 84994"/>
          <p:cNvSpPr>
            <a:spLocks noGrp="1"/>
          </p:cNvSpPr>
          <p:nvPr>
            <p:ph type="subTitle" idx="1"/>
          </p:nvPr>
        </p:nvSpPr>
        <p:spPr>
          <a:xfrm>
            <a:off x="990600" y="3124200"/>
            <a:ext cx="3200400" cy="1524000"/>
          </a:xfrm>
        </p:spPr>
        <p:txBody>
          <a:bodyPr anchor="t" anchorCtr="0"/>
          <a:lstStyle/>
          <a:p>
            <a:pPr defTabSz="914400">
              <a:buSzTx/>
            </a:pPr>
            <a:r>
              <a:rPr lang="zh-CN" altLang="en-US" b="1" kern="1200" baseline="0">
                <a:solidFill>
                  <a:schemeClr val="bg1"/>
                </a:solidFill>
                <a:latin typeface="Times New Roman"/>
                <a:ea typeface="宋体" panose="02010600030101010101" pitchFamily="2" charset="-122"/>
              </a:rPr>
              <a:t>第四节  </a:t>
            </a:r>
            <a:endParaRPr lang="zh-CN" altLang="en-US" b="1" kern="1200" baseline="0">
              <a:solidFill>
                <a:schemeClr val="bg1"/>
              </a:solidFill>
              <a:latin typeface="Times New Roman"/>
              <a:ea typeface="宋体" panose="02010600030101010101" pitchFamily="2" charset="-122"/>
            </a:endParaRPr>
          </a:p>
          <a:p>
            <a:pPr defTabSz="914400">
              <a:buSzTx/>
            </a:pPr>
            <a:r>
              <a:rPr lang="zh-CN" altLang="en-US" b="1" kern="1200" baseline="0">
                <a:solidFill>
                  <a:schemeClr val="bg1"/>
                </a:solidFill>
                <a:latin typeface="Times New Roman"/>
                <a:ea typeface="宋体" panose="02010600030101010101" pitchFamily="2" charset="-122"/>
              </a:rPr>
              <a:t>光谱法仪器与光学器件</a:t>
            </a:r>
            <a:endParaRPr lang="zh-CN" altLang="en-US" sz="2400" b="1" kern="1200" baseline="0">
              <a:solidFill>
                <a:schemeClr val="tx1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84997" name="矩形 84996"/>
          <p:cNvSpPr/>
          <p:nvPr/>
        </p:nvSpPr>
        <p:spPr>
          <a:xfrm>
            <a:off x="4495800" y="990600"/>
            <a:ext cx="4572000" cy="2590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 baseline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800" b="0" i="0" u="none" kern="1200" baseline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 baseline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000" b="0" i="0" u="none" kern="1200" baseline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000" b="0" i="0" u="none" kern="1200" baseline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lnSpc>
                <a:spcPct val="130000"/>
              </a:lnSpc>
            </a:pPr>
            <a:r>
              <a:rPr lang="zh-CN" altLang="en-US" sz="2400" b="1">
                <a:latin typeface="宋体" panose="02010600030101010101" pitchFamily="2" charset="-122"/>
                <a:ea typeface="黑体" panose="02010609060101010101" pitchFamily="2" charset="-122"/>
              </a:rPr>
              <a:t>一、</a:t>
            </a:r>
            <a:r>
              <a:rPr lang="zh-CN" altLang="en-US" sz="2400" b="1">
                <a:ea typeface="黑体" panose="02010609060101010101" pitchFamily="2" charset="-122"/>
              </a:rPr>
              <a:t>光谱法仪器的基本流程</a:t>
            </a:r>
            <a:endParaRPr lang="zh-CN" altLang="en-US" sz="2400" b="1">
              <a:ea typeface="黑体" panose="02010609060101010101" pitchFamily="2" charset="-122"/>
            </a:endParaRPr>
          </a:p>
          <a:p>
            <a:pPr lvl="0" algn="l">
              <a:lnSpc>
                <a:spcPct val="130000"/>
              </a:lnSpc>
            </a:pPr>
            <a:r>
              <a:rPr lang="en-US" altLang="zh-CN" sz="2400" b="1">
                <a:solidFill>
                  <a:srgbClr val="FF3300"/>
                </a:solidFill>
              </a:rPr>
              <a:t>general process of spectrometry</a:t>
            </a:r>
            <a:endParaRPr lang="en-US" altLang="zh-CN" sz="2400" b="1">
              <a:solidFill>
                <a:srgbClr val="FFFF66"/>
              </a:solidFill>
              <a:latin typeface="宋体" panose="02010600030101010101" pitchFamily="2" charset="-122"/>
            </a:endParaRPr>
          </a:p>
          <a:p>
            <a:pPr lvl="0" algn="l">
              <a:lnSpc>
                <a:spcPct val="130000"/>
              </a:lnSpc>
            </a:pPr>
            <a:r>
              <a:rPr lang="zh-CN" altLang="en-US" sz="2400" b="1">
                <a:solidFill>
                  <a:schemeClr val="hlink"/>
                </a:solidFill>
                <a:ea typeface="黑体" panose="02010609060101010101" pitchFamily="2" charset="-122"/>
              </a:rPr>
              <a:t>二、</a:t>
            </a:r>
            <a:r>
              <a:rPr lang="zh-CN" altLang="en-US" sz="2400" b="1">
                <a:ea typeface="黑体" panose="02010609060101010101" pitchFamily="2" charset="-122"/>
              </a:rPr>
              <a:t>光谱仪器的基本器件</a:t>
            </a:r>
            <a:endParaRPr lang="zh-CN" altLang="en-US" sz="2400" b="1">
              <a:solidFill>
                <a:schemeClr val="accent1"/>
              </a:solidFill>
              <a:ea typeface="黑体" panose="02010609060101010101" pitchFamily="2" charset="-122"/>
              <a:hlinkClick action="ppaction://noaction"/>
            </a:endParaRPr>
          </a:p>
          <a:p>
            <a:pPr lvl="0" algn="l"/>
            <a:r>
              <a:rPr lang="en-US" altLang="zh-CN" sz="2400" b="1">
                <a:solidFill>
                  <a:srgbClr val="FF3300"/>
                </a:solidFill>
              </a:rPr>
              <a:t>main parts of spectrometry </a:t>
            </a:r>
            <a:endParaRPr lang="zh-CN" altLang="en-US" sz="2400" b="1">
              <a:solidFill>
                <a:srgbClr val="FF3300"/>
              </a:solidFill>
            </a:endParaRPr>
          </a:p>
        </p:txBody>
      </p:sp>
      <p:sp>
        <p:nvSpPr>
          <p:cNvPr id="85001" name="标题 85000"/>
          <p:cNvSpPr>
            <a:spLocks noGrp="1"/>
          </p:cNvSpPr>
          <p:nvPr>
            <p:ph type="ctrTitle"/>
          </p:nvPr>
        </p:nvSpPr>
        <p:spPr>
          <a:xfrm>
            <a:off x="685800" y="685800"/>
            <a:ext cx="3733800" cy="1295400"/>
          </a:xfrm>
        </p:spPr>
        <p:txBody>
          <a:bodyPr anchor="ctr" anchorCtr="0"/>
          <a:lstStyle/>
          <a:p>
            <a:pPr defTabSz="914400">
              <a:buSzTx/>
              <a:buFontTx/>
              <a:buNone/>
            </a:pPr>
            <a:r>
              <a:rPr lang="zh-CN" altLang="en-US" kern="1200" baseline="0">
                <a:latin typeface="宋体" panose="02010600030101010101" pitchFamily="2" charset="-122"/>
                <a:ea typeface="宋体" panose="02010600030101010101" pitchFamily="2" charset="-122"/>
              </a:rPr>
              <a:t>第十二章  </a:t>
            </a:r>
            <a:br>
              <a:rPr lang="zh-CN" altLang="en-US" kern="1200" baseline="0"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en-US" kern="1200" baseline="0">
                <a:latin typeface="宋体" panose="02010600030101010101" pitchFamily="2" charset="-122"/>
                <a:ea typeface="宋体" panose="02010600030101010101" pitchFamily="2" charset="-122"/>
              </a:rPr>
              <a:t>光分析导论</a:t>
            </a:r>
            <a:r>
              <a:rPr lang="zh-CN" altLang="en-US" sz="3600" b="0" kern="1200" baseline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b="0" kern="1200" baseline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5002" name="文本框 85001"/>
          <p:cNvSpPr txBox="1"/>
          <p:nvPr/>
        </p:nvSpPr>
        <p:spPr>
          <a:xfrm>
            <a:off x="990600" y="2057400"/>
            <a:ext cx="3352800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an introduction to optical analysis</a:t>
            </a:r>
            <a:r>
              <a:rPr lang="en-US" altLang="zh-CN" sz="2000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 </a:t>
            </a:r>
            <a:endParaRPr lang="en-US" altLang="zh-CN" sz="2000">
              <a:solidFill>
                <a:srgbClr val="FF3300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85003" name="矩形 85002"/>
          <p:cNvSpPr/>
          <p:nvPr/>
        </p:nvSpPr>
        <p:spPr>
          <a:xfrm>
            <a:off x="990600" y="4724400"/>
            <a:ext cx="3505200" cy="822325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instruments for spectro-metry and optical parts</a:t>
            </a:r>
            <a:endParaRPr lang="zh-CN" altLang="en-US">
              <a:solidFill>
                <a:srgbClr val="FF3300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85004" name="TextBox 85003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med">
    <p:split orient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>05:12:32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3970" name="标题 83969"/>
          <p:cNvSpPr>
            <a:spLocks noGrp="1"/>
          </p:cNvSpPr>
          <p:nvPr>
            <p:ph type="title"/>
          </p:nvPr>
        </p:nvSpPr>
        <p:spPr>
          <a:xfrm>
            <a:off x="609600" y="381000"/>
            <a:ext cx="8229600" cy="990600"/>
          </a:xfrm>
        </p:spPr>
        <p:txBody>
          <a:bodyPr anchor="ctr" anchorCtr="0"/>
          <a:lstStyle/>
          <a:p>
            <a:pPr algn="l"/>
            <a:r>
              <a:rPr lang="zh-CN" altLang="en-US" sz="3600">
                <a:latin typeface="宋体" panose="02010600030101010101" pitchFamily="2" charset="-122"/>
              </a:rPr>
              <a:t>一、</a:t>
            </a:r>
            <a:r>
              <a:rPr lang="zh-CN" altLang="en-US" sz="3600"/>
              <a:t>光分析法仪器的基本流程</a:t>
            </a:r>
            <a:br>
              <a:rPr lang="zh-CN" altLang="en-US" sz="3200"/>
            </a:br>
            <a:r>
              <a:rPr lang="zh-CN" altLang="en-US" sz="3200"/>
              <a:t> </a:t>
            </a:r>
            <a:r>
              <a:rPr lang="en-US" altLang="zh-CN" sz="2800" b="0">
                <a:solidFill>
                  <a:schemeClr val="folHlink"/>
                </a:solidFill>
              </a:rPr>
              <a:t>general process of spectrometry</a:t>
            </a:r>
            <a:endParaRPr lang="zh-CN" altLang="en-US" sz="2800" b="0">
              <a:solidFill>
                <a:schemeClr val="folHlink"/>
              </a:solidFill>
            </a:endParaRPr>
          </a:p>
        </p:txBody>
      </p:sp>
      <p:sp>
        <p:nvSpPr>
          <p:cNvPr id="83972" name="矩形 83971"/>
          <p:cNvSpPr/>
          <p:nvPr/>
        </p:nvSpPr>
        <p:spPr>
          <a:xfrm>
            <a:off x="533400" y="1447800"/>
            <a:ext cx="3810000" cy="2136775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800" b="0"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光谱仪器通常包括五个基本单元：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光源；单色器；样品；检测器；显示与数据处理；</a:t>
            </a:r>
            <a:endParaRPr lang="zh-CN" altLang="zh-CN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83976" name="对象 83975"/>
          <p:cNvGraphicFramePr>
            <a:graphicFrameLocks noChangeAspect="1"/>
          </p:cNvGraphicFramePr>
          <p:nvPr/>
        </p:nvGraphicFramePr>
        <p:xfrm>
          <a:off x="4572000" y="1524000"/>
          <a:ext cx="4191000" cy="4648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3905250" imgH="4333875" progId="Paint.Picture">
                  <p:embed/>
                </p:oleObj>
              </mc:Choice>
              <mc:Fallback>
                <p:oleObj r:id="rId2" imgW="3905250" imgH="433387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0" y="1524000"/>
                        <a:ext cx="4191000" cy="46482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>05:12:32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3186" name="标题 93185"/>
          <p:cNvSpPr>
            <a:spLocks noGrp="1"/>
          </p:cNvSpPr>
          <p:nvPr>
            <p:ph type="title"/>
          </p:nvPr>
        </p:nvSpPr>
        <p:spPr>
          <a:xfrm>
            <a:off x="609600" y="381000"/>
            <a:ext cx="7772400" cy="1066800"/>
          </a:xfrm>
        </p:spPr>
        <p:txBody>
          <a:bodyPr anchor="ctr" anchorCtr="0"/>
          <a:lstStyle/>
          <a:p>
            <a:pPr algn="l">
              <a:lnSpc>
                <a:spcPct val="80000"/>
              </a:lnSpc>
            </a:pPr>
            <a:r>
              <a:rPr lang="zh-CN" altLang="en-US" sz="3600">
                <a:latin typeface="宋体" panose="02010600030101010101" pitchFamily="2" charset="-122"/>
              </a:rPr>
              <a:t>二、</a:t>
            </a:r>
            <a:r>
              <a:rPr lang="zh-CN" altLang="en-US" sz="3600"/>
              <a:t>光分析法仪器的基本单元</a:t>
            </a:r>
            <a:br>
              <a:rPr lang="zh-CN" altLang="en-US" sz="3200"/>
            </a:br>
            <a:r>
              <a:rPr lang="en-US" altLang="zh-CN" sz="3200" b="0"/>
              <a:t> </a:t>
            </a:r>
            <a:r>
              <a:rPr lang="en-US" altLang="zh-CN" sz="3200" b="0">
                <a:solidFill>
                  <a:schemeClr val="folHlink"/>
                </a:solidFill>
              </a:rPr>
              <a:t>main parts of spectrometry</a:t>
            </a:r>
            <a:r>
              <a:rPr lang="en-US" altLang="zh-CN" sz="3600" b="0"/>
              <a:t> </a:t>
            </a:r>
            <a:endParaRPr lang="zh-CN" altLang="en-US" sz="3600" b="0"/>
          </a:p>
        </p:txBody>
      </p:sp>
      <p:sp>
        <p:nvSpPr>
          <p:cNvPr id="93187" name="矩形 93186"/>
          <p:cNvSpPr/>
          <p:nvPr/>
        </p:nvSpPr>
        <p:spPr>
          <a:xfrm>
            <a:off x="533400" y="1219200"/>
            <a:ext cx="8382000" cy="1651000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3200">
                <a:solidFill>
                  <a:schemeClr val="folHlink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1. 光源</a:t>
            </a:r>
            <a:endParaRPr lang="zh-CN" altLang="en-US" sz="3200" b="0">
              <a:solidFill>
                <a:schemeClr val="folHlink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依据方法不同，采用不同的光源：火焰、灯、激光、电火花、电弧等；依据光源性质不同，分为：</a:t>
            </a:r>
            <a:endParaRPr lang="zh-CN" altLang="zh-CN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93191" name="对象 93190"/>
          <p:cNvGraphicFramePr>
            <a:graphicFrameLocks noChangeAspect="1"/>
          </p:cNvGraphicFramePr>
          <p:nvPr/>
        </p:nvGraphicFramePr>
        <p:xfrm>
          <a:off x="4343400" y="2895600"/>
          <a:ext cx="4419600" cy="3140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5000625" imgH="3552825" progId="Paint.Picture">
                  <p:embed/>
                </p:oleObj>
              </mc:Choice>
              <mc:Fallback>
                <p:oleObj r:id="rId2" imgW="5000625" imgH="35528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343400" y="2895600"/>
                        <a:ext cx="4419600" cy="31400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2" name="矩形 93191"/>
          <p:cNvSpPr/>
          <p:nvPr/>
        </p:nvSpPr>
        <p:spPr>
          <a:xfrm>
            <a:off x="609600" y="2895600"/>
            <a:ext cx="3657600" cy="3268663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连续光源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：在较大范围提供连续波长的光源，氢灯、氘灯、钨丝灯等；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线光源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：提供特定波长的光源，金属蒸气灯(汞灯、钠蒸气灯)、空心阴极灯、激光等；</a:t>
            </a:r>
            <a:endParaRPr lang="zh-CN" altLang="zh-CN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>05:12:32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7522" name="标题 107521"/>
          <p:cNvSpPr>
            <a:spLocks noGrp="1"/>
          </p:cNvSpPr>
          <p:nvPr>
            <p:ph type="title"/>
          </p:nvPr>
        </p:nvSpPr>
        <p:spPr>
          <a:xfrm>
            <a:off x="609600" y="381000"/>
            <a:ext cx="7772400" cy="762000"/>
          </a:xfrm>
        </p:spPr>
        <p:txBody>
          <a:bodyPr anchor="ctr" anchorCtr="0"/>
          <a:lstStyle/>
          <a:p>
            <a:pPr algn="l"/>
            <a:r>
              <a:rPr lang="zh-CN" altLang="en-US" sz="3200">
                <a:solidFill>
                  <a:schemeClr val="folHlink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2.单色器</a:t>
            </a:r>
            <a:endParaRPr lang="zh-CN" altLang="en-US" sz="3200">
              <a:solidFill>
                <a:schemeClr val="folHlink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7523" name="矩形 107522"/>
          <p:cNvSpPr/>
          <p:nvPr/>
        </p:nvSpPr>
        <p:spPr>
          <a:xfrm>
            <a:off x="457200" y="1066800"/>
            <a:ext cx="8458200" cy="3925888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indent="476250">
              <a:lnSpc>
                <a:spcPct val="150000"/>
              </a:lnSpc>
            </a:pPr>
            <a:r>
              <a:rPr lang="zh-CN" altLang="en-US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单色器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：获得高光谱纯度辐射束的装置，而辐射束的波长可在很宽范围内任意改变；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476250">
              <a:lnSpc>
                <a:spcPct val="150000"/>
              </a:lnSpc>
            </a:pPr>
            <a:r>
              <a:rPr lang="zh-CN" altLang="en-US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主要部件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476250">
              <a:lnSpc>
                <a:spcPct val="15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（1）进口狭缝；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476250">
              <a:lnSpc>
                <a:spcPct val="15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（2）准直装置(透镜或反射镜)：使辐射束成为平行光线； 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476250">
              <a:lnSpc>
                <a:spcPct val="15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（3）色散装置(棱镜、光栅)：使不同波长的辐射以不同的角度进行传播；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>05:12:32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95241" name="对象 95240"/>
          <p:cNvGraphicFramePr>
            <a:graphicFrameLocks noChangeAspect="1"/>
          </p:cNvGraphicFramePr>
          <p:nvPr/>
        </p:nvGraphicFramePr>
        <p:xfrm>
          <a:off x="990600" y="1828800"/>
          <a:ext cx="7620000" cy="3930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imgW="5686425" imgH="2933700" progId="Paint.Picture">
                  <p:embed/>
                </p:oleObj>
              </mc:Choice>
              <mc:Fallback>
                <p:oleObj r:id="rId2" imgW="5686425" imgH="293370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0600" y="1828800"/>
                        <a:ext cx="7620000" cy="39306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42" name="矩形 95241"/>
          <p:cNvSpPr/>
          <p:nvPr/>
        </p:nvSpPr>
        <p:spPr>
          <a:xfrm>
            <a:off x="609600" y="609600"/>
            <a:ext cx="8153400" cy="968375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（4）聚焦透镜或凹面反射镜，使每个单色光束在单色器的出口曲面上成像。</a:t>
            </a:r>
            <a:endParaRPr lang="zh-CN" altLang="zh-CN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>05:12:32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162" name="标题 92161"/>
          <p:cNvSpPr>
            <a:spLocks noGrp="1"/>
          </p:cNvSpPr>
          <p:nvPr>
            <p:ph type="title"/>
          </p:nvPr>
        </p:nvSpPr>
        <p:spPr>
          <a:xfrm>
            <a:off x="609600" y="381000"/>
            <a:ext cx="7772400" cy="762000"/>
          </a:xfrm>
        </p:spPr>
        <p:txBody>
          <a:bodyPr anchor="ctr" anchorCtr="0"/>
          <a:lstStyle/>
          <a:p>
            <a:pPr algn="l"/>
            <a:r>
              <a:rPr lang="zh-CN" altLang="en-US" sz="3200">
                <a:latin typeface="宋体" panose="02010600030101010101" pitchFamily="2" charset="-122"/>
              </a:rPr>
              <a:t>棱镜</a:t>
            </a:r>
            <a:endParaRPr lang="zh-CN" altLang="en-US">
              <a:latin typeface="宋体" panose="02010600030101010101" pitchFamily="2" charset="-122"/>
            </a:endParaRPr>
          </a:p>
        </p:txBody>
      </p:sp>
      <p:sp>
        <p:nvSpPr>
          <p:cNvPr id="92163" name="矩形 92162"/>
          <p:cNvSpPr/>
          <p:nvPr/>
        </p:nvSpPr>
        <p:spPr>
          <a:xfrm>
            <a:off x="609600" y="990600"/>
            <a:ext cx="8153400" cy="2136775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棱镜对不同波长的光具有不同的折射率，波长长的光，折射率小；波长短的光，折射率大。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平行光经过棱镜后按波长顺序排列成为单色光；经聚焦后在焦面上的不同位置上成像，获得按波长展开的光谱；</a:t>
            </a:r>
            <a:r>
              <a:rPr lang="zh-CN" altLang="en-US" sz="2000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endParaRPr lang="zh-CN" altLang="en-US" sz="2000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92174" name="对象 92173"/>
          <p:cNvGraphicFramePr>
            <a:graphicFrameLocks noChangeAspect="1"/>
          </p:cNvGraphicFramePr>
          <p:nvPr/>
        </p:nvGraphicFramePr>
        <p:xfrm>
          <a:off x="3886200" y="3429000"/>
          <a:ext cx="4953000" cy="2297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4067175" imgH="1885950" progId="Paint.Picture">
                  <p:embed/>
                </p:oleObj>
              </mc:Choice>
              <mc:Fallback>
                <p:oleObj r:id="rId2" imgW="4067175" imgH="18859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886200" y="3429000"/>
                        <a:ext cx="4953000" cy="22971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5" name="矩形 92174"/>
          <p:cNvSpPr/>
          <p:nvPr/>
        </p:nvSpPr>
        <p:spPr>
          <a:xfrm>
            <a:off x="609600" y="3124200"/>
            <a:ext cx="3276600" cy="3159125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棱镜的分辨能力取决于棱镜的几何尺寸和材料；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棱镜的光学特性可用色散率和分辨率来表征；</a:t>
            </a:r>
            <a:endParaRPr lang="zh-CN" altLang="en-US" sz="2000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>05:12:32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1378" name="标题 101377"/>
          <p:cNvSpPr>
            <a:spLocks noGrp="1"/>
          </p:cNvSpPr>
          <p:nvPr>
            <p:ph type="title"/>
          </p:nvPr>
        </p:nvSpPr>
        <p:spPr>
          <a:xfrm>
            <a:off x="609600" y="381000"/>
            <a:ext cx="7772400" cy="609600"/>
          </a:xfrm>
        </p:spPr>
        <p:txBody>
          <a:bodyPr anchor="ctr" anchorCtr="0"/>
          <a:lstStyle/>
          <a:p>
            <a:pPr algn="l"/>
            <a:r>
              <a:rPr lang="zh-CN" altLang="en-US" sz="3200">
                <a:solidFill>
                  <a:srgbClr val="0000CC"/>
                </a:solidFill>
                <a:latin typeface="宋体" panose="02010600030101010101" pitchFamily="2" charset="-122"/>
              </a:rPr>
              <a:t>棱镜的特性与参数</a:t>
            </a:r>
            <a:endParaRPr lang="zh-CN" altLang="en-US">
              <a:latin typeface="宋体" panose="02010600030101010101" pitchFamily="2" charset="-122"/>
            </a:endParaRPr>
          </a:p>
        </p:txBody>
      </p:sp>
      <p:sp>
        <p:nvSpPr>
          <p:cNvPr id="101379" name="矩形 101378"/>
          <p:cNvSpPr/>
          <p:nvPr/>
        </p:nvSpPr>
        <p:spPr>
          <a:xfrm>
            <a:off x="533400" y="990600"/>
            <a:ext cx="8382000" cy="1041400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（1）色散率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</a:t>
            </a:r>
            <a:r>
              <a:rPr lang="zh-CN" altLang="en-US" b="0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角色散率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：用</a:t>
            </a:r>
            <a:r>
              <a:rPr lang="en-US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d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θ</a:t>
            </a:r>
            <a:r>
              <a:rPr lang="en-US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/d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λ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表示，偏向角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θ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对波长的变化率；</a:t>
            </a:r>
            <a:endParaRPr lang="zh-CN" altLang="en-US" b="0">
              <a:solidFill>
                <a:srgbClr val="0000CC"/>
              </a:solidFill>
              <a:latin typeface="Times New Roman"/>
              <a:ea typeface="宋体" panose="02010600030101010101" pitchFamily="2" charset="-122"/>
            </a:endParaRPr>
          </a:p>
        </p:txBody>
      </p:sp>
      <p:graphicFrame>
        <p:nvGraphicFramePr>
          <p:cNvPr id="101385" name="对象 101384"/>
          <p:cNvGraphicFramePr>
            <a:graphicFrameLocks noChangeAspect="1"/>
          </p:cNvGraphicFramePr>
          <p:nvPr/>
        </p:nvGraphicFramePr>
        <p:xfrm>
          <a:off x="2590800" y="1905000"/>
          <a:ext cx="2743200" cy="1403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" imgW="1561465" imgH="799465" progId="Equation.3">
                  <p:embed/>
                </p:oleObj>
              </mc:Choice>
              <mc:Fallback>
                <p:oleObj r:id="rId2" imgW="1561465" imgH="7994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clrChange>
                          <a:clrFrom>
                            <a:srgbClr val="000000"/>
                          </a:clrFrom>
                          <a:clrTo>
                            <a:srgbClr val="0000FF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590800" y="1905000"/>
                        <a:ext cx="2743200" cy="14033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1386" name="矩形 101385"/>
          <p:cNvSpPr/>
          <p:nvPr/>
        </p:nvSpPr>
        <p:spPr>
          <a:xfrm>
            <a:off x="609600" y="3200400"/>
            <a:ext cx="8153400" cy="2940050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棱镜的顶角越大或折射率越大，角色散率越大，分开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两条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相邻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谱线的能力越强，但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顶角越大，反射损失也增大，通常为60度角；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000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b="0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线色散率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：用</a:t>
            </a:r>
            <a:r>
              <a:rPr lang="en-US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d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l </a:t>
            </a:r>
            <a:r>
              <a:rPr lang="en-US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/d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λ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表示，两条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相邻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谱线在焦面上被分开的距离对波长的变化率；</a:t>
            </a:r>
            <a:endParaRPr lang="zh-CN" altLang="en-US" b="0">
              <a:solidFill>
                <a:srgbClr val="0000CC"/>
              </a:solidFill>
              <a:latin typeface="Times New Roman"/>
              <a:ea typeface="宋体" panose="02010600030101010101" pitchFamily="2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b="0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倒线色散率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：用</a:t>
            </a:r>
            <a:r>
              <a:rPr lang="en-US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dλ/d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l 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表示，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>05:12:32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402" name="标题 102401"/>
          <p:cNvSpPr>
            <a:spLocks noGrp="1"/>
          </p:cNvSpPr>
          <p:nvPr>
            <p:ph type="title"/>
          </p:nvPr>
        </p:nvSpPr>
        <p:spPr>
          <a:xfrm>
            <a:off x="609600" y="381000"/>
            <a:ext cx="7772400" cy="762000"/>
          </a:xfrm>
        </p:spPr>
        <p:txBody>
          <a:bodyPr anchor="ctr" anchorCtr="0"/>
          <a:lstStyle/>
          <a:p>
            <a:pPr algn="l"/>
            <a:r>
              <a:rPr lang="zh-CN" altLang="en-US" sz="3200">
                <a:solidFill>
                  <a:srgbClr val="0000CC"/>
                </a:solidFill>
                <a:latin typeface="宋体" panose="02010600030101010101" pitchFamily="2" charset="-122"/>
              </a:rPr>
              <a:t>（2）分辨率</a:t>
            </a:r>
            <a:endParaRPr lang="zh-CN" altLang="en-US" sz="3200">
              <a:solidFill>
                <a:srgbClr val="0000CC"/>
              </a:solidFill>
              <a:latin typeface="宋体" panose="02010600030101010101" pitchFamily="2" charset="-122"/>
            </a:endParaRPr>
          </a:p>
        </p:txBody>
      </p:sp>
      <p:sp>
        <p:nvSpPr>
          <p:cNvPr id="102408" name="矩形 102407"/>
          <p:cNvSpPr/>
          <p:nvPr/>
        </p:nvSpPr>
        <p:spPr>
          <a:xfrm>
            <a:off x="533400" y="1295400"/>
            <a:ext cx="8153400" cy="603250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</a:t>
            </a:r>
            <a:r>
              <a:rPr lang="zh-CN" altLang="en-US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相邻两条谱线分开程度的度量：</a:t>
            </a:r>
            <a:endParaRPr lang="zh-CN" altLang="zh-CN" b="0">
              <a:solidFill>
                <a:schemeClr val="folHlin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2409" name="对象 102408"/>
          <p:cNvGraphicFramePr>
            <a:graphicFrameLocks noChangeAspect="1"/>
          </p:cNvGraphicFramePr>
          <p:nvPr/>
        </p:nvGraphicFramePr>
        <p:xfrm>
          <a:off x="2819400" y="2057400"/>
          <a:ext cx="2362200" cy="973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" imgW="1016000" imgH="419100" progId="Equation.3">
                  <p:embed/>
                </p:oleObj>
              </mc:Choice>
              <mc:Fallback>
                <p:oleObj r:id="rId2" imgW="1016000" imgH="4191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clrChange>
                          <a:clrFrom>
                            <a:srgbClr val="000000"/>
                          </a:clrFrom>
                          <a:clrTo>
                            <a:srgbClr val="0000FF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2819400" y="2057400"/>
                        <a:ext cx="2362200" cy="9731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10" name="矩形 102409"/>
          <p:cNvSpPr/>
          <p:nvPr/>
        </p:nvSpPr>
        <p:spPr>
          <a:xfrm>
            <a:off x="762000" y="3505200"/>
            <a:ext cx="8229600" cy="1114425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 两条相邻谱线的平均波长；△</a:t>
            </a:r>
            <a:r>
              <a:rPr lang="en-US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λ：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两条谱线的波长差；</a:t>
            </a:r>
            <a:endParaRPr lang="zh-CN" altLang="en-US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>
              <a:lnSpc>
                <a:spcPct val="140000"/>
              </a:lnSpc>
            </a:pPr>
            <a:r>
              <a:rPr lang="en-US" altLang="zh-CN" b="0" i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</a:t>
            </a:r>
            <a:r>
              <a:rPr lang="en-US" altLang="zh-CN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棱镜的底边长度；</a:t>
            </a:r>
            <a:r>
              <a:rPr lang="en-US" altLang="zh-CN" b="0" i="1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n</a:t>
            </a:r>
            <a:r>
              <a:rPr lang="en-US" altLang="zh-CN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棱镜介质材料的折射率。</a:t>
            </a:r>
            <a:endParaRPr lang="zh-CN" altLang="zh-CN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2411" name="对象 102410"/>
          <p:cNvGraphicFramePr>
            <a:graphicFrameLocks noChangeAspect="1"/>
          </p:cNvGraphicFramePr>
          <p:nvPr/>
        </p:nvGraphicFramePr>
        <p:xfrm>
          <a:off x="762000" y="3657600"/>
          <a:ext cx="327025" cy="4365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4" imgW="152400" imgH="203200" progId="Equation.3">
                  <p:embed/>
                </p:oleObj>
              </mc:Choice>
              <mc:Fallback>
                <p:oleObj r:id="rId4" imgW="1524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clrChange>
                          <a:clrFrom>
                            <a:srgbClr val="000000"/>
                          </a:clrFrom>
                          <a:clrTo>
                            <a:srgbClr val="0000FF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762000" y="3657600"/>
                        <a:ext cx="327025" cy="4365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13" name="矩形 102412"/>
          <p:cNvSpPr/>
          <p:nvPr/>
        </p:nvSpPr>
        <p:spPr>
          <a:xfrm>
            <a:off x="457200" y="4572000"/>
            <a:ext cx="8458200" cy="1114425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zh-CN" altLang="en-US" sz="2000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分辨率与波长有关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，长波的分辨率要比短波的分辨率小，棱镜分离后的光谱属于</a:t>
            </a:r>
            <a:r>
              <a:rPr lang="zh-CN" altLang="en-US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非均排光谱</a:t>
            </a: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zh-CN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>05:12:32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0354" name="标题 100353"/>
          <p:cNvSpPr>
            <a:spLocks noGrp="1"/>
          </p:cNvSpPr>
          <p:nvPr>
            <p:ph type="title"/>
          </p:nvPr>
        </p:nvSpPr>
        <p:spPr>
          <a:xfrm>
            <a:off x="609600" y="304800"/>
            <a:ext cx="7772400" cy="762000"/>
          </a:xfrm>
        </p:spPr>
        <p:txBody>
          <a:bodyPr anchor="ctr" anchorCtr="0"/>
          <a:lstStyle/>
          <a:p>
            <a:pPr algn="l"/>
            <a:r>
              <a:rPr lang="zh-CN" altLang="en-US" sz="3200">
                <a:solidFill>
                  <a:srgbClr val="0000CC"/>
                </a:solidFill>
                <a:latin typeface="宋体" panose="02010600030101010101" pitchFamily="2" charset="-122"/>
              </a:rPr>
              <a:t>光栅</a:t>
            </a:r>
            <a:endParaRPr lang="zh-CN" altLang="en-US" sz="3200">
              <a:solidFill>
                <a:srgbClr val="0000CC"/>
              </a:solidFill>
              <a:latin typeface="宋体" panose="02010600030101010101" pitchFamily="2" charset="-122"/>
            </a:endParaRPr>
          </a:p>
        </p:txBody>
      </p:sp>
      <p:sp>
        <p:nvSpPr>
          <p:cNvPr id="100355" name="矩形 100354"/>
          <p:cNvSpPr/>
          <p:nvPr/>
        </p:nvSpPr>
        <p:spPr>
          <a:xfrm>
            <a:off x="609600" y="990600"/>
            <a:ext cx="4495800" cy="2647950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透射光栅，反射光栅；</a:t>
            </a:r>
            <a:endParaRPr lang="zh-CN" altLang="en-US">
              <a:solidFill>
                <a:schemeClr val="folHlin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b="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光栅光谱的产生是多狭缝干涉与单狭缝衍射共同作用的结果，前者决定光谱出现的位置，后者决定谱线强度分布；</a:t>
            </a:r>
            <a:endParaRPr lang="zh-CN" altLang="zh-CN" sz="2800" b="0">
              <a:solidFill>
                <a:srgbClr val="0000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0359" name="对象 100358"/>
          <p:cNvGraphicFramePr>
            <a:graphicFrameLocks noChangeAspect="1"/>
          </p:cNvGraphicFramePr>
          <p:nvPr/>
        </p:nvGraphicFramePr>
        <p:xfrm>
          <a:off x="3200400" y="3581400"/>
          <a:ext cx="5562600" cy="2667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2" imgW="5657850" imgH="2714625" progId="Paint.Picture">
                  <p:embed/>
                </p:oleObj>
              </mc:Choice>
              <mc:Fallback>
                <p:oleObj r:id="rId2" imgW="5657850" imgH="27146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00400" y="3581400"/>
                        <a:ext cx="5562600" cy="26670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0360" name="对象 100359"/>
          <p:cNvGraphicFramePr>
            <a:graphicFrameLocks noChangeAspect="1"/>
          </p:cNvGraphicFramePr>
          <p:nvPr/>
        </p:nvGraphicFramePr>
        <p:xfrm>
          <a:off x="5257800" y="381000"/>
          <a:ext cx="3429000" cy="3016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4" imgW="2457450" imgH="2162175" progId="Paint.Picture">
                  <p:embed/>
                </p:oleObj>
              </mc:Choice>
              <mc:Fallback>
                <p:oleObj r:id="rId4" imgW="2457450" imgH="216217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257800" y="381000"/>
                        <a:ext cx="3429000" cy="30162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eaLnBrk="1" hangingPunct="1">
              <a:spcBef>
                <a:spcPct val="50000"/>
              </a:spcBef>
            </a:pPr>
            <a:fld id="{BB962C8B-B14F-4D97-AF65-F5344CB8AC3E}" type="datetime11">
              <a:rPr lang="zh-CN" altLang="en-US">
                <a:latin typeface="Arial" pitchFamily="34" charset="0"/>
                <a:ea typeface="宋体" panose="02010600030101010101" pitchFamily="2" charset="-122"/>
              </a:rPr>
              <a:t>05:12:32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6258" name="标题 96257"/>
          <p:cNvSpPr>
            <a:spLocks noGrp="1"/>
          </p:cNvSpPr>
          <p:nvPr>
            <p:ph type="title"/>
          </p:nvPr>
        </p:nvSpPr>
        <p:spPr>
          <a:xfrm>
            <a:off x="609600" y="381000"/>
            <a:ext cx="7772400" cy="762000"/>
          </a:xfrm>
        </p:spPr>
        <p:txBody>
          <a:bodyPr anchor="ctr" anchorCtr="0"/>
          <a:lstStyle/>
          <a:p>
            <a:pPr algn="l"/>
            <a:r>
              <a:rPr lang="zh-CN" altLang="en-US" sz="3200">
                <a:solidFill>
                  <a:srgbClr val="0000CC"/>
                </a:solidFill>
                <a:latin typeface="宋体" panose="02010600030101010101" pitchFamily="2" charset="-122"/>
              </a:rPr>
              <a:t>光栅的特性</a:t>
            </a:r>
            <a:endParaRPr lang="en-US" altLang="zh-CN" sz="3200">
              <a:solidFill>
                <a:srgbClr val="0000CC"/>
              </a:solidFill>
              <a:latin typeface="宋体" panose="02010600030101010101" pitchFamily="2" charset="-122"/>
            </a:endParaRPr>
          </a:p>
        </p:txBody>
      </p:sp>
      <p:sp>
        <p:nvSpPr>
          <p:cNvPr id="96259" name="矩形 96258"/>
          <p:cNvSpPr/>
          <p:nvPr/>
        </p:nvSpPr>
        <p:spPr>
          <a:xfrm>
            <a:off x="609600" y="1143000"/>
            <a:ext cx="6781800" cy="457200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        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ABCDE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表示平面光栅的一段；</a:t>
            </a:r>
            <a:endParaRPr lang="zh-CN" altLang="zh-CN" b="0">
              <a:solidFill>
                <a:schemeClr val="folHlink"/>
              </a:solidFill>
              <a:latin typeface="Times New Roman"/>
              <a:ea typeface="宋体" panose="02010600030101010101" pitchFamily="2" charset="-122"/>
            </a:endParaRPr>
          </a:p>
        </p:txBody>
      </p:sp>
      <p:graphicFrame>
        <p:nvGraphicFramePr>
          <p:cNvPr id="96265" name="对象 96264"/>
          <p:cNvGraphicFramePr>
            <a:graphicFrameLocks noChangeAspect="1"/>
          </p:cNvGraphicFramePr>
          <p:nvPr/>
        </p:nvGraphicFramePr>
        <p:xfrm>
          <a:off x="5334000" y="1828800"/>
          <a:ext cx="3381375" cy="4191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2" imgW="3867150" imgH="4791075" progId="Paint.Picture">
                  <p:embed/>
                </p:oleObj>
              </mc:Choice>
              <mc:Fallback>
                <p:oleObj r:id="rId2" imgW="3867150" imgH="479107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0" y="1828800"/>
                        <a:ext cx="3381375" cy="41910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266" name="矩形 96265"/>
          <p:cNvSpPr/>
          <p:nvPr/>
        </p:nvSpPr>
        <p:spPr>
          <a:xfrm>
            <a:off x="609600" y="1654175"/>
            <a:ext cx="4648200" cy="4473575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>
            <a:spAutoFit/>
          </a:bodyPr>
          <a:lstStyle>
            <a:defPPr>
              <a:defRPr lang="en-US"/>
            </a:defPPr>
            <a:lvl1pPr marL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FF66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    光线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L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在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AJF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处同相，到达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AKI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平面，光线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L</a:t>
            </a:r>
            <a:r>
              <a:rPr lang="en-US" altLang="zh-CN" b="0" baseline="-2500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2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M</a:t>
            </a:r>
            <a:r>
              <a:rPr lang="en-US" altLang="zh-CN" b="0" baseline="-2500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2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要比光线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L</a:t>
            </a:r>
            <a:r>
              <a:rPr lang="en-US" altLang="zh-CN" b="0" baseline="-2500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1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M</a:t>
            </a:r>
            <a:r>
              <a:rPr lang="en-US" altLang="zh-CN" b="0" baseline="-2500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1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多通过</a:t>
            </a:r>
            <a:r>
              <a:rPr lang="en-US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JCK</a:t>
            </a:r>
            <a:r>
              <a:rPr lang="zh-CN" altLang="en-US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这段距离。</a:t>
            </a:r>
            <a:r>
              <a:rPr lang="zh-CN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FEI</a:t>
            </a:r>
            <a:r>
              <a:rPr lang="zh-CN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=2</a:t>
            </a:r>
            <a:r>
              <a:rPr lang="zh-CN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JCK</a:t>
            </a:r>
            <a:r>
              <a:rPr lang="zh-CN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，其后各缝隙的光程差将以等差级数增加，3</a:t>
            </a:r>
            <a:r>
              <a:rPr lang="zh-CN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JCK</a:t>
            </a:r>
            <a:r>
              <a:rPr lang="zh-CN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 、4</a:t>
            </a:r>
            <a:r>
              <a:rPr lang="zh-CN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JCK</a:t>
            </a:r>
            <a:r>
              <a:rPr lang="zh-CN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等。</a:t>
            </a:r>
            <a:endParaRPr lang="zh-CN" altLang="zh-CN" b="0">
              <a:solidFill>
                <a:srgbClr val="0000CC"/>
              </a:solidFill>
              <a:latin typeface="Times New Roman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     当光线</a:t>
            </a:r>
            <a:r>
              <a:rPr lang="zh-CN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M</a:t>
            </a:r>
            <a:r>
              <a:rPr lang="en-US" altLang="zh-CN" b="0" baseline="-2500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1</a:t>
            </a:r>
            <a:r>
              <a:rPr lang="zh-CN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、</a:t>
            </a:r>
            <a:r>
              <a:rPr lang="zh-CN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M</a:t>
            </a:r>
            <a:r>
              <a:rPr lang="en-US" altLang="zh-CN" b="0" baseline="-2500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2</a:t>
            </a:r>
            <a:r>
              <a:rPr lang="zh-CN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、</a:t>
            </a:r>
            <a:r>
              <a:rPr lang="zh-CN" altLang="zh-CN" b="0" i="1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M</a:t>
            </a:r>
            <a:r>
              <a:rPr lang="en-US" altLang="zh-CN" b="0" baseline="-2500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3</a:t>
            </a:r>
            <a:r>
              <a:rPr lang="zh-CN" altLang="zh-CN" b="0">
                <a:solidFill>
                  <a:srgbClr val="0000CC"/>
                </a:solidFill>
                <a:latin typeface="Times New Roman"/>
                <a:ea typeface="宋体" panose="02010600030101010101" pitchFamily="2" charset="-122"/>
              </a:rPr>
              <a:t>到达焦点时，如果他们沿平面波阵面AKI同相位，他们就会产生一个明亮的光源相，</a:t>
            </a:r>
            <a:r>
              <a:rPr lang="zh-CN" altLang="zh-CN" b="0">
                <a:solidFill>
                  <a:schemeClr val="folHlink"/>
                </a:solidFill>
                <a:latin typeface="Times New Roman"/>
                <a:ea typeface="宋体" panose="02010600030101010101" pitchFamily="2" charset="-122"/>
              </a:rPr>
              <a:t>只有</a:t>
            </a:r>
            <a:r>
              <a:rPr lang="zh-CN" altLang="zh-CN" b="0" i="1">
                <a:solidFill>
                  <a:schemeClr val="folHlink"/>
                </a:solidFill>
                <a:latin typeface="Times New Roman"/>
                <a:ea typeface="宋体" panose="02010600030101010101" pitchFamily="2" charset="-122"/>
              </a:rPr>
              <a:t>JCK</a:t>
            </a:r>
            <a:r>
              <a:rPr lang="zh-CN" altLang="zh-CN" b="0">
                <a:solidFill>
                  <a:schemeClr val="folHlink"/>
                </a:solidFill>
                <a:latin typeface="Times New Roman"/>
                <a:ea typeface="宋体" panose="02010600030101010101" pitchFamily="2" charset="-122"/>
              </a:rPr>
              <a:t>是光线波长的整数倍时才能满足条件。</a:t>
            </a:r>
            <a:endParaRPr lang="zh-CN" altLang="zh-CN" b="0">
              <a:solidFill>
                <a:schemeClr val="folHlink"/>
              </a:solidFill>
              <a:latin typeface="Times New Roman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ip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https://d.book118.com/108014115041006033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记事本型模板">
  <a:themeElements>
    <a:clrScheme name="">
      <a:dk1>
        <a:srgbClr val="000000"/>
      </a:dk1>
      <a:lt1>
        <a:srgbClr val="0099CC"/>
      </a:lt1>
      <a:dk2>
        <a:srgbClr val="221304"/>
      </a:dk2>
      <a:lt2>
        <a:srgbClr val="CCECFF"/>
      </a:lt2>
      <a:accent1>
        <a:srgbClr val="A1BD69"/>
      </a:accent1>
      <a:accent2>
        <a:srgbClr val="3694B6"/>
      </a:accent2>
      <a:accent3>
        <a:srgbClr val="AACAE2"/>
      </a:accent3>
      <a:accent4>
        <a:srgbClr val="000000"/>
      </a:accent4>
      <a:accent5>
        <a:srgbClr val="CDDAB9"/>
      </a:accent5>
      <a:accent6>
        <a:srgbClr val="3084A3"/>
      </a:accent6>
      <a:hlink>
        <a:srgbClr val="0000FF"/>
      </a:hlink>
      <a:folHlink>
        <a:srgbClr val="CC0000"/>
      </a:folHlink>
    </a:clrScheme>
    <a:fontScheme name="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EFDE3"/>
        </a:lt1>
        <a:dk2>
          <a:srgbClr val="221304"/>
        </a:dk2>
        <a:lt2>
          <a:srgbClr val="CBBD83"/>
        </a:lt2>
        <a:accent1>
          <a:srgbClr val="A1BD69"/>
        </a:accent1>
        <a:accent2>
          <a:srgbClr val="3694B6"/>
        </a:accent2>
        <a:accent3>
          <a:srgbClr val="FFFEEE"/>
        </a:accent3>
        <a:accent4>
          <a:srgbClr val="000000"/>
        </a:accent4>
        <a:accent5>
          <a:srgbClr val="CDDAB9"/>
        </a:accent5>
        <a:accent6>
          <a:srgbClr val="3084A3"/>
        </a:accent6>
        <a:hlink>
          <a:srgbClr val="9191E1"/>
        </a:hlink>
        <a:folHlink>
          <a:srgbClr val="CC986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221304"/>
        </a:dk2>
        <a:lt2>
          <a:srgbClr val="CBBD83"/>
        </a:lt2>
        <a:accent1>
          <a:srgbClr val="A1BD69"/>
        </a:accent1>
        <a:accent2>
          <a:srgbClr val="3694B6"/>
        </a:accent2>
        <a:accent3>
          <a:srgbClr val="FFFFFF"/>
        </a:accent3>
        <a:accent4>
          <a:srgbClr val="000000"/>
        </a:accent4>
        <a:accent5>
          <a:srgbClr val="CDDAB9"/>
        </a:accent5>
        <a:accent6>
          <a:srgbClr val="3084A3"/>
        </a:accent6>
        <a:hlink>
          <a:srgbClr val="9191E1"/>
        </a:hlink>
        <a:folHlink>
          <a:srgbClr val="CC986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1E1E1"/>
        </a:accent5>
        <a:accent6>
          <a:srgbClr val="787878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66"/>
        </a:dk1>
        <a:lt1>
          <a:srgbClr val="FDEDFD"/>
        </a:lt1>
        <a:dk2>
          <a:srgbClr val="221304"/>
        </a:dk2>
        <a:lt2>
          <a:srgbClr val="F3D9F3"/>
        </a:lt2>
        <a:accent1>
          <a:srgbClr val="A1BD69"/>
        </a:accent1>
        <a:accent2>
          <a:srgbClr val="3694B6"/>
        </a:accent2>
        <a:accent3>
          <a:srgbClr val="FEF4FE"/>
        </a:accent3>
        <a:accent4>
          <a:srgbClr val="000057"/>
        </a:accent4>
        <a:accent5>
          <a:srgbClr val="CDDAB9"/>
        </a:accent5>
        <a:accent6>
          <a:srgbClr val="3084A3"/>
        </a:accent6>
        <a:hlink>
          <a:srgbClr val="9191E1"/>
        </a:hlink>
        <a:folHlink>
          <a:srgbClr val="CC986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EBF6FD"/>
        </a:lt1>
        <a:dk2>
          <a:srgbClr val="221304"/>
        </a:dk2>
        <a:lt2>
          <a:srgbClr val="CCECFF"/>
        </a:lt2>
        <a:accent1>
          <a:srgbClr val="A1BD69"/>
        </a:accent1>
        <a:accent2>
          <a:srgbClr val="3694B6"/>
        </a:accent2>
        <a:accent3>
          <a:srgbClr val="F3FAFE"/>
        </a:accent3>
        <a:accent4>
          <a:srgbClr val="000000"/>
        </a:accent4>
        <a:accent5>
          <a:srgbClr val="CDDAB9"/>
        </a:accent5>
        <a:accent6>
          <a:srgbClr val="3084A3"/>
        </a:accent6>
        <a:hlink>
          <a:srgbClr val="9191E1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Times New Roman</vt:lpstr>
      <vt:lpstr>宋体</vt:lpstr>
      <vt:lpstr>黑体</vt:lpstr>
      <vt:lpstr>Office Theme</vt:lpstr>
      <vt:lpstr>第十二章  光分析导论 </vt:lpstr>
      <vt:lpstr>一、光分析法仪器的基本流程 general process of spectrometry</vt:lpstr>
      <vt:lpstr>二、光分析法仪器的基本单元 main parts of spectrometry </vt:lpstr>
      <vt:lpstr>2.单色器</vt:lpstr>
      <vt:lpstr>PowerPoint Presentation</vt:lpstr>
      <vt:lpstr>棱镜</vt:lpstr>
      <vt:lpstr>棱镜的特性与参数</vt:lpstr>
      <vt:lpstr>（2）分辨率</vt:lpstr>
      <vt:lpstr>光栅</vt:lpstr>
      <vt:lpstr>光栅的特性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2024-09-11T05:12:30.343</cp:lastPrinted>
  <dcterms:created xsi:type="dcterms:W3CDTF">2024-09-10T21:12:30Z</dcterms:created>
  <dcterms:modified xsi:type="dcterms:W3CDTF">2024-09-10T21:12:31Z</dcterms:modified>
</cp:coreProperties>
</file>