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0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5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EF6A5-3A1B-4E2E-93AC-E5591583C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EF098-070F-46E0-994C-C804529D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D8A6D-71C3-42F7-B287-25A237160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7281D-4BBC-4E6E-AC5D-620F0E814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FE3D7-AD2A-4D3A-95E4-AE64AC09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72383-E068-47A6-8E4D-71F364755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0C83C-5D05-4BD3-BA86-EB425C6C0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2A430-DBEC-47DD-964C-CECF17779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AE9FE-4594-4756-9E3E-765AE6D2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2273A-FD65-416D-8CCE-C30D1DA8B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7D691-CAF4-4766-B669-C1DE5B41C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6000" y="360000"/>
            <a:ext cx="108000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192" r:id="rId2"/>
    <p:sldLayoutId id="2147490193" r:id="rId3"/>
    <p:sldLayoutId id="2147490194" r:id="rId4"/>
    <p:sldLayoutId id="2147490195" r:id="rId5"/>
    <p:sldLayoutId id="2147490196" r:id="rId6"/>
    <p:sldLayoutId id="2147490197" r:id="rId7"/>
    <p:sldLayoutId id="2147490198" r:id="rId8"/>
    <p:sldLayoutId id="2147490199" r:id="rId9"/>
    <p:sldLayoutId id="2147490200" r:id="rId10"/>
    <p:sldLayoutId id="214749020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4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71321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全科医学导论临床思维课件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/>
              <a:t>小无名</a:t>
            </a:r>
            <a:endParaRPr lang="zh-CN" altLang="en-US" b="1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01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添加目录项标题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02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全科医学概述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03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全科医学临床思维方法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05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全科医学的预防保健和康复服务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04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71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全科医学常见疾病的诊断与治疗</a:t>
            </a:r>
            <a:endParaRPr lang="zh-CN" altLang="en-US" sz="28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06</a:t>
            </a:r>
            <a:endParaRPr lang="en-US" sz="2800" b="1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全科医学的伦理和社会责任</a:t>
            </a:r>
            <a:endParaRPr lang="zh-CN" altLang="en-US" sz="1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全科医学概述</a:t>
            </a:r>
            <a:endParaRPr lang="zh-CN" altLang="en-US"/>
          </a:p>
        </p:txBody>
      </p:sp>
      <p:sp>
        <p:nvSpPr>
          <p:cNvPr id="10489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全科医学的定义和重要性</a:t>
            </a:r>
            <a:endParaRPr lang="zh-CN" altLang="en-US"/>
          </a:p>
        </p:txBody>
      </p:sp>
      <p:sp>
        <p:nvSpPr>
          <p:cNvPr id="1048962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8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定义：全科医学是一种以病人为中心的医疗保健方式，强调预防、治疗和康复的全面性。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0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8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重要性：全科医学在提高医疗质量、降低医疗费用、改善病人健康等方面具有重要作用。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0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2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88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特点：全科医学注重病人的整体健康，强调与病人建立长期、稳定的医患关系。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0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2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98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发展：全科医学在全球范围内得到了广泛的认可和推广，被认为是未来医疗保健的重要发展方向。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0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全科医学的基本原则和理念</a:t>
            </a:r>
            <a:endParaRPr lang="zh-CN" altLang="en-US"/>
          </a:p>
        </p:txBody>
      </p:sp>
      <p:sp>
        <p:nvSpPr>
          <p:cNvPr id="104904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97781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4"/>
          <p:cNvSpPr/>
          <p:nvPr>
            <p:custDataLst>
              <p:tags r:id="rId3"/>
            </p:custDataLst>
          </p:nvPr>
        </p:nvSpPr>
        <p:spPr>
          <a:xfrm>
            <a:off x="709737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5"/>
          <p:cNvSpPr txBox="1"/>
          <p:nvPr>
            <p:custDataLst>
              <p:tags r:id="rId4"/>
            </p:custDataLst>
          </p:nvPr>
        </p:nvSpPr>
        <p:spPr>
          <a:xfrm>
            <a:off x="1003216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可及性：强调医疗服务的可及性和便利性，使患者能够方便地获得医疗服务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4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46902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8" name="矩形 57"/>
          <p:cNvSpPr/>
          <p:nvPr>
            <p:custDataLst>
              <p:tags r:id="rId6"/>
            </p:custDataLst>
          </p:nvPr>
        </p:nvSpPr>
        <p:spPr>
          <a:xfrm>
            <a:off x="4358858" y="4258673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58"/>
          <p:cNvSpPr txBox="1"/>
          <p:nvPr>
            <p:custDataLst>
              <p:tags r:id="rId7"/>
            </p:custDataLst>
          </p:nvPr>
        </p:nvSpPr>
        <p:spPr>
          <a:xfrm>
            <a:off x="4652337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成本效益：追求医疗服务的高效和低成本，提高医疗服务的性价比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95399" y="3904626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61"/>
          <p:cNvSpPr/>
          <p:nvPr>
            <p:custDataLst>
              <p:tags r:id="rId9"/>
            </p:custDataLst>
          </p:nvPr>
        </p:nvSpPr>
        <p:spPr>
          <a:xfrm>
            <a:off x="8007979" y="4258673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62"/>
          <p:cNvSpPr txBox="1"/>
          <p:nvPr>
            <p:custDataLst>
              <p:tags r:id="rId10"/>
            </p:custDataLst>
          </p:nvPr>
        </p:nvSpPr>
        <p:spPr>
          <a:xfrm>
            <a:off x="8301458" y="4215588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预防为主：强调预防和健康教育的重要性，帮助患者预防疾病和保持健康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5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783419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矩形 65"/>
          <p:cNvSpPr/>
          <p:nvPr>
            <p:custDataLst>
              <p:tags r:id="rId12"/>
            </p:custDataLst>
          </p:nvPr>
        </p:nvSpPr>
        <p:spPr>
          <a:xfrm>
            <a:off x="696000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66"/>
          <p:cNvSpPr txBox="1"/>
          <p:nvPr>
            <p:custDataLst>
              <p:tags r:id="rId13"/>
            </p:custDataLst>
          </p:nvPr>
        </p:nvSpPr>
        <p:spPr>
          <a:xfrm>
            <a:off x="989478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以人为本：关注患者的整体健康，尊重患者的个体差异和需求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32540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69"/>
          <p:cNvSpPr/>
          <p:nvPr>
            <p:custDataLst>
              <p:tags r:id="rId15"/>
            </p:custDataLst>
          </p:nvPr>
        </p:nvSpPr>
        <p:spPr>
          <a:xfrm>
            <a:off x="4344497" y="1796578"/>
            <a:ext cx="175882" cy="1772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70"/>
          <p:cNvSpPr txBox="1"/>
          <p:nvPr>
            <p:custDataLst>
              <p:tags r:id="rId16"/>
            </p:custDataLst>
          </p:nvPr>
        </p:nvSpPr>
        <p:spPr>
          <a:xfrm>
            <a:off x="4637975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连续性：提供从预防到治疗、康复的全程医疗服务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81661" y="1443155"/>
            <a:ext cx="3400663" cy="219439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矩形 73"/>
          <p:cNvSpPr/>
          <p:nvPr>
            <p:custDataLst>
              <p:tags r:id="rId18"/>
            </p:custDataLst>
          </p:nvPr>
        </p:nvSpPr>
        <p:spPr>
          <a:xfrm>
            <a:off x="7993618" y="1796578"/>
            <a:ext cx="175882" cy="17723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74"/>
          <p:cNvSpPr txBox="1"/>
          <p:nvPr>
            <p:custDataLst>
              <p:tags r:id="rId19"/>
            </p:custDataLst>
          </p:nvPr>
        </p:nvSpPr>
        <p:spPr>
          <a:xfrm>
            <a:off x="8287096" y="1753493"/>
            <a:ext cx="2989441" cy="12409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综合性：整合各种医学知识和技能，为患者提供全面、协调的医疗服务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全科医生的工作内容和职责</a:t>
            </a:r>
            <a:endParaRPr lang="zh-CN" altLang="en-US"/>
          </a:p>
        </p:txBody>
      </p:sp>
      <p:sp>
        <p:nvSpPr>
          <p:cNvPr id="1049114" name="矩形: 圆角"/>
          <p:cNvSpPr/>
          <p:nvPr>
            <p:custDataLst>
              <p:tags r:id="rId2"/>
            </p:custDataLst>
          </p:nvPr>
        </p:nvSpPr>
        <p:spPr>
          <a:xfrm>
            <a:off x="696000" y="1549683"/>
            <a:ext cx="5118357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直角三角形"/>
          <p:cNvSpPr/>
          <p:nvPr>
            <p:custDataLst>
              <p:tags r:id="rId3"/>
            </p:custDataLst>
          </p:nvPr>
        </p:nvSpPr>
        <p:spPr>
          <a:xfrm>
            <a:off x="1666533" y="1434950"/>
            <a:ext cx="118490" cy="117239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: 圆角"/>
          <p:cNvSpPr/>
          <p:nvPr>
            <p:custDataLst>
              <p:tags r:id="rId4"/>
            </p:custDataLst>
          </p:nvPr>
        </p:nvSpPr>
        <p:spPr>
          <a:xfrm>
            <a:off x="1030796" y="1426799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装饰3"/>
          <p:cNvSpPr/>
          <p:nvPr>
            <p:custDataLst>
              <p:tags r:id="rId5"/>
            </p:custDataLst>
          </p:nvPr>
        </p:nvSpPr>
        <p:spPr>
          <a:xfrm>
            <a:off x="5326094" y="2578524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装饰2"/>
          <p:cNvSpPr/>
          <p:nvPr>
            <p:custDataLst>
              <p:tags r:id="rId6"/>
            </p:custDataLst>
          </p:nvPr>
        </p:nvSpPr>
        <p:spPr>
          <a:xfrm>
            <a:off x="5639574" y="2265044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装饰1"/>
          <p:cNvSpPr/>
          <p:nvPr>
            <p:custDataLst>
              <p:tags r:id="rId7"/>
            </p:custDataLst>
          </p:nvPr>
        </p:nvSpPr>
        <p:spPr>
          <a:xfrm>
            <a:off x="5280953" y="2228053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18"/>
          <p:cNvSpPr txBox="1"/>
          <p:nvPr>
            <p:custDataLst>
              <p:tags r:id="rId8"/>
            </p:custDataLst>
          </p:nvPr>
        </p:nvSpPr>
        <p:spPr>
          <a:xfrm>
            <a:off x="1089730" y="1699527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28" name="文本框 22"/>
          <p:cNvSpPr txBox="1"/>
          <p:nvPr>
            <p:custDataLst>
              <p:tags r:id="rId9"/>
            </p:custDataLst>
          </p:nvPr>
        </p:nvSpPr>
        <p:spPr>
          <a:xfrm>
            <a:off x="1941768" y="1699527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提供全面的医疗服务，包括预防、保健、治疗、康复等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30" name="矩形: 圆角"/>
          <p:cNvSpPr/>
          <p:nvPr>
            <p:custDataLst>
              <p:tags r:id="rId10"/>
            </p:custDataLst>
          </p:nvPr>
        </p:nvSpPr>
        <p:spPr>
          <a:xfrm>
            <a:off x="6377505" y="3281345"/>
            <a:ext cx="5118357" cy="120850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直角三角形"/>
          <p:cNvSpPr/>
          <p:nvPr>
            <p:custDataLst>
              <p:tags r:id="rId11"/>
            </p:custDataLst>
          </p:nvPr>
        </p:nvSpPr>
        <p:spPr>
          <a:xfrm>
            <a:off x="10364965" y="3164730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: 圆角"/>
          <p:cNvSpPr/>
          <p:nvPr>
            <p:custDataLst>
              <p:tags r:id="rId12"/>
            </p:custDataLst>
          </p:nvPr>
        </p:nvSpPr>
        <p:spPr>
          <a:xfrm>
            <a:off x="10465279" y="3156580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装饰12"/>
          <p:cNvSpPr/>
          <p:nvPr>
            <p:custDataLst>
              <p:tags r:id="rId13"/>
            </p:custDataLst>
          </p:nvPr>
        </p:nvSpPr>
        <p:spPr>
          <a:xfrm>
            <a:off x="6374997" y="3267552"/>
            <a:ext cx="188088" cy="501567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装饰11"/>
          <p:cNvSpPr/>
          <p:nvPr>
            <p:custDataLst>
              <p:tags r:id="rId14"/>
            </p:custDataLst>
          </p:nvPr>
        </p:nvSpPr>
        <p:spPr>
          <a:xfrm>
            <a:off x="6374997" y="3267552"/>
            <a:ext cx="501567" cy="188088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装饰10"/>
          <p:cNvSpPr/>
          <p:nvPr>
            <p:custDataLst>
              <p:tags r:id="rId15"/>
            </p:custDataLst>
          </p:nvPr>
        </p:nvSpPr>
        <p:spPr>
          <a:xfrm>
            <a:off x="6371235" y="3271940"/>
            <a:ext cx="542320" cy="542320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12"/>
          <p:cNvSpPr txBox="1"/>
          <p:nvPr>
            <p:custDataLst>
              <p:tags r:id="rId16"/>
            </p:custDataLst>
          </p:nvPr>
        </p:nvSpPr>
        <p:spPr>
          <a:xfrm>
            <a:off x="10524213" y="3431815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44" name="矩形: 圆角"/>
          <p:cNvSpPr/>
          <p:nvPr>
            <p:custDataLst>
              <p:tags r:id="rId17"/>
            </p:custDataLst>
          </p:nvPr>
        </p:nvSpPr>
        <p:spPr>
          <a:xfrm>
            <a:off x="6377505" y="1572881"/>
            <a:ext cx="5118357" cy="12087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直角三角形"/>
          <p:cNvSpPr/>
          <p:nvPr>
            <p:custDataLst>
              <p:tags r:id="rId18"/>
            </p:custDataLst>
          </p:nvPr>
        </p:nvSpPr>
        <p:spPr>
          <a:xfrm>
            <a:off x="10365592" y="1458147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: 圆角"/>
          <p:cNvSpPr/>
          <p:nvPr>
            <p:custDataLst>
              <p:tags r:id="rId19"/>
            </p:custDataLst>
          </p:nvPr>
        </p:nvSpPr>
        <p:spPr>
          <a:xfrm>
            <a:off x="10465906" y="1449997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装饰6"/>
          <p:cNvSpPr/>
          <p:nvPr>
            <p:custDataLst>
              <p:tags r:id="rId20"/>
            </p:custDataLst>
          </p:nvPr>
        </p:nvSpPr>
        <p:spPr>
          <a:xfrm>
            <a:off x="6371235" y="2599840"/>
            <a:ext cx="501567" cy="18808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装饰5"/>
          <p:cNvSpPr/>
          <p:nvPr>
            <p:custDataLst>
              <p:tags r:id="rId21"/>
            </p:custDataLst>
          </p:nvPr>
        </p:nvSpPr>
        <p:spPr>
          <a:xfrm>
            <a:off x="6371235" y="2286361"/>
            <a:ext cx="188088" cy="501567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装饰4"/>
          <p:cNvSpPr/>
          <p:nvPr>
            <p:custDataLst>
              <p:tags r:id="rId22"/>
            </p:custDataLst>
          </p:nvPr>
        </p:nvSpPr>
        <p:spPr>
          <a:xfrm>
            <a:off x="6375624" y="2249370"/>
            <a:ext cx="542320" cy="542320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12"/>
          <p:cNvSpPr txBox="1"/>
          <p:nvPr>
            <p:custDataLst>
              <p:tags r:id="rId23"/>
            </p:custDataLst>
          </p:nvPr>
        </p:nvSpPr>
        <p:spPr>
          <a:xfrm>
            <a:off x="10524840" y="1727740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58" name="矩形: 圆角"/>
          <p:cNvSpPr/>
          <p:nvPr>
            <p:custDataLst>
              <p:tags r:id="rId24"/>
            </p:custDataLst>
          </p:nvPr>
        </p:nvSpPr>
        <p:spPr>
          <a:xfrm>
            <a:off x="696000" y="3280718"/>
            <a:ext cx="5118357" cy="120850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直角三角形"/>
          <p:cNvSpPr/>
          <p:nvPr>
            <p:custDataLst>
              <p:tags r:id="rId25"/>
            </p:custDataLst>
          </p:nvPr>
        </p:nvSpPr>
        <p:spPr>
          <a:xfrm>
            <a:off x="1666533" y="3164730"/>
            <a:ext cx="118490" cy="117239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: 圆角"/>
          <p:cNvSpPr/>
          <p:nvPr>
            <p:custDataLst>
              <p:tags r:id="rId26"/>
            </p:custDataLst>
          </p:nvPr>
        </p:nvSpPr>
        <p:spPr>
          <a:xfrm>
            <a:off x="1030796" y="3156580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9"/>
          <p:cNvSpPr txBox="1"/>
          <p:nvPr>
            <p:custDataLst>
              <p:tags r:id="rId27"/>
            </p:custDataLst>
          </p:nvPr>
        </p:nvSpPr>
        <p:spPr>
          <a:xfrm>
            <a:off x="1089730" y="3429307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66" name="装饰9"/>
          <p:cNvSpPr/>
          <p:nvPr>
            <p:custDataLst>
              <p:tags r:id="rId28"/>
            </p:custDataLst>
          </p:nvPr>
        </p:nvSpPr>
        <p:spPr>
          <a:xfrm>
            <a:off x="5634558" y="3267552"/>
            <a:ext cx="188088" cy="501567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装饰8"/>
          <p:cNvSpPr/>
          <p:nvPr>
            <p:custDataLst>
              <p:tags r:id="rId29"/>
            </p:custDataLst>
          </p:nvPr>
        </p:nvSpPr>
        <p:spPr>
          <a:xfrm>
            <a:off x="5284088" y="3271940"/>
            <a:ext cx="542320" cy="542320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装饰7"/>
          <p:cNvSpPr/>
          <p:nvPr>
            <p:custDataLst>
              <p:tags r:id="rId30"/>
            </p:custDataLst>
          </p:nvPr>
        </p:nvSpPr>
        <p:spPr>
          <a:xfrm>
            <a:off x="5321078" y="3267552"/>
            <a:ext cx="501567" cy="188088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2"/>
          <p:cNvSpPr txBox="1"/>
          <p:nvPr>
            <p:custDataLst>
              <p:tags r:id="rId31"/>
            </p:custDataLst>
          </p:nvPr>
        </p:nvSpPr>
        <p:spPr>
          <a:xfrm>
            <a:off x="7070921" y="1699527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关注患者的整体健康，包括生理、心理、社会等方面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74" name="文本框 43"/>
          <p:cNvSpPr txBox="1"/>
          <p:nvPr>
            <p:custDataLst>
              <p:tags r:id="rId32"/>
            </p:custDataLst>
          </p:nvPr>
        </p:nvSpPr>
        <p:spPr>
          <a:xfrm>
            <a:off x="1939887" y="3387301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协调患者与专科医生的关系，确保患者得到最佳的治疗方案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76" name="文本框 44"/>
          <p:cNvSpPr txBox="1"/>
          <p:nvPr>
            <p:custDataLst>
              <p:tags r:id="rId33"/>
            </p:custDataLst>
          </p:nvPr>
        </p:nvSpPr>
        <p:spPr>
          <a:xfrm>
            <a:off x="7069041" y="3387301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参与社区卫生服务，提高社区居民的健康水平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78" name="矩形: 圆角"/>
          <p:cNvSpPr/>
          <p:nvPr>
            <p:custDataLst>
              <p:tags r:id="rId34"/>
            </p:custDataLst>
          </p:nvPr>
        </p:nvSpPr>
        <p:spPr>
          <a:xfrm>
            <a:off x="3526094" y="4895138"/>
            <a:ext cx="5118495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直角三角形"/>
          <p:cNvSpPr/>
          <p:nvPr>
            <p:custDataLst>
              <p:tags r:id="rId35"/>
            </p:custDataLst>
          </p:nvPr>
        </p:nvSpPr>
        <p:spPr>
          <a:xfrm>
            <a:off x="4496627" y="4780404"/>
            <a:ext cx="118495" cy="117241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: 圆角"/>
          <p:cNvSpPr/>
          <p:nvPr>
            <p:custDataLst>
              <p:tags r:id="rId36"/>
            </p:custDataLst>
          </p:nvPr>
        </p:nvSpPr>
        <p:spPr>
          <a:xfrm>
            <a:off x="3860890" y="4772254"/>
            <a:ext cx="653918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装饰3"/>
          <p:cNvSpPr/>
          <p:nvPr>
            <p:custDataLst>
              <p:tags r:id="rId37"/>
            </p:custDataLst>
          </p:nvPr>
        </p:nvSpPr>
        <p:spPr>
          <a:xfrm>
            <a:off x="8156188" y="5923978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装饰2"/>
          <p:cNvSpPr/>
          <p:nvPr>
            <p:custDataLst>
              <p:tags r:id="rId38"/>
            </p:custDataLst>
          </p:nvPr>
        </p:nvSpPr>
        <p:spPr>
          <a:xfrm>
            <a:off x="8469667" y="5610498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装饰1"/>
          <p:cNvSpPr/>
          <p:nvPr>
            <p:custDataLst>
              <p:tags r:id="rId39"/>
            </p:custDataLst>
          </p:nvPr>
        </p:nvSpPr>
        <p:spPr>
          <a:xfrm>
            <a:off x="8111047" y="5573508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62"/>
          <p:cNvSpPr txBox="1"/>
          <p:nvPr>
            <p:custDataLst>
              <p:tags r:id="rId40"/>
            </p:custDataLst>
          </p:nvPr>
        </p:nvSpPr>
        <p:spPr>
          <a:xfrm>
            <a:off x="3919824" y="5044981"/>
            <a:ext cx="536050" cy="47147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192" name="文本框 63"/>
          <p:cNvSpPr txBox="1"/>
          <p:nvPr>
            <p:custDataLst>
              <p:tags r:id="rId41"/>
            </p:custDataLst>
          </p:nvPr>
        </p:nvSpPr>
        <p:spPr>
          <a:xfrm>
            <a:off x="4771862" y="5044981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提供健康教育，帮助患者了解疾病预防和自我保健的知识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全科医学临床思维方法</a:t>
            </a:r>
            <a:endParaRPr lang="zh-CN" altLang="en-US"/>
          </a:p>
        </p:txBody>
      </p:sp>
      <p:sp>
        <p:nvSpPr>
          <p:cNvPr id="10492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临床思维的基本概念和重要性</a:t>
            </a:r>
            <a:endParaRPr lang="zh-CN" altLang="en-US"/>
          </a:p>
        </p:txBody>
      </p:sp>
      <p:sp>
        <p:nvSpPr>
          <p:cNvPr id="1049276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临床思维的培养：需要通过学习和实践不断积累经验和提高技能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6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重要性：临床思维是医生做出正确诊断和治疗决策的关键，关系到患者的生命安全和健康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基本概念：包括病史采集、体格检查、实验室检查、影像学检查等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8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临床思维：医生在诊断和治疗过程中使用的思考方式和方法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全科医学临床思维的特点和原则</a:t>
            </a:r>
            <a:endParaRPr lang="zh-CN" altLang="en-US"/>
          </a:p>
        </p:txBody>
      </p:sp>
      <p:sp>
        <p:nvSpPr>
          <p:cNvPr id="1049342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4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6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特点：全面性、综合性、个体化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50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52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54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原则：以病人为中心、以问题为导向、以证据为基础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5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58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0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62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方法：病史采集、体格检查、辅助检查、诊断与治疗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6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66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68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70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应用：常见病、多发病、慢性病的诊治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7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临床思维的方法和技巧</a:t>
            </a:r>
            <a:endParaRPr lang="zh-CN" altLang="en-US"/>
          </a:p>
        </p:txBody>
      </p:sp>
      <p:sp>
        <p:nvSpPr>
          <p:cNvPr id="1049412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文本框 56"/>
          <p:cNvSpPr txBox="1"/>
          <p:nvPr>
            <p:custDataLst>
              <p:tags r:id="rId5"/>
            </p:custDataLst>
          </p:nvPr>
        </p:nvSpPr>
        <p:spPr>
          <a:xfrm>
            <a:off x="1249009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病史采集：详细了解患者的病史，包括症状、体征、既往病史等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诊断推理：根据病史、体格检查和辅助检查结果，进行诊断推理，提出可能的诊断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13"/>
            </p:custDataLst>
          </p:nvPr>
        </p:nvSpPr>
        <p:spPr>
          <a:xfrm>
            <a:off x="1249009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体格检查：对患者进行系统的体格检查，发现可能的疾病线索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治疗方案制定：根据诊断结果，制定合适的治疗方案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21"/>
            </p:custDataLst>
          </p:nvPr>
        </p:nvSpPr>
        <p:spPr>
          <a:xfrm>
            <a:off x="1249009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辅助检查：根据需要选择合适的辅助检查，如血液检查、影像学检查等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随访和评估：对患者进行随访和评估，确保治疗效果和患者康复情况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全科医学常见疾病的诊断与治疗</a:t>
            </a:r>
            <a:endParaRPr lang="zh-CN" altLang="en-US"/>
          </a:p>
        </p:txBody>
      </p:sp>
      <p:sp>
        <p:nvSpPr>
          <p:cNvPr id="10494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常见内科疾病的诊断与治疗</a:t>
            </a:r>
            <a:endParaRPr lang="zh-CN" altLang="en-US"/>
          </a:p>
        </p:txBody>
      </p:sp>
      <p:sp>
        <p:nvSpPr>
          <p:cNvPr id="1049542" name="任意多边形 35"/>
          <p:cNvSpPr/>
          <p:nvPr>
            <p:custDataLst>
              <p:tags r:id="rId2"/>
            </p:custDataLst>
          </p:nvPr>
        </p:nvSpPr>
        <p:spPr>
          <a:xfrm>
            <a:off x="6960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4" name="任意多边形 39"/>
          <p:cNvSpPr/>
          <p:nvPr>
            <p:custDataLst>
              <p:tags r:id="rId3"/>
            </p:custDataLst>
          </p:nvPr>
        </p:nvSpPr>
        <p:spPr>
          <a:xfrm>
            <a:off x="7779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31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46" name="正文"/>
          <p:cNvSpPr txBox="1"/>
          <p:nvPr>
            <p:custDataLst>
              <p:tags r:id="rId5"/>
            </p:custDataLst>
          </p:nvPr>
        </p:nvSpPr>
        <p:spPr>
          <a:xfrm>
            <a:off x="23227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感冒：症状包括发热、咳嗽、喉咙痛等，治疗方法包括休息、多喝水、使用抗病毒药物等。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4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37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50" name="任意多边形 45"/>
          <p:cNvSpPr/>
          <p:nvPr>
            <p:custDataLst>
              <p:tags r:id="rId7"/>
            </p:custDataLst>
          </p:nvPr>
        </p:nvSpPr>
        <p:spPr>
          <a:xfrm>
            <a:off x="6960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52" name="任意多边形 46"/>
          <p:cNvSpPr/>
          <p:nvPr>
            <p:custDataLst>
              <p:tags r:id="rId8"/>
            </p:custDataLst>
          </p:nvPr>
        </p:nvSpPr>
        <p:spPr>
          <a:xfrm>
            <a:off x="7779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31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4" name="正文"/>
          <p:cNvSpPr txBox="1"/>
          <p:nvPr>
            <p:custDataLst>
              <p:tags r:id="rId10"/>
            </p:custDataLst>
          </p:nvPr>
        </p:nvSpPr>
        <p:spPr>
          <a:xfrm>
            <a:off x="23227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肺炎：症状包括咳嗽、呼吸急促、胸痛等，治疗方法包括使用抗生素、休息、多喝水等。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5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37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58" name="任意多边形 51"/>
          <p:cNvSpPr/>
          <p:nvPr>
            <p:custDataLst>
              <p:tags r:id="rId12"/>
            </p:custDataLst>
          </p:nvPr>
        </p:nvSpPr>
        <p:spPr>
          <a:xfrm>
            <a:off x="6960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0" name="任意多边形 52"/>
          <p:cNvSpPr/>
          <p:nvPr>
            <p:custDataLst>
              <p:tags r:id="rId13"/>
            </p:custDataLst>
          </p:nvPr>
        </p:nvSpPr>
        <p:spPr>
          <a:xfrm>
            <a:off x="7779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31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2" name="正文"/>
          <p:cNvSpPr txBox="1"/>
          <p:nvPr>
            <p:custDataLst>
              <p:tags r:id="rId15"/>
            </p:custDataLst>
          </p:nvPr>
        </p:nvSpPr>
        <p:spPr>
          <a:xfrm>
            <a:off x="23227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胃炎：症状包括胃痛、胃胀、恶心等，治疗方法包括使用抗酸药物、调整饮食等。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37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66" name="任意多边形 57"/>
          <p:cNvSpPr/>
          <p:nvPr>
            <p:custDataLst>
              <p:tags r:id="rId17"/>
            </p:custDataLst>
          </p:nvPr>
        </p:nvSpPr>
        <p:spPr>
          <a:xfrm>
            <a:off x="6960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8" name="任意多边形 58"/>
          <p:cNvSpPr/>
          <p:nvPr>
            <p:custDataLst>
              <p:tags r:id="rId18"/>
            </p:custDataLst>
          </p:nvPr>
        </p:nvSpPr>
        <p:spPr>
          <a:xfrm>
            <a:off x="7779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31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70" name="正文"/>
          <p:cNvSpPr txBox="1"/>
          <p:nvPr>
            <p:custDataLst>
              <p:tags r:id="rId20"/>
            </p:custDataLst>
          </p:nvPr>
        </p:nvSpPr>
        <p:spPr>
          <a:xfrm>
            <a:off x="23227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糖尿病：症状包括多尿、多饮、多食等，治疗方法包括使用降糖药物、控制饮食、锻炼等。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7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37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https://d.book118.com/108027132102006043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5"/>
  <p:tag name="KSO_WM_UNIT_INDEX" val="1_1_5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7"/>
  <p:tag name="KSO_WM_UNIT_INDEX" val="1_1_7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6"/>
  <p:tag name="KSO_WM_UNIT_INDEX" val="1_1_6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5"/>
  <p:tag name="KSO_WM_UNIT_INDEX" val="1_4_5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7"/>
  <p:tag name="KSO_WM_UNIT_INDEX" val="1_4_7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6"/>
  <p:tag name="KSO_WM_UNIT_INDEX" val="1_4_6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4"/>
  <p:tag name="KSO_WM_UNIT_INDEX" val="1_4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5"/>
  <p:tag name="KSO_WM_UNIT_INDEX" val="1_2_5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6"/>
  <p:tag name="KSO_WM_UNIT_INDEX" val="1_2_6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7"/>
  <p:tag name="KSO_WM_UNIT_INDEX" val="1_2_7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4"/>
  <p:tag name="KSO_WM_UNIT_INDEX" val="1_2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5"/>
  <p:tag name="KSO_WM_UNIT_INDEX" val="1_3_5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7"/>
  <p:tag name="KSO_WM_UNIT_INDEX" val="1_3_7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4"/>
  <p:tag name="KSO_WM_UNIT_INDEX" val="1_3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6"/>
  <p:tag name="KSO_WM_UNIT_INDEX" val="1_3_6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5"/>
  <p:tag name="KSO_WM_UNIT_INDEX" val="1_5_5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3"/>
  <p:tag name="KSO_WM_UNIT_INDEX" val="1_5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7"/>
  <p:tag name="KSO_WM_UNIT_INDEX" val="1_5_7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6"/>
  <p:tag name="KSO_WM_UNIT_INDEX" val="1_5_6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4"/>
  <p:tag name="KSO_WM_UNIT_INDEX" val="1_5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 Demibold</vt:lpstr>
      <vt:lpstr>微软雅黑</vt:lpstr>
      <vt:lpstr>+中文正文</vt:lpstr>
      <vt:lpstr>Office Theme</vt:lpstr>
      <vt:lpstr>全科医学导论临床思维课件</vt:lpstr>
      <vt:lpstr>目录</vt:lpstr>
      <vt:lpstr>添加章节标题</vt:lpstr>
      <vt:lpstr>全科医学概述</vt:lpstr>
      <vt:lpstr>全科医学的定义和重要性</vt:lpstr>
      <vt:lpstr>全科医学的基本原则和理念</vt:lpstr>
      <vt:lpstr>全科医生的工作内容和职责</vt:lpstr>
      <vt:lpstr>全科医学临床思维方法</vt:lpstr>
      <vt:lpstr>临床思维的基本概念和重要性</vt:lpstr>
      <vt:lpstr>全科医学临床思维的特点和原则</vt:lpstr>
      <vt:lpstr>临床思维的方法和技巧</vt:lpstr>
      <vt:lpstr>全科医学常见疾病的诊断与治疗</vt:lpstr>
      <vt:lpstr>常见内科疾病的诊断与治疗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2024-09-23T06:25:53.450</cp:lastPrinted>
  <dcterms:created xsi:type="dcterms:W3CDTF">2024-09-22T22:25:53Z</dcterms:created>
  <dcterms:modified xsi:type="dcterms:W3CDTF">2024-09-22T22:25:55Z</dcterms:modified>
</cp:coreProperties>
</file>