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727396F-352E-4410-887B-5CEB9B017E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D86858B-EE40-4BE7-AE44-866FC2D7E5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B4C7771-CBF9-4244-BBC8-4904ED2EBE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4B95352-3650-4425-A295-2ED26622F7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5B5B88A-F1A2-4DBE-B197-7F0FC67FFC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7BFC066-06FA-4D00-B326-3FBBD80157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16CA4CF-153A-4748-BF8F-65B76201A9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D391C9C-75DF-4567-8FF2-379E291C9A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36CF34E-434B-4E13-BF39-203CCEA7D5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DD348A9-30FE-4078-9E2F-6FFE3A89C6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7F5CE93-1E40-4AB7-916A-E88907BB9F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13.jpeg" /><Relationship Id="rId6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08035056036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33230" y="2310725"/>
            <a:ext cx="10525539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工艺基础及版图的层分解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825995" y="6044090"/>
            <a:ext cx="4540009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汇报人：AA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825995" y="1676741"/>
            <a:ext cx="4540009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2024-01-17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工艺基础概述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版图层分解原理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典型工艺层分解案例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层分解在工艺优化中的应用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层分解技术挑战与发展趋势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工艺基础概述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工艺是指将原材料、半成品加工成产品的方法和过程，包括加工、装配、检测等环节。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根据加工对象的不同，工艺可分为机械加工、电子加工、化学加工等；根据加工精度的不同，工艺可分为粗加工、精加工、超精加工等。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工艺定义与分类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工艺分类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工艺定义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工艺流程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工艺流程是指从原材料到最终产品的整个加工过程，包括预处理、加工、后处理等环节。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关键步骤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关键步骤是指在工艺流程中对产品质量、生产效率等具有重要影响的环节，如机械加工中的切削、磨削等，电子加工中的焊接、贴片等。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工艺流程及关键步骤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5000" r="250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工艺参数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工艺参数是指影响加工工艺效果的各种因素，如切削速度、进给量、切削深度等。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性能指标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性能指标是指用来评价加工工艺效果的各种指标，如加工精度、表面粗糙度、生产效率等。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工艺参数与性能指标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版图层分解原理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包括各种形状、线条和图案，用于定义器件的结构和布局。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图形层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标注层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750" r="1675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辅助层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75" r="1667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包含尺寸、角度和位置等标注信息，用于辅助制造和检测。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提供额外的视觉或制造信息，如对齐标记、测试点等。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版图结构组成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70" r="16670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7649" r="17649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5869" r="15869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8861" r="18861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6416218" y="3460761"/>
            <a:ext cx="2285143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416218" y="4197615"/>
            <a:ext cx="2288381" cy="2112169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3571418" y="3460761"/>
            <a:ext cx="2285429" cy="85215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571418" y="4206759"/>
            <a:ext cx="2288096" cy="2103025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265251" y="3460761"/>
            <a:ext cx="2286000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265251" y="4204473"/>
            <a:ext cx="2286000" cy="2105311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3" name="AutoShape 13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层分解方法及步骤</a:t>
              </a:r>
            </a:p>
          </p:txBody>
        </p:sp>
      </p:grpSp>
      <p:sp>
        <p:nvSpPr>
          <p:cNvPr id="37" name="TextBox 37"/>
          <p:cNvSpPr txBox="1"/>
          <p:nvPr/>
        </p:nvSpPr>
        <p:spPr>
          <a:xfrm>
            <a:off x="756455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根据版图设计规则，识别出不同类型的层，如金属层、介质层等。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3628568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从版图中提取出各层的图形、标注和辅助信息。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6466794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分析各层之间的连接关系和层次结构，确定层的依赖关系和制造顺序。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9318371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根据分析结果，将版图分解为独立的层，并生成相应的制造文件。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05451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识别层类型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3628568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提取层信息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6433598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层间关系分析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9265251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层分解实现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659243" y="3119345"/>
            <a:ext cx="5783287" cy="1160526"/>
            <a:chOff x="5659243" y="3119345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659243" y="3119345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关键层识别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659243" y="3577688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通过分析版图结构、材料特性和工艺参数等因素，识别出关键层。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659243" y="4772000"/>
            <a:ext cx="5783287" cy="1160526"/>
            <a:chOff x="5659243" y="4772000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659243" y="477200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关键层优化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659243" y="5230343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针对关键层存在的问题，采取优化措施，如改进材料、调整工艺参数、优化版图设计等，以提高器件性能和成品率。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482093" y="4861535"/>
            <a:ext cx="810236" cy="810236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659243" y="1470704"/>
            <a:ext cx="5783287" cy="1160526"/>
            <a:chOff x="5659243" y="1470704"/>
            <a:chExt cx="5783287" cy="1160526"/>
          </a:xfrm>
        </p:grpSpPr>
        <p:sp>
          <p:nvSpPr>
            <p:cNvPr id="10" name="TextBox 10"/>
            <p:cNvSpPr txBox="1"/>
            <p:nvPr/>
          </p:nvSpPr>
          <p:spPr>
            <a:xfrm>
              <a:off x="5659243" y="14707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关键层定义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59243" y="19290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根据制造工艺要求和版图设计规则，确定对器件性能、成品率和制造成本等具有重要影响的关键层。</a:t>
              </a:r>
            </a:p>
          </p:txBody>
        </p:sp>
      </p:grpSp>
      <p:sp>
        <p:nvSpPr>
          <p:cNvPr id="12" name="Freeform 12"/>
          <p:cNvSpPr/>
          <p:nvPr/>
        </p:nvSpPr>
        <p:spPr>
          <a:xfrm>
            <a:off x="4610240" y="4989683"/>
            <a:ext cx="553940" cy="553940"/>
          </a:xfrm>
          <a:custGeom>
            <a:rect l="l" t="t" r="r" b="b"/>
            <a:pathLst>
              <a:path w="304800" h="304800">
                <a:moveTo>
                  <a:pt x="190033" y="152400"/>
                </a:moveTo>
                <a:cubicBezTo>
                  <a:pt x="190033" y="90992"/>
                  <a:pt x="221771" y="56493"/>
                  <a:pt x="221771" y="56493"/>
                </a:cubicBezTo>
                <a:cubicBezTo>
                  <a:pt x="221771" y="56493"/>
                  <a:pt x="193758" y="33766"/>
                  <a:pt x="151924" y="33766"/>
                </a:cubicBezTo>
                <a:cubicBezTo>
                  <a:pt x="110090" y="33766"/>
                  <a:pt x="82067" y="56512"/>
                  <a:pt x="82067" y="56512"/>
                </a:cubicBezTo>
                <a:cubicBezTo>
                  <a:pt x="82067" y="56512"/>
                  <a:pt x="114376" y="82753"/>
                  <a:pt x="114376" y="152400"/>
                </a:cubicBezTo>
                <a:cubicBezTo>
                  <a:pt x="114376" y="219608"/>
                  <a:pt x="81858" y="248145"/>
                  <a:pt x="81858" y="248145"/>
                </a:cubicBezTo>
                <a:cubicBezTo>
                  <a:pt x="81858" y="248145"/>
                  <a:pt x="115662" y="271034"/>
                  <a:pt x="151924" y="271034"/>
                </a:cubicBezTo>
                <a:cubicBezTo>
                  <a:pt x="189043" y="271034"/>
                  <a:pt x="221799" y="248269"/>
                  <a:pt x="221799" y="248269"/>
                </a:cubicBezTo>
                <a:cubicBezTo>
                  <a:pt x="221799" y="248269"/>
                  <a:pt x="190033" y="218503"/>
                  <a:pt x="190033" y="152400"/>
                </a:cubicBezTo>
                <a:close/>
                <a:moveTo>
                  <a:pt x="74095" y="62789"/>
                </a:moveTo>
                <a:cubicBezTo>
                  <a:pt x="74095" y="62789"/>
                  <a:pt x="34633" y="86839"/>
                  <a:pt x="34633" y="152800"/>
                </a:cubicBezTo>
                <a:cubicBezTo>
                  <a:pt x="34633" y="218751"/>
                  <a:pt x="74533" y="240335"/>
                  <a:pt x="74533" y="240335"/>
                </a:cubicBezTo>
                <a:cubicBezTo>
                  <a:pt x="74533" y="240335"/>
                  <a:pt x="103613" y="218742"/>
                  <a:pt x="103613" y="152800"/>
                </a:cubicBezTo>
                <a:cubicBezTo>
                  <a:pt x="103613" y="86839"/>
                  <a:pt x="74095" y="62789"/>
                  <a:pt x="74095" y="62789"/>
                </a:cubicBezTo>
                <a:close/>
                <a:moveTo>
                  <a:pt x="229753" y="64570"/>
                </a:moveTo>
                <a:cubicBezTo>
                  <a:pt x="229753" y="64570"/>
                  <a:pt x="200244" y="86839"/>
                  <a:pt x="200244" y="152800"/>
                </a:cubicBezTo>
                <a:cubicBezTo>
                  <a:pt x="200244" y="218751"/>
                  <a:pt x="229305" y="240335"/>
                  <a:pt x="229305" y="240335"/>
                </a:cubicBezTo>
                <a:cubicBezTo>
                  <a:pt x="229305" y="240335"/>
                  <a:pt x="270158" y="218742"/>
                  <a:pt x="270158" y="152800"/>
                </a:cubicBezTo>
                <a:cubicBezTo>
                  <a:pt x="270158" y="86839"/>
                  <a:pt x="229753" y="64570"/>
                  <a:pt x="229753" y="6457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482093" y="3221072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482093" y="156013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666510" y="1762961"/>
            <a:ext cx="405314" cy="405314"/>
          </a:xfrm>
          <a:custGeom>
            <a:rect l="l" t="t" r="r" b="b"/>
            <a:pathLst>
              <a:path w="304800" h="304800">
                <a:moveTo>
                  <a:pt x="173841" y="122930"/>
                </a:moveTo>
                <a:cubicBezTo>
                  <a:pt x="179718" y="102937"/>
                  <a:pt x="177232" y="81020"/>
                  <a:pt x="166392" y="62665"/>
                </a:cubicBezTo>
                <a:cubicBezTo>
                  <a:pt x="166630" y="62998"/>
                  <a:pt x="62770" y="167697"/>
                  <a:pt x="62027" y="167040"/>
                </a:cubicBezTo>
                <a:cubicBezTo>
                  <a:pt x="80077" y="177698"/>
                  <a:pt x="101994" y="180699"/>
                  <a:pt x="121720" y="175193"/>
                </a:cubicBezTo>
                <a:cubicBezTo>
                  <a:pt x="121577" y="174689"/>
                  <a:pt x="173422" y="122853"/>
                  <a:pt x="173841" y="122930"/>
                </a:cubicBezTo>
                <a:close/>
                <a:moveTo>
                  <a:pt x="155315" y="45968"/>
                </a:moveTo>
                <a:cubicBezTo>
                  <a:pt x="141322" y="32175"/>
                  <a:pt x="121301" y="22822"/>
                  <a:pt x="100127" y="22822"/>
                </a:cubicBezTo>
                <a:cubicBezTo>
                  <a:pt x="57331" y="22822"/>
                  <a:pt x="22631" y="57607"/>
                  <a:pt x="22631" y="100508"/>
                </a:cubicBezTo>
                <a:cubicBezTo>
                  <a:pt x="22631" y="121444"/>
                  <a:pt x="32156" y="141713"/>
                  <a:pt x="45587" y="155686"/>
                </a:cubicBezTo>
                <a:cubicBezTo>
                  <a:pt x="45615" y="155686"/>
                  <a:pt x="154657" y="46863"/>
                  <a:pt x="155315" y="45968"/>
                </a:cubicBezTo>
                <a:close/>
                <a:moveTo>
                  <a:pt x="264909" y="252089"/>
                </a:moveTo>
                <a:cubicBezTo>
                  <a:pt x="264909" y="252089"/>
                  <a:pt x="267443" y="230200"/>
                  <a:pt x="261128" y="223885"/>
                </a:cubicBezTo>
                <a:cubicBezTo>
                  <a:pt x="260709" y="223466"/>
                  <a:pt x="188300" y="135065"/>
                  <a:pt x="188300" y="135065"/>
                </a:cubicBezTo>
                <a:lnTo>
                  <a:pt x="134417" y="188947"/>
                </a:lnTo>
                <a:lnTo>
                  <a:pt x="222818" y="262185"/>
                </a:lnTo>
                <a:cubicBezTo>
                  <a:pt x="228714" y="268919"/>
                  <a:pt x="251441" y="265557"/>
                  <a:pt x="251441" y="265557"/>
                </a:cubicBezTo>
                <a:lnTo>
                  <a:pt x="269538" y="281978"/>
                </a:lnTo>
                <a:lnTo>
                  <a:pt x="282169" y="269348"/>
                </a:lnTo>
                <a:lnTo>
                  <a:pt x="264909" y="2520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4678702" y="3406734"/>
            <a:ext cx="424244" cy="424244"/>
          </a:xfrm>
          <a:custGeom>
            <a:rect l="l" t="t" r="r" b="b"/>
            <a:pathLst>
              <a:path w="304800" h="304800">
                <a:moveTo>
                  <a:pt x="167640" y="106680"/>
                </a:moveTo>
                <a:lnTo>
                  <a:pt x="189586" y="139598"/>
                </a:lnTo>
                <a:cubicBezTo>
                  <a:pt x="194310" y="146761"/>
                  <a:pt x="204978" y="152400"/>
                  <a:pt x="213512" y="152400"/>
                </a:cubicBezTo>
                <a:lnTo>
                  <a:pt x="259080" y="152400"/>
                </a:lnTo>
                <a:lnTo>
                  <a:pt x="259080" y="121920"/>
                </a:lnTo>
                <a:lnTo>
                  <a:pt x="213360" y="121920"/>
                </a:lnTo>
                <a:lnTo>
                  <a:pt x="191414" y="89002"/>
                </a:lnTo>
                <a:cubicBezTo>
                  <a:pt x="185452" y="80686"/>
                  <a:pt x="178394" y="73628"/>
                  <a:pt x="170345" y="67847"/>
                </a:cubicBezTo>
                <a:lnTo>
                  <a:pt x="170069" y="67666"/>
                </a:lnTo>
                <a:lnTo>
                  <a:pt x="149952" y="54254"/>
                </a:lnTo>
                <a:cubicBezTo>
                  <a:pt x="146104" y="51911"/>
                  <a:pt x="141446" y="50521"/>
                  <a:pt x="136465" y="50521"/>
                </a:cubicBezTo>
                <a:cubicBezTo>
                  <a:pt x="131912" y="50521"/>
                  <a:pt x="127635" y="51683"/>
                  <a:pt x="123911" y="53721"/>
                </a:cubicBezTo>
                <a:lnTo>
                  <a:pt x="124044" y="53654"/>
                </a:lnTo>
                <a:lnTo>
                  <a:pt x="60950" y="91450"/>
                </a:lnTo>
                <a:lnTo>
                  <a:pt x="60950" y="167650"/>
                </a:lnTo>
                <a:lnTo>
                  <a:pt x="91430" y="167650"/>
                </a:lnTo>
                <a:lnTo>
                  <a:pt x="91430" y="106690"/>
                </a:lnTo>
                <a:lnTo>
                  <a:pt x="121910" y="91450"/>
                </a:lnTo>
                <a:lnTo>
                  <a:pt x="76190" y="304810"/>
                </a:lnTo>
                <a:lnTo>
                  <a:pt x="106670" y="304810"/>
                </a:lnTo>
                <a:lnTo>
                  <a:pt x="142484" y="188224"/>
                </a:lnTo>
                <a:lnTo>
                  <a:pt x="167630" y="213370"/>
                </a:lnTo>
                <a:lnTo>
                  <a:pt x="167630" y="304810"/>
                </a:lnTo>
                <a:lnTo>
                  <a:pt x="198110" y="304810"/>
                </a:lnTo>
                <a:lnTo>
                  <a:pt x="198110" y="182890"/>
                </a:lnTo>
                <a:lnTo>
                  <a:pt x="156962" y="141742"/>
                </a:lnTo>
                <a:lnTo>
                  <a:pt x="167630" y="106690"/>
                </a:lnTo>
                <a:close/>
                <a:moveTo>
                  <a:pt x="182880" y="60960"/>
                </a:moveTo>
                <a:cubicBezTo>
                  <a:pt x="199711" y="60960"/>
                  <a:pt x="213360" y="47311"/>
                  <a:pt x="213360" y="30480"/>
                </a:cubicBezTo>
                <a:cubicBezTo>
                  <a:pt x="213360" y="13649"/>
                  <a:pt x="199711" y="0"/>
                  <a:pt x="182880" y="0"/>
                </a:cubicBezTo>
                <a:lnTo>
                  <a:pt x="182880" y="0"/>
                </a:lnTo>
                <a:cubicBezTo>
                  <a:pt x="166049" y="0"/>
                  <a:pt x="152400" y="13649"/>
                  <a:pt x="152400" y="30480"/>
                </a:cubicBezTo>
                <a:cubicBezTo>
                  <a:pt x="152400" y="47311"/>
                  <a:pt x="166049" y="60960"/>
                  <a:pt x="182880" y="60960"/>
                </a:cubicBezTo>
                <a:lnTo>
                  <a:pt x="18288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70539" y="2236546"/>
            <a:ext cx="2648574" cy="2933980"/>
          </a:xfrm>
          <a:custGeom>
            <a:rect l="l" t="t" r="r" b="b"/>
            <a:pathLst>
              <a:path w="1905000" h="1905000">
                <a:moveTo>
                  <a:pt x="0" y="952500"/>
                </a:moveTo>
                <a:lnTo>
                  <a:pt x="476250" y="190500"/>
                </a:lnTo>
                <a:lnTo>
                  <a:pt x="1428750" y="190500"/>
                </a:lnTo>
                <a:lnTo>
                  <a:pt x="1905000" y="952500"/>
                </a:lnTo>
                <a:lnTo>
                  <a:pt x="1428750" y="1714500"/>
                </a:lnTo>
                <a:lnTo>
                  <a:pt x="476250" y="17145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  <a:ln w="7620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655515" y="3001353"/>
            <a:ext cx="1278622" cy="119519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关键层识别与优化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典型工艺层分解案例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工艺流程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关键设备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优点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缺点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案例一：表面贴装技术（SMT）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包括PCB板准备、元件贴装、回流焊接和检测等步骤。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生产效率高，适合大规模生产；元件体积小，重量轻，适合高密度组装。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贴片机、回流焊炉、检测设备等。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对设备精度要求高，投资成本大；对操作人员技能要求高。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708" b="708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包括PCB板准备、元件插装、波峰焊接和检测等步骤。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工艺流程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波峰焊机、检测设备等。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关键设备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焊接质量稳定，生产效率高；适合通孔插装元件的焊接。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优点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对PCB板设计和元件布局有一定要求；容易产生焊接缺陷，如桥接、虚焊等。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缺点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案例二：波峰焊接技术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https://d.book118.com/108035056036006032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77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2024-09-09T14:56:59.121</cp:lastPrinted>
  <dcterms:created xsi:type="dcterms:W3CDTF">2024-09-09T06:56:59Z</dcterms:created>
  <dcterms:modified xsi:type="dcterms:W3CDTF">2024-09-09T06:57:01Z</dcterms:modified>
</cp:coreProperties>
</file>